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4"/>
  </p:notesMasterIdLst>
  <p:handoutMasterIdLst>
    <p:handoutMasterId r:id="rId25"/>
  </p:handoutMasterIdLst>
  <p:sldIdLst>
    <p:sldId id="392" r:id="rId2"/>
    <p:sldId id="359" r:id="rId3"/>
    <p:sldId id="362" r:id="rId4"/>
    <p:sldId id="384" r:id="rId5"/>
    <p:sldId id="385" r:id="rId6"/>
    <p:sldId id="386" r:id="rId7"/>
    <p:sldId id="387" r:id="rId8"/>
    <p:sldId id="367" r:id="rId9"/>
    <p:sldId id="390" r:id="rId10"/>
    <p:sldId id="391" r:id="rId11"/>
    <p:sldId id="388" r:id="rId12"/>
    <p:sldId id="389" r:id="rId13"/>
    <p:sldId id="374" r:id="rId14"/>
    <p:sldId id="375" r:id="rId15"/>
    <p:sldId id="376" r:id="rId16"/>
    <p:sldId id="377" r:id="rId17"/>
    <p:sldId id="383" r:id="rId18"/>
    <p:sldId id="382" r:id="rId19"/>
    <p:sldId id="378" r:id="rId20"/>
    <p:sldId id="379" r:id="rId21"/>
    <p:sldId id="380" r:id="rId22"/>
    <p:sldId id="3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211" autoAdjust="0"/>
  </p:normalViewPr>
  <p:slideViewPr>
    <p:cSldViewPr>
      <p:cViewPr varScale="1">
        <p:scale>
          <a:sx n="102" d="100"/>
          <a:sy n="102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8/2/2017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nome AVL vem de seus criadores Adelson </a:t>
            </a:r>
            <a:r>
              <a:rPr lang="pt-BR" dirty="0" err="1"/>
              <a:t>Velsky</a:t>
            </a:r>
            <a:r>
              <a:rPr lang="pt-BR" dirty="0"/>
              <a:t> e Landis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77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parte</a:t>
            </a:r>
            <a:r>
              <a:rPr lang="pt-BR" baseline="0" dirty="0"/>
              <a:t> já fizemos antes com as árvores binárias de busca, mas como verificar se algum nó ficou desregulado?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82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r>
              <a:rPr lang="pt-BR" baseline="0" dirty="0"/>
              <a:t> de chamada da função</a:t>
            </a:r>
            <a:r>
              <a:rPr lang="pt-BR" dirty="0"/>
              <a:t>: </a:t>
            </a:r>
            <a:r>
              <a:rPr lang="pt-BR" dirty="0" err="1"/>
              <a:t>insVal</a:t>
            </a:r>
            <a:r>
              <a:rPr lang="pt-BR" dirty="0"/>
              <a:t>(7, </a:t>
            </a:r>
            <a:r>
              <a:rPr lang="pt-BR" dirty="0" err="1"/>
              <a:t>ptraiz</a:t>
            </a:r>
            <a:r>
              <a:rPr lang="pt-BR" dirty="0"/>
              <a:t>, F). O</a:t>
            </a:r>
            <a:r>
              <a:rPr lang="pt-BR" baseline="0" dirty="0"/>
              <a:t> parâmetro h indica se houve ou não alteração na altura da sub-árvore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14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parâmetro h indica se houve ou não alteração na altura da </a:t>
            </a:r>
            <a:r>
              <a:rPr lang="pt-BR" baseline="0" dirty="0" err="1"/>
              <a:t>sub-árvore</a:t>
            </a:r>
            <a:r>
              <a:rPr lang="pt-BR" baseline="0" dirty="0"/>
              <a:t>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2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parâmetro h indica se houve ou não alteração na altura da </a:t>
            </a:r>
            <a:r>
              <a:rPr lang="pt-BR" baseline="0" dirty="0" err="1"/>
              <a:t>sub-árvore</a:t>
            </a:r>
            <a:r>
              <a:rPr lang="pt-BR" baseline="0" dirty="0"/>
              <a:t>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1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1645C83-A28F-4FAA-8BB5-8A03BD66C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557B63-B718-4348-8EA1-F5F1948DC4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6FBE82EE-3088-42AA-917D-5BCC7CAD6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BA3A97-19D2-4722-8C99-F795297F827D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8/2/2017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DDF9-46F5-4FD6-8827-8BB68A3E1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6934C6-9158-445F-8FCC-9C7DAA0AB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417456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regular o nó 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1: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</a:t>
            </a:r>
          </a:p>
          <a:p>
            <a:pPr marL="969264" lvl="1" indent="-514350">
              <a:buNone/>
            </a:pPr>
            <a:r>
              <a:rPr lang="pt-BR" dirty="0"/>
              <a:t>	- q pertence a sub-árvore esquerda de p </a:t>
            </a:r>
            <a:br>
              <a:rPr lang="pt-BR" dirty="0"/>
            </a:br>
            <a:r>
              <a:rPr lang="pt-BR" dirty="0"/>
              <a:t>- p possui um filho esquerdo u ≠ q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1.2: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(u) &lt;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(u)</a:t>
            </a:r>
          </a:p>
          <a:p>
            <a:pPr marL="969264" lvl="1" indent="-514350">
              <a:buNone/>
            </a:pPr>
            <a:r>
              <a:rPr lang="pt-BR" dirty="0"/>
              <a:t>	 - u possui um filho direito v, então </a:t>
            </a:r>
            <a:br>
              <a:rPr lang="pt-BR" dirty="0"/>
            </a:br>
            <a:r>
              <a:rPr lang="pt-BR" dirty="0"/>
              <a:t> 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dupla direita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7392144" y="3212976"/>
            <a:ext cx="1746160" cy="2915678"/>
            <a:chOff x="7814251" y="3005843"/>
            <a:chExt cx="1746160" cy="2915678"/>
          </a:xfrm>
        </p:grpSpPr>
        <p:sp>
          <p:nvSpPr>
            <p:cNvPr id="26" name="Elipse 25"/>
            <p:cNvSpPr/>
            <p:nvPr/>
          </p:nvSpPr>
          <p:spPr>
            <a:xfrm>
              <a:off x="8671507" y="3334355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7" name="Conector reto 26"/>
            <p:cNvCxnSpPr>
              <a:endCxn id="26" idx="0"/>
            </p:cNvCxnSpPr>
            <p:nvPr/>
          </p:nvCxnSpPr>
          <p:spPr>
            <a:xfrm flipH="1">
              <a:off x="8901506" y="3005843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9100413" y="404739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9" name="Conector reto 28"/>
            <p:cNvCxnSpPr>
              <a:stCxn id="28" idx="0"/>
              <a:endCxn id="26" idx="5"/>
            </p:cNvCxnSpPr>
            <p:nvPr/>
          </p:nvCxnSpPr>
          <p:spPr>
            <a:xfrm flipH="1" flipV="1">
              <a:off x="9064140" y="3721564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7814251" y="4763115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31" name="Conector reto 30"/>
            <p:cNvCxnSpPr>
              <a:stCxn id="34" idx="3"/>
              <a:endCxn id="30" idx="0"/>
            </p:cNvCxnSpPr>
            <p:nvPr/>
          </p:nvCxnSpPr>
          <p:spPr>
            <a:xfrm rot="5400000">
              <a:off x="8013663" y="446653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8680748" y="4763115"/>
              <a:ext cx="459998" cy="453644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33" name="Conector reto 32"/>
            <p:cNvCxnSpPr>
              <a:stCxn id="34" idx="5"/>
              <a:endCxn id="32" idx="0"/>
            </p:cNvCxnSpPr>
            <p:nvPr/>
          </p:nvCxnSpPr>
          <p:spPr>
            <a:xfrm>
              <a:off x="8635512" y="4435944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242879" y="4048735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26" idx="3"/>
              <a:endCxn id="34" idx="0"/>
            </p:cNvCxnSpPr>
            <p:nvPr/>
          </p:nvCxnSpPr>
          <p:spPr>
            <a:xfrm rot="5400000">
              <a:off x="8442291" y="375215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9049391" y="5467877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cxnSp>
          <p:nvCxnSpPr>
            <p:cNvPr id="37" name="Conector reto 36"/>
            <p:cNvCxnSpPr>
              <a:stCxn id="32" idx="5"/>
              <a:endCxn id="36" idx="0"/>
            </p:cNvCxnSpPr>
            <p:nvPr/>
          </p:nvCxnSpPr>
          <p:spPr>
            <a:xfrm>
              <a:off x="9073381" y="5150324"/>
              <a:ext cx="206009" cy="31755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8328248" y="328498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915081" y="4022697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702877" y="545538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69677" y="4788120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v</a:t>
              </a:r>
              <a:endParaRPr lang="pt-BR" dirty="0"/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9840416" y="404664"/>
            <a:ext cx="2079188" cy="2397058"/>
            <a:chOff x="1293124" y="2759332"/>
            <a:chExt cx="2714644" cy="3111670"/>
          </a:xfrm>
        </p:grpSpPr>
        <p:sp>
          <p:nvSpPr>
            <p:cNvPr id="23" name="Elipse 22"/>
            <p:cNvSpPr/>
            <p:nvPr/>
          </p:nvSpPr>
          <p:spPr>
            <a:xfrm>
              <a:off x="2639616" y="275933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007504" y="3435840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u</a:t>
              </a:r>
            </a:p>
          </p:txBody>
        </p:sp>
        <p:cxnSp>
          <p:nvCxnSpPr>
            <p:cNvPr id="25" name="Conector reto 24"/>
            <p:cNvCxnSpPr>
              <a:stCxn id="23" idx="3"/>
              <a:endCxn id="24" idx="0"/>
            </p:cNvCxnSpPr>
            <p:nvPr/>
          </p:nvCxnSpPr>
          <p:spPr>
            <a:xfrm flipH="1">
              <a:off x="2237503" y="3146541"/>
              <a:ext cx="469478" cy="28929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23" idx="5"/>
              <a:endCxn id="45" idx="0"/>
            </p:cNvCxnSpPr>
            <p:nvPr/>
          </p:nvCxnSpPr>
          <p:spPr>
            <a:xfrm>
              <a:off x="3032249" y="3146541"/>
              <a:ext cx="546891" cy="360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iângulo isósceles 41"/>
            <p:cNvSpPr/>
            <p:nvPr/>
          </p:nvSpPr>
          <p:spPr>
            <a:xfrm>
              <a:off x="1293124" y="422108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43" name="Conector reto 42"/>
            <p:cNvCxnSpPr>
              <a:stCxn id="24" idx="3"/>
              <a:endCxn id="42" idx="0"/>
            </p:cNvCxnSpPr>
            <p:nvPr/>
          </p:nvCxnSpPr>
          <p:spPr>
            <a:xfrm flipH="1">
              <a:off x="1721752" y="3823049"/>
              <a:ext cx="353117" cy="398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24" idx="5"/>
              <a:endCxn id="46" idx="0"/>
            </p:cNvCxnSpPr>
            <p:nvPr/>
          </p:nvCxnSpPr>
          <p:spPr>
            <a:xfrm>
              <a:off x="2400137" y="3823049"/>
              <a:ext cx="408870" cy="398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ângulo isósceles 44"/>
            <p:cNvSpPr/>
            <p:nvPr/>
          </p:nvSpPr>
          <p:spPr>
            <a:xfrm>
              <a:off x="3150512" y="350727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T4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2579008" y="422108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47" name="Triângulo isósceles 46"/>
            <p:cNvSpPr/>
            <p:nvPr/>
          </p:nvSpPr>
          <p:spPr>
            <a:xfrm>
              <a:off x="1864628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48" name="Conector reto 47"/>
            <p:cNvCxnSpPr>
              <a:stCxn id="46" idx="3"/>
              <a:endCxn id="47" idx="0"/>
            </p:cNvCxnSpPr>
            <p:nvPr/>
          </p:nvCxnSpPr>
          <p:spPr>
            <a:xfrm flipH="1">
              <a:off x="2293256" y="4608297"/>
              <a:ext cx="353117" cy="47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46" idx="5"/>
              <a:endCxn id="50" idx="0"/>
            </p:cNvCxnSpPr>
            <p:nvPr/>
          </p:nvCxnSpPr>
          <p:spPr>
            <a:xfrm>
              <a:off x="2971641" y="4608297"/>
              <a:ext cx="321747" cy="47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ângulo isósceles 49"/>
            <p:cNvSpPr/>
            <p:nvPr/>
          </p:nvSpPr>
          <p:spPr>
            <a:xfrm>
              <a:off x="2864760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58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 </a:t>
            </a:r>
            <a:br>
              <a:rPr lang="pt-BR" dirty="0"/>
            </a:br>
            <a:r>
              <a:rPr lang="pt-BR" dirty="0"/>
              <a:t>- q pertence a sub-árvore direita de p</a:t>
            </a:r>
            <a:br>
              <a:rPr lang="pt-BR" dirty="0"/>
            </a:br>
            <a:r>
              <a:rPr lang="pt-BR" dirty="0"/>
              <a:t>- p possui o filho direito z ≠ q. 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2.1: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(z)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(z)</a:t>
            </a:r>
          </a:p>
          <a:p>
            <a:pPr marL="969264" lvl="1" indent="-514350">
              <a:buNone/>
            </a:pPr>
            <a:r>
              <a:rPr lang="pt-BR" dirty="0"/>
              <a:t>	- q pertence a sub-árvore direita de z e </a:t>
            </a:r>
            <a:br>
              <a:rPr lang="pt-BR" dirty="0"/>
            </a:br>
            <a:r>
              <a:rPr lang="pt-BR" dirty="0"/>
              <a:t>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esquerda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7392144" y="2857520"/>
            <a:ext cx="2512405" cy="2880320"/>
            <a:chOff x="9047785" y="836712"/>
            <a:chExt cx="2512405" cy="2880320"/>
          </a:xfrm>
        </p:grpSpPr>
        <p:sp>
          <p:nvSpPr>
            <p:cNvPr id="4" name="Elipse 3"/>
            <p:cNvSpPr/>
            <p:nvPr/>
          </p:nvSpPr>
          <p:spPr>
            <a:xfrm>
              <a:off x="9476413" y="1124744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5" name="Conector reto 4"/>
            <p:cNvCxnSpPr>
              <a:endCxn id="4" idx="0"/>
            </p:cNvCxnSpPr>
            <p:nvPr/>
          </p:nvCxnSpPr>
          <p:spPr>
            <a:xfrm>
              <a:off x="9476413" y="836712"/>
              <a:ext cx="229999" cy="2880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905319" y="1837783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cxnSp>
          <p:nvCxnSpPr>
            <p:cNvPr id="7" name="Conector reto 6"/>
            <p:cNvCxnSpPr>
              <a:stCxn id="6" idx="0"/>
              <a:endCxn id="4" idx="5"/>
            </p:cNvCxnSpPr>
            <p:nvPr/>
          </p:nvCxnSpPr>
          <p:spPr>
            <a:xfrm flipH="1" flipV="1">
              <a:off x="9869046" y="1511953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9483653" y="255529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9" name="Conector reto 8"/>
            <p:cNvCxnSpPr>
              <a:stCxn id="6" idx="3"/>
              <a:endCxn id="8" idx="0"/>
            </p:cNvCxnSpPr>
            <p:nvPr/>
          </p:nvCxnSpPr>
          <p:spPr>
            <a:xfrm flipH="1">
              <a:off x="9713652" y="2224992"/>
              <a:ext cx="259032" cy="33030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50150" y="255529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1" name="Conector reto 10"/>
            <p:cNvCxnSpPr>
              <a:stCxn id="6" idx="5"/>
              <a:endCxn id="10" idx="0"/>
            </p:cNvCxnSpPr>
            <p:nvPr/>
          </p:nvCxnSpPr>
          <p:spPr>
            <a:xfrm>
              <a:off x="10297952" y="2224992"/>
              <a:ext cx="282197" cy="330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9047785" y="18391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13" name="Conector reto 12"/>
            <p:cNvCxnSpPr>
              <a:stCxn id="4" idx="3"/>
              <a:endCxn id="12" idx="0"/>
            </p:cNvCxnSpPr>
            <p:nvPr/>
          </p:nvCxnSpPr>
          <p:spPr>
            <a:xfrm rot="5400000">
              <a:off x="9247197" y="154254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748570" y="3263388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15" name="Conector reto 14"/>
            <p:cNvCxnSpPr>
              <a:stCxn id="10" idx="5"/>
              <a:endCxn id="14" idx="0"/>
            </p:cNvCxnSpPr>
            <p:nvPr/>
          </p:nvCxnSpPr>
          <p:spPr>
            <a:xfrm>
              <a:off x="10742783" y="2942508"/>
              <a:ext cx="235786" cy="32088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9938542" y="108702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0406860" y="1817436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z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1234460" y="324903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9760672" y="359586"/>
            <a:ext cx="2086225" cy="1926414"/>
            <a:chOff x="2517260" y="2928934"/>
            <a:chExt cx="2714644" cy="2428892"/>
          </a:xfrm>
        </p:grpSpPr>
        <p:sp>
          <p:nvSpPr>
            <p:cNvPr id="21" name="Elipse 20"/>
            <p:cNvSpPr/>
            <p:nvPr/>
          </p:nvSpPr>
          <p:spPr>
            <a:xfrm>
              <a:off x="3517392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088896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23" name="Conector reto 22"/>
            <p:cNvCxnSpPr>
              <a:stCxn id="21" idx="5"/>
              <a:endCxn id="22" idx="0"/>
            </p:cNvCxnSpPr>
            <p:nvPr/>
          </p:nvCxnSpPr>
          <p:spPr>
            <a:xfrm rot="16200000" flipH="1">
              <a:off x="3915157" y="3311012"/>
              <a:ext cx="398609" cy="4088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21" idx="3"/>
              <a:endCxn id="29" idx="0"/>
            </p:cNvCxnSpPr>
            <p:nvPr/>
          </p:nvCxnSpPr>
          <p:spPr>
            <a:xfrm rot="5400000">
              <a:off x="3030301" y="3231733"/>
              <a:ext cx="470047" cy="6388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ângulo isósceles 24"/>
            <p:cNvSpPr/>
            <p:nvPr/>
          </p:nvSpPr>
          <p:spPr>
            <a:xfrm>
              <a:off x="3374516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26" name="Conector reto 25"/>
            <p:cNvCxnSpPr>
              <a:stCxn id="22" idx="3"/>
              <a:endCxn id="25" idx="0"/>
            </p:cNvCxnSpPr>
            <p:nvPr/>
          </p:nvCxnSpPr>
          <p:spPr>
            <a:xfrm rot="5400000">
              <a:off x="3744681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22" idx="5"/>
              <a:endCxn id="28" idx="0"/>
            </p:cNvCxnSpPr>
            <p:nvPr/>
          </p:nvCxnSpPr>
          <p:spPr>
            <a:xfrm rot="16200000" flipH="1">
              <a:off x="4407380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ângulo isósceles 27"/>
            <p:cNvSpPr/>
            <p:nvPr/>
          </p:nvSpPr>
          <p:spPr>
            <a:xfrm>
              <a:off x="4374648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2517260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30" name="Conector em Curva 25"/>
            <p:cNvCxnSpPr/>
            <p:nvPr/>
          </p:nvCxnSpPr>
          <p:spPr>
            <a:xfrm rot="10800000" flipH="1">
              <a:off x="4317772" y="3948249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7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 </a:t>
            </a:r>
            <a:br>
              <a:rPr lang="pt-BR" dirty="0"/>
            </a:br>
            <a:r>
              <a:rPr lang="pt-BR" dirty="0"/>
              <a:t>- q pertence a sub-árvore direita de p</a:t>
            </a:r>
            <a:br>
              <a:rPr lang="pt-BR" dirty="0"/>
            </a:br>
            <a:r>
              <a:rPr lang="pt-BR" dirty="0"/>
              <a:t>- p possui o filho direito z ≠ q. 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(z) &lt;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(z)</a:t>
            </a:r>
          </a:p>
          <a:p>
            <a:pPr marL="969264" lvl="1" indent="-514350">
              <a:buNone/>
            </a:pPr>
            <a:r>
              <a:rPr lang="pt-BR" dirty="0"/>
              <a:t>	- z possui o filho esquerdo y, </a:t>
            </a:r>
            <a:br>
              <a:rPr lang="pt-BR" dirty="0"/>
            </a:br>
            <a:r>
              <a:rPr lang="pt-BR" dirty="0"/>
              <a:t>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dupla esquerda</a:t>
            </a:r>
          </a:p>
        </p:txBody>
      </p:sp>
      <p:sp>
        <p:nvSpPr>
          <p:cNvPr id="4" name="Elipse 3"/>
          <p:cNvSpPr/>
          <p:nvPr/>
        </p:nvSpPr>
        <p:spPr>
          <a:xfrm>
            <a:off x="7613825" y="316835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>
            <a:off x="7613825" y="2880324"/>
            <a:ext cx="229999" cy="2880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8042731" y="3881395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7" name="Conector reto 6"/>
          <p:cNvCxnSpPr>
            <a:stCxn id="6" idx="0"/>
            <a:endCxn id="4" idx="5"/>
          </p:cNvCxnSpPr>
          <p:nvPr/>
        </p:nvCxnSpPr>
        <p:spPr>
          <a:xfrm flipH="1" flipV="1">
            <a:off x="8006458" y="3555565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21065" y="4598911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9" name="Conector reto 8"/>
          <p:cNvCxnSpPr>
            <a:stCxn id="6" idx="3"/>
            <a:endCxn id="8" idx="0"/>
          </p:cNvCxnSpPr>
          <p:nvPr/>
        </p:nvCxnSpPr>
        <p:spPr>
          <a:xfrm flipH="1">
            <a:off x="7851064" y="4268604"/>
            <a:ext cx="259032" cy="33030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8487562" y="45989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11" name="Conector reto 10"/>
          <p:cNvCxnSpPr>
            <a:stCxn id="6" idx="5"/>
            <a:endCxn id="10" idx="0"/>
          </p:cNvCxnSpPr>
          <p:nvPr/>
        </p:nvCxnSpPr>
        <p:spPr>
          <a:xfrm>
            <a:off x="8435364" y="4268604"/>
            <a:ext cx="282197" cy="33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185197" y="388273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3" name="Conector reto 12"/>
          <p:cNvCxnSpPr>
            <a:stCxn id="4" idx="3"/>
            <a:endCxn id="12" idx="0"/>
          </p:cNvCxnSpPr>
          <p:nvPr/>
        </p:nvCxnSpPr>
        <p:spPr>
          <a:xfrm rot="5400000">
            <a:off x="7384609" y="358615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012214" y="530574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15" name="Conector reto 14"/>
          <p:cNvCxnSpPr>
            <a:stCxn id="8" idx="5"/>
            <a:endCxn id="14" idx="0"/>
          </p:cNvCxnSpPr>
          <p:nvPr/>
        </p:nvCxnSpPr>
        <p:spPr>
          <a:xfrm>
            <a:off x="8013698" y="4986120"/>
            <a:ext cx="228515" cy="31962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068947" y="31420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544272" y="386104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468621" y="5280847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068643" y="45522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  <a:endParaRPr lang="pt-BR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9840416" y="260648"/>
            <a:ext cx="2078546" cy="2489424"/>
            <a:chOff x="1221116" y="2643182"/>
            <a:chExt cx="2714644" cy="3357586"/>
          </a:xfrm>
        </p:grpSpPr>
        <p:sp>
          <p:nvSpPr>
            <p:cNvPr id="23" name="Elipse 22"/>
            <p:cNvSpPr/>
            <p:nvPr/>
          </p:nvSpPr>
          <p:spPr>
            <a:xfrm>
              <a:off x="2149810" y="264318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864190" y="350043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25" name="Conector reto 24"/>
            <p:cNvCxnSpPr>
              <a:stCxn id="23" idx="5"/>
              <a:endCxn id="24" idx="0"/>
            </p:cNvCxnSpPr>
            <p:nvPr/>
          </p:nvCxnSpPr>
          <p:spPr>
            <a:xfrm rot="16200000" flipH="1">
              <a:off x="2583294" y="2989541"/>
              <a:ext cx="470047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23" idx="3"/>
              <a:endCxn id="30" idx="0"/>
            </p:cNvCxnSpPr>
            <p:nvPr/>
          </p:nvCxnSpPr>
          <p:spPr>
            <a:xfrm rot="5400000">
              <a:off x="1662719" y="3017419"/>
              <a:ext cx="541485" cy="5674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ângulo isósceles 26"/>
            <p:cNvSpPr/>
            <p:nvPr/>
          </p:nvSpPr>
          <p:spPr>
            <a:xfrm>
              <a:off x="3078504" y="421481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T4</a:t>
              </a:r>
            </a:p>
          </p:txBody>
        </p:sp>
        <p:cxnSp>
          <p:nvCxnSpPr>
            <p:cNvPr id="28" name="Conector reto 27"/>
            <p:cNvCxnSpPr>
              <a:stCxn id="24" idx="5"/>
              <a:endCxn id="27" idx="0"/>
            </p:cNvCxnSpPr>
            <p:nvPr/>
          </p:nvCxnSpPr>
          <p:spPr>
            <a:xfrm rot="16200000" flipH="1">
              <a:off x="3218393" y="3926078"/>
              <a:ext cx="327171" cy="250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4" idx="3"/>
              <a:endCxn id="31" idx="0"/>
            </p:cNvCxnSpPr>
            <p:nvPr/>
          </p:nvCxnSpPr>
          <p:spPr>
            <a:xfrm rot="5400000">
              <a:off x="2527817" y="3953954"/>
              <a:ext cx="470047" cy="33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riângulo isósceles 29"/>
            <p:cNvSpPr/>
            <p:nvPr/>
          </p:nvSpPr>
          <p:spPr>
            <a:xfrm>
              <a:off x="1221116" y="3571876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364124" y="435769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y</a:t>
              </a:r>
            </a:p>
          </p:txBody>
        </p:sp>
        <p:sp>
          <p:nvSpPr>
            <p:cNvPr id="32" name="Triângulo isósceles 31"/>
            <p:cNvSpPr/>
            <p:nvPr/>
          </p:nvSpPr>
          <p:spPr>
            <a:xfrm>
              <a:off x="1649744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33" name="Conector reto 32"/>
            <p:cNvCxnSpPr>
              <a:stCxn id="31" idx="3"/>
              <a:endCxn id="32" idx="0"/>
            </p:cNvCxnSpPr>
            <p:nvPr/>
          </p:nvCxnSpPr>
          <p:spPr>
            <a:xfrm rot="5400000">
              <a:off x="2019909" y="4803369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31" idx="5"/>
              <a:endCxn id="35" idx="0"/>
            </p:cNvCxnSpPr>
            <p:nvPr/>
          </p:nvCxnSpPr>
          <p:spPr>
            <a:xfrm rot="16200000" flipH="1">
              <a:off x="2682608" y="4819053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ângulo isósceles 34"/>
            <p:cNvSpPr/>
            <p:nvPr/>
          </p:nvSpPr>
          <p:spPr>
            <a:xfrm>
              <a:off x="2649876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53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AVL </a:t>
            </a:r>
            <a:r>
              <a:rPr lang="pt-BR" dirty="0"/>
              <a:t>e </a:t>
            </a:r>
            <a:r>
              <a:rPr lang="pt-BR" i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pt-BR" dirty="0"/>
              <a:t> a chave a ser incluída em um novo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Efetuar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para verificar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pt-BR" dirty="0"/>
              <a:t> já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Caso positivo, o processo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finalizado</a:t>
            </a:r>
          </a:p>
          <a:p>
            <a:pPr lvl="2"/>
            <a:r>
              <a:rPr lang="pt-BR" dirty="0"/>
              <a:t>Caso negativo, a busca encontrou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 da inserção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Verificar se a inclusão tornou algum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desregulado</a:t>
            </a:r>
          </a:p>
          <a:p>
            <a:pPr lvl="2"/>
            <a:r>
              <a:rPr lang="pt-BR" dirty="0"/>
              <a:t>Caso negativo, a 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continua AVL</a:t>
            </a:r>
          </a:p>
          <a:p>
            <a:pPr lvl="2"/>
            <a:r>
              <a:rPr lang="pt-BR" dirty="0"/>
              <a:t>Caso positivo, a regulagem deve ser feita com a identificação do caso adequado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da rotação apropriada</a:t>
            </a:r>
          </a:p>
        </p:txBody>
      </p:sp>
    </p:spTree>
    <p:extLst>
      <p:ext uri="{BB962C8B-B14F-4D97-AF65-F5344CB8AC3E}">
        <p14:creationId xmlns:p14="http://schemas.microsoft.com/office/powerpoint/2010/main" val="356840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Verificação da existência de nós desregulados</a:t>
            </a:r>
          </a:p>
          <a:p>
            <a:pPr lvl="1"/>
            <a:r>
              <a:rPr lang="pt-BR" dirty="0"/>
              <a:t>Verificar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altura das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sub-árvores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 cada nó e subtrair os valores</a:t>
            </a:r>
          </a:p>
          <a:p>
            <a:pPr lvl="1"/>
            <a:r>
              <a:rPr lang="pt-BR" dirty="0"/>
              <a:t>Essa operação pode ser feita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fazendo um percurso na árvore </a:t>
            </a:r>
            <a:r>
              <a:rPr lang="pt-BR" dirty="0"/>
              <a:t>a partir da raiz, mas o tempo é O(n)</a:t>
            </a:r>
          </a:p>
          <a:p>
            <a:pPr lvl="1"/>
            <a:endParaRPr lang="pt-BR" dirty="0"/>
          </a:p>
          <a:p>
            <a:r>
              <a:rPr lang="pt-BR" dirty="0"/>
              <a:t>Essa verificação pode ser feita em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A solução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inserir um novo campo </a:t>
            </a:r>
            <a:r>
              <a:rPr lang="pt-BR" dirty="0"/>
              <a:t>em cada nó</a:t>
            </a:r>
          </a:p>
          <a:p>
            <a:pPr lvl="1"/>
            <a:r>
              <a:rPr lang="pt-BR" dirty="0"/>
              <a:t>Define-se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 balanço </a:t>
            </a:r>
            <a:r>
              <a:rPr lang="pt-BR" dirty="0"/>
              <a:t>para cada nó v de 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balanço(v) =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(v) –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982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Balanço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problema se reduz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atualizar o balanço </a:t>
            </a:r>
            <a:r>
              <a:rPr lang="pt-BR" dirty="0"/>
              <a:t>de forma eficiente:</a:t>
            </a:r>
          </a:p>
          <a:p>
            <a:pPr lvl="1"/>
            <a:r>
              <a:rPr lang="pt-BR" dirty="0"/>
              <a:t>Se q pertence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esquerda </a:t>
            </a:r>
            <a:r>
              <a:rPr lang="pt-BR" dirty="0"/>
              <a:t>de v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subtrai-se</a:t>
            </a:r>
            <a:r>
              <a:rPr lang="pt-BR" dirty="0"/>
              <a:t> uma unidade de balanço(v)</a:t>
            </a:r>
          </a:p>
          <a:p>
            <a:pPr lvl="1"/>
            <a:r>
              <a:rPr lang="pt-BR" dirty="0"/>
              <a:t>Se q pertence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direita </a:t>
            </a:r>
            <a:r>
              <a:rPr lang="pt-BR" dirty="0"/>
              <a:t>de 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adiciona-se </a:t>
            </a:r>
            <a:r>
              <a:rPr lang="pt-BR" dirty="0"/>
              <a:t>uma unidade a balanço(v)</a:t>
            </a:r>
          </a:p>
          <a:p>
            <a:endParaRPr lang="pt-BR" dirty="0"/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0514201" y="4511300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0284202" y="48691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20" name="Conector reto 19"/>
          <p:cNvCxnSpPr>
            <a:cxnSpLocks/>
            <a:stCxn id="12" idx="5"/>
            <a:endCxn id="11" idx="0"/>
          </p:cNvCxnSpPr>
          <p:nvPr/>
        </p:nvCxnSpPr>
        <p:spPr>
          <a:xfrm>
            <a:off x="10676835" y="5256369"/>
            <a:ext cx="257676" cy="31363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315959" y="4211544"/>
            <a:ext cx="51746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alteração do balanço pode se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propagar a outros nós</a:t>
            </a:r>
            <a:r>
              <a:rPr lang="pt-BR" sz="2400" dirty="0"/>
              <a:t> do caminho que vai do nó inserido até a raiz da árvore,</a:t>
            </a:r>
          </a:p>
          <a:p>
            <a:pPr algn="ctr"/>
            <a:r>
              <a:rPr lang="pt-BR" sz="2400" dirty="0"/>
              <a:t>procedimento O(</a:t>
            </a:r>
            <a:r>
              <a:rPr lang="pt-BR" sz="2400" dirty="0" err="1"/>
              <a:t>lg</a:t>
            </a:r>
            <a:r>
              <a:rPr lang="pt-BR" sz="2400" dirty="0"/>
              <a:t> n)</a:t>
            </a:r>
          </a:p>
        </p:txBody>
      </p:sp>
      <p:sp>
        <p:nvSpPr>
          <p:cNvPr id="11" name="Elipse 10"/>
          <p:cNvSpPr/>
          <p:nvPr/>
        </p:nvSpPr>
        <p:spPr>
          <a:xfrm>
            <a:off x="10704512" y="557000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150329" y="556392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flipH="1">
            <a:off x="9364269" y="4511300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134270" y="48691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7" name="Conector reto 16"/>
          <p:cNvCxnSpPr>
            <a:cxnSpLocks/>
            <a:stCxn id="16" idx="3"/>
            <a:endCxn id="18" idx="0"/>
          </p:cNvCxnSpPr>
          <p:nvPr/>
        </p:nvCxnSpPr>
        <p:spPr>
          <a:xfrm flipH="1">
            <a:off x="8975581" y="5256369"/>
            <a:ext cx="226054" cy="30755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745582" y="556392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186424" y="556392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 flipH="1">
            <a:off x="7738362" y="4481952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508363" y="483981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011913" y="4869872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586694" y="4869160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729053" y="4869272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85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Balanço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dirty="0"/>
              <a:t>balanço(v) == 1 antes da inclusão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21746" y="422563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 flipH="1">
            <a:off x="6951745" y="3897127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293118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7" name="Conector reto 6"/>
          <p:cNvCxnSpPr>
            <a:stCxn id="4" idx="3"/>
            <a:endCxn id="6" idx="0"/>
          </p:cNvCxnSpPr>
          <p:nvPr/>
        </p:nvCxnSpPr>
        <p:spPr>
          <a:xfrm rot="5400000">
            <a:off x="6492530" y="4643436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225009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9" name="Conector reto 8"/>
          <p:cNvCxnSpPr>
            <a:stCxn id="4" idx="5"/>
            <a:endCxn id="8" idx="0"/>
          </p:cNvCxnSpPr>
          <p:nvPr/>
        </p:nvCxnSpPr>
        <p:spPr>
          <a:xfrm>
            <a:off x="7114379" y="4612848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488377" y="4381602"/>
            <a:ext cx="4282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0 </a:t>
            </a:r>
            <a:r>
              <a:rPr lang="pt-BR" sz="2200" dirty="0"/>
              <a:t>e 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altura</a:t>
            </a:r>
            <a:r>
              <a:rPr lang="pt-BR" sz="2200" dirty="0"/>
              <a:t> da </a:t>
            </a:r>
            <a:r>
              <a:rPr lang="pt-BR" sz="2200" dirty="0" err="1"/>
              <a:t>sub-árvore</a:t>
            </a:r>
            <a:r>
              <a:rPr lang="pt-BR" sz="2200" dirty="0"/>
              <a:t> de raiz v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não foi modificada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03467" y="492711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7652226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15" name="Conector reto 14"/>
          <p:cNvCxnSpPr>
            <a:stCxn id="8" idx="5"/>
            <a:endCxn id="12" idx="0"/>
          </p:cNvCxnSpPr>
          <p:nvPr/>
        </p:nvCxnSpPr>
        <p:spPr>
          <a:xfrm>
            <a:off x="7617642" y="5327228"/>
            <a:ext cx="264583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9516975" y="422563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0" name="Conector reto 19"/>
          <p:cNvCxnSpPr>
            <a:endCxn id="19" idx="0"/>
          </p:cNvCxnSpPr>
          <p:nvPr/>
        </p:nvCxnSpPr>
        <p:spPr>
          <a:xfrm flipH="1">
            <a:off x="9746974" y="3897127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088347" y="494001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2" name="Conector reto 21"/>
          <p:cNvCxnSpPr>
            <a:stCxn id="19" idx="3"/>
            <a:endCxn id="21" idx="0"/>
          </p:cNvCxnSpPr>
          <p:nvPr/>
        </p:nvCxnSpPr>
        <p:spPr>
          <a:xfrm rot="5400000">
            <a:off x="9287759" y="4643436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0020238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24" name="Conector reto 23"/>
          <p:cNvCxnSpPr>
            <a:stCxn id="19" idx="5"/>
            <a:endCxn id="23" idx="0"/>
          </p:cNvCxnSpPr>
          <p:nvPr/>
        </p:nvCxnSpPr>
        <p:spPr>
          <a:xfrm>
            <a:off x="9909608" y="4612848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652452" y="4922111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10488071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7" name="Conector reto 26"/>
          <p:cNvCxnSpPr>
            <a:stCxn id="23" idx="5"/>
            <a:endCxn id="26" idx="0"/>
          </p:cNvCxnSpPr>
          <p:nvPr/>
        </p:nvCxnSpPr>
        <p:spPr>
          <a:xfrm>
            <a:off x="10412871" y="5327228"/>
            <a:ext cx="305199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688288" y="573497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9" name="Conector reto 28"/>
          <p:cNvCxnSpPr>
            <a:stCxn id="21" idx="3"/>
            <a:endCxn id="28" idx="0"/>
          </p:cNvCxnSpPr>
          <p:nvPr/>
        </p:nvCxnSpPr>
        <p:spPr>
          <a:xfrm flipH="1">
            <a:off x="8918287" y="5327228"/>
            <a:ext cx="237425" cy="40774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706498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1" name="Conector reto 30"/>
          <p:cNvCxnSpPr>
            <a:stCxn id="6" idx="5"/>
            <a:endCxn id="30" idx="0"/>
          </p:cNvCxnSpPr>
          <p:nvPr/>
        </p:nvCxnSpPr>
        <p:spPr>
          <a:xfrm>
            <a:off x="6685751" y="5327228"/>
            <a:ext cx="250746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475872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3" name="Conector reto 32"/>
          <p:cNvCxnSpPr>
            <a:endCxn id="32" idx="0"/>
          </p:cNvCxnSpPr>
          <p:nvPr/>
        </p:nvCxnSpPr>
        <p:spPr>
          <a:xfrm>
            <a:off x="9455125" y="5327228"/>
            <a:ext cx="250746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2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Balanço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dirty="0"/>
              <a:t>balanço(v) == 0 antes da inclusão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7579504" y="412426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 flipH="1">
            <a:off x="7809503" y="3795749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7150876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7" name="Conector reto 6"/>
          <p:cNvCxnSpPr>
            <a:stCxn id="4" idx="3"/>
            <a:endCxn id="6" idx="0"/>
          </p:cNvCxnSpPr>
          <p:nvPr/>
        </p:nvCxnSpPr>
        <p:spPr>
          <a:xfrm rot="5400000">
            <a:off x="7350288" y="4542058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082767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9" name="Conector reto 8"/>
          <p:cNvCxnSpPr>
            <a:stCxn id="4" idx="5"/>
            <a:endCxn id="8" idx="0"/>
          </p:cNvCxnSpPr>
          <p:nvPr/>
        </p:nvCxnSpPr>
        <p:spPr>
          <a:xfrm>
            <a:off x="7972137" y="4511470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84490" y="486540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553729" y="4124261"/>
            <a:ext cx="4712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-1</a:t>
            </a:r>
            <a:r>
              <a:rPr lang="pt-BR" sz="2200" dirty="0"/>
              <a:t>, a altura foi modificada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os nós do caminho até a raiz devem ser analisados</a:t>
            </a:r>
          </a:p>
        </p:txBody>
      </p:sp>
      <p:sp>
        <p:nvSpPr>
          <p:cNvPr id="15" name="Elipse 14"/>
          <p:cNvSpPr/>
          <p:nvPr/>
        </p:nvSpPr>
        <p:spPr>
          <a:xfrm>
            <a:off x="9851143" y="412426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6" name="Conector reto 15"/>
          <p:cNvCxnSpPr>
            <a:endCxn id="15" idx="0"/>
          </p:cNvCxnSpPr>
          <p:nvPr/>
        </p:nvCxnSpPr>
        <p:spPr>
          <a:xfrm flipH="1">
            <a:off x="10081142" y="3795749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9422515" y="483864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8" name="Conector reto 17"/>
          <p:cNvCxnSpPr>
            <a:stCxn id="15" idx="3"/>
            <a:endCxn id="17" idx="0"/>
          </p:cNvCxnSpPr>
          <p:nvPr/>
        </p:nvCxnSpPr>
        <p:spPr>
          <a:xfrm rot="5400000">
            <a:off x="9621927" y="4542058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354406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0" name="Conector reto 19"/>
          <p:cNvCxnSpPr>
            <a:stCxn id="15" idx="5"/>
            <a:endCxn id="19" idx="0"/>
          </p:cNvCxnSpPr>
          <p:nvPr/>
        </p:nvCxnSpPr>
        <p:spPr>
          <a:xfrm>
            <a:off x="10243776" y="4511470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044568" y="4825740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9037739" y="5640005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3" name="Conector reto 22"/>
          <p:cNvCxnSpPr>
            <a:stCxn id="17" idx="3"/>
            <a:endCxn id="22" idx="0"/>
          </p:cNvCxnSpPr>
          <p:nvPr/>
        </p:nvCxnSpPr>
        <p:spPr>
          <a:xfrm flipH="1">
            <a:off x="9267738" y="5225850"/>
            <a:ext cx="222142" cy="41415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4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Balanço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pt-BR" dirty="0"/>
              <a:t> balanço(v) == -1 antes da inclusão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71464" y="4365104"/>
            <a:ext cx="4680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-2</a:t>
            </a:r>
            <a:r>
              <a:rPr lang="pt-BR" sz="2200" dirty="0"/>
              <a:t>, o nó está desregulado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uma rotação deve ser aplicada</a:t>
            </a:r>
          </a:p>
        </p:txBody>
      </p:sp>
      <p:sp>
        <p:nvSpPr>
          <p:cNvPr id="21" name="Elipse 20"/>
          <p:cNvSpPr/>
          <p:nvPr/>
        </p:nvSpPr>
        <p:spPr>
          <a:xfrm>
            <a:off x="7681775" y="35010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22" name="Conector reto 21"/>
          <p:cNvCxnSpPr>
            <a:endCxn id="21" idx="0"/>
          </p:cNvCxnSpPr>
          <p:nvPr/>
        </p:nvCxnSpPr>
        <p:spPr>
          <a:xfrm flipH="1">
            <a:off x="7911774" y="3172496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7253147" y="4215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24" name="Conector reto 23"/>
          <p:cNvCxnSpPr>
            <a:stCxn id="21" idx="3"/>
            <a:endCxn id="23" idx="0"/>
          </p:cNvCxnSpPr>
          <p:nvPr/>
        </p:nvCxnSpPr>
        <p:spPr>
          <a:xfrm rot="5400000">
            <a:off x="7452559" y="3918805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185038" y="4215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6" name="Conector reto 25"/>
          <p:cNvCxnSpPr>
            <a:stCxn id="21" idx="5"/>
            <a:endCxn id="25" idx="0"/>
          </p:cNvCxnSpPr>
          <p:nvPr/>
        </p:nvCxnSpPr>
        <p:spPr>
          <a:xfrm>
            <a:off x="8074408" y="3888217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888570" y="42125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6840005" y="500747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9" name="Conector reto 28"/>
          <p:cNvCxnSpPr>
            <a:stCxn id="23" idx="3"/>
            <a:endCxn id="28" idx="0"/>
          </p:cNvCxnSpPr>
          <p:nvPr/>
        </p:nvCxnSpPr>
        <p:spPr>
          <a:xfrm flipH="1">
            <a:off x="7070004" y="4602597"/>
            <a:ext cx="250508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0316522" y="35010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31" name="Conector reto 30"/>
          <p:cNvCxnSpPr>
            <a:endCxn id="30" idx="0"/>
          </p:cNvCxnSpPr>
          <p:nvPr/>
        </p:nvCxnSpPr>
        <p:spPr>
          <a:xfrm flipH="1">
            <a:off x="10546521" y="3172496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932745" y="425586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-2</a:t>
            </a:r>
          </a:p>
        </p:txBody>
      </p:sp>
      <p:cxnSp>
        <p:nvCxnSpPr>
          <p:cNvPr id="33" name="Conector reto 32"/>
          <p:cNvCxnSpPr>
            <a:stCxn id="30" idx="3"/>
            <a:endCxn id="32" idx="0"/>
          </p:cNvCxnSpPr>
          <p:nvPr/>
        </p:nvCxnSpPr>
        <p:spPr>
          <a:xfrm flipH="1">
            <a:off x="10162744" y="3888217"/>
            <a:ext cx="221143" cy="36765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0748570" y="425586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5" name="Conector reto 34"/>
          <p:cNvCxnSpPr>
            <a:stCxn id="30" idx="5"/>
            <a:endCxn id="34" idx="0"/>
          </p:cNvCxnSpPr>
          <p:nvPr/>
        </p:nvCxnSpPr>
        <p:spPr>
          <a:xfrm>
            <a:off x="10709155" y="3888217"/>
            <a:ext cx="269414" cy="36765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9554308" y="4219407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208452" y="580526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8" name="Conector reto 37"/>
          <p:cNvCxnSpPr>
            <a:stCxn id="39" idx="3"/>
            <a:endCxn id="37" idx="0"/>
          </p:cNvCxnSpPr>
          <p:nvPr/>
        </p:nvCxnSpPr>
        <p:spPr>
          <a:xfrm flipH="1">
            <a:off x="9438451" y="5394685"/>
            <a:ext cx="200071" cy="4105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9571157" y="500747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40" name="Conector reto 39"/>
          <p:cNvCxnSpPr>
            <a:stCxn id="32" idx="3"/>
            <a:endCxn id="39" idx="0"/>
          </p:cNvCxnSpPr>
          <p:nvPr/>
        </p:nvCxnSpPr>
        <p:spPr>
          <a:xfrm flipH="1">
            <a:off x="9801156" y="4643077"/>
            <a:ext cx="198954" cy="3643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7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38639" y="1916832"/>
            <a:ext cx="565090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 (recursivo)</a:t>
            </a:r>
            <a:endParaRPr lang="pt-BR" sz="16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novo-no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 = V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senão 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  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h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caso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seja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1: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0; h = F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0: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-1: caso1(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rebalanceamento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h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caso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seja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-1: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0; h = F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0: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1: caso2(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rebalanceamento </a:t>
            </a:r>
            <a:endParaRPr lang="pt-BR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32104" y="2492896"/>
            <a:ext cx="2271776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função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novo-no</a:t>
            </a:r>
            <a:r>
              <a:rPr lang="pt-BR" sz="1400" dirty="0">
                <a:latin typeface="Consolas" pitchFamily="49" charset="0"/>
              </a:rPr>
              <a:t>(x, </a:t>
            </a:r>
            <a:r>
              <a:rPr lang="pt-BR" sz="1400" b="1" i="1" dirty="0" err="1">
                <a:latin typeface="Consolas" pitchFamily="49" charset="0"/>
              </a:rPr>
              <a:t>pt</a:t>
            </a:r>
            <a:r>
              <a:rPr lang="pt-BR" sz="1400" dirty="0">
                <a:latin typeface="Consolas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ocupar(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= x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l-GR" sz="1400" dirty="0">
                <a:latin typeface="Consolas" pitchFamily="49" charset="0"/>
                <a:cs typeface="Consolas" panose="020B0609020204030204" pitchFamily="49" charset="0"/>
              </a:rPr>
              <a:t>λ</a:t>
            </a:r>
            <a:endParaRPr lang="pt-BR" sz="1400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      </a:t>
            </a:r>
          </a:p>
        </p:txBody>
      </p:sp>
    </p:spTree>
    <p:extLst>
      <p:ext uri="{BB962C8B-B14F-4D97-AF65-F5344CB8AC3E}">
        <p14:creationId xmlns:p14="http://schemas.microsoft.com/office/powerpoint/2010/main" val="20443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</a:t>
            </a:r>
            <a:r>
              <a:rPr lang="pt-BR" dirty="0"/>
              <a:t> A é denominada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AVL</a:t>
            </a:r>
            <a:r>
              <a:rPr lang="pt-BR" dirty="0"/>
              <a:t> quando, para qualquer nó de A, as alturas de suas duas sub-árvores diferem em até uma unidade</a:t>
            </a:r>
          </a:p>
        </p:txBody>
      </p:sp>
      <p:sp>
        <p:nvSpPr>
          <p:cNvPr id="4" name="Elipse 3"/>
          <p:cNvSpPr/>
          <p:nvPr/>
        </p:nvSpPr>
        <p:spPr>
          <a:xfrm>
            <a:off x="2401316" y="397409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401184" y="45456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6" name="Conector reto 5"/>
          <p:cNvCxnSpPr>
            <a:stCxn id="4" idx="3"/>
            <a:endCxn id="5" idx="7"/>
          </p:cNvCxnSpPr>
          <p:nvPr/>
        </p:nvCxnSpPr>
        <p:spPr>
          <a:xfrm rot="5400000">
            <a:off x="2005884" y="4149241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1"/>
          </p:cNvCxnSpPr>
          <p:nvPr/>
        </p:nvCxnSpPr>
        <p:spPr>
          <a:xfrm rot="16200000" flipH="1">
            <a:off x="3006016" y="4149241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829812" y="525998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1763230" y="4963401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401448" y="45456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11" name="Elipse 10"/>
          <p:cNvSpPr/>
          <p:nvPr/>
        </p:nvSpPr>
        <p:spPr>
          <a:xfrm>
            <a:off x="2901382" y="52135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901514" y="52135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3" name="Conector reto 12"/>
          <p:cNvCxnSpPr>
            <a:stCxn id="10" idx="3"/>
            <a:endCxn id="11" idx="0"/>
          </p:cNvCxnSpPr>
          <p:nvPr/>
        </p:nvCxnSpPr>
        <p:spPr>
          <a:xfrm rot="5400000">
            <a:off x="3159712" y="4904482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2" idx="0"/>
            <a:endCxn id="10" idx="5"/>
          </p:cNvCxnSpPr>
          <p:nvPr/>
        </p:nvCxnSpPr>
        <p:spPr>
          <a:xfrm rot="16200000" flipV="1">
            <a:off x="3822412" y="4904483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187134" y="585652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6" name="Conector reto 15"/>
          <p:cNvCxnSpPr>
            <a:stCxn id="11" idx="5"/>
            <a:endCxn id="15" idx="0"/>
          </p:cNvCxnSpPr>
          <p:nvPr/>
        </p:nvCxnSpPr>
        <p:spPr>
          <a:xfrm rot="16200000" flipH="1">
            <a:off x="3227709" y="5667101"/>
            <a:ext cx="255733" cy="123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600188" y="392770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18" name="Elipse 17"/>
          <p:cNvSpPr/>
          <p:nvPr/>
        </p:nvSpPr>
        <p:spPr>
          <a:xfrm>
            <a:off x="6600056" y="442776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19" name="Conector reto 18"/>
          <p:cNvCxnSpPr>
            <a:stCxn id="17" idx="3"/>
            <a:endCxn id="18" idx="7"/>
          </p:cNvCxnSpPr>
          <p:nvPr/>
        </p:nvCxnSpPr>
        <p:spPr>
          <a:xfrm rot="5400000">
            <a:off x="7240475" y="4067124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7" idx="5"/>
            <a:endCxn id="23" idx="1"/>
          </p:cNvCxnSpPr>
          <p:nvPr/>
        </p:nvCxnSpPr>
        <p:spPr>
          <a:xfrm rot="16200000" flipH="1">
            <a:off x="8240607" y="4067124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028684" y="51421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2" name="Conector reto 21"/>
          <p:cNvCxnSpPr>
            <a:stCxn id="21" idx="0"/>
            <a:endCxn id="18" idx="5"/>
          </p:cNvCxnSpPr>
          <p:nvPr/>
        </p:nvCxnSpPr>
        <p:spPr>
          <a:xfrm rot="16200000" flipV="1">
            <a:off x="6962102" y="4845565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600320" y="442776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24" name="Elipse 23"/>
          <p:cNvSpPr/>
          <p:nvPr/>
        </p:nvSpPr>
        <p:spPr>
          <a:xfrm>
            <a:off x="8100254" y="51421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6" name="Conector reto 25"/>
          <p:cNvCxnSpPr>
            <a:stCxn id="23" idx="3"/>
            <a:endCxn id="24" idx="0"/>
          </p:cNvCxnSpPr>
          <p:nvPr/>
        </p:nvCxnSpPr>
        <p:spPr>
          <a:xfrm rot="5400000">
            <a:off x="8335385" y="4809845"/>
            <a:ext cx="327171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528882" y="585652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9" name="Conector reto 28"/>
          <p:cNvCxnSpPr>
            <a:stCxn id="24" idx="5"/>
            <a:endCxn id="28" idx="0"/>
          </p:cNvCxnSpPr>
          <p:nvPr/>
        </p:nvCxnSpPr>
        <p:spPr>
          <a:xfrm rot="16200000" flipH="1">
            <a:off x="8462300" y="5559944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972689" y="3427635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AVL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028684" y="3427635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não-AVL</a:t>
            </a:r>
          </a:p>
        </p:txBody>
      </p:sp>
    </p:spTree>
    <p:extLst>
      <p:ext uri="{BB962C8B-B14F-4D97-AF65-F5344CB8AC3E}">
        <p14:creationId xmlns:p14="http://schemas.microsoft.com/office/powerpoint/2010/main" val="309157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688041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caso1(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h = F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688041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caso2(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h = F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mais eficiente de busca </a:t>
            </a:r>
            <a:r>
              <a:rPr lang="pt-BR" dirty="0"/>
              <a:t>é conseguida com uma árvore binária de busca completa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Inserções e remoções </a:t>
            </a:r>
            <a:r>
              <a:rPr lang="pt-BR" dirty="0"/>
              <a:t>podem transformar a árvore em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zigue-zague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Manter uma árvore sempre completa tem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muito alto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AVL </a:t>
            </a:r>
            <a:r>
              <a:rPr lang="pt-BR" dirty="0"/>
              <a:t>são usadas para obter uma árvore binária de busca balanceada e otimizada para efetuar buscas rápidas</a:t>
            </a:r>
          </a:p>
          <a:p>
            <a:pPr lvl="1"/>
            <a:r>
              <a:rPr lang="pt-BR" dirty="0"/>
              <a:t>Para manter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da inserção em 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n)</a:t>
            </a:r>
            <a:r>
              <a:rPr lang="pt-BR" dirty="0"/>
              <a:t> acrescenta-se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 balanço</a:t>
            </a:r>
            <a:r>
              <a:rPr lang="pt-BR" dirty="0"/>
              <a:t> para cada um dos vértices da árvore</a:t>
            </a:r>
          </a:p>
        </p:txBody>
      </p:sp>
    </p:spTree>
    <p:extLst>
      <p:ext uri="{BB962C8B-B14F-4D97-AF65-F5344CB8AC3E}">
        <p14:creationId xmlns:p14="http://schemas.microsoft.com/office/powerpoint/2010/main" val="26216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Inclusão em Árvores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que uma árvore se mantenha AVL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após inclusões/remoções </a:t>
            </a:r>
            <a:r>
              <a:rPr lang="pt-BR" dirty="0"/>
              <a:t>é preciso efetuar operações de balanceamento sobre os nós desregulados</a:t>
            </a:r>
          </a:p>
          <a:p>
            <a:r>
              <a:rPr lang="pt-BR" dirty="0"/>
              <a:t>São quatro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transformações</a:t>
            </a:r>
            <a:r>
              <a:rPr lang="pt-BR" dirty="0"/>
              <a:t> de balanceamento para um nó desregulado:</a:t>
            </a:r>
          </a:p>
          <a:p>
            <a:pPr lvl="1"/>
            <a:r>
              <a:rPr lang="pt-BR" dirty="0"/>
              <a:t>Rotação direita</a:t>
            </a:r>
          </a:p>
          <a:p>
            <a:pPr lvl="1"/>
            <a:r>
              <a:rPr lang="pt-BR" dirty="0"/>
              <a:t>Rotação esquerda</a:t>
            </a:r>
          </a:p>
          <a:p>
            <a:pPr lvl="1"/>
            <a:r>
              <a:rPr lang="pt-BR" dirty="0"/>
              <a:t>Rotação dupla direita</a:t>
            </a:r>
          </a:p>
          <a:p>
            <a:pPr lvl="1"/>
            <a:r>
              <a:rPr lang="pt-BR" dirty="0"/>
              <a:t>Rotação dupla esquerda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em Curva 8"/>
          <p:cNvCxnSpPr/>
          <p:nvPr/>
        </p:nvCxnSpPr>
        <p:spPr>
          <a:xfrm rot="10800000" flipH="1">
            <a:off x="3462716" y="3947324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Rotação direita</a:t>
            </a:r>
          </a:p>
        </p:txBody>
      </p:sp>
      <p:sp>
        <p:nvSpPr>
          <p:cNvPr id="4" name="Elipse 3"/>
          <p:cNvSpPr/>
          <p:nvPr/>
        </p:nvSpPr>
        <p:spPr>
          <a:xfrm>
            <a:off x="3952860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" name="Elipse 4"/>
          <p:cNvSpPr/>
          <p:nvPr/>
        </p:nvSpPr>
        <p:spPr>
          <a:xfrm>
            <a:off x="3238480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rot="5400000">
            <a:off x="3545049" y="3239574"/>
            <a:ext cx="398609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34" idx="0"/>
          </p:cNvCxnSpPr>
          <p:nvPr/>
        </p:nvCxnSpPr>
        <p:spPr>
          <a:xfrm rot="16200000" flipH="1">
            <a:off x="4342782" y="3318855"/>
            <a:ext cx="470047" cy="4646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2524100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7" name="Conector reto 26"/>
          <p:cNvCxnSpPr>
            <a:stCxn id="5" idx="3"/>
            <a:endCxn id="22" idx="0"/>
          </p:cNvCxnSpPr>
          <p:nvPr/>
        </p:nvCxnSpPr>
        <p:spPr>
          <a:xfrm rot="5400000">
            <a:off x="2894265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5" idx="5"/>
            <a:endCxn id="32" idx="0"/>
          </p:cNvCxnSpPr>
          <p:nvPr/>
        </p:nvCxnSpPr>
        <p:spPr>
          <a:xfrm rot="16200000" flipH="1">
            <a:off x="3556964" y="4176111"/>
            <a:ext cx="470047" cy="32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ângulo isósceles 31"/>
          <p:cNvSpPr/>
          <p:nvPr/>
        </p:nvSpPr>
        <p:spPr>
          <a:xfrm>
            <a:off x="3524232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34" name="Triângulo isósceles 33"/>
          <p:cNvSpPr/>
          <p:nvPr/>
        </p:nvSpPr>
        <p:spPr>
          <a:xfrm>
            <a:off x="4381488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37" name="Seta para a direita 36"/>
          <p:cNvSpPr/>
          <p:nvPr/>
        </p:nvSpPr>
        <p:spPr>
          <a:xfrm>
            <a:off x="5738810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9024958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0" name="Elipse 39"/>
          <p:cNvSpPr/>
          <p:nvPr/>
        </p:nvSpPr>
        <p:spPr>
          <a:xfrm>
            <a:off x="8453454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41" name="Conector reto 40"/>
          <p:cNvCxnSpPr>
            <a:stCxn id="39" idx="0"/>
            <a:endCxn id="40" idx="5"/>
          </p:cNvCxnSpPr>
          <p:nvPr/>
        </p:nvCxnSpPr>
        <p:spPr>
          <a:xfrm rot="16200000" flipV="1">
            <a:off x="8851219" y="3311013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9379161" y="4140392"/>
            <a:ext cx="470047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ângulo isósceles 42"/>
          <p:cNvSpPr/>
          <p:nvPr/>
        </p:nvSpPr>
        <p:spPr>
          <a:xfrm>
            <a:off x="7381884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44" name="Conector reto 43"/>
          <p:cNvCxnSpPr>
            <a:stCxn id="40" idx="3"/>
            <a:endCxn id="43" idx="0"/>
          </p:cNvCxnSpPr>
          <p:nvPr/>
        </p:nvCxnSpPr>
        <p:spPr>
          <a:xfrm rot="5400000">
            <a:off x="7930644" y="3196014"/>
            <a:ext cx="470047" cy="71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8680743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831057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938214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3830656" y="608290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</p:spTree>
    <p:extLst>
      <p:ext uri="{BB962C8B-B14F-4D97-AF65-F5344CB8AC3E}">
        <p14:creationId xmlns:p14="http://schemas.microsoft.com/office/powerpoint/2010/main" val="21217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Rotação esquerda</a:t>
            </a:r>
          </a:p>
        </p:txBody>
      </p:sp>
      <p:sp>
        <p:nvSpPr>
          <p:cNvPr id="4" name="Elipse 3"/>
          <p:cNvSpPr/>
          <p:nvPr/>
        </p:nvSpPr>
        <p:spPr>
          <a:xfrm>
            <a:off x="3517392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" name="Elipse 4"/>
          <p:cNvSpPr/>
          <p:nvPr/>
        </p:nvSpPr>
        <p:spPr>
          <a:xfrm>
            <a:off x="4088896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6" name="Conector reto 5"/>
          <p:cNvCxnSpPr>
            <a:stCxn id="4" idx="5"/>
            <a:endCxn id="5" idx="0"/>
          </p:cNvCxnSpPr>
          <p:nvPr/>
        </p:nvCxnSpPr>
        <p:spPr>
          <a:xfrm rot="16200000" flipH="1">
            <a:off x="3915157" y="3311012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3"/>
            <a:endCxn id="34" idx="0"/>
          </p:cNvCxnSpPr>
          <p:nvPr/>
        </p:nvCxnSpPr>
        <p:spPr>
          <a:xfrm rot="5400000">
            <a:off x="3030301" y="3231733"/>
            <a:ext cx="470047" cy="6388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3374516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27" name="Conector reto 26"/>
          <p:cNvCxnSpPr>
            <a:stCxn id="5" idx="3"/>
            <a:endCxn id="22" idx="0"/>
          </p:cNvCxnSpPr>
          <p:nvPr/>
        </p:nvCxnSpPr>
        <p:spPr>
          <a:xfrm rot="5400000">
            <a:off x="3744681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5" idx="5"/>
            <a:endCxn id="32" idx="0"/>
          </p:cNvCxnSpPr>
          <p:nvPr/>
        </p:nvCxnSpPr>
        <p:spPr>
          <a:xfrm rot="16200000" flipH="1">
            <a:off x="4407380" y="4176111"/>
            <a:ext cx="470047" cy="32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ângulo isósceles 31"/>
          <p:cNvSpPr/>
          <p:nvPr/>
        </p:nvSpPr>
        <p:spPr>
          <a:xfrm>
            <a:off x="437464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34" name="Triângulo isósceles 33"/>
          <p:cNvSpPr/>
          <p:nvPr/>
        </p:nvSpPr>
        <p:spPr>
          <a:xfrm>
            <a:off x="2517260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37" name="Seta para a direita 36"/>
          <p:cNvSpPr/>
          <p:nvPr/>
        </p:nvSpPr>
        <p:spPr>
          <a:xfrm>
            <a:off x="5738810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953388" y="37861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0" name="Elipse 39"/>
          <p:cNvSpPr/>
          <p:nvPr/>
        </p:nvSpPr>
        <p:spPr>
          <a:xfrm>
            <a:off x="8667768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41" name="Conector reto 40"/>
          <p:cNvCxnSpPr>
            <a:stCxn id="39" idx="0"/>
            <a:endCxn id="40" idx="3"/>
          </p:cNvCxnSpPr>
          <p:nvPr/>
        </p:nvCxnSpPr>
        <p:spPr>
          <a:xfrm rot="5400000" flipH="1" flipV="1">
            <a:off x="8224238" y="3275294"/>
            <a:ext cx="470047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8343310" y="4176111"/>
            <a:ext cx="398609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ângulo isósceles 42"/>
          <p:cNvSpPr/>
          <p:nvPr/>
        </p:nvSpPr>
        <p:spPr>
          <a:xfrm>
            <a:off x="9167834" y="385762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44" name="Conector reto 43"/>
          <p:cNvCxnSpPr>
            <a:stCxn id="40" idx="5"/>
            <a:endCxn id="43" idx="0"/>
          </p:cNvCxnSpPr>
          <p:nvPr/>
        </p:nvCxnSpPr>
        <p:spPr>
          <a:xfrm rot="16200000" flipH="1">
            <a:off x="9057690" y="3318855"/>
            <a:ext cx="541485" cy="536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7644892" y="4196146"/>
            <a:ext cx="398609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723900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31057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881422" y="6143644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  <p:cxnSp>
        <p:nvCxnSpPr>
          <p:cNvPr id="26" name="Conector em Curva 25"/>
          <p:cNvCxnSpPr/>
          <p:nvPr/>
        </p:nvCxnSpPr>
        <p:spPr>
          <a:xfrm rot="10800000" flipH="1">
            <a:off x="4317772" y="3948249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8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pt-BR" dirty="0"/>
              <a:t>Rotação dupla direita</a:t>
            </a:r>
          </a:p>
        </p:txBody>
      </p:sp>
      <p:sp>
        <p:nvSpPr>
          <p:cNvPr id="4" name="Elipse 3"/>
          <p:cNvSpPr/>
          <p:nvPr/>
        </p:nvSpPr>
        <p:spPr>
          <a:xfrm>
            <a:off x="2639616" y="275933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" name="Elipse 4"/>
          <p:cNvSpPr/>
          <p:nvPr/>
        </p:nvSpPr>
        <p:spPr>
          <a:xfrm>
            <a:off x="2007504" y="343584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2237503" y="3146541"/>
            <a:ext cx="469478" cy="2892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34" idx="0"/>
          </p:cNvCxnSpPr>
          <p:nvPr/>
        </p:nvCxnSpPr>
        <p:spPr>
          <a:xfrm>
            <a:off x="3032249" y="3146541"/>
            <a:ext cx="546891" cy="36073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1293124" y="422108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7" name="Conector reto 26"/>
          <p:cNvCxnSpPr>
            <a:stCxn id="5" idx="3"/>
            <a:endCxn id="22" idx="0"/>
          </p:cNvCxnSpPr>
          <p:nvPr/>
        </p:nvCxnSpPr>
        <p:spPr>
          <a:xfrm flipH="1">
            <a:off x="1721752" y="3823049"/>
            <a:ext cx="353117" cy="398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5" idx="5"/>
            <a:endCxn id="25" idx="0"/>
          </p:cNvCxnSpPr>
          <p:nvPr/>
        </p:nvCxnSpPr>
        <p:spPr>
          <a:xfrm>
            <a:off x="2400137" y="3823049"/>
            <a:ext cx="408870" cy="398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ângulo isósceles 33"/>
          <p:cNvSpPr/>
          <p:nvPr/>
        </p:nvSpPr>
        <p:spPr>
          <a:xfrm>
            <a:off x="3150512" y="350727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39" name="Elipse 38"/>
          <p:cNvSpPr/>
          <p:nvPr/>
        </p:nvSpPr>
        <p:spPr>
          <a:xfrm>
            <a:off x="10713632" y="38032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0" name="Elipse 39"/>
          <p:cNvSpPr/>
          <p:nvPr/>
        </p:nvSpPr>
        <p:spPr>
          <a:xfrm>
            <a:off x="9770118" y="292215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41" name="Conector reto 40"/>
          <p:cNvCxnSpPr>
            <a:stCxn id="39" idx="0"/>
            <a:endCxn id="40" idx="5"/>
          </p:cNvCxnSpPr>
          <p:nvPr/>
        </p:nvCxnSpPr>
        <p:spPr>
          <a:xfrm flipH="1" flipV="1">
            <a:off x="10162751" y="3309367"/>
            <a:ext cx="780880" cy="4939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10960678" y="4336087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10333698" y="4356122"/>
            <a:ext cx="612923" cy="281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10070690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10999384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25" name="Elipse 24"/>
          <p:cNvSpPr/>
          <p:nvPr/>
        </p:nvSpPr>
        <p:spPr>
          <a:xfrm>
            <a:off x="2579008" y="42210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1864628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28" name="Conector reto 27"/>
          <p:cNvCxnSpPr>
            <a:stCxn id="25" idx="3"/>
            <a:endCxn id="26" idx="0"/>
          </p:cNvCxnSpPr>
          <p:nvPr/>
        </p:nvCxnSpPr>
        <p:spPr>
          <a:xfrm flipH="1">
            <a:off x="2293256" y="4608297"/>
            <a:ext cx="353117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5" idx="5"/>
            <a:endCxn id="31" idx="0"/>
          </p:cNvCxnSpPr>
          <p:nvPr/>
        </p:nvCxnSpPr>
        <p:spPr>
          <a:xfrm>
            <a:off x="2971641" y="4608297"/>
            <a:ext cx="321747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>
            <a:off x="2864760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35" name="Elipse 34"/>
          <p:cNvSpPr/>
          <p:nvPr/>
        </p:nvSpPr>
        <p:spPr>
          <a:xfrm>
            <a:off x="8841424" y="38032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36" name="Conector reto 35"/>
          <p:cNvCxnSpPr>
            <a:stCxn id="35" idx="0"/>
            <a:endCxn id="40" idx="3"/>
          </p:cNvCxnSpPr>
          <p:nvPr/>
        </p:nvCxnSpPr>
        <p:spPr>
          <a:xfrm flipV="1">
            <a:off x="9071423" y="3309367"/>
            <a:ext cx="766060" cy="4939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5" idx="5"/>
            <a:endCxn id="51" idx="0"/>
          </p:cNvCxnSpPr>
          <p:nvPr/>
        </p:nvCxnSpPr>
        <p:spPr>
          <a:xfrm rot="16200000" flipH="1">
            <a:off x="9088470" y="4336087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5" idx="3"/>
            <a:endCxn id="50" idx="0"/>
          </p:cNvCxnSpPr>
          <p:nvPr/>
        </p:nvCxnSpPr>
        <p:spPr>
          <a:xfrm rot="5400000">
            <a:off x="8461490" y="4356122"/>
            <a:ext cx="612923" cy="281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ângulo isósceles 49"/>
          <p:cNvSpPr/>
          <p:nvPr/>
        </p:nvSpPr>
        <p:spPr>
          <a:xfrm>
            <a:off x="8198482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1" name="Triângulo isósceles 50"/>
          <p:cNvSpPr/>
          <p:nvPr/>
        </p:nvSpPr>
        <p:spPr>
          <a:xfrm>
            <a:off x="9127176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418310" y="6236818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, T</a:t>
            </a:r>
            <a:r>
              <a:rPr lang="pt-BR" baseline="-25000" dirty="0"/>
              <a:t>3</a:t>
            </a:r>
            <a:r>
              <a:rPr lang="pt-BR" dirty="0"/>
              <a:t> e T</a:t>
            </a:r>
            <a:r>
              <a:rPr lang="pt-BR" baseline="-25000" dirty="0"/>
              <a:t>4</a:t>
            </a:r>
            <a:r>
              <a:rPr lang="pt-BR" baseline="30000" dirty="0"/>
              <a:t> </a:t>
            </a:r>
            <a:r>
              <a:rPr lang="pt-BR" dirty="0"/>
              <a:t>podem ser vazias ou não</a:t>
            </a:r>
          </a:p>
        </p:txBody>
      </p:sp>
      <p:cxnSp>
        <p:nvCxnSpPr>
          <p:cNvPr id="43" name="Conector em Curva 42"/>
          <p:cNvCxnSpPr/>
          <p:nvPr/>
        </p:nvCxnSpPr>
        <p:spPr>
          <a:xfrm rot="10800000" flipH="1">
            <a:off x="2814721" y="4446297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6356319" y="275933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2" name="Elipse 51"/>
          <p:cNvSpPr/>
          <p:nvPr/>
        </p:nvSpPr>
        <p:spPr>
          <a:xfrm>
            <a:off x="5402259" y="42210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53" name="Conector reto 52"/>
          <p:cNvCxnSpPr>
            <a:stCxn id="44" idx="3"/>
            <a:endCxn id="59" idx="0"/>
          </p:cNvCxnSpPr>
          <p:nvPr/>
        </p:nvCxnSpPr>
        <p:spPr>
          <a:xfrm flipH="1">
            <a:off x="6082262" y="3146541"/>
            <a:ext cx="341422" cy="33230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4" idx="5"/>
            <a:endCxn id="58" idx="0"/>
          </p:cNvCxnSpPr>
          <p:nvPr/>
        </p:nvCxnSpPr>
        <p:spPr>
          <a:xfrm>
            <a:off x="6748952" y="3146541"/>
            <a:ext cx="396035" cy="36073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ângulo isósceles 54"/>
          <p:cNvSpPr/>
          <p:nvPr/>
        </p:nvSpPr>
        <p:spPr>
          <a:xfrm>
            <a:off x="4727848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56" name="Conector reto 55"/>
          <p:cNvCxnSpPr>
            <a:stCxn id="52" idx="3"/>
            <a:endCxn id="55" idx="0"/>
          </p:cNvCxnSpPr>
          <p:nvPr/>
        </p:nvCxnSpPr>
        <p:spPr>
          <a:xfrm flipH="1">
            <a:off x="5156476" y="4608297"/>
            <a:ext cx="313148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0"/>
            <a:endCxn id="59" idx="3"/>
          </p:cNvCxnSpPr>
          <p:nvPr/>
        </p:nvCxnSpPr>
        <p:spPr>
          <a:xfrm flipV="1">
            <a:off x="5632258" y="3866051"/>
            <a:ext cx="287370" cy="355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ângulo isósceles 57"/>
          <p:cNvSpPr/>
          <p:nvPr/>
        </p:nvSpPr>
        <p:spPr>
          <a:xfrm>
            <a:off x="6716359" y="350727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59" name="Elipse 58"/>
          <p:cNvSpPr/>
          <p:nvPr/>
        </p:nvSpPr>
        <p:spPr>
          <a:xfrm>
            <a:off x="5852263" y="347884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0" name="Triângulo isósceles 59"/>
          <p:cNvSpPr/>
          <p:nvPr/>
        </p:nvSpPr>
        <p:spPr>
          <a:xfrm>
            <a:off x="5685881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61" name="Conector reto 60"/>
          <p:cNvCxnSpPr>
            <a:stCxn id="52" idx="5"/>
            <a:endCxn id="60" idx="0"/>
          </p:cNvCxnSpPr>
          <p:nvPr/>
        </p:nvCxnSpPr>
        <p:spPr>
          <a:xfrm>
            <a:off x="5794892" y="4608297"/>
            <a:ext cx="319617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5"/>
            <a:endCxn id="63" idx="0"/>
          </p:cNvCxnSpPr>
          <p:nvPr/>
        </p:nvCxnSpPr>
        <p:spPr>
          <a:xfrm>
            <a:off x="6244896" y="3866051"/>
            <a:ext cx="384499" cy="4157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ângulo isósceles 62"/>
          <p:cNvSpPr/>
          <p:nvPr/>
        </p:nvSpPr>
        <p:spPr>
          <a:xfrm>
            <a:off x="6200767" y="428182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65" name="Conector em Curva 64"/>
          <p:cNvCxnSpPr/>
          <p:nvPr/>
        </p:nvCxnSpPr>
        <p:spPr>
          <a:xfrm rot="10800000" flipH="1">
            <a:off x="6087976" y="3710002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eta para a direita 36"/>
          <p:cNvSpPr/>
          <p:nvPr/>
        </p:nvSpPr>
        <p:spPr>
          <a:xfrm>
            <a:off x="4362748" y="3823049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36"/>
          <p:cNvSpPr/>
          <p:nvPr/>
        </p:nvSpPr>
        <p:spPr>
          <a:xfrm>
            <a:off x="7912261" y="3823049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8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pt-BR" dirty="0"/>
              <a:t>Rotação dupla esquerda</a:t>
            </a:r>
          </a:p>
        </p:txBody>
      </p:sp>
      <p:sp>
        <p:nvSpPr>
          <p:cNvPr id="4" name="Elipse 3"/>
          <p:cNvSpPr/>
          <p:nvPr/>
        </p:nvSpPr>
        <p:spPr>
          <a:xfrm>
            <a:off x="2149810" y="264318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" name="Elipse 4"/>
          <p:cNvSpPr/>
          <p:nvPr/>
        </p:nvSpPr>
        <p:spPr>
          <a:xfrm>
            <a:off x="2864190" y="350043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6" name="Conector reto 5"/>
          <p:cNvCxnSpPr>
            <a:stCxn id="4" idx="5"/>
            <a:endCxn id="5" idx="0"/>
          </p:cNvCxnSpPr>
          <p:nvPr/>
        </p:nvCxnSpPr>
        <p:spPr>
          <a:xfrm rot="16200000" flipH="1">
            <a:off x="2583294" y="2989541"/>
            <a:ext cx="470047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3"/>
            <a:endCxn id="34" idx="0"/>
          </p:cNvCxnSpPr>
          <p:nvPr/>
        </p:nvCxnSpPr>
        <p:spPr>
          <a:xfrm rot="5400000">
            <a:off x="1662719" y="3017419"/>
            <a:ext cx="541485" cy="56743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3078504" y="421481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cxnSp>
        <p:nvCxnSpPr>
          <p:cNvPr id="27" name="Conector reto 26"/>
          <p:cNvCxnSpPr>
            <a:stCxn id="5" idx="5"/>
            <a:endCxn id="22" idx="0"/>
          </p:cNvCxnSpPr>
          <p:nvPr/>
        </p:nvCxnSpPr>
        <p:spPr>
          <a:xfrm rot="16200000" flipH="1">
            <a:off x="3218393" y="3926078"/>
            <a:ext cx="327171" cy="250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5" idx="3"/>
            <a:endCxn id="25" idx="0"/>
          </p:cNvCxnSpPr>
          <p:nvPr/>
        </p:nvCxnSpPr>
        <p:spPr>
          <a:xfrm rot="5400000">
            <a:off x="2527817" y="3953954"/>
            <a:ext cx="470047" cy="3374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ângulo isósceles 33"/>
          <p:cNvSpPr/>
          <p:nvPr/>
        </p:nvSpPr>
        <p:spPr>
          <a:xfrm>
            <a:off x="1221116" y="3571876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39" name="Elipse 38"/>
          <p:cNvSpPr/>
          <p:nvPr/>
        </p:nvSpPr>
        <p:spPr>
          <a:xfrm>
            <a:off x="10930206" y="42121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40" name="Elipse 39"/>
          <p:cNvSpPr/>
          <p:nvPr/>
        </p:nvSpPr>
        <p:spPr>
          <a:xfrm>
            <a:off x="9957032" y="30691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cxnSp>
        <p:nvCxnSpPr>
          <p:cNvPr id="41" name="Conector reto 40"/>
          <p:cNvCxnSpPr>
            <a:stCxn id="39" idx="0"/>
            <a:endCxn id="40" idx="5"/>
          </p:cNvCxnSpPr>
          <p:nvPr/>
        </p:nvCxnSpPr>
        <p:spPr>
          <a:xfrm flipH="1" flipV="1">
            <a:off x="10349665" y="3456312"/>
            <a:ext cx="810540" cy="7557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11177252" y="4744908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10550272" y="4764943"/>
            <a:ext cx="612923" cy="28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10287264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11215958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25" name="Elipse 24"/>
          <p:cNvSpPr/>
          <p:nvPr/>
        </p:nvSpPr>
        <p:spPr>
          <a:xfrm>
            <a:off x="2364124" y="435769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26" name="Triângulo isósceles 25"/>
          <p:cNvSpPr/>
          <p:nvPr/>
        </p:nvSpPr>
        <p:spPr>
          <a:xfrm>
            <a:off x="1649744" y="521495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28" name="Conector reto 27"/>
          <p:cNvCxnSpPr>
            <a:stCxn id="25" idx="3"/>
            <a:endCxn id="26" idx="0"/>
          </p:cNvCxnSpPr>
          <p:nvPr/>
        </p:nvCxnSpPr>
        <p:spPr>
          <a:xfrm rot="5400000">
            <a:off x="2019909" y="4803369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5" idx="5"/>
            <a:endCxn id="31" idx="0"/>
          </p:cNvCxnSpPr>
          <p:nvPr/>
        </p:nvCxnSpPr>
        <p:spPr>
          <a:xfrm rot="16200000" flipH="1">
            <a:off x="2682608" y="4819053"/>
            <a:ext cx="470047" cy="32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>
            <a:off x="2649876" y="521495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35" name="Elipse 34"/>
          <p:cNvSpPr/>
          <p:nvPr/>
        </p:nvSpPr>
        <p:spPr>
          <a:xfrm>
            <a:off x="9057998" y="42121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cxnSp>
        <p:nvCxnSpPr>
          <p:cNvPr id="36" name="Conector reto 35"/>
          <p:cNvCxnSpPr>
            <a:stCxn id="35" idx="0"/>
            <a:endCxn id="40" idx="3"/>
          </p:cNvCxnSpPr>
          <p:nvPr/>
        </p:nvCxnSpPr>
        <p:spPr>
          <a:xfrm flipV="1">
            <a:off x="9287997" y="3456312"/>
            <a:ext cx="736400" cy="7557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5" idx="5"/>
            <a:endCxn id="51" idx="0"/>
          </p:cNvCxnSpPr>
          <p:nvPr/>
        </p:nvCxnSpPr>
        <p:spPr>
          <a:xfrm rot="16200000" flipH="1">
            <a:off x="9305044" y="4744908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5" idx="3"/>
            <a:endCxn id="50" idx="0"/>
          </p:cNvCxnSpPr>
          <p:nvPr/>
        </p:nvCxnSpPr>
        <p:spPr>
          <a:xfrm rot="5400000">
            <a:off x="8678064" y="4764943"/>
            <a:ext cx="612923" cy="28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ângulo isósceles 49"/>
          <p:cNvSpPr/>
          <p:nvPr/>
        </p:nvSpPr>
        <p:spPr>
          <a:xfrm>
            <a:off x="8415056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1" name="Triângulo isósceles 50"/>
          <p:cNvSpPr/>
          <p:nvPr/>
        </p:nvSpPr>
        <p:spPr>
          <a:xfrm>
            <a:off x="9343750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434440" y="6261504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, T</a:t>
            </a:r>
            <a:r>
              <a:rPr lang="pt-BR" baseline="-25000" dirty="0"/>
              <a:t>3</a:t>
            </a:r>
            <a:r>
              <a:rPr lang="pt-BR" dirty="0"/>
              <a:t> e T</a:t>
            </a:r>
            <a:r>
              <a:rPr lang="pt-BR" baseline="-25000" dirty="0"/>
              <a:t>4</a:t>
            </a:r>
            <a:r>
              <a:rPr lang="pt-BR" baseline="30000" dirty="0"/>
              <a:t> </a:t>
            </a:r>
            <a:r>
              <a:rPr lang="pt-BR" dirty="0"/>
              <a:t>podem ser vazias ou não</a:t>
            </a:r>
          </a:p>
        </p:txBody>
      </p:sp>
      <p:cxnSp>
        <p:nvCxnSpPr>
          <p:cNvPr id="43" name="Conector em Curva 42"/>
          <p:cNvCxnSpPr/>
          <p:nvPr/>
        </p:nvCxnSpPr>
        <p:spPr>
          <a:xfrm rot="10800000" flipH="1">
            <a:off x="2589313" y="4581194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5746878" y="264137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2" name="Elipse 51"/>
          <p:cNvSpPr/>
          <p:nvPr/>
        </p:nvSpPr>
        <p:spPr>
          <a:xfrm>
            <a:off x="6932146" y="435164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53" name="Conector reto 52"/>
          <p:cNvCxnSpPr>
            <a:stCxn id="44" idx="5"/>
            <a:endCxn id="59" idx="0"/>
          </p:cNvCxnSpPr>
          <p:nvPr/>
        </p:nvCxnSpPr>
        <p:spPr>
          <a:xfrm>
            <a:off x="6139511" y="3028586"/>
            <a:ext cx="496585" cy="47185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4" idx="3"/>
            <a:endCxn id="58" idx="0"/>
          </p:cNvCxnSpPr>
          <p:nvPr/>
        </p:nvCxnSpPr>
        <p:spPr>
          <a:xfrm rot="5400000">
            <a:off x="5259787" y="3015614"/>
            <a:ext cx="541485" cy="56743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ângulo isósceles 54"/>
          <p:cNvSpPr/>
          <p:nvPr/>
        </p:nvSpPr>
        <p:spPr>
          <a:xfrm>
            <a:off x="7162417" y="5214437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cxnSp>
        <p:nvCxnSpPr>
          <p:cNvPr id="56" name="Conector reto 55"/>
          <p:cNvCxnSpPr>
            <a:stCxn id="52" idx="5"/>
            <a:endCxn id="55" idx="0"/>
          </p:cNvCxnSpPr>
          <p:nvPr/>
        </p:nvCxnSpPr>
        <p:spPr>
          <a:xfrm>
            <a:off x="7324779" y="4738854"/>
            <a:ext cx="266266" cy="475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3"/>
            <a:endCxn id="63" idx="0"/>
          </p:cNvCxnSpPr>
          <p:nvPr/>
        </p:nvCxnSpPr>
        <p:spPr>
          <a:xfrm flipH="1">
            <a:off x="6675572" y="4738854"/>
            <a:ext cx="323939" cy="474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ângulo isósceles 57"/>
          <p:cNvSpPr/>
          <p:nvPr/>
        </p:nvSpPr>
        <p:spPr>
          <a:xfrm>
            <a:off x="4818184" y="3570071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9" name="Elipse 58"/>
          <p:cNvSpPr/>
          <p:nvPr/>
        </p:nvSpPr>
        <p:spPr>
          <a:xfrm>
            <a:off x="6406097" y="350043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60" name="Triângulo isósceles 59"/>
          <p:cNvSpPr/>
          <p:nvPr/>
        </p:nvSpPr>
        <p:spPr>
          <a:xfrm>
            <a:off x="5603516" y="42416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61" name="Conector reto 60"/>
          <p:cNvCxnSpPr>
            <a:stCxn id="59" idx="3"/>
            <a:endCxn id="60" idx="0"/>
          </p:cNvCxnSpPr>
          <p:nvPr/>
        </p:nvCxnSpPr>
        <p:spPr>
          <a:xfrm flipH="1">
            <a:off x="6032144" y="3887647"/>
            <a:ext cx="441318" cy="35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5"/>
            <a:endCxn id="52" idx="0"/>
          </p:cNvCxnSpPr>
          <p:nvPr/>
        </p:nvCxnSpPr>
        <p:spPr>
          <a:xfrm>
            <a:off x="6798730" y="3887647"/>
            <a:ext cx="363415" cy="463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ângulo isósceles 62"/>
          <p:cNvSpPr/>
          <p:nvPr/>
        </p:nvSpPr>
        <p:spPr>
          <a:xfrm>
            <a:off x="6246944" y="5213145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65" name="Conector em Curva 64"/>
          <p:cNvCxnSpPr/>
          <p:nvPr/>
        </p:nvCxnSpPr>
        <p:spPr>
          <a:xfrm rot="10800000" flipH="1">
            <a:off x="6636096" y="3711445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eta para a direita 36"/>
          <p:cNvSpPr/>
          <p:nvPr/>
        </p:nvSpPr>
        <p:spPr>
          <a:xfrm>
            <a:off x="4024988" y="3918095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36"/>
          <p:cNvSpPr/>
          <p:nvPr/>
        </p:nvSpPr>
        <p:spPr>
          <a:xfrm>
            <a:off x="7860100" y="3931093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que o nó </a:t>
                </a:r>
                <a:r>
                  <a:rPr lang="pt-BR" i="1" dirty="0"/>
                  <a:t>q</a:t>
                </a:r>
                <a:r>
                  <a:rPr lang="pt-BR" dirty="0"/>
                  <a:t> foi incluído em T</a:t>
                </a:r>
              </a:p>
              <a:p>
                <a:endParaRPr lang="pt-BR" dirty="0"/>
              </a:p>
              <a:p>
                <a:pPr lvl="1"/>
                <a:r>
                  <a:rPr lang="pt-BR" dirty="0"/>
                  <a:t>Se todos os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nós continuam regulados</a:t>
                </a:r>
                <a:r>
                  <a:rPr lang="pt-BR" dirty="0"/>
                  <a:t>, a árvore continua sendo AVL </a:t>
                </a:r>
              </a:p>
              <a:p>
                <a:pPr lvl="1"/>
                <a:r>
                  <a:rPr lang="pt-BR" dirty="0"/>
                  <a:t>Caso contrário, seja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p o nó mais próximo às folhas </a:t>
                </a:r>
                <a:r>
                  <a:rPr lang="pt-BR" dirty="0"/>
                  <a:t>de T que se </a:t>
                </a:r>
                <a:br>
                  <a:rPr lang="pt-BR" dirty="0"/>
                </a:br>
                <a:r>
                  <a:rPr lang="pt-BR" dirty="0"/>
                  <a:t>tornou desregulado: </a:t>
                </a:r>
              </a:p>
              <a:p>
                <a:pPr lvl="2"/>
                <a:r>
                  <a:rPr lang="pt-BR" i="1" dirty="0"/>
                  <a:t>p</a:t>
                </a:r>
                <a:r>
                  <a:rPr lang="pt-BR" dirty="0"/>
                  <a:t> se encontra no caminho de </a:t>
                </a:r>
                <a:r>
                  <a:rPr lang="pt-BR" i="1" dirty="0"/>
                  <a:t>q</a:t>
                </a:r>
                <a:r>
                  <a:rPr lang="pt-BR" dirty="0"/>
                  <a:t> até a raiz e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a sua escolha é única</a:t>
                </a:r>
              </a:p>
              <a:p>
                <a:pPr lvl="2"/>
                <a:r>
                  <a:rPr lang="pt-BR" dirty="0"/>
                  <a:t>Sendo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E</a:t>
                </a:r>
                <a:r>
                  <a:rPr lang="pt-BR" dirty="0"/>
                  <a:t>(p) e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D</a:t>
                </a:r>
                <a:r>
                  <a:rPr lang="pt-BR" dirty="0"/>
                  <a:t>(p) as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alturas das </a:t>
                </a:r>
                <a:r>
                  <a:rPr lang="pt-BR" dirty="0" err="1">
                    <a:solidFill>
                      <a:schemeClr val="accent3">
                        <a:lumMod val="75000"/>
                      </a:schemeClr>
                    </a:solidFill>
                  </a:rPr>
                  <a:t>sub-árvores</a:t>
                </a:r>
                <a:r>
                  <a:rPr lang="pt-BR" dirty="0"/>
                  <a:t> de </a:t>
                </a:r>
                <a:r>
                  <a:rPr lang="pt-BR" i="1" dirty="0"/>
                  <a:t>p, </a:t>
                </a:r>
                <a:r>
                  <a:rPr lang="pt-BR" dirty="0"/>
                  <a:t>então: </a:t>
                </a:r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/>
          <p:cNvGrpSpPr/>
          <p:nvPr/>
        </p:nvGrpSpPr>
        <p:grpSpPr>
          <a:xfrm>
            <a:off x="8616280" y="2924944"/>
            <a:ext cx="2510841" cy="2925296"/>
            <a:chOff x="7905639" y="3676552"/>
            <a:chExt cx="2510841" cy="2925296"/>
          </a:xfrm>
        </p:grpSpPr>
        <p:sp>
          <p:nvSpPr>
            <p:cNvPr id="19" name="Elipse 18"/>
            <p:cNvSpPr/>
            <p:nvPr/>
          </p:nvSpPr>
          <p:spPr>
            <a:xfrm>
              <a:off x="9527576" y="4005064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0" name="Conector reto 19"/>
            <p:cNvCxnSpPr>
              <a:endCxn id="19" idx="0"/>
            </p:cNvCxnSpPr>
            <p:nvPr/>
          </p:nvCxnSpPr>
          <p:spPr>
            <a:xfrm flipH="1">
              <a:off x="9757575" y="3676552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9956482" y="4718103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3" name="Conector reto 22"/>
            <p:cNvCxnSpPr>
              <a:stCxn id="22" idx="0"/>
              <a:endCxn id="19" idx="5"/>
            </p:cNvCxnSpPr>
            <p:nvPr/>
          </p:nvCxnSpPr>
          <p:spPr>
            <a:xfrm flipH="1" flipV="1">
              <a:off x="9920209" y="4392273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8670320" y="54338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26" name="Conector reto 25"/>
            <p:cNvCxnSpPr>
              <a:stCxn id="29" idx="3"/>
              <a:endCxn id="25" idx="0"/>
            </p:cNvCxnSpPr>
            <p:nvPr/>
          </p:nvCxnSpPr>
          <p:spPr>
            <a:xfrm rot="5400000">
              <a:off x="8869732" y="513724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9536817" y="54338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28" name="Conector reto 27"/>
            <p:cNvCxnSpPr>
              <a:stCxn id="29" idx="5"/>
              <a:endCxn id="27" idx="0"/>
            </p:cNvCxnSpPr>
            <p:nvPr/>
          </p:nvCxnSpPr>
          <p:spPr>
            <a:xfrm>
              <a:off x="9491581" y="5106653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9098948" y="4719444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0" name="Conector reto 29"/>
            <p:cNvCxnSpPr>
              <a:stCxn id="19" idx="3"/>
              <a:endCxn id="29" idx="0"/>
            </p:cNvCxnSpPr>
            <p:nvPr/>
          </p:nvCxnSpPr>
          <p:spPr>
            <a:xfrm rot="5400000">
              <a:off x="9298360" y="442286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8241692" y="6148204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34" name="Conector reto 33"/>
            <p:cNvCxnSpPr>
              <a:endCxn id="33" idx="0"/>
            </p:cNvCxnSpPr>
            <p:nvPr/>
          </p:nvCxnSpPr>
          <p:spPr>
            <a:xfrm rot="5400000">
              <a:off x="8441104" y="585162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9184317" y="395569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771150" y="4693406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905639" y="611041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918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Para regular o nó pode-se identificar os seguintes casos:</a:t>
                </a:r>
              </a:p>
              <a:p>
                <a:pPr marL="969264" lvl="1" indent="-514350">
                  <a:buNone/>
                </a:pPr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969264" lvl="1" indent="-514350">
                  <a:buNone/>
                </a:pP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Caso 1: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E</a:t>
                </a:r>
                <a:r>
                  <a:rPr lang="pt-BR" dirty="0"/>
                  <a:t>(p) &gt;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D</a:t>
                </a:r>
                <a:r>
                  <a:rPr lang="pt-BR" dirty="0"/>
                  <a:t>(p)</a:t>
                </a:r>
              </a:p>
              <a:p>
                <a:pPr marL="969264" lvl="1" indent="-514350">
                  <a:buNone/>
                </a:pPr>
                <a:r>
                  <a:rPr lang="pt-BR" dirty="0"/>
                  <a:t>	- q pertence a sub-árvore esquerda de p </a:t>
                </a:r>
                <a:br>
                  <a:rPr lang="pt-BR" dirty="0"/>
                </a:br>
                <a:r>
                  <a:rPr lang="pt-BR" dirty="0"/>
                  <a:t>- p possui um filho esquerdo u ≠ q</a:t>
                </a:r>
              </a:p>
              <a:p>
                <a:pPr marL="969264" lvl="1" indent="-514350">
                  <a:buNone/>
                </a:pPr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969264" lvl="1" indent="-514350">
                  <a:buNone/>
                </a:pP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Caso 1.1: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b="0" i="0" baseline="-25000" dirty="0" smtClean="0"/>
                      <m:t>E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u</m:t>
                    </m:r>
                    <m:r>
                      <m:rPr>
                        <m:nor/>
                      </m:rPr>
                      <a:rPr lang="pt-BR" dirty="0"/>
                      <m:t>) &gt; </m:t>
                    </m:r>
                    <m:r>
                      <m:rPr>
                        <m:nor/>
                      </m:rPr>
                      <a:rPr lang="pt-BR" dirty="0"/>
                      <m:t>hD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u</m:t>
                    </m:r>
                    <m:r>
                      <m:rPr>
                        <m:nor/>
                      </m:rPr>
                      <a:rPr lang="pt-BR" dirty="0"/>
                      <m:t>)</m:t>
                    </m:r>
                  </m:oMath>
                </a14:m>
                <a:endParaRPr lang="pt-BR" dirty="0"/>
              </a:p>
              <a:p>
                <a:pPr marL="969264" lvl="1" indent="-514350">
                  <a:buNone/>
                </a:pPr>
                <a:r>
                  <a:rPr lang="pt-BR" dirty="0"/>
                  <a:t>	 - q pertence a sub-árvore esquerda de u, </a:t>
                </a:r>
                <a:br>
                  <a:rPr lang="pt-BR" dirty="0"/>
                </a:br>
                <a:r>
                  <a:rPr lang="pt-BR" dirty="0"/>
                  <a:t>   então aplica-se a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rotação direita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/>
          <p:cNvGrpSpPr/>
          <p:nvPr/>
        </p:nvGrpSpPr>
        <p:grpSpPr>
          <a:xfrm>
            <a:off x="7655345" y="3384064"/>
            <a:ext cx="2510841" cy="2925296"/>
            <a:chOff x="7913666" y="2501787"/>
            <a:chExt cx="2510841" cy="2925296"/>
          </a:xfrm>
        </p:grpSpPr>
        <p:sp>
          <p:nvSpPr>
            <p:cNvPr id="26" name="Elipse 25"/>
            <p:cNvSpPr/>
            <p:nvPr/>
          </p:nvSpPr>
          <p:spPr>
            <a:xfrm>
              <a:off x="9535603" y="2830299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7" name="Conector reto 26"/>
            <p:cNvCxnSpPr>
              <a:endCxn id="26" idx="0"/>
            </p:cNvCxnSpPr>
            <p:nvPr/>
          </p:nvCxnSpPr>
          <p:spPr>
            <a:xfrm flipH="1">
              <a:off x="9765602" y="2501787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9964509" y="354333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9" name="Conector reto 28"/>
            <p:cNvCxnSpPr>
              <a:stCxn id="28" idx="0"/>
              <a:endCxn id="26" idx="5"/>
            </p:cNvCxnSpPr>
            <p:nvPr/>
          </p:nvCxnSpPr>
          <p:spPr>
            <a:xfrm flipH="1" flipV="1">
              <a:off x="9928236" y="3217508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8678347" y="425905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31" name="Conector reto 30"/>
            <p:cNvCxnSpPr>
              <a:stCxn id="34" idx="3"/>
              <a:endCxn id="30" idx="0"/>
            </p:cNvCxnSpPr>
            <p:nvPr/>
          </p:nvCxnSpPr>
          <p:spPr>
            <a:xfrm rot="5400000">
              <a:off x="8877759" y="396247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9544844" y="425905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33" name="Conector reto 32"/>
            <p:cNvCxnSpPr>
              <a:stCxn id="34" idx="5"/>
              <a:endCxn id="32" idx="0"/>
            </p:cNvCxnSpPr>
            <p:nvPr/>
          </p:nvCxnSpPr>
          <p:spPr>
            <a:xfrm>
              <a:off x="9499608" y="3931888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9106975" y="3544679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26" idx="3"/>
              <a:endCxn id="34" idx="0"/>
            </p:cNvCxnSpPr>
            <p:nvPr/>
          </p:nvCxnSpPr>
          <p:spPr>
            <a:xfrm rot="5400000">
              <a:off x="9306387" y="324809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8249719" y="4973439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37" name="Conector reto 36"/>
            <p:cNvCxnSpPr>
              <a:endCxn id="36" idx="0"/>
            </p:cNvCxnSpPr>
            <p:nvPr/>
          </p:nvCxnSpPr>
          <p:spPr>
            <a:xfrm rot="5400000">
              <a:off x="8449131" y="467685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9192344" y="278092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79177" y="3518641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913666" y="49356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9701100" y="314716"/>
            <a:ext cx="2086200" cy="1893037"/>
            <a:chOff x="2524100" y="2928934"/>
            <a:chExt cx="2714644" cy="2428892"/>
          </a:xfrm>
        </p:grpSpPr>
        <p:cxnSp>
          <p:nvCxnSpPr>
            <p:cNvPr id="20" name="Conector em Curva 8"/>
            <p:cNvCxnSpPr/>
            <p:nvPr/>
          </p:nvCxnSpPr>
          <p:spPr>
            <a:xfrm rot="10800000" flipH="1">
              <a:off x="3462716" y="3947324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3952860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238480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u</a:t>
              </a:r>
            </a:p>
          </p:txBody>
        </p:sp>
        <p:cxnSp>
          <p:nvCxnSpPr>
            <p:cNvPr id="23" name="Conector reto 22"/>
            <p:cNvCxnSpPr>
              <a:stCxn id="21" idx="3"/>
              <a:endCxn id="22" idx="0"/>
            </p:cNvCxnSpPr>
            <p:nvPr/>
          </p:nvCxnSpPr>
          <p:spPr>
            <a:xfrm rot="5400000">
              <a:off x="3545049" y="3239574"/>
              <a:ext cx="398609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21" idx="5"/>
              <a:endCxn id="44" idx="0"/>
            </p:cNvCxnSpPr>
            <p:nvPr/>
          </p:nvCxnSpPr>
          <p:spPr>
            <a:xfrm rot="16200000" flipH="1">
              <a:off x="4342782" y="3318855"/>
              <a:ext cx="470047" cy="46462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ângulo isósceles 24"/>
            <p:cNvSpPr/>
            <p:nvPr/>
          </p:nvSpPr>
          <p:spPr>
            <a:xfrm>
              <a:off x="2524100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41" name="Conector reto 40"/>
            <p:cNvCxnSpPr>
              <a:stCxn id="22" idx="3"/>
              <a:endCxn id="25" idx="0"/>
            </p:cNvCxnSpPr>
            <p:nvPr/>
          </p:nvCxnSpPr>
          <p:spPr>
            <a:xfrm rot="5400000">
              <a:off x="2894265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22" idx="5"/>
              <a:endCxn id="43" idx="0"/>
            </p:cNvCxnSpPr>
            <p:nvPr/>
          </p:nvCxnSpPr>
          <p:spPr>
            <a:xfrm rot="16200000" flipH="1">
              <a:off x="3556964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ângulo isósceles 42"/>
            <p:cNvSpPr/>
            <p:nvPr/>
          </p:nvSpPr>
          <p:spPr>
            <a:xfrm>
              <a:off x="3524232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4381488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95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2905</TotalTime>
  <Words>1484</Words>
  <Application>Microsoft Office PowerPoint</Application>
  <PresentationFormat>Widescreen</PresentationFormat>
  <Paragraphs>361</Paragraphs>
  <Slides>22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 Narrow</vt:lpstr>
      <vt:lpstr>Calibri</vt:lpstr>
      <vt:lpstr>Cambria Math</vt:lpstr>
      <vt:lpstr>Consolas</vt:lpstr>
      <vt:lpstr>Symbol</vt:lpstr>
      <vt:lpstr>Tw Cen MT</vt:lpstr>
      <vt:lpstr>Tw Cen MT Condensed</vt:lpstr>
      <vt:lpstr>Wingdings 3</vt:lpstr>
      <vt:lpstr>Integral</vt:lpstr>
      <vt:lpstr>Árvores AVL</vt:lpstr>
      <vt:lpstr>Árvores AVL</vt:lpstr>
      <vt:lpstr>Inclusão em Árvores AVL</vt:lpstr>
      <vt:lpstr>Transformações</vt:lpstr>
      <vt:lpstr>Transformações</vt:lpstr>
      <vt:lpstr>Transformações</vt:lpstr>
      <vt:lpstr>Transformações</vt:lpstr>
      <vt:lpstr>Análise da Inclusão</vt:lpstr>
      <vt:lpstr>Análise da Inclusão</vt:lpstr>
      <vt:lpstr>Análise da Inclusão</vt:lpstr>
      <vt:lpstr>Análise da Inclusão</vt:lpstr>
      <vt:lpstr>Análise da Inclusão</vt:lpstr>
      <vt:lpstr>Implementação da Inclusão</vt:lpstr>
      <vt:lpstr>Implementação da Inclusão</vt:lpstr>
      <vt:lpstr>Ajuste do Balanço</vt:lpstr>
      <vt:lpstr>Ajuste do Balanço</vt:lpstr>
      <vt:lpstr>Ajuste do Balanço</vt:lpstr>
      <vt:lpstr>Ajuste do Balanço</vt:lpstr>
      <vt:lpstr>Implementação da Inclusão</vt:lpstr>
      <vt:lpstr>Implementação da Inclusão</vt:lpstr>
      <vt:lpstr>Implementação da Inclusão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307</cp:revision>
  <dcterms:created xsi:type="dcterms:W3CDTF">2008-03-07T12:19:15Z</dcterms:created>
  <dcterms:modified xsi:type="dcterms:W3CDTF">2017-08-02T18:21:38Z</dcterms:modified>
  <cp:contentStatus/>
</cp:coreProperties>
</file>