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17"/>
  </p:notesMasterIdLst>
  <p:handoutMasterIdLst>
    <p:handoutMasterId r:id="rId18"/>
  </p:handoutMasterIdLst>
  <p:sldIdLst>
    <p:sldId id="392" r:id="rId2"/>
    <p:sldId id="384" r:id="rId3"/>
    <p:sldId id="375" r:id="rId4"/>
    <p:sldId id="391" r:id="rId5"/>
    <p:sldId id="377" r:id="rId6"/>
    <p:sldId id="383" r:id="rId7"/>
    <p:sldId id="382" r:id="rId8"/>
    <p:sldId id="385" r:id="rId9"/>
    <p:sldId id="379" r:id="rId10"/>
    <p:sldId id="380" r:id="rId11"/>
    <p:sldId id="387" r:id="rId12"/>
    <p:sldId id="388" r:id="rId13"/>
    <p:sldId id="389" r:id="rId14"/>
    <p:sldId id="390" r:id="rId15"/>
    <p:sldId id="3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211" autoAdjust="0"/>
  </p:normalViewPr>
  <p:slideViewPr>
    <p:cSldViewPr>
      <p:cViewPr>
        <p:scale>
          <a:sx n="100" d="100"/>
          <a:sy n="100" d="100"/>
        </p:scale>
        <p:origin x="39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6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EB032-434C-434D-BF71-68376E798018}" type="datetimeFigureOut">
              <a:rPr lang="en-US" smtClean="0"/>
              <a:t>7/26/2017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77112-ED65-4CC1-BF5C-FAED77783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A645D-3F2B-41FE-95FC-2DA6629F205F}" type="datetimeFigureOut">
              <a:rPr lang="en-US" smtClean="0"/>
              <a:pPr/>
              <a:t>7/26/2017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18EC6-7D0B-450C-BE89-F2DF9FDCAC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4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primeira parte</a:t>
            </a:r>
            <a:r>
              <a:rPr lang="pt-BR" baseline="0" dirty="0"/>
              <a:t> já fizemos antes com as árvores binárias de busca, mas como verificar se algum nó ficou desregulado?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5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</a:t>
            </a:r>
            <a:r>
              <a:rPr lang="pt-BR" baseline="0" dirty="0"/>
              <a:t> de chamada da função</a:t>
            </a:r>
            <a:r>
              <a:rPr lang="pt-BR" dirty="0"/>
              <a:t>: </a:t>
            </a:r>
            <a:r>
              <a:rPr lang="pt-BR" dirty="0" err="1"/>
              <a:t>insVal</a:t>
            </a:r>
            <a:r>
              <a:rPr lang="pt-BR" dirty="0"/>
              <a:t>(7, </a:t>
            </a:r>
            <a:r>
              <a:rPr lang="pt-BR" dirty="0" err="1"/>
              <a:t>ptraiz</a:t>
            </a:r>
            <a:r>
              <a:rPr lang="pt-BR" dirty="0"/>
              <a:t>, F). O</a:t>
            </a:r>
            <a:r>
              <a:rPr lang="pt-BR" baseline="0" dirty="0"/>
              <a:t> parâmetro h indica se houve ou não alteração na altura da sub-árvore do nó em questão, induzindo a atualização do campo bal. Ele e o parâmetro </a:t>
            </a:r>
            <a:r>
              <a:rPr lang="pt-BR" baseline="0" dirty="0" err="1"/>
              <a:t>pt</a:t>
            </a:r>
            <a:r>
              <a:rPr lang="pt-BR" baseline="0" dirty="0"/>
              <a:t> são passados por referência, ou seja, alterando </a:t>
            </a:r>
            <a:r>
              <a:rPr lang="pt-BR" baseline="0" dirty="0" err="1"/>
              <a:t>pt</a:t>
            </a:r>
            <a:r>
              <a:rPr lang="pt-BR" baseline="0" dirty="0"/>
              <a:t> ou h dentro da função altera os valores fora, na função chamadora.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077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parâmetro h indica se houve ou não alteração na altura da </a:t>
            </a:r>
            <a:r>
              <a:rPr lang="pt-BR" baseline="0" dirty="0" err="1"/>
              <a:t>sub-árvore</a:t>
            </a:r>
            <a:r>
              <a:rPr lang="pt-BR" baseline="0" dirty="0"/>
              <a:t> do nó em questão, induzindo a atualização do campo bal. Ele e o parâmetro </a:t>
            </a:r>
            <a:r>
              <a:rPr lang="pt-BR" baseline="0" dirty="0" err="1"/>
              <a:t>pt</a:t>
            </a:r>
            <a:r>
              <a:rPr lang="pt-BR" baseline="0" dirty="0"/>
              <a:t> são passados por referência, ou seja, alterando </a:t>
            </a:r>
            <a:r>
              <a:rPr lang="pt-BR" baseline="0" dirty="0" err="1"/>
              <a:t>pt</a:t>
            </a:r>
            <a:r>
              <a:rPr lang="pt-BR" baseline="0" dirty="0"/>
              <a:t> ou h dentro da função altera os valores fora, na função chamadora.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222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parâmetro h indica se houve ou não alteração na altura da </a:t>
            </a:r>
            <a:r>
              <a:rPr lang="pt-BR" baseline="0" dirty="0" err="1"/>
              <a:t>sub-árvore</a:t>
            </a:r>
            <a:r>
              <a:rPr lang="pt-BR" baseline="0" dirty="0"/>
              <a:t> do nó em questão, induzindo a atualização do campo bal. Ele e o parâmetro </a:t>
            </a:r>
            <a:r>
              <a:rPr lang="pt-BR" baseline="0" dirty="0" err="1"/>
              <a:t>pt</a:t>
            </a:r>
            <a:r>
              <a:rPr lang="pt-BR" baseline="0" dirty="0"/>
              <a:t> são passados por referência, ou seja, alterando </a:t>
            </a:r>
            <a:r>
              <a:rPr lang="pt-BR" baseline="0" dirty="0" err="1"/>
              <a:t>pt</a:t>
            </a:r>
            <a:r>
              <a:rPr lang="pt-BR" baseline="0" dirty="0"/>
              <a:t> ou h dentro da função altera os valores fora, na função chamadora.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DC604-B403-4BEE-8ED4-545CB1296177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917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a árvore vazia, uma chamada de </a:t>
            </a:r>
            <a:r>
              <a:rPr lang="pt-BR" dirty="0" err="1"/>
              <a:t>InsAVL</a:t>
            </a:r>
            <a:r>
              <a:rPr lang="pt-BR" dirty="0"/>
              <a:t> deve deixar a raiz apontando para o novo nó. Mas, usando apenas um ponteiro, </a:t>
            </a:r>
            <a:r>
              <a:rPr lang="pt-BR" dirty="0" err="1"/>
              <a:t>ptraiz</a:t>
            </a:r>
            <a:r>
              <a:rPr lang="pt-BR" dirty="0"/>
              <a:t> não foi modificado por </a:t>
            </a:r>
            <a:r>
              <a:rPr lang="pt-BR" dirty="0" err="1"/>
              <a:t>InsAVL</a:t>
            </a:r>
            <a:r>
              <a:rPr lang="pt-BR" dirty="0"/>
              <a:t>, continuando com o endereço 0x0000 (</a:t>
            </a:r>
            <a:r>
              <a:rPr lang="pt-BR" dirty="0" err="1"/>
              <a:t>nullptr</a:t>
            </a:r>
            <a:r>
              <a:rPr lang="pt-BR"/>
              <a:t>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18EC6-7D0B-450C-BE89-F2DF9FDCACB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6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2A05F0E-D895-4CD9-BFDC-5834CCDF0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384" y="5137473"/>
            <a:ext cx="10849744" cy="988019"/>
          </a:xfrm>
        </p:spPr>
        <p:txBody>
          <a:bodyPr anchor="ctr">
            <a:normAutofit/>
          </a:bodyPr>
          <a:lstStyle>
            <a:lvl1pPr algn="l">
              <a:defRPr sz="5000" spc="200" baseline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0D4B502-409E-41AE-AD7E-B3418756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1891" y="5979439"/>
            <a:ext cx="10776684" cy="54590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DD9AA603-F2F0-4DE1-B284-9C5D03F7869D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568101"/>
            <a:ext cx="12192000" cy="39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29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15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61950" indent="-136525">
              <a:buClr>
                <a:schemeClr val="accent3">
                  <a:lumMod val="75000"/>
                </a:schemeClr>
              </a:buClr>
              <a:defRPr sz="2200"/>
            </a:lvl2pPr>
            <a:lvl3pPr marL="538163" indent="-136525">
              <a:buClr>
                <a:schemeClr val="accent3">
                  <a:lumMod val="75000"/>
                </a:schemeClr>
              </a:buClr>
              <a:defRPr sz="2000"/>
            </a:lvl3pPr>
            <a:lvl4pPr marL="715963" indent="-136525">
              <a:buClr>
                <a:schemeClr val="accent3">
                  <a:lumMod val="75000"/>
                </a:schemeClr>
              </a:buClr>
              <a:defRPr sz="2000"/>
            </a:lvl4pPr>
            <a:lvl5pPr marL="900113" indent="-136525">
              <a:buClr>
                <a:schemeClr val="accent3">
                  <a:lumMod val="75000"/>
                </a:schemeClr>
              </a:buCl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70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94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618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756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0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7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43C780-E3D8-44FE-9D1A-591E85C5BC1F}" type="datetimeFigureOut">
              <a:rPr lang="en-US" smtClean="0"/>
              <a:pPr/>
              <a:t>7/26/2017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A09F6B3-D202-46D0-A321-A6E0734AA4A5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0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>
            <a:lumMod val="75000"/>
          </a:schemeClr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DD011-C003-49A4-A31A-DBFA90200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AVL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D1BBA2-5736-4A06-90E7-58C27EA51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Dados II</a:t>
            </a:r>
          </a:p>
        </p:txBody>
      </p:sp>
    </p:spTree>
    <p:extLst>
      <p:ext uri="{BB962C8B-B14F-4D97-AF65-F5344CB8AC3E}">
        <p14:creationId xmlns:p14="http://schemas.microsoft.com/office/powerpoint/2010/main" val="298894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688041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Busca e inserção em árvores AVL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caso2(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ptu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|   se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|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h = F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para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algoritmos consideram que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pt</a:t>
            </a:r>
            <a:r>
              <a:rPr lang="pt-BR" dirty="0"/>
              <a:t> 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h</a:t>
            </a:r>
            <a:r>
              <a:rPr lang="pt-BR" dirty="0"/>
              <a:t> são passados por referência: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Pode ser feito usando referências ou ponteiros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43472" y="4248991"/>
            <a:ext cx="714971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implementação requer uso de referência para ponteiro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No*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&amp; h);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 de ponteiro para ponteiro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No*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* h);</a:t>
            </a:r>
          </a:p>
          <a:p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99456" y="2812286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b="1" i="1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445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para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parâmetro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pt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não pode ser implementado como um simples ponteiro:</a:t>
            </a:r>
          </a:p>
          <a:p>
            <a:pPr lvl="1"/>
            <a:r>
              <a:rPr lang="pt-BR" dirty="0"/>
              <a:t>Ponteiro é uma variável local e deixa de existir ao fim da função</a:t>
            </a:r>
          </a:p>
          <a:p>
            <a:pPr lvl="1"/>
            <a:r>
              <a:rPr lang="pt-BR" dirty="0" err="1"/>
              <a:t>ptraiz</a:t>
            </a:r>
            <a:r>
              <a:rPr lang="pt-BR" dirty="0"/>
              <a:t> deve ser alterado dentro de </a:t>
            </a:r>
            <a:r>
              <a:rPr lang="pt-BR" dirty="0" err="1"/>
              <a:t>InsAVL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343472" y="3593659"/>
            <a:ext cx="3663182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(7,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-&gt;chave = x;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Forma 41"/>
          <p:cNvCxnSpPr>
            <a:cxnSpLocks/>
            <a:stCxn id="12" idx="3"/>
            <a:endCxn id="11" idx="1"/>
          </p:cNvCxnSpPr>
          <p:nvPr/>
        </p:nvCxnSpPr>
        <p:spPr>
          <a:xfrm flipH="1" flipV="1">
            <a:off x="7392144" y="4125773"/>
            <a:ext cx="2450108" cy="281376"/>
          </a:xfrm>
          <a:prstGeom prst="bentConnector5">
            <a:avLst>
              <a:gd name="adj1" fmla="val -9330"/>
              <a:gd name="adj2" fmla="val 232021"/>
              <a:gd name="adj3" fmla="val 10933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392144" y="4554401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b="1" dirty="0">
              <a:latin typeface="+mj-lt"/>
              <a:cs typeface="Arial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392144" y="4840153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b="1" dirty="0">
              <a:latin typeface="+mj-lt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92144" y="4268649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0x0000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92144" y="3982897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latin typeface="+mj-lt"/>
                <a:cs typeface="Arial" pitchFamily="34" charset="0"/>
              </a:rPr>
              <a:t>nullptr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114809" y="4222483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ptraiz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128739" y="45055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127701" y="5074095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127888" y="474466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8606591" y="398289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0x0000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606591" y="4268650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606591" y="4840154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0x0003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606591" y="455440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0x0002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392144" y="5125905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606591" y="5125906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0x0004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92144" y="5411657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606591" y="541165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0x0005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27" name="Forma 41"/>
          <p:cNvCxnSpPr>
            <a:cxnSpLocks/>
            <a:stCxn id="15" idx="3"/>
            <a:endCxn id="22" idx="1"/>
          </p:cNvCxnSpPr>
          <p:nvPr/>
        </p:nvCxnSpPr>
        <p:spPr>
          <a:xfrm flipH="1">
            <a:off x="7392144" y="4929333"/>
            <a:ext cx="2109564" cy="625200"/>
          </a:xfrm>
          <a:prstGeom prst="bentConnector5">
            <a:avLst>
              <a:gd name="adj1" fmla="val -42360"/>
              <a:gd name="adj2" fmla="val -248670"/>
              <a:gd name="adj3" fmla="val 125472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7392144" y="5694356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606591" y="569435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0x0006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392144" y="5980911"/>
            <a:ext cx="1074459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609480" y="598091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0x0007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1" name="Chave Direita 40"/>
          <p:cNvSpPr/>
          <p:nvPr/>
        </p:nvSpPr>
        <p:spPr>
          <a:xfrm>
            <a:off x="9185597" y="5522863"/>
            <a:ext cx="139988" cy="9711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9361011" y="58252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7392144" y="6264413"/>
            <a:ext cx="1074459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8609480" y="6264414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1F2314D-DE44-4BDE-924D-DB392AC763C9}"/>
              </a:ext>
            </a:extLst>
          </p:cNvPr>
          <p:cNvSpPr/>
          <p:nvPr/>
        </p:nvSpPr>
        <p:spPr>
          <a:xfrm>
            <a:off x="7391590" y="4552151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7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6B13D06-2DBD-4B32-9ED6-4D2C181ECA38}"/>
              </a:ext>
            </a:extLst>
          </p:cNvPr>
          <p:cNvSpPr/>
          <p:nvPr/>
        </p:nvSpPr>
        <p:spPr>
          <a:xfrm>
            <a:off x="7391590" y="4837903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0x0000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3AD5887-5DF6-4C6A-96EB-DF1D5816EE2E}"/>
              </a:ext>
            </a:extLst>
          </p:cNvPr>
          <p:cNvSpPr/>
          <p:nvPr/>
        </p:nvSpPr>
        <p:spPr>
          <a:xfrm>
            <a:off x="7391590" y="5123655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latin typeface="+mj-lt"/>
                <a:cs typeface="Arial" pitchFamily="34" charset="0"/>
              </a:rPr>
              <a:t>false</a:t>
            </a:r>
          </a:p>
        </p:txBody>
      </p:sp>
      <p:cxnSp>
        <p:nvCxnSpPr>
          <p:cNvPr id="38" name="Forma 41">
            <a:extLst>
              <a:ext uri="{FF2B5EF4-FFF2-40B4-BE49-F238E27FC236}">
                <a16:creationId xmlns:a16="http://schemas.microsoft.com/office/drawing/2014/main" id="{1CF19236-D7DA-4F53-B739-8B36CB053D17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H="1" flipV="1">
            <a:off x="7392144" y="4125773"/>
            <a:ext cx="2109564" cy="803560"/>
          </a:xfrm>
          <a:prstGeom prst="bentConnector5">
            <a:avLst>
              <a:gd name="adj1" fmla="val -33863"/>
              <a:gd name="adj2" fmla="val 166394"/>
              <a:gd name="adj3" fmla="val 117609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E26F527B-2B12-49D9-957F-B0010D7835FF}"/>
              </a:ext>
            </a:extLst>
          </p:cNvPr>
          <p:cNvSpPr/>
          <p:nvPr/>
        </p:nvSpPr>
        <p:spPr>
          <a:xfrm>
            <a:off x="7391590" y="4837002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0x0005</a:t>
            </a:r>
          </a:p>
        </p:txBody>
      </p:sp>
    </p:spTree>
    <p:extLst>
      <p:ext uri="{BB962C8B-B14F-4D97-AF65-F5344CB8AC3E}">
        <p14:creationId xmlns:p14="http://schemas.microsoft.com/office/powerpoint/2010/main" val="24437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/>
      <p:bldP spid="14" grpId="1"/>
      <p:bldP spid="15" grpId="0"/>
      <p:bldP spid="15" grpId="1"/>
      <p:bldP spid="41" grpId="0" animBg="1"/>
      <p:bldP spid="42" grpId="0"/>
      <p:bldP spid="31" grpId="0" animBg="1"/>
      <p:bldP spid="32" grpId="0" animBg="1"/>
      <p:bldP spid="37" grpId="0" animBg="1"/>
      <p:bldP spid="40" grpId="0" animBg="1"/>
      <p:bldP spid="4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para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pt-BR" dirty="0"/>
              <a:t>Solução usando ponteiro para ponteiro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62074" y="2868266"/>
            <a:ext cx="3961341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altura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(7, &amp;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&amp;altura);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**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* h)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*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(*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)-&gt;chave = x;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(*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(*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(*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Forma 41"/>
          <p:cNvCxnSpPr>
            <a:cxnSpLocks/>
            <a:stCxn id="12" idx="3"/>
            <a:endCxn id="22" idx="1"/>
          </p:cNvCxnSpPr>
          <p:nvPr/>
        </p:nvCxnSpPr>
        <p:spPr>
          <a:xfrm flipH="1">
            <a:off x="7392144" y="3914928"/>
            <a:ext cx="2450108" cy="1425345"/>
          </a:xfrm>
          <a:prstGeom prst="bentConnector5">
            <a:avLst>
              <a:gd name="adj1" fmla="val -9330"/>
              <a:gd name="adj2" fmla="val -45180"/>
              <a:gd name="adj3" fmla="val 140835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392144" y="4062180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false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92144" y="4347932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b="1" dirty="0">
              <a:latin typeface="+mj-lt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92144" y="3776428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0x0006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92144" y="3490676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latin typeface="+mj-lt"/>
                <a:cs typeface="Arial" pitchFamily="34" charset="0"/>
              </a:rPr>
              <a:t>nullptr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114809" y="3730262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ptraiz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128739" y="4013282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127701" y="458187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145661" y="42998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606591" y="349067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0x0000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606591" y="377642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606591" y="434793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0x0003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606591" y="406218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0x0002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392144" y="4633684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606591" y="4633685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0x0004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92144" y="5197397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606591" y="519739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0x0006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27" name="Forma 41"/>
          <p:cNvCxnSpPr>
            <a:cxnSpLocks/>
            <a:stCxn id="32" idx="3"/>
            <a:endCxn id="8" idx="1"/>
          </p:cNvCxnSpPr>
          <p:nvPr/>
        </p:nvCxnSpPr>
        <p:spPr>
          <a:xfrm flipH="1" flipV="1">
            <a:off x="7392144" y="4205056"/>
            <a:ext cx="2021213" cy="844986"/>
          </a:xfrm>
          <a:prstGeom prst="bentConnector5">
            <a:avLst>
              <a:gd name="adj1" fmla="val -58900"/>
              <a:gd name="adj2" fmla="val 270308"/>
              <a:gd name="adj3" fmla="val 136574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7392144" y="5480096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606591" y="548009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0x0007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392144" y="5766651"/>
            <a:ext cx="1074459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609480" y="576665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1" name="Chave Direita 40"/>
          <p:cNvSpPr/>
          <p:nvPr/>
        </p:nvSpPr>
        <p:spPr>
          <a:xfrm>
            <a:off x="9185597" y="5308603"/>
            <a:ext cx="139988" cy="9711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9361011" y="56110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7392144" y="6050153"/>
            <a:ext cx="1074459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8609480" y="6050154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9127701" y="486537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7392144" y="4917186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8606591" y="49171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0x0005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cxnSp>
        <p:nvCxnSpPr>
          <p:cNvPr id="43" name="Forma 41"/>
          <p:cNvCxnSpPr>
            <a:cxnSpLocks/>
            <a:stCxn id="14" idx="3"/>
            <a:endCxn id="10" idx="1"/>
          </p:cNvCxnSpPr>
          <p:nvPr/>
        </p:nvCxnSpPr>
        <p:spPr>
          <a:xfrm flipH="1" flipV="1">
            <a:off x="7392144" y="3919304"/>
            <a:ext cx="2109377" cy="847236"/>
          </a:xfrm>
          <a:prstGeom prst="bentConnector5">
            <a:avLst>
              <a:gd name="adj1" fmla="val -38423"/>
              <a:gd name="adj2" fmla="val 205246"/>
              <a:gd name="adj3" fmla="val 124348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C4C076FA-E8F9-4CED-88CC-87926FAEB638}"/>
              </a:ext>
            </a:extLst>
          </p:cNvPr>
          <p:cNvSpPr/>
          <p:nvPr/>
        </p:nvSpPr>
        <p:spPr>
          <a:xfrm>
            <a:off x="7392144" y="3779553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0x0000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cxnSp>
        <p:nvCxnSpPr>
          <p:cNvPr id="40" name="Forma 41">
            <a:extLst>
              <a:ext uri="{FF2B5EF4-FFF2-40B4-BE49-F238E27FC236}">
                <a16:creationId xmlns:a16="http://schemas.microsoft.com/office/drawing/2014/main" id="{BDE36F5E-93C0-4341-9756-0B04BF57C5A6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H="1" flipV="1">
            <a:off x="7392144" y="3633552"/>
            <a:ext cx="2450108" cy="281376"/>
          </a:xfrm>
          <a:prstGeom prst="bentConnector5">
            <a:avLst>
              <a:gd name="adj1" fmla="val -9330"/>
              <a:gd name="adj2" fmla="val 228671"/>
              <a:gd name="adj3" fmla="val 10933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E4BCC260-BA77-498F-8CF2-4EBC740536AA}"/>
              </a:ext>
            </a:extLst>
          </p:cNvPr>
          <p:cNvSpPr/>
          <p:nvPr/>
        </p:nvSpPr>
        <p:spPr>
          <a:xfrm>
            <a:off x="7392144" y="4347932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7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0DC8640-A0E5-448D-AABE-B45FE6857C94}"/>
              </a:ext>
            </a:extLst>
          </p:cNvPr>
          <p:cNvSpPr/>
          <p:nvPr/>
        </p:nvSpPr>
        <p:spPr>
          <a:xfrm>
            <a:off x="7392144" y="4633684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0x0001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2EE828EA-BAB3-4950-BB68-F2C6776B75E9}"/>
              </a:ext>
            </a:extLst>
          </p:cNvPr>
          <p:cNvSpPr/>
          <p:nvPr/>
        </p:nvSpPr>
        <p:spPr>
          <a:xfrm>
            <a:off x="7392144" y="4917186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0x0002</a:t>
            </a:r>
            <a:endParaRPr lang="pt-BR" sz="16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6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41" grpId="0" animBg="1"/>
      <p:bldP spid="42" grpId="0"/>
      <p:bldP spid="32" grpId="0"/>
      <p:bldP spid="39" grpId="0" animBg="1"/>
      <p:bldP spid="44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para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pt-BR" dirty="0"/>
              <a:t>Solução usando referência para ponteiro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162074" y="2868266"/>
            <a:ext cx="3961341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altura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(7,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ptraiz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altura);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* &amp;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&amp; h)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-&gt;chave = x;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Forma 41"/>
          <p:cNvCxnSpPr>
            <a:cxnSpLocks/>
            <a:stCxn id="39" idx="3"/>
            <a:endCxn id="22" idx="1"/>
          </p:cNvCxnSpPr>
          <p:nvPr/>
        </p:nvCxnSpPr>
        <p:spPr>
          <a:xfrm flipH="1">
            <a:off x="7392144" y="3914928"/>
            <a:ext cx="2883930" cy="1425345"/>
          </a:xfrm>
          <a:prstGeom prst="bentConnector5">
            <a:avLst>
              <a:gd name="adj1" fmla="val -7927"/>
              <a:gd name="adj2" fmla="val -66148"/>
              <a:gd name="adj3" fmla="val 115523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7392144" y="4062180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false</a:t>
            </a:r>
          </a:p>
        </p:txBody>
      </p:sp>
      <p:sp>
        <p:nvSpPr>
          <p:cNvPr id="9" name="Retângulo 8"/>
          <p:cNvSpPr/>
          <p:nvPr/>
        </p:nvSpPr>
        <p:spPr>
          <a:xfrm>
            <a:off x="7392144" y="4347932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b="1" dirty="0">
              <a:latin typeface="+mj-lt"/>
              <a:cs typeface="Arial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392144" y="3776428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0x0000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7392144" y="3490676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 err="1">
                <a:latin typeface="+mj-lt"/>
                <a:cs typeface="Arial" pitchFamily="34" charset="0"/>
              </a:rPr>
              <a:t>nullptr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114809" y="3730262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ptraiz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9128739" y="4013282"/>
            <a:ext cx="7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9145661" y="42998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8606591" y="349067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0x0000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8606591" y="377642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0x0001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8606591" y="434793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0x0003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606591" y="4062181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0x0002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392144" y="4633684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8606591" y="4633685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0x0004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7392144" y="5197397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606591" y="5197398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0x0006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392144" y="5480096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8606591" y="548009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0x0007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392144" y="5766651"/>
            <a:ext cx="1074459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8609480" y="576665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0x0008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41" name="Chave Direita 40"/>
          <p:cNvSpPr/>
          <p:nvPr/>
        </p:nvSpPr>
        <p:spPr>
          <a:xfrm>
            <a:off x="9185597" y="5308603"/>
            <a:ext cx="139988" cy="97116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9361011" y="561101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7392144" y="6050153"/>
            <a:ext cx="1074459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2000" b="1" dirty="0">
              <a:latin typeface="+mj-lt"/>
              <a:cs typeface="Arial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8609480" y="6050154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0x0009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392144" y="4917186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b="1" dirty="0">
              <a:latin typeface="+mj-lt"/>
              <a:cs typeface="Arial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8606591" y="4917187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+mj-lt"/>
                <a:cs typeface="Arial" pitchFamily="34" charset="0"/>
              </a:rPr>
              <a:t>0x0005</a:t>
            </a:r>
            <a:endParaRPr lang="pt-BR" sz="2000" dirty="0">
              <a:latin typeface="+mj-lt"/>
              <a:cs typeface="Arial" pitchFamily="34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714C637-DBF6-46EE-B7B5-643714CCB636}"/>
              </a:ext>
            </a:extLst>
          </p:cNvPr>
          <p:cNvSpPr/>
          <p:nvPr/>
        </p:nvSpPr>
        <p:spPr>
          <a:xfrm>
            <a:off x="7392144" y="3775303"/>
            <a:ext cx="107157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0x0006</a:t>
            </a:r>
            <a:endParaRPr lang="pt-BR" b="1" dirty="0">
              <a:latin typeface="+mj-lt"/>
              <a:cs typeface="Arial" pitchFamily="34" charset="0"/>
            </a:endParaRPr>
          </a:p>
        </p:txBody>
      </p:sp>
      <p:cxnSp>
        <p:nvCxnSpPr>
          <p:cNvPr id="32" name="Forma 41">
            <a:extLst>
              <a:ext uri="{FF2B5EF4-FFF2-40B4-BE49-F238E27FC236}">
                <a16:creationId xmlns:a16="http://schemas.microsoft.com/office/drawing/2014/main" id="{D0FADBF5-F72B-41A7-B448-5AA2B1C4ED62}"/>
              </a:ext>
            </a:extLst>
          </p:cNvPr>
          <p:cNvCxnSpPr>
            <a:cxnSpLocks/>
            <a:stCxn id="39" idx="3"/>
            <a:endCxn id="11" idx="1"/>
          </p:cNvCxnSpPr>
          <p:nvPr/>
        </p:nvCxnSpPr>
        <p:spPr>
          <a:xfrm flipH="1" flipV="1">
            <a:off x="7392144" y="3633552"/>
            <a:ext cx="2883930" cy="281376"/>
          </a:xfrm>
          <a:prstGeom prst="bentConnector5">
            <a:avLst>
              <a:gd name="adj1" fmla="val -7927"/>
              <a:gd name="adj2" fmla="val 232021"/>
              <a:gd name="adj3" fmla="val 107927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DFFD41-200A-4FD8-9A39-9D7797F54F55}"/>
              </a:ext>
            </a:extLst>
          </p:cNvPr>
          <p:cNvSpPr txBox="1"/>
          <p:nvPr/>
        </p:nvSpPr>
        <p:spPr>
          <a:xfrm>
            <a:off x="9717908" y="37302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=</a:t>
            </a:r>
            <a:r>
              <a:rPr lang="pt-BR" dirty="0"/>
              <a:t> </a:t>
            </a:r>
            <a:r>
              <a:rPr lang="pt-BR" dirty="0" err="1"/>
              <a:t>pt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E5CA0CB-F88C-45DC-A933-CE0EF765A873}"/>
              </a:ext>
            </a:extLst>
          </p:cNvPr>
          <p:cNvSpPr/>
          <p:nvPr/>
        </p:nvSpPr>
        <p:spPr>
          <a:xfrm>
            <a:off x="9724666" y="4014816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=</a:t>
            </a:r>
            <a:r>
              <a:rPr lang="pt-BR" dirty="0"/>
              <a:t> h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35A247-87F2-49FC-95D4-AF652A35365B}"/>
              </a:ext>
            </a:extLst>
          </p:cNvPr>
          <p:cNvSpPr/>
          <p:nvPr/>
        </p:nvSpPr>
        <p:spPr>
          <a:xfrm>
            <a:off x="7389334" y="4349666"/>
            <a:ext cx="1074380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+mj-lt"/>
                <a:cs typeface="Arial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654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9AA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1" grpId="0" animBg="1"/>
      <p:bldP spid="42" grpId="0"/>
      <p:bldP spid="31" grpId="0" animBg="1"/>
      <p:bldP spid="39" grpId="0"/>
      <p:bldP spid="14" grpId="0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forma mais eficiente de busca </a:t>
            </a:r>
            <a:r>
              <a:rPr lang="pt-BR" dirty="0"/>
              <a:t>é conseguida com uma árvore binária de busca completa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Inserções e remoções </a:t>
            </a:r>
            <a:r>
              <a:rPr lang="pt-BR" dirty="0"/>
              <a:t>podem transformar a árvore em uma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zigue-zague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Balancear uma árvore completa tem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custo muito alto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Árvores AVL </a:t>
            </a:r>
            <a:r>
              <a:rPr lang="pt-BR" dirty="0"/>
              <a:t>devem ser usadas para manter uma árvore binária de busca balanceada e otimizada para efetuar buscas rápidas</a:t>
            </a:r>
          </a:p>
          <a:p>
            <a:pPr lvl="1"/>
            <a:r>
              <a:rPr lang="pt-BR" dirty="0"/>
              <a:t>Para manter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complexidade da inserção em O(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lg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n)</a:t>
            </a:r>
            <a:r>
              <a:rPr lang="pt-BR" dirty="0"/>
              <a:t> acrescenta-se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campo balanço</a:t>
            </a:r>
            <a:r>
              <a:rPr lang="pt-BR" dirty="0"/>
              <a:t> para cada um dos vértices da árvore</a:t>
            </a:r>
          </a:p>
        </p:txBody>
      </p:sp>
    </p:spTree>
    <p:extLst>
      <p:ext uri="{BB962C8B-B14F-4D97-AF65-F5344CB8AC3E}">
        <p14:creationId xmlns:p14="http://schemas.microsoft.com/office/powerpoint/2010/main" val="28258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Seja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pt-BR" dirty="0"/>
              <a:t>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árvore AVL </a:t>
            </a:r>
            <a:r>
              <a:rPr lang="pt-BR" dirty="0"/>
              <a:t>e </a:t>
            </a:r>
            <a:r>
              <a:rPr lang="pt-BR" i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pt-BR" dirty="0"/>
              <a:t> a chave a ser incluída em um novo nó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Efetuar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busca</a:t>
            </a:r>
            <a:r>
              <a:rPr lang="pt-BR" dirty="0"/>
              <a:t> para verificar se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pt-BR" dirty="0"/>
              <a:t> já está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Caso positivo, o processo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finalizado</a:t>
            </a:r>
          </a:p>
          <a:p>
            <a:pPr lvl="2"/>
            <a:r>
              <a:rPr lang="pt-BR" dirty="0"/>
              <a:t>Caso negativo, a busca encontrou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local da inserção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Verificar se a inclusão tornou algum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nó desregulado</a:t>
            </a:r>
          </a:p>
          <a:p>
            <a:pPr lvl="2"/>
            <a:r>
              <a:rPr lang="pt-BR" dirty="0"/>
              <a:t>Caso negativo, a árvore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continua AVL</a:t>
            </a:r>
          </a:p>
          <a:p>
            <a:pPr lvl="2"/>
            <a:r>
              <a:rPr lang="pt-BR" dirty="0"/>
              <a:t>Caso positivo, a regulagem deve ser feita com a identificação do caso adequado 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execução da rotação apropriada</a:t>
            </a:r>
          </a:p>
        </p:txBody>
      </p:sp>
    </p:spTree>
    <p:extLst>
      <p:ext uri="{BB962C8B-B14F-4D97-AF65-F5344CB8AC3E}">
        <p14:creationId xmlns:p14="http://schemas.microsoft.com/office/powerpoint/2010/main" val="18253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Verificação da existência de nós desregulados:</a:t>
            </a:r>
          </a:p>
          <a:p>
            <a:pPr lvl="1"/>
            <a:r>
              <a:rPr lang="pt-BR" dirty="0"/>
              <a:t>Verificar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altura das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sub-árvores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de cada nó e subtrair os valores</a:t>
            </a:r>
          </a:p>
          <a:p>
            <a:pPr lvl="1"/>
            <a:r>
              <a:rPr lang="pt-BR" dirty="0"/>
              <a:t>Essa operação pode ser feita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fazendo um percurso na árvore </a:t>
            </a:r>
            <a:r>
              <a:rPr lang="pt-BR" dirty="0"/>
              <a:t>a partir da raiz, mas o tempo é O(n)</a:t>
            </a:r>
          </a:p>
          <a:p>
            <a:pPr lvl="1"/>
            <a:endParaRPr lang="pt-BR" dirty="0"/>
          </a:p>
          <a:p>
            <a:r>
              <a:rPr lang="pt-BR" dirty="0"/>
              <a:t>Essa verificação pode ser feita em O(</a:t>
            </a:r>
            <a:r>
              <a:rPr lang="pt-BR" dirty="0" err="1"/>
              <a:t>lg</a:t>
            </a:r>
            <a:r>
              <a:rPr lang="pt-BR" dirty="0"/>
              <a:t> n)</a:t>
            </a:r>
          </a:p>
          <a:p>
            <a:pPr lvl="1"/>
            <a:r>
              <a:rPr lang="pt-BR" dirty="0"/>
              <a:t>A solução é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inserir um novo campo </a:t>
            </a:r>
            <a:r>
              <a:rPr lang="pt-BR" dirty="0"/>
              <a:t>em cada nó</a:t>
            </a:r>
          </a:p>
          <a:p>
            <a:pPr lvl="1"/>
            <a:r>
              <a:rPr lang="pt-BR" dirty="0"/>
              <a:t>Define-se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campo balanço </a:t>
            </a:r>
            <a:r>
              <a:rPr lang="pt-BR" dirty="0"/>
              <a:t>para cada nó v de T:</a:t>
            </a:r>
            <a:br>
              <a:rPr lang="pt-BR" dirty="0"/>
            </a:br>
            <a:br>
              <a:rPr lang="pt-BR" dirty="0"/>
            </a:br>
            <a:r>
              <a:rPr lang="pt-BR" dirty="0"/>
              <a:t>balanço(v) = </a:t>
            </a:r>
            <a:r>
              <a:rPr lang="pt-BR" dirty="0" err="1"/>
              <a:t>h</a:t>
            </a:r>
            <a:r>
              <a:rPr lang="pt-BR" baseline="-25000" dirty="0" err="1"/>
              <a:t>D</a:t>
            </a:r>
            <a:r>
              <a:rPr lang="pt-BR" dirty="0"/>
              <a:t>(v) – </a:t>
            </a:r>
            <a:r>
              <a:rPr lang="pt-BR" dirty="0" err="1"/>
              <a:t>h</a:t>
            </a:r>
            <a:r>
              <a:rPr lang="pt-BR" baseline="-25000" dirty="0" err="1"/>
              <a:t>E</a:t>
            </a:r>
            <a:r>
              <a:rPr lang="pt-BR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28982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Balanço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problema se reduz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atualizar o balanço </a:t>
            </a:r>
            <a:r>
              <a:rPr lang="pt-BR" dirty="0"/>
              <a:t>de forma eficiente:</a:t>
            </a:r>
          </a:p>
          <a:p>
            <a:pPr lvl="1"/>
            <a:r>
              <a:rPr lang="pt-BR" dirty="0"/>
              <a:t>Se q pertence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sub-árvore esquerda </a:t>
            </a:r>
            <a:r>
              <a:rPr lang="pt-BR" dirty="0"/>
              <a:t>de v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subtrai-se</a:t>
            </a:r>
            <a:r>
              <a:rPr lang="pt-BR" dirty="0"/>
              <a:t> uma unidade de balanço(v)</a:t>
            </a:r>
          </a:p>
          <a:p>
            <a:pPr lvl="1"/>
            <a:r>
              <a:rPr lang="pt-BR" dirty="0"/>
              <a:t>Se q pertence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sub-árvore direita </a:t>
            </a:r>
            <a:r>
              <a:rPr lang="pt-BR" dirty="0"/>
              <a:t>de v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adiciona-se </a:t>
            </a:r>
            <a:r>
              <a:rPr lang="pt-BR" dirty="0"/>
              <a:t>uma unidade a balanço(v)</a:t>
            </a:r>
          </a:p>
          <a:p>
            <a:endParaRPr lang="pt-BR" dirty="0"/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 flipH="1">
            <a:off x="10514201" y="4511300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10284202" y="48691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+1</a:t>
            </a:r>
          </a:p>
        </p:txBody>
      </p:sp>
      <p:cxnSp>
        <p:nvCxnSpPr>
          <p:cNvPr id="20" name="Conector reto 19"/>
          <p:cNvCxnSpPr>
            <a:cxnSpLocks/>
            <a:stCxn id="12" idx="5"/>
            <a:endCxn id="11" idx="0"/>
          </p:cNvCxnSpPr>
          <p:nvPr/>
        </p:nvCxnSpPr>
        <p:spPr>
          <a:xfrm>
            <a:off x="10676835" y="5256369"/>
            <a:ext cx="329684" cy="31363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1315959" y="4211544"/>
            <a:ext cx="51746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A alteração do balanço pode se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</a:rPr>
              <a:t>propagar a outros nós</a:t>
            </a:r>
            <a:r>
              <a:rPr lang="pt-BR" sz="2400" dirty="0"/>
              <a:t> do caminho que vai do nó inserido até a raiz da árvore,</a:t>
            </a:r>
          </a:p>
          <a:p>
            <a:pPr algn="ctr"/>
            <a:r>
              <a:rPr lang="pt-BR" sz="2400" dirty="0"/>
              <a:t>procedimento O(</a:t>
            </a:r>
            <a:r>
              <a:rPr lang="pt-BR" sz="2400" dirty="0" err="1"/>
              <a:t>lg</a:t>
            </a:r>
            <a:r>
              <a:rPr lang="pt-BR" sz="2400" dirty="0"/>
              <a:t> n)</a:t>
            </a:r>
          </a:p>
        </p:txBody>
      </p:sp>
      <p:sp>
        <p:nvSpPr>
          <p:cNvPr id="11" name="Elipse 10"/>
          <p:cNvSpPr/>
          <p:nvPr/>
        </p:nvSpPr>
        <p:spPr>
          <a:xfrm>
            <a:off x="10776520" y="5570004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11222337" y="5563926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  <p:cxnSp>
        <p:nvCxnSpPr>
          <p:cNvPr id="15" name="Conector reto 14"/>
          <p:cNvCxnSpPr>
            <a:cxnSpLocks/>
          </p:cNvCxnSpPr>
          <p:nvPr/>
        </p:nvCxnSpPr>
        <p:spPr>
          <a:xfrm flipH="1">
            <a:off x="9364269" y="4511300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9134270" y="4869160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17" name="Conector reto 16"/>
          <p:cNvCxnSpPr>
            <a:cxnSpLocks/>
            <a:stCxn id="16" idx="3"/>
            <a:endCxn id="18" idx="0"/>
          </p:cNvCxnSpPr>
          <p:nvPr/>
        </p:nvCxnSpPr>
        <p:spPr>
          <a:xfrm flipH="1">
            <a:off x="8975581" y="5256369"/>
            <a:ext cx="226054" cy="307557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8745582" y="556392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186424" y="5563926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</a:t>
            </a:r>
            <a:endParaRPr lang="pt-BR" dirty="0"/>
          </a:p>
        </p:txBody>
      </p:sp>
      <p:cxnSp>
        <p:nvCxnSpPr>
          <p:cNvPr id="24" name="Conector reto 23"/>
          <p:cNvCxnSpPr>
            <a:cxnSpLocks/>
          </p:cNvCxnSpPr>
          <p:nvPr/>
        </p:nvCxnSpPr>
        <p:spPr>
          <a:xfrm flipH="1">
            <a:off x="7738362" y="4481952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508363" y="4839812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8011913" y="4869872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9586694" y="4869160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729053" y="4869272"/>
            <a:ext cx="325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33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na sub-árvore esquerda de v</a:t>
            </a:r>
            <a:r>
              <a:rPr lang="pt-BR" dirty="0"/>
              <a:t>, tem-se três casos: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1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pt-BR" dirty="0"/>
              <a:t>balanço(v) == 1 antes da inclusão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6721746" y="422563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5" name="Conector reto 4"/>
          <p:cNvCxnSpPr>
            <a:endCxn id="4" idx="0"/>
          </p:cNvCxnSpPr>
          <p:nvPr/>
        </p:nvCxnSpPr>
        <p:spPr>
          <a:xfrm flipH="1">
            <a:off x="6951745" y="3897127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6293118" y="494001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+1</a:t>
            </a:r>
          </a:p>
        </p:txBody>
      </p:sp>
      <p:cxnSp>
        <p:nvCxnSpPr>
          <p:cNvPr id="7" name="Conector reto 6"/>
          <p:cNvCxnSpPr>
            <a:stCxn id="4" idx="3"/>
            <a:endCxn id="6" idx="0"/>
          </p:cNvCxnSpPr>
          <p:nvPr/>
        </p:nvCxnSpPr>
        <p:spPr>
          <a:xfrm rot="5400000">
            <a:off x="6492530" y="4643436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7225009" y="494001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+1</a:t>
            </a:r>
          </a:p>
        </p:txBody>
      </p:sp>
      <p:cxnSp>
        <p:nvCxnSpPr>
          <p:cNvPr id="9" name="Conector reto 8"/>
          <p:cNvCxnSpPr>
            <a:stCxn id="4" idx="5"/>
            <a:endCxn id="8" idx="0"/>
          </p:cNvCxnSpPr>
          <p:nvPr/>
        </p:nvCxnSpPr>
        <p:spPr>
          <a:xfrm>
            <a:off x="7114379" y="4612848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1488377" y="4381602"/>
            <a:ext cx="428261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rgbClr val="C00000"/>
                </a:solidFill>
              </a:rPr>
              <a:t>balanço(v) se torna 0 </a:t>
            </a:r>
            <a:r>
              <a:rPr lang="pt-BR" sz="2200" dirty="0"/>
              <a:t>e a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altura</a:t>
            </a:r>
            <a:r>
              <a:rPr lang="pt-BR" sz="2200" dirty="0"/>
              <a:t> da </a:t>
            </a:r>
            <a:r>
              <a:rPr lang="pt-BR" sz="2200" dirty="0" err="1"/>
              <a:t>sub-árvore</a:t>
            </a:r>
            <a:r>
              <a:rPr lang="pt-BR" sz="2200" dirty="0"/>
              <a:t> de raiz v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não foi modificada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903467" y="492711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12" name="Elipse 11"/>
          <p:cNvSpPr/>
          <p:nvPr/>
        </p:nvSpPr>
        <p:spPr>
          <a:xfrm>
            <a:off x="7652226" y="573210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15" name="Conector reto 14"/>
          <p:cNvCxnSpPr>
            <a:stCxn id="8" idx="5"/>
            <a:endCxn id="12" idx="0"/>
          </p:cNvCxnSpPr>
          <p:nvPr/>
        </p:nvCxnSpPr>
        <p:spPr>
          <a:xfrm>
            <a:off x="7617642" y="5327228"/>
            <a:ext cx="264583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9516975" y="422563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0" name="Conector reto 19"/>
          <p:cNvCxnSpPr>
            <a:endCxn id="19" idx="0"/>
          </p:cNvCxnSpPr>
          <p:nvPr/>
        </p:nvCxnSpPr>
        <p:spPr>
          <a:xfrm flipH="1">
            <a:off x="9746974" y="3897127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9088347" y="4940019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2" name="Conector reto 21"/>
          <p:cNvCxnSpPr>
            <a:stCxn id="19" idx="3"/>
            <a:endCxn id="21" idx="0"/>
          </p:cNvCxnSpPr>
          <p:nvPr/>
        </p:nvCxnSpPr>
        <p:spPr>
          <a:xfrm rot="5400000">
            <a:off x="9287759" y="4643436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10020238" y="4940019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+1</a:t>
            </a:r>
          </a:p>
        </p:txBody>
      </p:sp>
      <p:cxnSp>
        <p:nvCxnSpPr>
          <p:cNvPr id="24" name="Conector reto 23"/>
          <p:cNvCxnSpPr>
            <a:stCxn id="19" idx="5"/>
            <a:endCxn id="23" idx="0"/>
          </p:cNvCxnSpPr>
          <p:nvPr/>
        </p:nvCxnSpPr>
        <p:spPr>
          <a:xfrm>
            <a:off x="9909608" y="4612848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8652452" y="4922111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6" name="Elipse 25"/>
          <p:cNvSpPr/>
          <p:nvPr/>
        </p:nvSpPr>
        <p:spPr>
          <a:xfrm>
            <a:off x="10488071" y="573210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7" name="Conector reto 26"/>
          <p:cNvCxnSpPr>
            <a:stCxn id="23" idx="5"/>
            <a:endCxn id="26" idx="0"/>
          </p:cNvCxnSpPr>
          <p:nvPr/>
        </p:nvCxnSpPr>
        <p:spPr>
          <a:xfrm>
            <a:off x="10412871" y="5327228"/>
            <a:ext cx="305199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/>
          <p:cNvSpPr/>
          <p:nvPr/>
        </p:nvSpPr>
        <p:spPr>
          <a:xfrm>
            <a:off x="8688288" y="5734976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9" name="Conector reto 28"/>
          <p:cNvCxnSpPr>
            <a:stCxn id="21" idx="3"/>
            <a:endCxn id="28" idx="0"/>
          </p:cNvCxnSpPr>
          <p:nvPr/>
        </p:nvCxnSpPr>
        <p:spPr>
          <a:xfrm flipH="1">
            <a:off x="8918287" y="5327228"/>
            <a:ext cx="237425" cy="407748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6706498" y="573210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31" name="Conector reto 30"/>
          <p:cNvCxnSpPr>
            <a:stCxn id="6" idx="5"/>
            <a:endCxn id="30" idx="0"/>
          </p:cNvCxnSpPr>
          <p:nvPr/>
        </p:nvCxnSpPr>
        <p:spPr>
          <a:xfrm>
            <a:off x="6685751" y="5327228"/>
            <a:ext cx="250746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9475872" y="5732107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33" name="Conector reto 32"/>
          <p:cNvCxnSpPr>
            <a:endCxn id="32" idx="0"/>
          </p:cNvCxnSpPr>
          <p:nvPr/>
        </p:nvCxnSpPr>
        <p:spPr>
          <a:xfrm>
            <a:off x="9455125" y="5327228"/>
            <a:ext cx="250746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2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na sub-árvore esquerda de v</a:t>
            </a:r>
            <a:r>
              <a:rPr lang="pt-BR" dirty="0"/>
              <a:t>, tem-se três casos: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2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pt-BR" dirty="0"/>
              <a:t>balanço(v) == 0 antes da inclusão</a:t>
            </a:r>
            <a:br>
              <a:rPr lang="pt-BR" dirty="0"/>
            </a:br>
            <a:endParaRPr lang="pt-BR" dirty="0"/>
          </a:p>
        </p:txBody>
      </p:sp>
      <p:sp>
        <p:nvSpPr>
          <p:cNvPr id="4" name="Elipse 3"/>
          <p:cNvSpPr/>
          <p:nvPr/>
        </p:nvSpPr>
        <p:spPr>
          <a:xfrm>
            <a:off x="7579504" y="412426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5" name="Conector reto 4"/>
          <p:cNvCxnSpPr>
            <a:endCxn id="4" idx="0"/>
          </p:cNvCxnSpPr>
          <p:nvPr/>
        </p:nvCxnSpPr>
        <p:spPr>
          <a:xfrm flipH="1">
            <a:off x="7809503" y="3795749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/>
          <p:cNvSpPr/>
          <p:nvPr/>
        </p:nvSpPr>
        <p:spPr>
          <a:xfrm>
            <a:off x="7150876" y="483864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7" name="Conector reto 6"/>
          <p:cNvCxnSpPr>
            <a:stCxn id="4" idx="3"/>
            <a:endCxn id="6" idx="0"/>
          </p:cNvCxnSpPr>
          <p:nvPr/>
        </p:nvCxnSpPr>
        <p:spPr>
          <a:xfrm rot="5400000">
            <a:off x="7350288" y="4542058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8082767" y="483864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9" name="Conector reto 8"/>
          <p:cNvCxnSpPr>
            <a:stCxn id="4" idx="5"/>
            <a:endCxn id="8" idx="0"/>
          </p:cNvCxnSpPr>
          <p:nvPr/>
        </p:nvCxnSpPr>
        <p:spPr>
          <a:xfrm>
            <a:off x="7972137" y="4511470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6784490" y="4865408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1553729" y="4124261"/>
            <a:ext cx="47129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rgbClr val="C00000"/>
                </a:solidFill>
              </a:rPr>
              <a:t>Balanço(v) se torna -1</a:t>
            </a:r>
            <a:r>
              <a:rPr lang="pt-BR" sz="2200" dirty="0"/>
              <a:t>, a altura foi modificada 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os nós do caminho até a raiz devem ser analisados</a:t>
            </a:r>
          </a:p>
        </p:txBody>
      </p:sp>
      <p:sp>
        <p:nvSpPr>
          <p:cNvPr id="15" name="Elipse 14"/>
          <p:cNvSpPr/>
          <p:nvPr/>
        </p:nvSpPr>
        <p:spPr>
          <a:xfrm>
            <a:off x="9851143" y="412426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16" name="Conector reto 15"/>
          <p:cNvCxnSpPr>
            <a:endCxn id="15" idx="0"/>
          </p:cNvCxnSpPr>
          <p:nvPr/>
        </p:nvCxnSpPr>
        <p:spPr>
          <a:xfrm flipH="1">
            <a:off x="10081142" y="3795749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/>
          <p:cNvSpPr/>
          <p:nvPr/>
        </p:nvSpPr>
        <p:spPr>
          <a:xfrm>
            <a:off x="9422515" y="4838641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18" name="Conector reto 17"/>
          <p:cNvCxnSpPr>
            <a:stCxn id="15" idx="3"/>
            <a:endCxn id="17" idx="0"/>
          </p:cNvCxnSpPr>
          <p:nvPr/>
        </p:nvCxnSpPr>
        <p:spPr>
          <a:xfrm rot="5400000">
            <a:off x="9621927" y="4542058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10354406" y="4838641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0" name="Conector reto 19"/>
          <p:cNvCxnSpPr>
            <a:stCxn id="15" idx="5"/>
            <a:endCxn id="19" idx="0"/>
          </p:cNvCxnSpPr>
          <p:nvPr/>
        </p:nvCxnSpPr>
        <p:spPr>
          <a:xfrm>
            <a:off x="10243776" y="4511470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9044568" y="4825740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2" name="Elipse 21"/>
          <p:cNvSpPr/>
          <p:nvPr/>
        </p:nvSpPr>
        <p:spPr>
          <a:xfrm>
            <a:off x="9037739" y="5640005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3" name="Conector reto 22"/>
          <p:cNvCxnSpPr>
            <a:stCxn id="17" idx="3"/>
            <a:endCxn id="22" idx="0"/>
          </p:cNvCxnSpPr>
          <p:nvPr/>
        </p:nvCxnSpPr>
        <p:spPr>
          <a:xfrm flipH="1">
            <a:off x="9267738" y="5225850"/>
            <a:ext cx="222142" cy="414155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94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inserção na sub-árvore esquerda de v</a:t>
            </a:r>
            <a:r>
              <a:rPr lang="pt-BR" dirty="0"/>
              <a:t>, tem-se três casos: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Caso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3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pt-BR" dirty="0"/>
              <a:t> balanço(v) == -1 antes da inclusão</a:t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71464" y="4365104"/>
            <a:ext cx="4680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rgbClr val="C00000"/>
                </a:solidFill>
              </a:rPr>
              <a:t>balanço(v) se torna -2</a:t>
            </a:r>
            <a:r>
              <a:rPr lang="pt-BR" sz="2200" dirty="0"/>
              <a:t>, o nó está desregulado e </a:t>
            </a:r>
            <a:r>
              <a:rPr lang="pt-BR" sz="2200" dirty="0">
                <a:solidFill>
                  <a:schemeClr val="accent3">
                    <a:lumMod val="75000"/>
                  </a:schemeClr>
                </a:solidFill>
              </a:rPr>
              <a:t>uma rotação deve ser aplicada</a:t>
            </a:r>
          </a:p>
        </p:txBody>
      </p:sp>
      <p:sp>
        <p:nvSpPr>
          <p:cNvPr id="21" name="Elipse 20"/>
          <p:cNvSpPr/>
          <p:nvPr/>
        </p:nvSpPr>
        <p:spPr>
          <a:xfrm>
            <a:off x="7681775" y="350100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22" name="Conector reto 21"/>
          <p:cNvCxnSpPr>
            <a:endCxn id="21" idx="0"/>
          </p:cNvCxnSpPr>
          <p:nvPr/>
        </p:nvCxnSpPr>
        <p:spPr>
          <a:xfrm flipH="1">
            <a:off x="7911774" y="3172496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7253147" y="4215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24" name="Conector reto 23"/>
          <p:cNvCxnSpPr>
            <a:stCxn id="21" idx="3"/>
            <a:endCxn id="23" idx="0"/>
          </p:cNvCxnSpPr>
          <p:nvPr/>
        </p:nvCxnSpPr>
        <p:spPr>
          <a:xfrm rot="5400000">
            <a:off x="7452559" y="3918805"/>
            <a:ext cx="327171" cy="265994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8185038" y="421538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6" name="Conector reto 25"/>
          <p:cNvCxnSpPr>
            <a:stCxn id="21" idx="5"/>
            <a:endCxn id="25" idx="0"/>
          </p:cNvCxnSpPr>
          <p:nvPr/>
        </p:nvCxnSpPr>
        <p:spPr>
          <a:xfrm>
            <a:off x="8074408" y="3888217"/>
            <a:ext cx="340629" cy="32717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888570" y="4212546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6840005" y="5007476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29" name="Conector reto 28"/>
          <p:cNvCxnSpPr>
            <a:stCxn id="23" idx="3"/>
            <a:endCxn id="28" idx="0"/>
          </p:cNvCxnSpPr>
          <p:nvPr/>
        </p:nvCxnSpPr>
        <p:spPr>
          <a:xfrm flipH="1">
            <a:off x="7070004" y="4602597"/>
            <a:ext cx="250508" cy="4048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/>
          <p:cNvSpPr/>
          <p:nvPr/>
        </p:nvSpPr>
        <p:spPr>
          <a:xfrm>
            <a:off x="10316522" y="350100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31" name="Conector reto 30"/>
          <p:cNvCxnSpPr>
            <a:endCxn id="30" idx="0"/>
          </p:cNvCxnSpPr>
          <p:nvPr/>
        </p:nvCxnSpPr>
        <p:spPr>
          <a:xfrm flipH="1">
            <a:off x="10546521" y="3172496"/>
            <a:ext cx="295770" cy="328512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/>
          <p:cNvSpPr/>
          <p:nvPr/>
        </p:nvSpPr>
        <p:spPr>
          <a:xfrm>
            <a:off x="9932745" y="4255868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-2</a:t>
            </a:r>
          </a:p>
        </p:txBody>
      </p:sp>
      <p:cxnSp>
        <p:nvCxnSpPr>
          <p:cNvPr id="33" name="Conector reto 32"/>
          <p:cNvCxnSpPr>
            <a:stCxn id="30" idx="3"/>
            <a:endCxn id="32" idx="0"/>
          </p:cNvCxnSpPr>
          <p:nvPr/>
        </p:nvCxnSpPr>
        <p:spPr>
          <a:xfrm flipH="1">
            <a:off x="10162744" y="3888217"/>
            <a:ext cx="221143" cy="36765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/>
          <p:cNvSpPr/>
          <p:nvPr/>
        </p:nvSpPr>
        <p:spPr>
          <a:xfrm>
            <a:off x="10748570" y="4255868"/>
            <a:ext cx="459998" cy="453644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35" name="Conector reto 34"/>
          <p:cNvCxnSpPr>
            <a:stCxn id="30" idx="5"/>
            <a:endCxn id="34" idx="0"/>
          </p:cNvCxnSpPr>
          <p:nvPr/>
        </p:nvCxnSpPr>
        <p:spPr>
          <a:xfrm>
            <a:off x="10709155" y="3888217"/>
            <a:ext cx="269414" cy="367651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9554308" y="4219407"/>
            <a:ext cx="296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</a:t>
            </a:r>
            <a:endParaRPr lang="pt-BR" dirty="0"/>
          </a:p>
        </p:txBody>
      </p:sp>
      <p:sp>
        <p:nvSpPr>
          <p:cNvPr id="37" name="Elipse 36"/>
          <p:cNvSpPr/>
          <p:nvPr/>
        </p:nvSpPr>
        <p:spPr>
          <a:xfrm>
            <a:off x="9208452" y="5805264"/>
            <a:ext cx="459998" cy="453644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0</a:t>
            </a:r>
          </a:p>
        </p:txBody>
      </p:sp>
      <p:cxnSp>
        <p:nvCxnSpPr>
          <p:cNvPr id="38" name="Conector reto 37"/>
          <p:cNvCxnSpPr>
            <a:stCxn id="39" idx="3"/>
            <a:endCxn id="37" idx="0"/>
          </p:cNvCxnSpPr>
          <p:nvPr/>
        </p:nvCxnSpPr>
        <p:spPr>
          <a:xfrm flipH="1">
            <a:off x="9438451" y="5394685"/>
            <a:ext cx="200071" cy="41057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/>
          <p:cNvSpPr/>
          <p:nvPr/>
        </p:nvSpPr>
        <p:spPr>
          <a:xfrm>
            <a:off x="9571157" y="5007476"/>
            <a:ext cx="459998" cy="453644"/>
          </a:xfrm>
          <a:prstGeom prst="ellips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latin typeface="+mj-lt"/>
              </a:rPr>
              <a:t>-1</a:t>
            </a:r>
          </a:p>
        </p:txBody>
      </p:sp>
      <p:cxnSp>
        <p:nvCxnSpPr>
          <p:cNvPr id="40" name="Conector reto 39"/>
          <p:cNvCxnSpPr>
            <a:stCxn id="32" idx="3"/>
            <a:endCxn id="39" idx="0"/>
          </p:cNvCxnSpPr>
          <p:nvPr/>
        </p:nvCxnSpPr>
        <p:spPr>
          <a:xfrm flipH="1">
            <a:off x="9801156" y="4643077"/>
            <a:ext cx="198954" cy="364399"/>
          </a:xfrm>
          <a:prstGeom prst="line">
            <a:avLst/>
          </a:prstGeom>
          <a:solidFill>
            <a:schemeClr val="accent3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67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38639" y="1916832"/>
            <a:ext cx="565090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Busca e inserção em árvores AVL (recursivo)</a:t>
            </a:r>
            <a:endParaRPr lang="pt-BR" sz="1600" dirty="0">
              <a:latin typeface="+mj-lt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l-GR" sz="14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novo-no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 = V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senão 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  |    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 ==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pare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x &lt;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h)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h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caso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seja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1: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0; h = F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0: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-1: caso1(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h)  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// rebalanceamento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insAVL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(x,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h)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h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caso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seja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-1: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0; h = F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    |   |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0: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1: caso2(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, h)  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// rebalanceamento </a:t>
            </a:r>
            <a:endParaRPr lang="pt-BR" sz="14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7032104" y="2492896"/>
            <a:ext cx="2271776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função</a:t>
            </a:r>
            <a:r>
              <a:rPr lang="pt-BR" sz="1400" dirty="0">
                <a:latin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</a:rPr>
              <a:t>novo-no</a:t>
            </a:r>
            <a:r>
              <a:rPr lang="pt-BR" sz="1400" dirty="0">
                <a:latin typeface="Consolas" pitchFamily="49" charset="0"/>
              </a:rPr>
              <a:t>(x, </a:t>
            </a:r>
            <a:r>
              <a:rPr lang="pt-BR" sz="1400" b="1" i="1" dirty="0" err="1">
                <a:latin typeface="Consolas" pitchFamily="49" charset="0"/>
              </a:rPr>
              <a:t>pt</a:t>
            </a:r>
            <a:r>
              <a:rPr lang="pt-BR" sz="1400" dirty="0">
                <a:latin typeface="Consolas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ocupar(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chave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= x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l-GR" sz="1400" dirty="0">
                <a:latin typeface="Consolas" pitchFamily="49" charset="0"/>
                <a:cs typeface="Consolas" panose="020B0609020204030204" pitchFamily="49" charset="0"/>
              </a:rPr>
              <a:t>λ</a:t>
            </a:r>
            <a:endParaRPr lang="pt-BR" sz="1400" dirty="0"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l-GR" sz="1400" dirty="0">
                <a:latin typeface="Consolas" panose="020B0609020204030204" pitchFamily="49" charset="0"/>
                <a:cs typeface="Consolas" panose="020B0609020204030204" pitchFamily="49" charset="0"/>
              </a:rPr>
              <a:t>λ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latin typeface="Consolas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0      </a:t>
            </a:r>
          </a:p>
        </p:txBody>
      </p:sp>
    </p:spTree>
    <p:extLst>
      <p:ext uri="{BB962C8B-B14F-4D97-AF65-F5344CB8AC3E}">
        <p14:creationId xmlns:p14="http://schemas.microsoft.com/office/powerpoint/2010/main" val="172640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Inclusão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024128" y="2084832"/>
            <a:ext cx="688041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Algoritmo</a:t>
            </a:r>
            <a:r>
              <a:rPr lang="pt-BR" sz="2000" dirty="0">
                <a:latin typeface="+mj-lt"/>
              </a:rPr>
              <a:t>: Busca e inserção em árvores AVL</a:t>
            </a:r>
          </a:p>
          <a:p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função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caso1(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pt-BR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ptu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se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senão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|   |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ptv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esq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dir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então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-1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senão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ptu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ptv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  <a:sym typeface="Symbol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|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pt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bal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= 0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└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   h = F</a:t>
            </a: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84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2946</TotalTime>
  <Words>1525</Words>
  <Application>Microsoft Office PowerPoint</Application>
  <PresentationFormat>Widescreen</PresentationFormat>
  <Paragraphs>293</Paragraphs>
  <Slides>15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Symbol</vt:lpstr>
      <vt:lpstr>Tw Cen MT</vt:lpstr>
      <vt:lpstr>Tw Cen MT Condensed</vt:lpstr>
      <vt:lpstr>Wingdings 3</vt:lpstr>
      <vt:lpstr>Integral</vt:lpstr>
      <vt:lpstr>Árvores AVL</vt:lpstr>
      <vt:lpstr>Implementação da Inclusão</vt:lpstr>
      <vt:lpstr>Implementação da Inclusão</vt:lpstr>
      <vt:lpstr>Ajuste do Balanço</vt:lpstr>
      <vt:lpstr>Implementação da Inclusão</vt:lpstr>
      <vt:lpstr>Implementação da Inclusão</vt:lpstr>
      <vt:lpstr>Implementação da Inclusão</vt:lpstr>
      <vt:lpstr>Implementação da Inclusão</vt:lpstr>
      <vt:lpstr>Implementação da Inclusão</vt:lpstr>
      <vt:lpstr>Implementação da Inclusão</vt:lpstr>
      <vt:lpstr>Referências para ponteiros</vt:lpstr>
      <vt:lpstr>Referências para ponteiros</vt:lpstr>
      <vt:lpstr>Referências para ponteiros</vt:lpstr>
      <vt:lpstr>Referências para ponteiros</vt:lpstr>
      <vt:lpstr>Resumo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Judson Santiago</dc:creator>
  <cp:keywords>Árvores</cp:keywords>
  <cp:lastModifiedBy>Judson Santiago</cp:lastModifiedBy>
  <cp:revision>310</cp:revision>
  <dcterms:created xsi:type="dcterms:W3CDTF">2008-03-07T12:19:15Z</dcterms:created>
  <dcterms:modified xsi:type="dcterms:W3CDTF">2017-07-26T17:50:17Z</dcterms:modified>
  <cp:contentStatus/>
</cp:coreProperties>
</file>