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2"/>
  </p:notesMasterIdLst>
  <p:handoutMasterIdLst>
    <p:handoutMasterId r:id="rId23"/>
  </p:handoutMasterIdLst>
  <p:sldIdLst>
    <p:sldId id="396" r:id="rId2"/>
    <p:sldId id="352" r:id="rId3"/>
    <p:sldId id="358" r:id="rId4"/>
    <p:sldId id="395" r:id="rId5"/>
    <p:sldId id="394" r:id="rId6"/>
    <p:sldId id="359" r:id="rId7"/>
    <p:sldId id="36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333"/>
    <a:srgbClr val="86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211" autoAdjust="0"/>
  </p:normalViewPr>
  <p:slideViewPr>
    <p:cSldViewPr>
      <p:cViewPr varScale="1">
        <p:scale>
          <a:sx n="106" d="100"/>
          <a:sy n="106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C85F6BB-6FFD-4509-B322-902E37DDA138}"/>
    <pc:docChg chg="undo modSld">
      <pc:chgData name="Judson Santiago" userId="ebb108da2f256286" providerId="LiveId" clId="{6C85F6BB-6FFD-4509-B322-902E37DDA138}" dt="2018-01-29T21:00:42.755" v="3" actId="14100"/>
      <pc:docMkLst>
        <pc:docMk/>
      </pc:docMkLst>
      <pc:sldChg chg="modSp">
        <pc:chgData name="Judson Santiago" userId="ebb108da2f256286" providerId="LiveId" clId="{6C85F6BB-6FFD-4509-B322-902E37DDA138}" dt="2018-01-29T21:00:42.755" v="3" actId="14100"/>
        <pc:sldMkLst>
          <pc:docMk/>
          <pc:sldMk cId="2623984097" sldId="382"/>
        </pc:sldMkLst>
        <pc:spChg chg="mod">
          <ac:chgData name="Judson Santiago" userId="ebb108da2f256286" providerId="LiveId" clId="{6C85F6BB-6FFD-4509-B322-902E37DDA138}" dt="2018-01-29T21:00:42.755" v="3" actId="14100"/>
          <ac:spMkLst>
            <pc:docMk/>
            <pc:sldMk cId="2623984097" sldId="382"/>
            <ac:spMk id="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1/29/2018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 porque para uma árvore cheia</a:t>
                </a:r>
                <a:r>
                  <a:rPr lang="pt-BR" baseline="0" dirty="0"/>
                  <a:t> com 15 nós o </a:t>
                </a:r>
                <a:r>
                  <a:rPr lang="pt-BR" baseline="0" dirty="0" err="1"/>
                  <a:t>lg</a:t>
                </a:r>
                <a:r>
                  <a:rPr lang="pt-BR" baseline="0" dirty="0"/>
                  <a:t> 15 = </a:t>
                </a:r>
                <a:r>
                  <a:rPr lang="pt-BR" dirty="0"/>
                  <a:t> 3.9068...</a:t>
                </a:r>
                <a:r>
                  <a:rPr lang="pt-BR" baseline="0" dirty="0"/>
                  <a:t> E o número de comparações nesta árvore é igual a 4.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⌊</a:t>
                </a:r>
                <a:r>
                  <a:rPr lang="pt-BR" b="0" i="0">
                    <a:latin typeface="Cambria Math" panose="02040503050406030204" pitchFamily="18" charset="0"/>
                  </a:rPr>
                  <a:t>lg(𝑛)⌋+1</a:t>
                </a:r>
                <a:r>
                  <a:rPr lang="pt-BR" dirty="0"/>
                  <a:t> porque para uma árvore cheia</a:t>
                </a:r>
                <a:r>
                  <a:rPr lang="pt-BR" baseline="0" dirty="0"/>
                  <a:t> com 15 nós o </a:t>
                </a:r>
                <a:r>
                  <a:rPr lang="pt-BR" baseline="0" dirty="0" err="1"/>
                  <a:t>lg</a:t>
                </a:r>
                <a:r>
                  <a:rPr lang="pt-BR" baseline="0" dirty="0"/>
                  <a:t> 15 = </a:t>
                </a:r>
                <a:r>
                  <a:rPr lang="pt-BR" dirty="0"/>
                  <a:t> 3.9068...</a:t>
                </a:r>
                <a:r>
                  <a:rPr lang="pt-BR" baseline="0" dirty="0"/>
                  <a:t> E o número de comparações nesta árvore é igual a 4.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9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4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pior caso acontece quando a propagação chega</a:t>
            </a:r>
            <a:r>
              <a:rPr lang="pt-BR" baseline="0" dirty="0"/>
              <a:t> ao nó raiz (ou filho do raiz).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07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41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24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8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1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Em teoria, já que na prática um </a:t>
            </a:r>
            <a:r>
              <a:rPr lang="pt-BR" dirty="0" err="1"/>
              <a:t>bool</a:t>
            </a:r>
            <a:r>
              <a:rPr lang="pt-BR" dirty="0"/>
              <a:t> ocupa</a:t>
            </a:r>
            <a:r>
              <a:rPr lang="pt-BR" baseline="0" dirty="0"/>
              <a:t> 1 byte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6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Operações em conjuntos </a:t>
            </a:r>
            <a:r>
              <a:rPr lang="pt-BR" dirty="0"/>
              <a:t>ordenados</a:t>
            </a:r>
            <a:r>
              <a:rPr lang="pt-BR"/>
              <a:t>: buscar, </a:t>
            </a:r>
            <a:r>
              <a:rPr lang="pt-BR" dirty="0"/>
              <a:t>predecessor,</a:t>
            </a:r>
            <a:r>
              <a:rPr lang="pt-BR" baseline="0" dirty="0"/>
              <a:t> sucessor, mínimo, máximo, inserir e remover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AVL foi a primeira a surgir, em 1962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0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rubro-negras surgiram 10 anos depois das </a:t>
            </a:r>
            <a:r>
              <a:rPr lang="pt-BR" dirty="0" err="1"/>
              <a:t>AVLs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3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pt-BR" dirty="0"/>
              <a:t>Os nós externos são representados por um único nó</a:t>
            </a:r>
          </a:p>
          <a:p>
            <a:pPr marL="171450" indent="-171450">
              <a:buFontTx/>
              <a:buChar char="-"/>
            </a:pPr>
            <a:r>
              <a:rPr lang="pt-BR" dirty="0"/>
              <a:t>Cada nó é composto por chave, ponteiro </a:t>
            </a:r>
            <a:r>
              <a:rPr lang="pt-BR" dirty="0" err="1"/>
              <a:t>esq</a:t>
            </a:r>
            <a:r>
              <a:rPr lang="pt-BR" dirty="0"/>
              <a:t>, ponteiro </a:t>
            </a:r>
            <a:r>
              <a:rPr lang="pt-BR" dirty="0" err="1"/>
              <a:t>dir</a:t>
            </a:r>
            <a:r>
              <a:rPr lang="pt-BR" dirty="0"/>
              <a:t>, ponteiro</a:t>
            </a:r>
            <a:r>
              <a:rPr lang="pt-BR" baseline="0" dirty="0"/>
              <a:t> para o pai e cor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1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/>
              <a:t>Altura-negra de um nó é o número de nós negros a partir desse nó até uma folha, sem contar o próprio nó ou a folha. </a:t>
            </a:r>
          </a:p>
          <a:p>
            <a:r>
              <a:rPr lang="pt-BR" baseline="0" dirty="0"/>
              <a:t>A altura-negra da árvore é a altura negra da raiz.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77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única forma de transformá-la em uma rubro-negra</a:t>
            </a:r>
            <a:r>
              <a:rPr lang="pt-BR" baseline="0" dirty="0"/>
              <a:t> é acrescentando um nó como na árvore à direita. </a:t>
            </a:r>
          </a:p>
          <a:p>
            <a:r>
              <a:rPr lang="pt-BR" baseline="0" dirty="0"/>
              <a:t>O balanceamento acontece naturalmente ao obedecermos as propriedades.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prova do Lema na página 228 do </a:t>
            </a:r>
            <a:r>
              <a:rPr lang="pt-BR" dirty="0" err="1"/>
              <a:t>Cormen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 z recebe</a:t>
            </a:r>
            <a:r>
              <a:rPr lang="pt-BR" baseline="0" dirty="0"/>
              <a:t> a cor rubra e não negra? Porque receber negro iria violar a propriedade (5) logo de cara.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99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Só ocorre (2)</a:t>
            </a:r>
            <a:r>
              <a:rPr lang="pt-BR" baseline="0" dirty="0"/>
              <a:t> se a árvore estiver vazia, então resta testar (4). </a:t>
            </a:r>
            <a:r>
              <a:rPr lang="pt-BR" dirty="0"/>
              <a:t>Inserindo as</a:t>
            </a:r>
            <a:r>
              <a:rPr lang="pt-BR" baseline="0" dirty="0"/>
              <a:t> chaves 0 ou 2, força a um balanceamento da árvore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29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1883C32-276F-4D8F-ADF1-B137B9B1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/>
          <a:lstStyle/>
          <a:p>
            <a:r>
              <a:rPr lang="pt-BR" dirty="0"/>
              <a:t>Códigos de Huffman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74BAC06-8812-4D10-B9CF-1F39F286B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91" y="5979439"/>
            <a:ext cx="10776684" cy="545905"/>
          </a:xfrm>
        </p:spPr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1/29/2018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BB715-6ADF-481E-877A-6D164ADD7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0E8E9-E5DD-4236-AD1E-7B2BF290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25220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as propriedades de uma árvore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 </a:t>
            </a:r>
            <a:r>
              <a:rPr lang="pt-BR" dirty="0"/>
              <a:t>: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cada um de seus vértices é associada uma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ou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raiz é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nós externos são </a:t>
            </a:r>
            <a:r>
              <a:rPr lang="pt-BR" b="1" dirty="0"/>
              <a:t>negros</a:t>
            </a:r>
            <a:endParaRPr lang="pt-BR" dirty="0"/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filhos de um nó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são </a:t>
            </a:r>
            <a:r>
              <a:rPr lang="pt-BR" b="1" dirty="0"/>
              <a:t>negros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Todos os caminhos de v para seus nós </a:t>
            </a:r>
            <a:br>
              <a:rPr lang="pt-BR" dirty="0"/>
            </a:br>
            <a:r>
              <a:rPr lang="pt-BR" dirty="0"/>
              <a:t>descendentes externos possuem o </a:t>
            </a:r>
            <a:br>
              <a:rPr lang="pt-BR" dirty="0"/>
            </a:br>
            <a:r>
              <a:rPr lang="pt-BR" dirty="0"/>
              <a:t>mesmo número de nós </a:t>
            </a:r>
            <a:r>
              <a:rPr lang="pt-BR" b="1" dirty="0"/>
              <a:t>negros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02012" y="5364762"/>
            <a:ext cx="48797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/>
              <a:t>As propriedades (1), (3) e (5) nunca serão afetadas pela inserção</a:t>
            </a:r>
          </a:p>
          <a:p>
            <a:pPr lvl="1" algn="ctr"/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resta testar (2) e (4)</a:t>
            </a:r>
          </a:p>
        </p:txBody>
      </p:sp>
      <p:sp>
        <p:nvSpPr>
          <p:cNvPr id="5" name="Elipse 4"/>
          <p:cNvSpPr/>
          <p:nvPr/>
        </p:nvSpPr>
        <p:spPr>
          <a:xfrm>
            <a:off x="8328248" y="345424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7711546" y="416862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7941545" y="3841455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10274530" y="5992371"/>
            <a:ext cx="257553" cy="260958"/>
            <a:chOff x="10281438" y="6074919"/>
            <a:chExt cx="257553" cy="260958"/>
          </a:xfrm>
        </p:grpSpPr>
        <p:cxnSp>
          <p:nvCxnSpPr>
            <p:cNvPr id="9" name="Conector reto 8"/>
            <p:cNvCxnSpPr>
              <a:stCxn id="1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9057293" y="416862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8720881" y="3841455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639637" y="4907745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4" name="Elipse 13"/>
          <p:cNvSpPr/>
          <p:nvPr/>
        </p:nvSpPr>
        <p:spPr>
          <a:xfrm>
            <a:off x="9495054" y="491392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5" name="Elipse 14"/>
          <p:cNvSpPr/>
          <p:nvPr/>
        </p:nvSpPr>
        <p:spPr>
          <a:xfrm>
            <a:off x="8216830" y="5600614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6" name="Elipse 15"/>
          <p:cNvSpPr/>
          <p:nvPr/>
        </p:nvSpPr>
        <p:spPr>
          <a:xfrm>
            <a:off x="9072247" y="56067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9927664" y="56067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8" name="Conector reto 17"/>
          <p:cNvCxnSpPr>
            <a:stCxn id="13" idx="0"/>
            <a:endCxn id="11" idx="3"/>
          </p:cNvCxnSpPr>
          <p:nvPr/>
        </p:nvCxnSpPr>
        <p:spPr>
          <a:xfrm flipV="1">
            <a:off x="8869636" y="4555835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9449926" y="4555835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9806064" y="6000596"/>
            <a:ext cx="216915" cy="266658"/>
            <a:chOff x="10319796" y="5141493"/>
            <a:chExt cx="216915" cy="266658"/>
          </a:xfrm>
        </p:grpSpPr>
        <p:cxnSp>
          <p:nvCxnSpPr>
            <p:cNvPr id="21" name="Conector reto 20"/>
            <p:cNvCxnSpPr>
              <a:endCxn id="2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3" name="Conector reto 22"/>
          <p:cNvCxnSpPr>
            <a:stCxn id="15" idx="0"/>
            <a:endCxn id="13" idx="3"/>
          </p:cNvCxnSpPr>
          <p:nvPr/>
        </p:nvCxnSpPr>
        <p:spPr>
          <a:xfrm flipV="1">
            <a:off x="8446829" y="5294954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9032270" y="5294954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5"/>
            <a:endCxn id="17" idx="0"/>
          </p:cNvCxnSpPr>
          <p:nvPr/>
        </p:nvCxnSpPr>
        <p:spPr>
          <a:xfrm>
            <a:off x="9887687" y="5301135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9425736" y="6010026"/>
            <a:ext cx="257553" cy="260958"/>
            <a:chOff x="10281438" y="6074919"/>
            <a:chExt cx="257553" cy="260958"/>
          </a:xfrm>
        </p:grpSpPr>
        <p:cxnSp>
          <p:nvCxnSpPr>
            <p:cNvPr id="27" name="Conector reto 26"/>
            <p:cNvCxnSpPr>
              <a:stCxn id="2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957270" y="6018251"/>
            <a:ext cx="216915" cy="266658"/>
            <a:chOff x="10319796" y="5141493"/>
            <a:chExt cx="216915" cy="266658"/>
          </a:xfrm>
        </p:grpSpPr>
        <p:cxnSp>
          <p:nvCxnSpPr>
            <p:cNvPr id="30" name="Conector reto 29"/>
            <p:cNvCxnSpPr>
              <a:endCxn id="3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8583462" y="6010026"/>
            <a:ext cx="257553" cy="260958"/>
            <a:chOff x="10281438" y="6074919"/>
            <a:chExt cx="257553" cy="260958"/>
          </a:xfrm>
        </p:grpSpPr>
        <p:cxnSp>
          <p:nvCxnSpPr>
            <p:cNvPr id="33" name="Conector reto 32"/>
            <p:cNvCxnSpPr>
              <a:stCxn id="3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114996" y="6018251"/>
            <a:ext cx="216915" cy="266658"/>
            <a:chOff x="10319796" y="5141493"/>
            <a:chExt cx="216915" cy="266658"/>
          </a:xfrm>
        </p:grpSpPr>
        <p:cxnSp>
          <p:nvCxnSpPr>
            <p:cNvPr id="36" name="Conector reto 35"/>
            <p:cNvCxnSpPr>
              <a:endCxn id="3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9361573" y="5302266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8070695" y="4586263"/>
            <a:ext cx="257553" cy="260958"/>
            <a:chOff x="10281438" y="6074919"/>
            <a:chExt cx="257553" cy="260958"/>
          </a:xfrm>
        </p:grpSpPr>
        <p:cxnSp>
          <p:nvCxnSpPr>
            <p:cNvPr id="42" name="Conector reto 41"/>
            <p:cNvCxnSpPr>
              <a:stCxn id="4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7274032" y="490774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7622607" y="5325382"/>
            <a:ext cx="257553" cy="260958"/>
            <a:chOff x="10281438" y="6074919"/>
            <a:chExt cx="257553" cy="260958"/>
          </a:xfrm>
        </p:grpSpPr>
        <p:cxnSp>
          <p:nvCxnSpPr>
            <p:cNvPr id="49" name="Conector reto 48"/>
            <p:cNvCxnSpPr>
              <a:stCxn id="5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7154141" y="5333607"/>
            <a:ext cx="216915" cy="266658"/>
            <a:chOff x="10319796" y="5141493"/>
            <a:chExt cx="216915" cy="266658"/>
          </a:xfrm>
        </p:grpSpPr>
        <p:cxnSp>
          <p:nvCxnSpPr>
            <p:cNvPr id="52" name="Conector reto 51"/>
            <p:cNvCxnSpPr>
              <a:endCxn id="5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6933353" y="487472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55" name="Conector reto 54"/>
          <p:cNvCxnSpPr>
            <a:stCxn id="47" idx="0"/>
            <a:endCxn id="6" idx="3"/>
          </p:cNvCxnSpPr>
          <p:nvPr/>
        </p:nvCxnSpPr>
        <p:spPr>
          <a:xfrm flipV="1">
            <a:off x="7504031" y="4555835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0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pt-BR" dirty="0"/>
              <a:t> o nó pai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dirty="0"/>
              <a:t>, as seguintes possibilidades podem ocorrer: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</a:t>
            </a:r>
            <a:r>
              <a:rPr lang="pt-BR" dirty="0"/>
              <a:t>: v é </a:t>
            </a:r>
            <a:r>
              <a:rPr lang="pt-BR" b="1" dirty="0"/>
              <a:t>negro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597771" y="3841455"/>
            <a:ext cx="39003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então (4) é verdadeira e 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árvore é rubro-negra</a:t>
            </a:r>
            <a:r>
              <a:rPr lang="pt-BR" sz="2200" dirty="0"/>
              <a:t>, não há necessidade de balanceamento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8328248" y="345424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0" name="Elipse 59"/>
          <p:cNvSpPr/>
          <p:nvPr/>
        </p:nvSpPr>
        <p:spPr>
          <a:xfrm>
            <a:off x="7711546" y="416862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61" name="Conector reto 60"/>
          <p:cNvCxnSpPr>
            <a:stCxn id="59" idx="3"/>
            <a:endCxn id="60" idx="0"/>
          </p:cNvCxnSpPr>
          <p:nvPr/>
        </p:nvCxnSpPr>
        <p:spPr>
          <a:xfrm flipH="1">
            <a:off x="7941545" y="3841455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10274530" y="5992371"/>
            <a:ext cx="257553" cy="260958"/>
            <a:chOff x="10281438" y="6074919"/>
            <a:chExt cx="257553" cy="260958"/>
          </a:xfrm>
        </p:grpSpPr>
        <p:cxnSp>
          <p:nvCxnSpPr>
            <p:cNvPr id="63" name="Conector reto 62"/>
            <p:cNvCxnSpPr>
              <a:stCxn id="6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5" name="Elipse 64"/>
          <p:cNvSpPr/>
          <p:nvPr/>
        </p:nvSpPr>
        <p:spPr>
          <a:xfrm>
            <a:off x="9057293" y="416862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66" name="Conector reto 65"/>
          <p:cNvCxnSpPr>
            <a:stCxn id="59" idx="5"/>
            <a:endCxn id="65" idx="0"/>
          </p:cNvCxnSpPr>
          <p:nvPr/>
        </p:nvCxnSpPr>
        <p:spPr>
          <a:xfrm>
            <a:off x="8720881" y="3841455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639637" y="4907745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68" name="Elipse 67"/>
          <p:cNvSpPr/>
          <p:nvPr/>
        </p:nvSpPr>
        <p:spPr>
          <a:xfrm>
            <a:off x="9495054" y="491392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69" name="Elipse 68"/>
          <p:cNvSpPr/>
          <p:nvPr/>
        </p:nvSpPr>
        <p:spPr>
          <a:xfrm>
            <a:off x="8216830" y="5600614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70" name="Elipse 69"/>
          <p:cNvSpPr/>
          <p:nvPr/>
        </p:nvSpPr>
        <p:spPr>
          <a:xfrm>
            <a:off x="9072247" y="56067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71" name="Elipse 70"/>
          <p:cNvSpPr/>
          <p:nvPr/>
        </p:nvSpPr>
        <p:spPr>
          <a:xfrm>
            <a:off x="9927664" y="56067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72" name="Conector reto 71"/>
          <p:cNvCxnSpPr>
            <a:stCxn id="67" idx="0"/>
            <a:endCxn id="65" idx="3"/>
          </p:cNvCxnSpPr>
          <p:nvPr/>
        </p:nvCxnSpPr>
        <p:spPr>
          <a:xfrm flipV="1">
            <a:off x="8869636" y="4555835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8" idx="0"/>
            <a:endCxn id="65" idx="5"/>
          </p:cNvCxnSpPr>
          <p:nvPr/>
        </p:nvCxnSpPr>
        <p:spPr>
          <a:xfrm flipH="1" flipV="1">
            <a:off x="9449926" y="4555835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9806064" y="6000596"/>
            <a:ext cx="216915" cy="266658"/>
            <a:chOff x="10319796" y="5141493"/>
            <a:chExt cx="216915" cy="266658"/>
          </a:xfrm>
        </p:grpSpPr>
        <p:cxnSp>
          <p:nvCxnSpPr>
            <p:cNvPr id="75" name="Conector reto 74"/>
            <p:cNvCxnSpPr>
              <a:endCxn id="7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77" name="Conector reto 76"/>
          <p:cNvCxnSpPr>
            <a:stCxn id="69" idx="0"/>
            <a:endCxn id="67" idx="3"/>
          </p:cNvCxnSpPr>
          <p:nvPr/>
        </p:nvCxnSpPr>
        <p:spPr>
          <a:xfrm flipV="1">
            <a:off x="8446829" y="5294954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67" idx="5"/>
            <a:endCxn id="70" idx="0"/>
          </p:cNvCxnSpPr>
          <p:nvPr/>
        </p:nvCxnSpPr>
        <p:spPr>
          <a:xfrm>
            <a:off x="9032270" y="5294954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68" idx="5"/>
            <a:endCxn id="71" idx="0"/>
          </p:cNvCxnSpPr>
          <p:nvPr/>
        </p:nvCxnSpPr>
        <p:spPr>
          <a:xfrm>
            <a:off x="9887687" y="5301135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9425736" y="6010026"/>
            <a:ext cx="257553" cy="260958"/>
            <a:chOff x="10281438" y="6074919"/>
            <a:chExt cx="257553" cy="260958"/>
          </a:xfrm>
        </p:grpSpPr>
        <p:cxnSp>
          <p:nvCxnSpPr>
            <p:cNvPr id="81" name="Conector reto 80"/>
            <p:cNvCxnSpPr>
              <a:stCxn id="8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8957270" y="6018251"/>
            <a:ext cx="216915" cy="266658"/>
            <a:chOff x="10319796" y="5141493"/>
            <a:chExt cx="216915" cy="266658"/>
          </a:xfrm>
        </p:grpSpPr>
        <p:cxnSp>
          <p:nvCxnSpPr>
            <p:cNvPr id="84" name="Conector reto 83"/>
            <p:cNvCxnSpPr>
              <a:endCxn id="8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8583462" y="6010026"/>
            <a:ext cx="257553" cy="260958"/>
            <a:chOff x="10281438" y="6074919"/>
            <a:chExt cx="257553" cy="260958"/>
          </a:xfrm>
        </p:grpSpPr>
        <p:cxnSp>
          <p:nvCxnSpPr>
            <p:cNvPr id="87" name="Conector reto 86"/>
            <p:cNvCxnSpPr>
              <a:stCxn id="8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8114996" y="6018251"/>
            <a:ext cx="216915" cy="266658"/>
            <a:chOff x="10319796" y="5141493"/>
            <a:chExt cx="216915" cy="266658"/>
          </a:xfrm>
        </p:grpSpPr>
        <p:cxnSp>
          <p:nvCxnSpPr>
            <p:cNvPr id="90" name="Conector reto 89"/>
            <p:cNvCxnSpPr>
              <a:endCxn id="9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9361573" y="5302266"/>
            <a:ext cx="216915" cy="266658"/>
            <a:chOff x="10319796" y="5141493"/>
            <a:chExt cx="216915" cy="266658"/>
          </a:xfrm>
        </p:grpSpPr>
        <p:cxnSp>
          <p:nvCxnSpPr>
            <p:cNvPr id="93" name="Conector reto 92"/>
            <p:cNvCxnSpPr>
              <a:endCxn id="9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8070695" y="4586263"/>
            <a:ext cx="257553" cy="260958"/>
            <a:chOff x="10281438" y="6074919"/>
            <a:chExt cx="257553" cy="260958"/>
          </a:xfrm>
        </p:grpSpPr>
        <p:cxnSp>
          <p:nvCxnSpPr>
            <p:cNvPr id="96" name="Conector reto 95"/>
            <p:cNvCxnSpPr>
              <a:stCxn id="9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8" name="Elipse 97"/>
          <p:cNvSpPr/>
          <p:nvPr/>
        </p:nvSpPr>
        <p:spPr>
          <a:xfrm>
            <a:off x="7274032" y="490774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99" name="Grupo 98"/>
          <p:cNvGrpSpPr/>
          <p:nvPr/>
        </p:nvGrpSpPr>
        <p:grpSpPr>
          <a:xfrm>
            <a:off x="7622607" y="5325382"/>
            <a:ext cx="257553" cy="260958"/>
            <a:chOff x="10281438" y="6074919"/>
            <a:chExt cx="257553" cy="260958"/>
          </a:xfrm>
        </p:grpSpPr>
        <p:cxnSp>
          <p:nvCxnSpPr>
            <p:cNvPr id="100" name="Conector reto 99"/>
            <p:cNvCxnSpPr>
              <a:stCxn id="101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7154141" y="5333607"/>
            <a:ext cx="216915" cy="266658"/>
            <a:chOff x="10319796" y="5141493"/>
            <a:chExt cx="216915" cy="266658"/>
          </a:xfrm>
        </p:grpSpPr>
        <p:cxnSp>
          <p:nvCxnSpPr>
            <p:cNvPr id="103" name="Conector reto 102"/>
            <p:cNvCxnSpPr>
              <a:endCxn id="10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5" name="CaixaDeTexto 104"/>
          <p:cNvSpPr txBox="1"/>
          <p:nvPr/>
        </p:nvSpPr>
        <p:spPr>
          <a:xfrm>
            <a:off x="6933353" y="487472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106" name="Conector reto 105"/>
          <p:cNvCxnSpPr>
            <a:stCxn id="98" idx="0"/>
            <a:endCxn id="60" idx="3"/>
          </p:cNvCxnSpPr>
          <p:nvPr/>
        </p:nvCxnSpPr>
        <p:spPr>
          <a:xfrm flipV="1">
            <a:off x="7504031" y="4555835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7344252" y="414696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18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pt-BR" dirty="0"/>
              <a:t> o nó pai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dirty="0"/>
              <a:t>, as seguintes possibilidades podem ocorrer: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</a:t>
            </a:r>
            <a:r>
              <a:rPr lang="pt-BR" dirty="0"/>
              <a:t>: v é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597770" y="3841455"/>
            <a:ext cx="4177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O nó v não satisfaz (4)</a:t>
            </a:r>
          </a:p>
          <a:p>
            <a:endParaRPr lang="pt-BR" sz="2200" dirty="0"/>
          </a:p>
          <a:p>
            <a:r>
              <a:rPr lang="pt-BR" sz="2200" dirty="0"/>
              <a:t>Seu pai w é necessariamente negro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indaga-se sobre a cor de t, </a:t>
            </a:r>
            <a:br>
              <a:rPr lang="pt-BR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irmão de v</a:t>
            </a:r>
          </a:p>
          <a:p>
            <a:endParaRPr lang="pt-BR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8328248" y="331713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0" name="Elipse 59"/>
          <p:cNvSpPr/>
          <p:nvPr/>
        </p:nvSpPr>
        <p:spPr>
          <a:xfrm>
            <a:off x="8988422" y="40916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9</a:t>
            </a:r>
          </a:p>
        </p:txBody>
      </p:sp>
      <p:cxnSp>
        <p:nvCxnSpPr>
          <p:cNvPr id="61" name="Conector reto 60"/>
          <p:cNvCxnSpPr>
            <a:stCxn id="59" idx="5"/>
            <a:endCxn id="60" idx="0"/>
          </p:cNvCxnSpPr>
          <p:nvPr/>
        </p:nvCxnSpPr>
        <p:spPr>
          <a:xfrm>
            <a:off x="8720881" y="3704339"/>
            <a:ext cx="497540" cy="38726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8653005" y="5150856"/>
            <a:ext cx="257553" cy="260958"/>
            <a:chOff x="10281438" y="6074919"/>
            <a:chExt cx="257553" cy="260958"/>
          </a:xfrm>
        </p:grpSpPr>
        <p:cxnSp>
          <p:nvCxnSpPr>
            <p:cNvPr id="63" name="Conector reto 62"/>
            <p:cNvCxnSpPr>
              <a:stCxn id="6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5" name="Elipse 64"/>
          <p:cNvSpPr/>
          <p:nvPr/>
        </p:nvSpPr>
        <p:spPr>
          <a:xfrm>
            <a:off x="7608168" y="402514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cxnSp>
        <p:nvCxnSpPr>
          <p:cNvPr id="66" name="Conector reto 65"/>
          <p:cNvCxnSpPr>
            <a:stCxn id="59" idx="3"/>
            <a:endCxn id="65" idx="0"/>
          </p:cNvCxnSpPr>
          <p:nvPr/>
        </p:nvCxnSpPr>
        <p:spPr>
          <a:xfrm flipH="1">
            <a:off x="7838167" y="3704339"/>
            <a:ext cx="557446" cy="3208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7027815" y="476426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68" name="Elipse 67"/>
          <p:cNvSpPr/>
          <p:nvPr/>
        </p:nvSpPr>
        <p:spPr>
          <a:xfrm>
            <a:off x="8265279" y="477044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6</a:t>
            </a:r>
          </a:p>
        </p:txBody>
      </p:sp>
      <p:sp>
        <p:nvSpPr>
          <p:cNvPr id="70" name="Elipse 69"/>
          <p:cNvSpPr/>
          <p:nvPr/>
        </p:nvSpPr>
        <p:spPr>
          <a:xfrm>
            <a:off x="7507428" y="563810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cxnSp>
        <p:nvCxnSpPr>
          <p:cNvPr id="72" name="Conector reto 71"/>
          <p:cNvCxnSpPr>
            <a:stCxn id="67" idx="0"/>
            <a:endCxn id="65" idx="3"/>
          </p:cNvCxnSpPr>
          <p:nvPr/>
        </p:nvCxnSpPr>
        <p:spPr>
          <a:xfrm flipV="1">
            <a:off x="7257814" y="4412357"/>
            <a:ext cx="417719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8" idx="0"/>
            <a:endCxn id="65" idx="5"/>
          </p:cNvCxnSpPr>
          <p:nvPr/>
        </p:nvCxnSpPr>
        <p:spPr>
          <a:xfrm flipH="1" flipV="1">
            <a:off x="8000801" y="4412357"/>
            <a:ext cx="49447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67" idx="5"/>
            <a:endCxn id="70" idx="0"/>
          </p:cNvCxnSpPr>
          <p:nvPr/>
        </p:nvCxnSpPr>
        <p:spPr>
          <a:xfrm>
            <a:off x="7420448" y="5151476"/>
            <a:ext cx="316979" cy="4866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7860917" y="6041337"/>
            <a:ext cx="257553" cy="260958"/>
            <a:chOff x="10281438" y="6074919"/>
            <a:chExt cx="257553" cy="260958"/>
          </a:xfrm>
        </p:grpSpPr>
        <p:cxnSp>
          <p:nvCxnSpPr>
            <p:cNvPr id="81" name="Conector reto 80"/>
            <p:cNvCxnSpPr>
              <a:stCxn id="8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7392451" y="6049562"/>
            <a:ext cx="216915" cy="266658"/>
            <a:chOff x="10319796" y="5141493"/>
            <a:chExt cx="216915" cy="266658"/>
          </a:xfrm>
        </p:grpSpPr>
        <p:cxnSp>
          <p:nvCxnSpPr>
            <p:cNvPr id="84" name="Conector reto 83"/>
            <p:cNvCxnSpPr>
              <a:endCxn id="8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6894334" y="5177031"/>
            <a:ext cx="216915" cy="266658"/>
            <a:chOff x="10319796" y="5141493"/>
            <a:chExt cx="216915" cy="266658"/>
          </a:xfrm>
        </p:grpSpPr>
        <p:cxnSp>
          <p:nvCxnSpPr>
            <p:cNvPr id="90" name="Conector reto 89"/>
            <p:cNvCxnSpPr>
              <a:endCxn id="9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131798" y="5158788"/>
            <a:ext cx="216915" cy="266658"/>
            <a:chOff x="10319796" y="5141493"/>
            <a:chExt cx="216915" cy="266658"/>
          </a:xfrm>
        </p:grpSpPr>
        <p:cxnSp>
          <p:nvCxnSpPr>
            <p:cNvPr id="93" name="Conector reto 92"/>
            <p:cNvCxnSpPr>
              <a:endCxn id="9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9335784" y="4515726"/>
            <a:ext cx="257553" cy="260958"/>
            <a:chOff x="10281438" y="6074919"/>
            <a:chExt cx="257553" cy="260958"/>
          </a:xfrm>
        </p:grpSpPr>
        <p:cxnSp>
          <p:nvCxnSpPr>
            <p:cNvPr id="100" name="Conector reto 99"/>
            <p:cNvCxnSpPr>
              <a:stCxn id="101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8888870" y="4520349"/>
            <a:ext cx="216915" cy="266658"/>
            <a:chOff x="10319796" y="5141493"/>
            <a:chExt cx="216915" cy="266658"/>
          </a:xfrm>
        </p:grpSpPr>
        <p:cxnSp>
          <p:nvCxnSpPr>
            <p:cNvPr id="103" name="Conector reto 102"/>
            <p:cNvCxnSpPr>
              <a:endCxn id="10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5" name="CaixaDeTexto 104"/>
          <p:cNvSpPr txBox="1"/>
          <p:nvPr/>
        </p:nvSpPr>
        <p:spPr>
          <a:xfrm>
            <a:off x="7106027" y="5637289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6714027" y="47507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7206816" y="39848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7984732" y="4764267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6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2.1</a:t>
            </a:r>
            <a:r>
              <a:rPr lang="pt-BR" dirty="0"/>
              <a:t>: t é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503125" y="3385542"/>
            <a:ext cx="41771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Altera-se a cor </a:t>
            </a:r>
            <a:r>
              <a:rPr lang="pt-BR" sz="2200" dirty="0"/>
              <a:t>de v, t e w:</a:t>
            </a:r>
          </a:p>
          <a:p>
            <a:r>
              <a:rPr lang="pt-BR" sz="2200" dirty="0"/>
              <a:t> - v e t tornam-se </a:t>
            </a:r>
            <a:r>
              <a:rPr lang="pt-BR" sz="2200" b="1" dirty="0"/>
              <a:t>negros</a:t>
            </a:r>
          </a:p>
          <a:p>
            <a:r>
              <a:rPr lang="pt-BR" sz="2200" dirty="0"/>
              <a:t> - w passa a ser </a:t>
            </a:r>
            <a:r>
              <a:rPr lang="pt-BR" sz="2200" b="1" dirty="0">
                <a:solidFill>
                  <a:srgbClr val="C00000"/>
                </a:solidFill>
              </a:rPr>
              <a:t>rubro</a:t>
            </a:r>
            <a:r>
              <a:rPr lang="pt-BR" sz="2200" dirty="0"/>
              <a:t> </a:t>
            </a:r>
          </a:p>
          <a:p>
            <a:endParaRPr lang="pt-BR" sz="2200" dirty="0"/>
          </a:p>
          <a:p>
            <a:r>
              <a:rPr lang="pt-BR" sz="2200" dirty="0"/>
              <a:t>O pai de w pode violar a </a:t>
            </a:r>
            <a:br>
              <a:rPr lang="pt-BR" sz="2200" dirty="0"/>
            </a:br>
            <a:r>
              <a:rPr lang="pt-BR" sz="2200" dirty="0"/>
              <a:t>regra (4) caso ele seja </a:t>
            </a:r>
            <a:br>
              <a:rPr lang="pt-BR" sz="2200" dirty="0"/>
            </a:br>
            <a:r>
              <a:rPr lang="pt-BR" sz="2200" dirty="0"/>
              <a:t>rubro: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repete-se o processo fazendo w ser z</a:t>
            </a:r>
          </a:p>
        </p:txBody>
      </p:sp>
      <p:sp>
        <p:nvSpPr>
          <p:cNvPr id="41" name="Elipse 40"/>
          <p:cNvSpPr/>
          <p:nvPr/>
        </p:nvSpPr>
        <p:spPr>
          <a:xfrm>
            <a:off x="6672064" y="318721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42" name="Elipse 41"/>
          <p:cNvSpPr/>
          <p:nvPr/>
        </p:nvSpPr>
        <p:spPr>
          <a:xfrm>
            <a:off x="7275672" y="396168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9</a:t>
            </a:r>
          </a:p>
        </p:txBody>
      </p:sp>
      <p:cxnSp>
        <p:nvCxnSpPr>
          <p:cNvPr id="43" name="Conector reto 42"/>
          <p:cNvCxnSpPr>
            <a:stCxn id="41" idx="5"/>
            <a:endCxn id="42" idx="0"/>
          </p:cNvCxnSpPr>
          <p:nvPr/>
        </p:nvCxnSpPr>
        <p:spPr>
          <a:xfrm>
            <a:off x="7064697" y="3574428"/>
            <a:ext cx="440974" cy="38726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6970586" y="5020945"/>
            <a:ext cx="257553" cy="260958"/>
            <a:chOff x="10281438" y="6074919"/>
            <a:chExt cx="257553" cy="260958"/>
          </a:xfrm>
        </p:grpSpPr>
        <p:cxnSp>
          <p:nvCxnSpPr>
            <p:cNvPr id="45" name="Conector reto 44"/>
            <p:cNvCxnSpPr>
              <a:stCxn id="4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6061469" y="389523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cxnSp>
        <p:nvCxnSpPr>
          <p:cNvPr id="48" name="Conector reto 47"/>
          <p:cNvCxnSpPr>
            <a:stCxn id="41" idx="3"/>
            <a:endCxn id="47" idx="0"/>
          </p:cNvCxnSpPr>
          <p:nvPr/>
        </p:nvCxnSpPr>
        <p:spPr>
          <a:xfrm flipH="1">
            <a:off x="6291468" y="3574428"/>
            <a:ext cx="447961" cy="3208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5581409" y="463435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50" name="Elipse 49"/>
          <p:cNvSpPr/>
          <p:nvPr/>
        </p:nvSpPr>
        <p:spPr>
          <a:xfrm>
            <a:off x="6582860" y="464053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6</a:t>
            </a:r>
          </a:p>
        </p:txBody>
      </p:sp>
      <p:sp>
        <p:nvSpPr>
          <p:cNvPr id="51" name="Elipse 50"/>
          <p:cNvSpPr/>
          <p:nvPr/>
        </p:nvSpPr>
        <p:spPr>
          <a:xfrm>
            <a:off x="6061022" y="55081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cxnSp>
        <p:nvCxnSpPr>
          <p:cNvPr id="52" name="Conector reto 51"/>
          <p:cNvCxnSpPr>
            <a:stCxn id="49" idx="0"/>
            <a:endCxn id="47" idx="3"/>
          </p:cNvCxnSpPr>
          <p:nvPr/>
        </p:nvCxnSpPr>
        <p:spPr>
          <a:xfrm flipV="1">
            <a:off x="5811408" y="4282446"/>
            <a:ext cx="317426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50" idx="0"/>
            <a:endCxn id="47" idx="5"/>
          </p:cNvCxnSpPr>
          <p:nvPr/>
        </p:nvCxnSpPr>
        <p:spPr>
          <a:xfrm flipH="1" flipV="1">
            <a:off x="6454102" y="4282446"/>
            <a:ext cx="35875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5"/>
            <a:endCxn id="51" idx="0"/>
          </p:cNvCxnSpPr>
          <p:nvPr/>
        </p:nvCxnSpPr>
        <p:spPr>
          <a:xfrm>
            <a:off x="5974042" y="5021565"/>
            <a:ext cx="316979" cy="4866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6414511" y="5911426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5946045" y="5919651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447928" y="5047120"/>
            <a:ext cx="216915" cy="266658"/>
            <a:chOff x="10319796" y="5141493"/>
            <a:chExt cx="216915" cy="266658"/>
          </a:xfrm>
        </p:grpSpPr>
        <p:cxnSp>
          <p:nvCxnSpPr>
            <p:cNvPr id="76" name="Conector reto 75"/>
            <p:cNvCxnSpPr>
              <a:endCxn id="7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6449379" y="5028877"/>
            <a:ext cx="216915" cy="266658"/>
            <a:chOff x="10319796" y="5141493"/>
            <a:chExt cx="216915" cy="266658"/>
          </a:xfrm>
        </p:grpSpPr>
        <p:cxnSp>
          <p:nvCxnSpPr>
            <p:cNvPr id="86" name="Conector reto 85"/>
            <p:cNvCxnSpPr>
              <a:endCxn id="8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7623034" y="4385815"/>
            <a:ext cx="257553" cy="260958"/>
            <a:chOff x="10281438" y="6074919"/>
            <a:chExt cx="257553" cy="260958"/>
          </a:xfrm>
        </p:grpSpPr>
        <p:cxnSp>
          <p:nvCxnSpPr>
            <p:cNvPr id="95" name="Conector reto 94"/>
            <p:cNvCxnSpPr>
              <a:stCxn id="9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7176120" y="4390438"/>
            <a:ext cx="216915" cy="266658"/>
            <a:chOff x="10319796" y="5141493"/>
            <a:chExt cx="216915" cy="266658"/>
          </a:xfrm>
        </p:grpSpPr>
        <p:cxnSp>
          <p:nvCxnSpPr>
            <p:cNvPr id="98" name="Conector reto 97"/>
            <p:cNvCxnSpPr>
              <a:endCxn id="10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5659621" y="550737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5267621" y="462083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660117" y="38549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6312024" y="4620835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8454238" y="4707443"/>
            <a:ext cx="434104" cy="2420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>
            <a:off x="10696410" y="318721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151" name="Elipse 150"/>
          <p:cNvSpPr/>
          <p:nvPr/>
        </p:nvSpPr>
        <p:spPr>
          <a:xfrm>
            <a:off x="11300018" y="396168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9</a:t>
            </a:r>
          </a:p>
        </p:txBody>
      </p:sp>
      <p:cxnSp>
        <p:nvCxnSpPr>
          <p:cNvPr id="152" name="Conector reto 151"/>
          <p:cNvCxnSpPr>
            <a:stCxn id="150" idx="5"/>
            <a:endCxn id="151" idx="0"/>
          </p:cNvCxnSpPr>
          <p:nvPr/>
        </p:nvCxnSpPr>
        <p:spPr>
          <a:xfrm>
            <a:off x="11089043" y="3574428"/>
            <a:ext cx="440974" cy="38726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o 152"/>
          <p:cNvGrpSpPr/>
          <p:nvPr/>
        </p:nvGrpSpPr>
        <p:grpSpPr>
          <a:xfrm>
            <a:off x="10994932" y="5020945"/>
            <a:ext cx="257553" cy="260958"/>
            <a:chOff x="10281438" y="6074919"/>
            <a:chExt cx="257553" cy="260958"/>
          </a:xfrm>
        </p:grpSpPr>
        <p:cxnSp>
          <p:nvCxnSpPr>
            <p:cNvPr id="154" name="Conector reto 153"/>
            <p:cNvCxnSpPr>
              <a:stCxn id="15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Elipse 15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56" name="Elipse 155"/>
          <p:cNvSpPr/>
          <p:nvPr/>
        </p:nvSpPr>
        <p:spPr>
          <a:xfrm>
            <a:off x="10085815" y="389523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cxnSp>
        <p:nvCxnSpPr>
          <p:cNvPr id="157" name="Conector reto 156"/>
          <p:cNvCxnSpPr>
            <a:stCxn id="150" idx="3"/>
            <a:endCxn id="156" idx="0"/>
          </p:cNvCxnSpPr>
          <p:nvPr/>
        </p:nvCxnSpPr>
        <p:spPr>
          <a:xfrm flipH="1">
            <a:off x="10315814" y="3574428"/>
            <a:ext cx="447961" cy="3208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/>
          <p:cNvSpPr/>
          <p:nvPr/>
        </p:nvSpPr>
        <p:spPr>
          <a:xfrm>
            <a:off x="9605755" y="463435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159" name="Elipse 158"/>
          <p:cNvSpPr/>
          <p:nvPr/>
        </p:nvSpPr>
        <p:spPr>
          <a:xfrm>
            <a:off x="10607206" y="464053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6</a:t>
            </a:r>
          </a:p>
        </p:txBody>
      </p:sp>
      <p:sp>
        <p:nvSpPr>
          <p:cNvPr id="160" name="Elipse 159"/>
          <p:cNvSpPr/>
          <p:nvPr/>
        </p:nvSpPr>
        <p:spPr>
          <a:xfrm>
            <a:off x="10085368" y="550819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cxnSp>
        <p:nvCxnSpPr>
          <p:cNvPr id="161" name="Conector reto 160"/>
          <p:cNvCxnSpPr>
            <a:stCxn id="158" idx="0"/>
            <a:endCxn id="156" idx="3"/>
          </p:cNvCxnSpPr>
          <p:nvPr/>
        </p:nvCxnSpPr>
        <p:spPr>
          <a:xfrm flipV="1">
            <a:off x="9835754" y="4282446"/>
            <a:ext cx="317426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stCxn id="159" idx="0"/>
            <a:endCxn id="156" idx="5"/>
          </p:cNvCxnSpPr>
          <p:nvPr/>
        </p:nvCxnSpPr>
        <p:spPr>
          <a:xfrm flipH="1" flipV="1">
            <a:off x="10478448" y="4282446"/>
            <a:ext cx="35875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/>
          <p:cNvCxnSpPr>
            <a:stCxn id="158" idx="5"/>
            <a:endCxn id="160" idx="0"/>
          </p:cNvCxnSpPr>
          <p:nvPr/>
        </p:nvCxnSpPr>
        <p:spPr>
          <a:xfrm>
            <a:off x="9998388" y="5021565"/>
            <a:ext cx="316979" cy="4866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o 163"/>
          <p:cNvGrpSpPr/>
          <p:nvPr/>
        </p:nvGrpSpPr>
        <p:grpSpPr>
          <a:xfrm>
            <a:off x="10438857" y="5911426"/>
            <a:ext cx="257553" cy="260958"/>
            <a:chOff x="10281438" y="6074919"/>
            <a:chExt cx="257553" cy="260958"/>
          </a:xfrm>
        </p:grpSpPr>
        <p:cxnSp>
          <p:nvCxnSpPr>
            <p:cNvPr id="165" name="Conector reto 164"/>
            <p:cNvCxnSpPr>
              <a:stCxn id="16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Elipse 16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9970391" y="5919651"/>
            <a:ext cx="216915" cy="266658"/>
            <a:chOff x="10319796" y="5141493"/>
            <a:chExt cx="216915" cy="266658"/>
          </a:xfrm>
        </p:grpSpPr>
        <p:cxnSp>
          <p:nvCxnSpPr>
            <p:cNvPr id="168" name="Conector reto 167"/>
            <p:cNvCxnSpPr>
              <a:endCxn id="16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Elipse 16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9472274" y="5047120"/>
            <a:ext cx="216915" cy="266658"/>
            <a:chOff x="10319796" y="5141493"/>
            <a:chExt cx="216915" cy="266658"/>
          </a:xfrm>
        </p:grpSpPr>
        <p:cxnSp>
          <p:nvCxnSpPr>
            <p:cNvPr id="171" name="Conector reto 170"/>
            <p:cNvCxnSpPr>
              <a:endCxn id="1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ipse 1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73" name="Grupo 172"/>
          <p:cNvGrpSpPr/>
          <p:nvPr/>
        </p:nvGrpSpPr>
        <p:grpSpPr>
          <a:xfrm>
            <a:off x="10473725" y="5028877"/>
            <a:ext cx="216915" cy="266658"/>
            <a:chOff x="10319796" y="5141493"/>
            <a:chExt cx="216915" cy="266658"/>
          </a:xfrm>
        </p:grpSpPr>
        <p:cxnSp>
          <p:nvCxnSpPr>
            <p:cNvPr id="174" name="Conector reto 173"/>
            <p:cNvCxnSpPr>
              <a:endCxn id="17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Elipse 17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76" name="Grupo 175"/>
          <p:cNvGrpSpPr/>
          <p:nvPr/>
        </p:nvGrpSpPr>
        <p:grpSpPr>
          <a:xfrm>
            <a:off x="11647380" y="4385815"/>
            <a:ext cx="257553" cy="260958"/>
            <a:chOff x="10281438" y="6074919"/>
            <a:chExt cx="257553" cy="260958"/>
          </a:xfrm>
        </p:grpSpPr>
        <p:cxnSp>
          <p:nvCxnSpPr>
            <p:cNvPr id="177" name="Conector reto 176"/>
            <p:cNvCxnSpPr>
              <a:stCxn id="17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Elipse 17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79" name="Grupo 178"/>
          <p:cNvGrpSpPr/>
          <p:nvPr/>
        </p:nvGrpSpPr>
        <p:grpSpPr>
          <a:xfrm>
            <a:off x="11200466" y="4390438"/>
            <a:ext cx="216915" cy="266658"/>
            <a:chOff x="10319796" y="5141493"/>
            <a:chExt cx="216915" cy="266658"/>
          </a:xfrm>
        </p:grpSpPr>
        <p:cxnSp>
          <p:nvCxnSpPr>
            <p:cNvPr id="180" name="Conector reto 179"/>
            <p:cNvCxnSpPr>
              <a:endCxn id="18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Elipse 18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82" name="CaixaDeTexto 181"/>
          <p:cNvSpPr txBox="1"/>
          <p:nvPr/>
        </p:nvSpPr>
        <p:spPr>
          <a:xfrm>
            <a:off x="9683967" y="550737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9291967" y="462083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9684463" y="38549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85" name="CaixaDeTexto 184"/>
          <p:cNvSpPr txBox="1"/>
          <p:nvPr/>
        </p:nvSpPr>
        <p:spPr>
          <a:xfrm>
            <a:off x="10336370" y="4620835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3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</a:t>
            </a:r>
            <a:r>
              <a:rPr lang="pt-BR" dirty="0"/>
              <a:t>: t é </a:t>
            </a:r>
            <a:r>
              <a:rPr lang="pt-BR" b="1" dirty="0"/>
              <a:t>negro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503125" y="3385542"/>
            <a:ext cx="58356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É necessário fazer uma rotação, semelhante àquelas feitas na árvore AVL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Para restaurar a árvore a condição rubro-negra, basta fazer uma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rotação</a:t>
            </a:r>
            <a:r>
              <a:rPr lang="pt-BR" sz="2200" dirty="0"/>
              <a:t> seguida de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uma troca de cores de dois nós</a:t>
            </a:r>
            <a:r>
              <a:rPr lang="pt-BR" sz="2200" dirty="0"/>
              <a:t> da árvore.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Tem-se 4 casos possíveis.</a:t>
            </a:r>
          </a:p>
        </p:txBody>
      </p:sp>
      <p:sp>
        <p:nvSpPr>
          <p:cNvPr id="41" name="Elipse 40"/>
          <p:cNvSpPr/>
          <p:nvPr/>
        </p:nvSpPr>
        <p:spPr>
          <a:xfrm>
            <a:off x="9013438" y="315303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42" name="Elipse 41"/>
          <p:cNvSpPr/>
          <p:nvPr/>
        </p:nvSpPr>
        <p:spPr>
          <a:xfrm>
            <a:off x="9408368" y="386104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9</a:t>
            </a:r>
          </a:p>
        </p:txBody>
      </p:sp>
      <p:cxnSp>
        <p:nvCxnSpPr>
          <p:cNvPr id="43" name="Conector reto 42"/>
          <p:cNvCxnSpPr>
            <a:stCxn id="41" idx="5"/>
            <a:endCxn id="42" idx="0"/>
          </p:cNvCxnSpPr>
          <p:nvPr/>
        </p:nvCxnSpPr>
        <p:spPr>
          <a:xfrm>
            <a:off x="9406071" y="3540239"/>
            <a:ext cx="232296" cy="3208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8943498" y="4281243"/>
            <a:ext cx="257553" cy="260958"/>
            <a:chOff x="10281438" y="6074919"/>
            <a:chExt cx="257553" cy="260958"/>
          </a:xfrm>
        </p:grpSpPr>
        <p:cxnSp>
          <p:nvCxnSpPr>
            <p:cNvPr id="45" name="Conector reto 44"/>
            <p:cNvCxnSpPr>
              <a:stCxn id="4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8590456" y="386104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cxnSp>
        <p:nvCxnSpPr>
          <p:cNvPr id="48" name="Conector reto 47"/>
          <p:cNvCxnSpPr>
            <a:stCxn id="41" idx="3"/>
            <a:endCxn id="47" idx="0"/>
          </p:cNvCxnSpPr>
          <p:nvPr/>
        </p:nvCxnSpPr>
        <p:spPr>
          <a:xfrm flipH="1">
            <a:off x="8820455" y="3540239"/>
            <a:ext cx="260348" cy="3208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8164989" y="460016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51" name="Elipse 50"/>
          <p:cNvSpPr/>
          <p:nvPr/>
        </p:nvSpPr>
        <p:spPr>
          <a:xfrm>
            <a:off x="7755307" y="535523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cxnSp>
        <p:nvCxnSpPr>
          <p:cNvPr id="52" name="Conector reto 51"/>
          <p:cNvCxnSpPr>
            <a:stCxn id="49" idx="0"/>
            <a:endCxn id="47" idx="3"/>
          </p:cNvCxnSpPr>
          <p:nvPr/>
        </p:nvCxnSpPr>
        <p:spPr>
          <a:xfrm flipV="1">
            <a:off x="8394988" y="4248257"/>
            <a:ext cx="262833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3"/>
            <a:endCxn id="51" idx="0"/>
          </p:cNvCxnSpPr>
          <p:nvPr/>
        </p:nvCxnSpPr>
        <p:spPr>
          <a:xfrm flipH="1">
            <a:off x="7985306" y="4987376"/>
            <a:ext cx="247048" cy="3678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8108796" y="5758467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640330" y="5766692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7402450" y="532579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7851201" y="45866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8189104" y="38207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852847" y="4569066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</a:t>
            </a:r>
            <a:endParaRPr lang="pt-BR" dirty="0"/>
          </a:p>
        </p:txBody>
      </p:sp>
      <p:grpSp>
        <p:nvGrpSpPr>
          <p:cNvPr id="89" name="Grupo 88"/>
          <p:cNvGrpSpPr/>
          <p:nvPr/>
        </p:nvGrpSpPr>
        <p:grpSpPr>
          <a:xfrm>
            <a:off x="9301470" y="4273770"/>
            <a:ext cx="216915" cy="266658"/>
            <a:chOff x="10319796" y="5141493"/>
            <a:chExt cx="216915" cy="266658"/>
          </a:xfrm>
        </p:grpSpPr>
        <p:cxnSp>
          <p:nvCxnSpPr>
            <p:cNvPr id="90" name="Conector reto 89"/>
            <p:cNvCxnSpPr>
              <a:endCxn id="9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9758119" y="4281243"/>
            <a:ext cx="257553" cy="260958"/>
            <a:chOff x="10281438" y="6074919"/>
            <a:chExt cx="257553" cy="260958"/>
          </a:xfrm>
        </p:grpSpPr>
        <p:cxnSp>
          <p:nvCxnSpPr>
            <p:cNvPr id="102" name="Conector reto 101"/>
            <p:cNvCxnSpPr>
              <a:stCxn id="10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8533922" y="5020735"/>
            <a:ext cx="257553" cy="260958"/>
            <a:chOff x="10281438" y="6074919"/>
            <a:chExt cx="257553" cy="260958"/>
          </a:xfrm>
        </p:grpSpPr>
        <p:cxnSp>
          <p:nvCxnSpPr>
            <p:cNvPr id="105" name="Conector reto 104"/>
            <p:cNvCxnSpPr>
              <a:stCxn id="10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79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2.2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2.2.1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     - v é filho esquerdo de w</a:t>
            </a:r>
            <a:br>
              <a:rPr lang="pt-BR" dirty="0"/>
            </a:br>
            <a:r>
              <a:rPr lang="pt-BR" dirty="0"/>
              <a:t>     - z é filho esquerdo de v</a:t>
            </a:r>
            <a:br>
              <a:rPr lang="pt-BR" dirty="0"/>
            </a:br>
            <a:r>
              <a:rPr lang="pt-BR" dirty="0"/>
              <a:t>     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474025" y="4181492"/>
            <a:ext cx="3541855" cy="1112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Efetua-se uma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rotação direita </a:t>
            </a:r>
            <a:r>
              <a:rPr lang="pt-BR" sz="2200" dirty="0"/>
              <a:t>e altera-se a cor de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pt-BR" sz="2200" dirty="0"/>
              <a:t> para </a:t>
            </a:r>
            <a:r>
              <a:rPr lang="pt-BR" sz="2200" b="1" dirty="0"/>
              <a:t>negro</a:t>
            </a:r>
            <a:r>
              <a:rPr lang="pt-BR" sz="2200" dirty="0"/>
              <a:t>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pt-BR" sz="2200" dirty="0"/>
              <a:t> para </a:t>
            </a:r>
            <a:r>
              <a:rPr lang="pt-BR" sz="2200" b="1" dirty="0">
                <a:solidFill>
                  <a:srgbClr val="C00000"/>
                </a:solidFill>
              </a:rPr>
              <a:t>rubro</a:t>
            </a:r>
            <a:r>
              <a:rPr lang="pt-BR" sz="2200" dirty="0"/>
              <a:t> </a:t>
            </a:r>
          </a:p>
        </p:txBody>
      </p:sp>
      <p:cxnSp>
        <p:nvCxnSpPr>
          <p:cNvPr id="43" name="Conector reto 42"/>
          <p:cNvCxnSpPr>
            <a:stCxn id="49" idx="5"/>
            <a:endCxn id="53" idx="0"/>
          </p:cNvCxnSpPr>
          <p:nvPr/>
        </p:nvCxnSpPr>
        <p:spPr>
          <a:xfrm>
            <a:off x="6583411" y="4411312"/>
            <a:ext cx="273427" cy="30522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616245" y="3284984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48" name="Conector reto 47"/>
          <p:cNvCxnSpPr>
            <a:stCxn id="36" idx="0"/>
            <a:endCxn id="47" idx="5"/>
          </p:cNvCxnSpPr>
          <p:nvPr/>
        </p:nvCxnSpPr>
        <p:spPr>
          <a:xfrm flipH="1" flipV="1">
            <a:off x="7008878" y="3672193"/>
            <a:ext cx="296527" cy="274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190778" y="402410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51" name="Elipse 50"/>
          <p:cNvSpPr/>
          <p:nvPr/>
        </p:nvSpPr>
        <p:spPr>
          <a:xfrm>
            <a:off x="5781096" y="477917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52" name="Conector reto 51"/>
          <p:cNvCxnSpPr>
            <a:stCxn id="49" idx="0"/>
            <a:endCxn id="47" idx="3"/>
          </p:cNvCxnSpPr>
          <p:nvPr/>
        </p:nvCxnSpPr>
        <p:spPr>
          <a:xfrm flipV="1">
            <a:off x="6420777" y="3672193"/>
            <a:ext cx="262833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3"/>
            <a:endCxn id="51" idx="0"/>
          </p:cNvCxnSpPr>
          <p:nvPr/>
        </p:nvCxnSpPr>
        <p:spPr>
          <a:xfrm flipH="1">
            <a:off x="6011095" y="4411312"/>
            <a:ext cx="247048" cy="3678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6134585" y="5182403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5666119" y="5190628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6" name="Triângulo isósceles 35"/>
          <p:cNvSpPr/>
          <p:nvPr/>
        </p:nvSpPr>
        <p:spPr>
          <a:xfrm>
            <a:off x="6976044" y="3946939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53" name="Triângulo isósceles 52"/>
          <p:cNvSpPr/>
          <p:nvPr/>
        </p:nvSpPr>
        <p:spPr>
          <a:xfrm>
            <a:off x="6527477" y="4716541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59" name="Seta para a direita 58"/>
          <p:cNvSpPr/>
          <p:nvPr/>
        </p:nvSpPr>
        <p:spPr>
          <a:xfrm>
            <a:off x="8088235" y="4582726"/>
            <a:ext cx="960093" cy="2592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61" idx="3"/>
            <a:endCxn id="77" idx="0"/>
          </p:cNvCxnSpPr>
          <p:nvPr/>
        </p:nvCxnSpPr>
        <p:spPr>
          <a:xfrm flipH="1">
            <a:off x="10661371" y="4563901"/>
            <a:ext cx="262513" cy="3454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10856519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62" name="Conector reto 61"/>
          <p:cNvCxnSpPr>
            <a:stCxn id="76" idx="0"/>
            <a:endCxn id="61" idx="5"/>
          </p:cNvCxnSpPr>
          <p:nvPr/>
        </p:nvCxnSpPr>
        <p:spPr>
          <a:xfrm flipH="1" flipV="1">
            <a:off x="11249152" y="4563901"/>
            <a:ext cx="288777" cy="3454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182499" y="3445371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64" name="Elipse 63"/>
          <p:cNvSpPr/>
          <p:nvPr/>
        </p:nvSpPr>
        <p:spPr>
          <a:xfrm>
            <a:off x="9552384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65" name="Conector reto 64"/>
          <p:cNvCxnSpPr>
            <a:stCxn id="63" idx="5"/>
            <a:endCxn id="61" idx="0"/>
          </p:cNvCxnSpPr>
          <p:nvPr/>
        </p:nvCxnSpPr>
        <p:spPr>
          <a:xfrm>
            <a:off x="10575132" y="3832580"/>
            <a:ext cx="511386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3" idx="3"/>
            <a:endCxn id="64" idx="0"/>
          </p:cNvCxnSpPr>
          <p:nvPr/>
        </p:nvCxnSpPr>
        <p:spPr>
          <a:xfrm flipH="1">
            <a:off x="9782383" y="3832580"/>
            <a:ext cx="467481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9904754" y="4581020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7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9436288" y="4589245"/>
            <a:ext cx="216915" cy="266658"/>
            <a:chOff x="10319796" y="5141493"/>
            <a:chExt cx="216915" cy="266658"/>
          </a:xfrm>
        </p:grpSpPr>
        <p:cxnSp>
          <p:nvCxnSpPr>
            <p:cNvPr id="73" name="Conector reto 72"/>
            <p:cNvCxnSpPr>
              <a:endCxn id="7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76" name="Triângulo isósceles 75"/>
          <p:cNvSpPr/>
          <p:nvPr/>
        </p:nvSpPr>
        <p:spPr>
          <a:xfrm>
            <a:off x="11208568" y="490937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77" name="Triângulo isósceles 76"/>
          <p:cNvSpPr/>
          <p:nvPr/>
        </p:nvSpPr>
        <p:spPr>
          <a:xfrm>
            <a:off x="10332010" y="490937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63341" y="3831416"/>
            <a:ext cx="92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  <a:br>
              <a:rPr lang="pt-BR" dirty="0"/>
            </a:br>
            <a:r>
              <a:rPr lang="pt-BR" dirty="0"/>
              <a:t>Direita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90746" y="53792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162620" y="53732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9365084" y="47804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9936958" y="47743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041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2.2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2.2.2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     - v é filho esquerdo de w </a:t>
            </a:r>
            <a:br>
              <a:rPr lang="pt-BR" dirty="0"/>
            </a:br>
            <a:r>
              <a:rPr lang="pt-BR" dirty="0"/>
              <a:t>     - z é filho direito de v</a:t>
            </a:r>
            <a:br>
              <a:rPr lang="pt-BR" dirty="0"/>
            </a:br>
            <a:r>
              <a:rPr lang="pt-BR" dirty="0"/>
              <a:t>     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474025" y="4181492"/>
            <a:ext cx="35418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Efetua-se uma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rotação dupla direita </a:t>
            </a:r>
            <a:r>
              <a:rPr lang="pt-BR" sz="2200" dirty="0"/>
              <a:t>e altera-se a cor de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sz="2200" dirty="0"/>
              <a:t> para </a:t>
            </a:r>
            <a:r>
              <a:rPr lang="pt-BR" sz="2200" b="1" dirty="0"/>
              <a:t>negro</a:t>
            </a:r>
            <a:r>
              <a:rPr lang="pt-BR" sz="2200" dirty="0"/>
              <a:t>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pt-BR" sz="2200" dirty="0"/>
              <a:t> para </a:t>
            </a:r>
            <a:r>
              <a:rPr lang="pt-BR" sz="2200" b="1" dirty="0">
                <a:solidFill>
                  <a:srgbClr val="C00000"/>
                </a:solidFill>
              </a:rPr>
              <a:t>rubro</a:t>
            </a:r>
            <a:r>
              <a:rPr lang="pt-BR" sz="2200" dirty="0"/>
              <a:t> </a:t>
            </a:r>
          </a:p>
        </p:txBody>
      </p:sp>
      <p:cxnSp>
        <p:nvCxnSpPr>
          <p:cNvPr id="43" name="Conector reto 42"/>
          <p:cNvCxnSpPr>
            <a:stCxn id="49" idx="3"/>
            <a:endCxn id="53" idx="0"/>
          </p:cNvCxnSpPr>
          <p:nvPr/>
        </p:nvCxnSpPr>
        <p:spPr>
          <a:xfrm flipH="1">
            <a:off x="6028289" y="4411312"/>
            <a:ext cx="229854" cy="29169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616245" y="3284984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48" name="Conector reto 47"/>
          <p:cNvCxnSpPr>
            <a:stCxn id="36" idx="0"/>
            <a:endCxn id="47" idx="5"/>
          </p:cNvCxnSpPr>
          <p:nvPr/>
        </p:nvCxnSpPr>
        <p:spPr>
          <a:xfrm flipH="1" flipV="1">
            <a:off x="7008878" y="3672193"/>
            <a:ext cx="275196" cy="2930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190778" y="402410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51" name="Elipse 50"/>
          <p:cNvSpPr/>
          <p:nvPr/>
        </p:nvSpPr>
        <p:spPr>
          <a:xfrm>
            <a:off x="6683610" y="4898654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52" name="Conector reto 51"/>
          <p:cNvCxnSpPr>
            <a:stCxn id="49" idx="0"/>
            <a:endCxn id="47" idx="3"/>
          </p:cNvCxnSpPr>
          <p:nvPr/>
        </p:nvCxnSpPr>
        <p:spPr>
          <a:xfrm flipV="1">
            <a:off x="6420777" y="3672193"/>
            <a:ext cx="262833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5"/>
            <a:endCxn id="51" idx="0"/>
          </p:cNvCxnSpPr>
          <p:nvPr/>
        </p:nvCxnSpPr>
        <p:spPr>
          <a:xfrm>
            <a:off x="6583411" y="4411312"/>
            <a:ext cx="330198" cy="48734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7037099" y="5301885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568633" y="5310110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6" name="Triângulo isósceles 35"/>
          <p:cNvSpPr/>
          <p:nvPr/>
        </p:nvSpPr>
        <p:spPr>
          <a:xfrm>
            <a:off x="6954713" y="3965197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53" name="Triângulo isósceles 52"/>
          <p:cNvSpPr/>
          <p:nvPr/>
        </p:nvSpPr>
        <p:spPr>
          <a:xfrm>
            <a:off x="5698928" y="4703002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59" name="Seta para a direita 58"/>
          <p:cNvSpPr/>
          <p:nvPr/>
        </p:nvSpPr>
        <p:spPr>
          <a:xfrm>
            <a:off x="8088235" y="4582726"/>
            <a:ext cx="960093" cy="2592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10763228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62" name="Conector reto 61"/>
          <p:cNvCxnSpPr>
            <a:stCxn id="76" idx="0"/>
            <a:endCxn id="61" idx="5"/>
          </p:cNvCxnSpPr>
          <p:nvPr/>
        </p:nvCxnSpPr>
        <p:spPr>
          <a:xfrm flipH="1" flipV="1">
            <a:off x="11155861" y="4563901"/>
            <a:ext cx="299410" cy="34873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216173" y="3445371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sp>
        <p:nvSpPr>
          <p:cNvPr id="64" name="Elipse 63"/>
          <p:cNvSpPr/>
          <p:nvPr/>
        </p:nvSpPr>
        <p:spPr>
          <a:xfrm>
            <a:off x="9696215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cxnSp>
        <p:nvCxnSpPr>
          <p:cNvPr id="65" name="Conector reto 64"/>
          <p:cNvCxnSpPr>
            <a:stCxn id="63" idx="5"/>
            <a:endCxn id="61" idx="0"/>
          </p:cNvCxnSpPr>
          <p:nvPr/>
        </p:nvCxnSpPr>
        <p:spPr>
          <a:xfrm>
            <a:off x="10608806" y="3832580"/>
            <a:ext cx="384421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3" idx="3"/>
            <a:endCxn id="64" idx="0"/>
          </p:cNvCxnSpPr>
          <p:nvPr/>
        </p:nvCxnSpPr>
        <p:spPr>
          <a:xfrm flipH="1">
            <a:off x="9926214" y="3832580"/>
            <a:ext cx="357324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10048585" y="4581020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7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10666178" y="4585643"/>
            <a:ext cx="216915" cy="266658"/>
            <a:chOff x="10319796" y="5141493"/>
            <a:chExt cx="216915" cy="266658"/>
          </a:xfrm>
        </p:grpSpPr>
        <p:cxnSp>
          <p:nvCxnSpPr>
            <p:cNvPr id="73" name="Conector reto 72"/>
            <p:cNvCxnSpPr>
              <a:endCxn id="7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76" name="Triângulo isósceles 75"/>
          <p:cNvSpPr/>
          <p:nvPr/>
        </p:nvSpPr>
        <p:spPr>
          <a:xfrm>
            <a:off x="11125910" y="4912638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052756" y="3554417"/>
            <a:ext cx="92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  <a:br>
              <a:rPr lang="pt-BR" dirty="0"/>
            </a:br>
            <a:r>
              <a:rPr lang="pt-BR" dirty="0"/>
              <a:t>Dupla</a:t>
            </a:r>
            <a:br>
              <a:rPr lang="pt-BR" dirty="0"/>
            </a:br>
            <a:r>
              <a:rPr lang="pt-BR" dirty="0"/>
              <a:t>Direita</a:t>
            </a:r>
          </a:p>
        </p:txBody>
      </p:sp>
      <p:cxnSp>
        <p:nvCxnSpPr>
          <p:cNvPr id="50" name="Conector reto 49"/>
          <p:cNvCxnSpPr>
            <a:stCxn id="64" idx="3"/>
            <a:endCxn id="78" idx="0"/>
          </p:cNvCxnSpPr>
          <p:nvPr/>
        </p:nvCxnSpPr>
        <p:spPr>
          <a:xfrm flipH="1">
            <a:off x="9545274" y="4563901"/>
            <a:ext cx="218306" cy="32690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ângulo isósceles 77"/>
          <p:cNvSpPr/>
          <p:nvPr/>
        </p:nvSpPr>
        <p:spPr>
          <a:xfrm>
            <a:off x="9215913" y="4890806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4369" y="54922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076243" y="548619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10098173" y="47570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10607630" y="47510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742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2.2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2.2.3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     - v é filho direito de w</a:t>
            </a:r>
            <a:br>
              <a:rPr lang="pt-BR" dirty="0"/>
            </a:br>
            <a:r>
              <a:rPr lang="pt-BR" dirty="0"/>
              <a:t>     - z é filho direito de v</a:t>
            </a:r>
            <a:br>
              <a:rPr lang="pt-BR" dirty="0"/>
            </a:br>
            <a:r>
              <a:rPr lang="pt-BR" dirty="0"/>
              <a:t>     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474025" y="4181492"/>
            <a:ext cx="35418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Efetua-se uma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rotação esquerda </a:t>
            </a:r>
            <a:r>
              <a:rPr lang="pt-BR" sz="2200" dirty="0"/>
              <a:t>e altera-se a cor de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pt-BR" sz="2200" dirty="0"/>
              <a:t> para </a:t>
            </a:r>
            <a:r>
              <a:rPr lang="pt-BR" sz="2200" b="1" dirty="0"/>
              <a:t>negro</a:t>
            </a:r>
            <a:r>
              <a:rPr lang="pt-BR" sz="2200" dirty="0"/>
              <a:t>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pt-BR" sz="2200" dirty="0"/>
              <a:t> para </a:t>
            </a:r>
            <a:r>
              <a:rPr lang="pt-BR" sz="2200" b="1" dirty="0">
                <a:solidFill>
                  <a:srgbClr val="C00000"/>
                </a:solidFill>
              </a:rPr>
              <a:t>rubro</a:t>
            </a:r>
            <a:r>
              <a:rPr lang="pt-BR" sz="2200" dirty="0"/>
              <a:t> </a:t>
            </a:r>
          </a:p>
        </p:txBody>
      </p:sp>
      <p:cxnSp>
        <p:nvCxnSpPr>
          <p:cNvPr id="43" name="Conector reto 42"/>
          <p:cNvCxnSpPr>
            <a:stCxn id="49" idx="3"/>
            <a:endCxn id="53" idx="0"/>
          </p:cNvCxnSpPr>
          <p:nvPr/>
        </p:nvCxnSpPr>
        <p:spPr>
          <a:xfrm flipH="1">
            <a:off x="6269225" y="4411312"/>
            <a:ext cx="314068" cy="2588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5911914" y="3284984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48" name="Conector reto 47"/>
          <p:cNvCxnSpPr>
            <a:stCxn id="36" idx="0"/>
            <a:endCxn id="47" idx="3"/>
          </p:cNvCxnSpPr>
          <p:nvPr/>
        </p:nvCxnSpPr>
        <p:spPr>
          <a:xfrm flipV="1">
            <a:off x="5633273" y="3672193"/>
            <a:ext cx="346006" cy="21284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515928" y="402410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51" name="Elipse 50"/>
          <p:cNvSpPr/>
          <p:nvPr/>
        </p:nvSpPr>
        <p:spPr>
          <a:xfrm>
            <a:off x="7066318" y="477917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52" name="Conector reto 51"/>
          <p:cNvCxnSpPr>
            <a:stCxn id="49" idx="0"/>
            <a:endCxn id="47" idx="5"/>
          </p:cNvCxnSpPr>
          <p:nvPr/>
        </p:nvCxnSpPr>
        <p:spPr>
          <a:xfrm flipH="1" flipV="1">
            <a:off x="6304547" y="3672193"/>
            <a:ext cx="4413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5"/>
            <a:endCxn id="51" idx="0"/>
          </p:cNvCxnSpPr>
          <p:nvPr/>
        </p:nvCxnSpPr>
        <p:spPr>
          <a:xfrm>
            <a:off x="6908561" y="4411312"/>
            <a:ext cx="387756" cy="3678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7419807" y="5182403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951341" y="5190628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6" name="Triângulo isósceles 35"/>
          <p:cNvSpPr/>
          <p:nvPr/>
        </p:nvSpPr>
        <p:spPr>
          <a:xfrm>
            <a:off x="5303912" y="3885041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53" name="Triângulo isósceles 52"/>
          <p:cNvSpPr/>
          <p:nvPr/>
        </p:nvSpPr>
        <p:spPr>
          <a:xfrm>
            <a:off x="5939864" y="467015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59" name="Seta para a direita 58"/>
          <p:cNvSpPr/>
          <p:nvPr/>
        </p:nvSpPr>
        <p:spPr>
          <a:xfrm>
            <a:off x="7944219" y="4582726"/>
            <a:ext cx="960093" cy="2592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61" idx="3"/>
            <a:endCxn id="77" idx="0"/>
          </p:cNvCxnSpPr>
          <p:nvPr/>
        </p:nvCxnSpPr>
        <p:spPr>
          <a:xfrm flipH="1">
            <a:off x="9354577" y="4563901"/>
            <a:ext cx="241165" cy="3454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9528377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62" name="Conector reto 61"/>
          <p:cNvCxnSpPr>
            <a:stCxn id="76" idx="0"/>
            <a:endCxn id="61" idx="5"/>
          </p:cNvCxnSpPr>
          <p:nvPr/>
        </p:nvCxnSpPr>
        <p:spPr>
          <a:xfrm flipH="1" flipV="1">
            <a:off x="9921010" y="4563901"/>
            <a:ext cx="310125" cy="3454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182499" y="3445371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64" name="Elipse 63"/>
          <p:cNvSpPr/>
          <p:nvPr/>
        </p:nvSpPr>
        <p:spPr>
          <a:xfrm>
            <a:off x="10819804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65" name="Conector reto 64"/>
          <p:cNvCxnSpPr>
            <a:stCxn id="63" idx="5"/>
            <a:endCxn id="64" idx="0"/>
          </p:cNvCxnSpPr>
          <p:nvPr/>
        </p:nvCxnSpPr>
        <p:spPr>
          <a:xfrm>
            <a:off x="10575132" y="3832580"/>
            <a:ext cx="474671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3" idx="3"/>
            <a:endCxn id="61" idx="0"/>
          </p:cNvCxnSpPr>
          <p:nvPr/>
        </p:nvCxnSpPr>
        <p:spPr>
          <a:xfrm flipH="1">
            <a:off x="9758376" y="3832580"/>
            <a:ext cx="491488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11172174" y="4581020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7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10703708" y="4589245"/>
            <a:ext cx="216915" cy="266658"/>
            <a:chOff x="10319796" y="5141493"/>
            <a:chExt cx="216915" cy="266658"/>
          </a:xfrm>
        </p:grpSpPr>
        <p:cxnSp>
          <p:nvCxnSpPr>
            <p:cNvPr id="73" name="Conector reto 72"/>
            <p:cNvCxnSpPr>
              <a:endCxn id="7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76" name="Triângulo isósceles 75"/>
          <p:cNvSpPr/>
          <p:nvPr/>
        </p:nvSpPr>
        <p:spPr>
          <a:xfrm>
            <a:off x="9901774" y="490937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77" name="Triângulo isósceles 76"/>
          <p:cNvSpPr/>
          <p:nvPr/>
        </p:nvSpPr>
        <p:spPr>
          <a:xfrm>
            <a:off x="9025216" y="490937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865400" y="3831416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  <a:br>
              <a:rPr lang="pt-BR" dirty="0"/>
            </a:br>
            <a:r>
              <a:rPr lang="pt-BR" dirty="0"/>
              <a:t>Esquerda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875968" y="53792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7447842" y="53732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10632504" y="47804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11204378" y="47743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0071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2.2 as seguintes possibilidades podem ocorrer: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2.2.4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     - v é filho direito de w</a:t>
            </a:r>
            <a:br>
              <a:rPr lang="pt-BR" dirty="0"/>
            </a:br>
            <a:r>
              <a:rPr lang="pt-BR" dirty="0"/>
              <a:t>     - z é filho esquerdo de v</a:t>
            </a:r>
            <a:br>
              <a:rPr lang="pt-BR" dirty="0"/>
            </a:br>
            <a:r>
              <a:rPr lang="pt-BR" dirty="0"/>
              <a:t>     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474025" y="4181492"/>
            <a:ext cx="35418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Efetua-se uma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rotação dupla esquerda </a:t>
            </a:r>
            <a:r>
              <a:rPr lang="pt-BR" sz="2200" dirty="0"/>
              <a:t>e altera-se a cor de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sz="2200" dirty="0"/>
              <a:t> para </a:t>
            </a:r>
            <a:r>
              <a:rPr lang="pt-BR" sz="2200" b="1" dirty="0"/>
              <a:t>negro</a:t>
            </a:r>
            <a:r>
              <a:rPr lang="pt-BR" sz="2200" dirty="0"/>
              <a:t>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pt-BR" sz="2200" dirty="0"/>
              <a:t> para </a:t>
            </a:r>
            <a:r>
              <a:rPr lang="pt-BR" sz="2200" b="1" dirty="0">
                <a:solidFill>
                  <a:srgbClr val="C00000"/>
                </a:solidFill>
              </a:rPr>
              <a:t>rubro</a:t>
            </a:r>
            <a:r>
              <a:rPr lang="pt-BR" sz="2200" dirty="0"/>
              <a:t> </a:t>
            </a:r>
          </a:p>
        </p:txBody>
      </p:sp>
      <p:cxnSp>
        <p:nvCxnSpPr>
          <p:cNvPr id="43" name="Conector reto 42"/>
          <p:cNvCxnSpPr>
            <a:stCxn id="49" idx="5"/>
            <a:endCxn id="53" idx="0"/>
          </p:cNvCxnSpPr>
          <p:nvPr/>
        </p:nvCxnSpPr>
        <p:spPr>
          <a:xfrm>
            <a:off x="6908561" y="4411312"/>
            <a:ext cx="321207" cy="31773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5911914" y="3284984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48" name="Conector reto 47"/>
          <p:cNvCxnSpPr>
            <a:stCxn id="36" idx="0"/>
            <a:endCxn id="47" idx="3"/>
          </p:cNvCxnSpPr>
          <p:nvPr/>
        </p:nvCxnSpPr>
        <p:spPr>
          <a:xfrm flipV="1">
            <a:off x="5633273" y="3672193"/>
            <a:ext cx="346006" cy="21284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6515928" y="402410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51" name="Elipse 50"/>
          <p:cNvSpPr/>
          <p:nvPr/>
        </p:nvSpPr>
        <p:spPr>
          <a:xfrm>
            <a:off x="5998318" y="477917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cxnSp>
        <p:nvCxnSpPr>
          <p:cNvPr id="52" name="Conector reto 51"/>
          <p:cNvCxnSpPr>
            <a:stCxn id="49" idx="0"/>
            <a:endCxn id="47" idx="5"/>
          </p:cNvCxnSpPr>
          <p:nvPr/>
        </p:nvCxnSpPr>
        <p:spPr>
          <a:xfrm flipH="1" flipV="1">
            <a:off x="6304547" y="3672193"/>
            <a:ext cx="4413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9" idx="3"/>
            <a:endCxn id="51" idx="0"/>
          </p:cNvCxnSpPr>
          <p:nvPr/>
        </p:nvCxnSpPr>
        <p:spPr>
          <a:xfrm flipH="1">
            <a:off x="6228317" y="4411312"/>
            <a:ext cx="354976" cy="3678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6351807" y="5182403"/>
            <a:ext cx="257553" cy="260958"/>
            <a:chOff x="10281438" y="6074919"/>
            <a:chExt cx="257553" cy="260958"/>
          </a:xfrm>
        </p:grpSpPr>
        <p:cxnSp>
          <p:nvCxnSpPr>
            <p:cNvPr id="56" name="Conector reto 55"/>
            <p:cNvCxnSpPr>
              <a:stCxn id="5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5883341" y="5190628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6" name="Triângulo isósceles 35"/>
          <p:cNvSpPr/>
          <p:nvPr/>
        </p:nvSpPr>
        <p:spPr>
          <a:xfrm>
            <a:off x="5303912" y="3885041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53" name="Triângulo isósceles 52"/>
          <p:cNvSpPr/>
          <p:nvPr/>
        </p:nvSpPr>
        <p:spPr>
          <a:xfrm>
            <a:off x="6900407" y="4729051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59" name="Seta para a direita 58"/>
          <p:cNvSpPr/>
          <p:nvPr/>
        </p:nvSpPr>
        <p:spPr>
          <a:xfrm>
            <a:off x="7944219" y="4582726"/>
            <a:ext cx="960093" cy="2592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61" idx="3"/>
            <a:endCxn id="77" idx="0"/>
          </p:cNvCxnSpPr>
          <p:nvPr/>
        </p:nvCxnSpPr>
        <p:spPr>
          <a:xfrm flipH="1">
            <a:off x="9354577" y="4563901"/>
            <a:ext cx="241165" cy="3454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9528377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w</a:t>
            </a:r>
          </a:p>
        </p:txBody>
      </p:sp>
      <p:cxnSp>
        <p:nvCxnSpPr>
          <p:cNvPr id="62" name="Conector reto 61"/>
          <p:cNvCxnSpPr>
            <a:stCxn id="76" idx="0"/>
            <a:endCxn id="64" idx="5"/>
          </p:cNvCxnSpPr>
          <p:nvPr/>
        </p:nvCxnSpPr>
        <p:spPr>
          <a:xfrm flipH="1" flipV="1">
            <a:off x="11212437" y="4563901"/>
            <a:ext cx="325208" cy="3438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182499" y="3445371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z</a:t>
            </a:r>
          </a:p>
        </p:txBody>
      </p:sp>
      <p:sp>
        <p:nvSpPr>
          <p:cNvPr id="64" name="Elipse 63"/>
          <p:cNvSpPr/>
          <p:nvPr/>
        </p:nvSpPr>
        <p:spPr>
          <a:xfrm>
            <a:off x="10819804" y="41766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/>
              <a:t>v</a:t>
            </a:r>
          </a:p>
        </p:txBody>
      </p:sp>
      <p:cxnSp>
        <p:nvCxnSpPr>
          <p:cNvPr id="65" name="Conector reto 64"/>
          <p:cNvCxnSpPr>
            <a:stCxn id="63" idx="5"/>
            <a:endCxn id="64" idx="0"/>
          </p:cNvCxnSpPr>
          <p:nvPr/>
        </p:nvCxnSpPr>
        <p:spPr>
          <a:xfrm>
            <a:off x="10575132" y="3832580"/>
            <a:ext cx="474671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3" idx="3"/>
            <a:endCxn id="61" idx="0"/>
          </p:cNvCxnSpPr>
          <p:nvPr/>
        </p:nvCxnSpPr>
        <p:spPr>
          <a:xfrm flipH="1">
            <a:off x="9758376" y="3832580"/>
            <a:ext cx="491488" cy="3441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9883501" y="4594945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7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10703708" y="4589245"/>
            <a:ext cx="216915" cy="266658"/>
            <a:chOff x="10319796" y="5141493"/>
            <a:chExt cx="216915" cy="266658"/>
          </a:xfrm>
        </p:grpSpPr>
        <p:cxnSp>
          <p:nvCxnSpPr>
            <p:cNvPr id="73" name="Conector reto 72"/>
            <p:cNvCxnSpPr>
              <a:endCxn id="7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76" name="Triângulo isósceles 75"/>
          <p:cNvSpPr/>
          <p:nvPr/>
        </p:nvSpPr>
        <p:spPr>
          <a:xfrm>
            <a:off x="11208284" y="4907713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u</a:t>
            </a:r>
          </a:p>
        </p:txBody>
      </p:sp>
      <p:sp>
        <p:nvSpPr>
          <p:cNvPr id="77" name="Triângulo isósceles 76"/>
          <p:cNvSpPr/>
          <p:nvPr/>
        </p:nvSpPr>
        <p:spPr>
          <a:xfrm>
            <a:off x="9025216" y="4909370"/>
            <a:ext cx="658722" cy="65020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pt-BR" sz="2000" dirty="0"/>
              <a:t>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865400" y="3573016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  <a:br>
              <a:rPr lang="pt-BR" dirty="0"/>
            </a:br>
            <a:r>
              <a:rPr lang="pt-BR" dirty="0"/>
              <a:t>Dupla</a:t>
            </a:r>
            <a:br>
              <a:rPr lang="pt-BR" dirty="0"/>
            </a:br>
            <a:r>
              <a:rPr lang="pt-BR" dirty="0"/>
              <a:t>Esquerda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807968" y="53792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379842" y="53732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9935117" y="47791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10632504" y="47743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9763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final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processo de inserção </a:t>
            </a:r>
            <a:r>
              <a:rPr lang="pt-BR" dirty="0"/>
              <a:t>todos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nós se encontram balanceados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caso 2.1 pode se propagar até a raiz da árvore, sendo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O demais casos não se propagam, ocorrendo apenas uma vez</a:t>
            </a:r>
          </a:p>
          <a:p>
            <a:pPr lvl="1"/>
            <a:endParaRPr lang="pt-BR" dirty="0"/>
          </a:p>
          <a:p>
            <a:r>
              <a:rPr lang="pt-BR" dirty="0"/>
              <a:t>Sobre o balanceamento da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Nenhum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caminho da raiz às folhas</a:t>
            </a:r>
            <a:r>
              <a:rPr lang="pt-BR" dirty="0"/>
              <a:t> é maior 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dobro do menor caminho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adicional </a:t>
            </a:r>
            <a:r>
              <a:rPr lang="pt-BR" dirty="0"/>
              <a:t>necessário para armazenar uma árvore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 </a:t>
            </a:r>
            <a:r>
              <a:rPr lang="pt-BR" dirty="0"/>
              <a:t>corresponde 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bit por nó </a:t>
            </a:r>
            <a:r>
              <a:rPr lang="pt-BR" dirty="0"/>
              <a:t>*</a:t>
            </a:r>
          </a:p>
          <a:p>
            <a:pPr lvl="1"/>
            <a:r>
              <a:rPr lang="pt-BR" dirty="0"/>
              <a:t>O procedimento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exclusão</a:t>
            </a:r>
            <a:r>
              <a:rPr lang="pt-BR" dirty="0"/>
              <a:t> (será visto posteriormente) segue os mesmos princípios da inserção, utilizando rotações e sendo executado em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1364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Um aspecto fundamental das árvores é o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custo das operações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Busca, inserção e remoção</a:t>
                </a:r>
              </a:p>
              <a:p>
                <a:r>
                  <a:rPr lang="pt-BR" dirty="0"/>
                  <a:t>As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árvores AVL </a:t>
                </a:r>
                <a:r>
                  <a:rPr lang="pt-BR" dirty="0"/>
                  <a:t>mantêm este custo em O(</a:t>
                </a:r>
                <a:r>
                  <a:rPr lang="pt-BR" dirty="0" err="1"/>
                  <a:t>lg</a:t>
                </a:r>
                <a:r>
                  <a:rPr lang="pt-BR" dirty="0"/>
                  <a:t> n)</a:t>
                </a:r>
              </a:p>
              <a:p>
                <a:pPr lvl="1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Busca</a:t>
                </a:r>
                <a:r>
                  <a:rPr lang="pt-BR" dirty="0"/>
                  <a:t> – percorre a árvore desde a raiz até o nó procurado, realizando no máximo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 comparações</a:t>
                </a:r>
              </a:p>
              <a:p>
                <a:pPr lvl="1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Inserção</a:t>
                </a:r>
                <a:r>
                  <a:rPr lang="pt-BR" dirty="0"/>
                  <a:t> – percorre a árvore desde a raiz até a posição de inserção do novo nó, realizando no máximo uma rotação</a:t>
                </a:r>
              </a:p>
              <a:p>
                <a:pPr lvl="1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Remoção</a:t>
                </a:r>
                <a:r>
                  <a:rPr lang="pt-BR" dirty="0"/>
                  <a:t> – percorre a árvore desde a raiz até o nó indesejável, realizando no máximo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rotações </a:t>
                </a:r>
              </a:p>
              <a:p>
                <a:pPr lvl="2"/>
                <a:endParaRPr lang="pt-BR" dirty="0"/>
              </a:p>
              <a:p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10188495" y="404664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10896720" y="976168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sp>
        <p:nvSpPr>
          <p:cNvPr id="7" name="Elipse 6"/>
          <p:cNvSpPr/>
          <p:nvPr/>
        </p:nvSpPr>
        <p:spPr>
          <a:xfrm>
            <a:off x="9396522" y="904730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cxnSp>
        <p:nvCxnSpPr>
          <p:cNvPr id="8" name="Conector reto 7"/>
          <p:cNvCxnSpPr>
            <a:stCxn id="5" idx="3"/>
            <a:endCxn id="7" idx="0"/>
          </p:cNvCxnSpPr>
          <p:nvPr/>
        </p:nvCxnSpPr>
        <p:spPr>
          <a:xfrm flipH="1">
            <a:off x="9565604" y="716244"/>
            <a:ext cx="672414" cy="18848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5"/>
            <a:endCxn id="6" idx="0"/>
          </p:cNvCxnSpPr>
          <p:nvPr/>
        </p:nvCxnSpPr>
        <p:spPr>
          <a:xfrm>
            <a:off x="10477135" y="716244"/>
            <a:ext cx="588667" cy="25992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0046180" y="2099821"/>
            <a:ext cx="338163" cy="3650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cxnSp>
        <p:nvCxnSpPr>
          <p:cNvPr id="11" name="Conector reto 10"/>
          <p:cNvCxnSpPr>
            <a:stCxn id="10" idx="0"/>
            <a:endCxn id="13" idx="5"/>
          </p:cNvCxnSpPr>
          <p:nvPr/>
        </p:nvCxnSpPr>
        <p:spPr>
          <a:xfrm rot="16200000" flipV="1">
            <a:off x="9930765" y="1815324"/>
            <a:ext cx="331362" cy="2376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9117486" y="145687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9688990" y="1456879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cxnSp>
        <p:nvCxnSpPr>
          <p:cNvPr id="14" name="Conector reto 13"/>
          <p:cNvCxnSpPr>
            <a:stCxn id="7" idx="3"/>
            <a:endCxn id="12" idx="0"/>
          </p:cNvCxnSpPr>
          <p:nvPr/>
        </p:nvCxnSpPr>
        <p:spPr>
          <a:xfrm rot="5400000">
            <a:off x="9246023" y="1256856"/>
            <a:ext cx="240569" cy="15947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3" idx="0"/>
            <a:endCxn id="7" idx="5"/>
          </p:cNvCxnSpPr>
          <p:nvPr/>
        </p:nvCxnSpPr>
        <p:spPr>
          <a:xfrm rot="16200000" flipV="1">
            <a:off x="9651333" y="1250140"/>
            <a:ext cx="240569" cy="172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591941" y="1528317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sp>
        <p:nvSpPr>
          <p:cNvPr id="19" name="Elipse 18"/>
          <p:cNvSpPr/>
          <p:nvPr/>
        </p:nvSpPr>
        <p:spPr>
          <a:xfrm>
            <a:off x="11591338" y="2099821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20" name="Elipse 19"/>
          <p:cNvSpPr/>
          <p:nvPr/>
        </p:nvSpPr>
        <p:spPr>
          <a:xfrm>
            <a:off x="11253175" y="1528317"/>
            <a:ext cx="338163" cy="36503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cxnSp>
        <p:nvCxnSpPr>
          <p:cNvPr id="21" name="Conector reto 20"/>
          <p:cNvCxnSpPr>
            <a:stCxn id="6" idx="3"/>
            <a:endCxn id="18" idx="0"/>
          </p:cNvCxnSpPr>
          <p:nvPr/>
        </p:nvCxnSpPr>
        <p:spPr>
          <a:xfrm rot="5400000">
            <a:off x="10733349" y="1315422"/>
            <a:ext cx="240569" cy="18522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0" idx="5"/>
            <a:endCxn id="19" idx="0"/>
          </p:cNvCxnSpPr>
          <p:nvPr/>
        </p:nvCxnSpPr>
        <p:spPr>
          <a:xfrm>
            <a:off x="11541815" y="1839897"/>
            <a:ext cx="218605" cy="25992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6" idx="5"/>
            <a:endCxn id="20" idx="0"/>
          </p:cNvCxnSpPr>
          <p:nvPr/>
        </p:nvCxnSpPr>
        <p:spPr>
          <a:xfrm>
            <a:off x="11185360" y="1287748"/>
            <a:ext cx="236897" cy="24056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9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negras</a:t>
            </a:r>
            <a:r>
              <a:rPr lang="pt-BR" dirty="0"/>
              <a:t> são árvores balanceadas:</a:t>
            </a:r>
          </a:p>
          <a:p>
            <a:pPr lvl="1"/>
            <a:r>
              <a:rPr lang="pt-BR" dirty="0"/>
              <a:t>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balanceamento é menos rígido </a:t>
            </a:r>
            <a:r>
              <a:rPr lang="pt-BR" dirty="0"/>
              <a:t>que o das árvores AVL</a:t>
            </a:r>
          </a:p>
          <a:p>
            <a:pPr lvl="1"/>
            <a:r>
              <a:rPr lang="pt-BR" dirty="0"/>
              <a:t>Possui melhor desempenho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inserções e remoções </a:t>
            </a:r>
            <a:r>
              <a:rPr lang="pt-BR" dirty="0"/>
              <a:t>que a AVL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é menos eficiente em comparação a AVL</a:t>
            </a:r>
          </a:p>
          <a:p>
            <a:pPr lvl="1"/>
            <a:endParaRPr lang="pt-BR" dirty="0"/>
          </a:p>
          <a:p>
            <a:r>
              <a:rPr lang="pt-BR" dirty="0"/>
              <a:t>É a árvore mais usada para representar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conjuntos ordenados </a:t>
            </a:r>
            <a:r>
              <a:rPr lang="pt-BR" dirty="0"/>
              <a:t>de elementos:</a:t>
            </a:r>
          </a:p>
          <a:p>
            <a:pPr lvl="1"/>
            <a:r>
              <a:rPr lang="pt-BR" dirty="0"/>
              <a:t>Bibliotecas: </a:t>
            </a:r>
            <a:r>
              <a:rPr lang="pt-BR" dirty="0" err="1"/>
              <a:t>TreeMap</a:t>
            </a:r>
            <a:r>
              <a:rPr lang="pt-BR" dirty="0"/>
              <a:t>, </a:t>
            </a:r>
            <a:r>
              <a:rPr lang="pt-BR" dirty="0" err="1"/>
              <a:t>TreeSet</a:t>
            </a:r>
            <a:r>
              <a:rPr lang="pt-BR" dirty="0"/>
              <a:t> (Java) e </a:t>
            </a:r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multimap</a:t>
            </a:r>
            <a:r>
              <a:rPr lang="pt-BR" dirty="0"/>
              <a:t>, set, </a:t>
            </a:r>
            <a:r>
              <a:rPr lang="pt-BR" dirty="0" err="1"/>
              <a:t>multiset</a:t>
            </a:r>
            <a:r>
              <a:rPr lang="pt-BR" dirty="0"/>
              <a:t> (C++)</a:t>
            </a:r>
          </a:p>
          <a:p>
            <a:pPr lvl="1"/>
            <a:r>
              <a:rPr lang="pt-BR" dirty="0"/>
              <a:t>Computação gráfica: manipulações geométricas</a:t>
            </a:r>
          </a:p>
          <a:p>
            <a:pPr lvl="1"/>
            <a:r>
              <a:rPr lang="pt-BR" dirty="0"/>
              <a:t>Sistemas Operacionais: gerenciador de processos do kernel do Linux</a:t>
            </a:r>
          </a:p>
          <a:p>
            <a:pPr lvl="1"/>
            <a:r>
              <a:rPr lang="pt-BR" dirty="0"/>
              <a:t>Etc.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várias soluções de árvores balanceadas:</a:t>
            </a:r>
          </a:p>
          <a:p>
            <a:pPr lvl="1"/>
            <a:r>
              <a:rPr lang="pt-BR" dirty="0"/>
              <a:t>Árvores Aleatórias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AVL</a:t>
            </a:r>
          </a:p>
          <a:p>
            <a:pPr lvl="1"/>
            <a:r>
              <a:rPr lang="pt-BR" dirty="0"/>
              <a:t>Árvores 2-3-4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Rubro-Negras</a:t>
            </a:r>
          </a:p>
          <a:p>
            <a:pPr lvl="1"/>
            <a:r>
              <a:rPr lang="pt-BR" dirty="0"/>
              <a:t>Árvores </a:t>
            </a:r>
            <a:r>
              <a:rPr lang="pt-BR" dirty="0" err="1"/>
              <a:t>Splay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</a:t>
            </a:r>
            <a:r>
              <a:rPr lang="pt-BR" dirty="0"/>
              <a:t>, B*, B+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A árvore binária de busca balanceada mais utilizada é a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</a:t>
            </a:r>
          </a:p>
          <a:p>
            <a:pPr lvl="1"/>
            <a:r>
              <a:rPr lang="pt-BR" dirty="0"/>
              <a:t>Utilizada em </a:t>
            </a:r>
            <a:r>
              <a:rPr lang="pt-BR" dirty="0" err="1"/>
              <a:t>TreeMap</a:t>
            </a:r>
            <a:r>
              <a:rPr lang="pt-BR" dirty="0"/>
              <a:t>, </a:t>
            </a:r>
            <a:r>
              <a:rPr lang="pt-BR" dirty="0" err="1"/>
              <a:t>TreeSet</a:t>
            </a:r>
            <a:r>
              <a:rPr lang="pt-BR" dirty="0"/>
              <a:t> (Java) e </a:t>
            </a:r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multimap</a:t>
            </a:r>
            <a:r>
              <a:rPr lang="pt-BR" dirty="0"/>
              <a:t>, set, </a:t>
            </a:r>
            <a:r>
              <a:rPr lang="pt-BR" dirty="0" err="1"/>
              <a:t>multiset</a:t>
            </a:r>
            <a:r>
              <a:rPr lang="pt-BR" dirty="0"/>
              <a:t> (C++)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46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negras</a:t>
            </a:r>
            <a:r>
              <a:rPr lang="pt-BR" dirty="0"/>
              <a:t> foram introduzidas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Bayer em 1972</a:t>
            </a:r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639616" y="357301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2022914" y="4287396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2252913" y="3960225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1"/>
          <p:cNvGrpSpPr/>
          <p:nvPr/>
        </p:nvGrpSpPr>
        <p:grpSpPr>
          <a:xfrm>
            <a:off x="4585898" y="6111141"/>
            <a:ext cx="257553" cy="260958"/>
            <a:chOff x="10281438" y="6074919"/>
            <a:chExt cx="257553" cy="260958"/>
          </a:xfrm>
        </p:grpSpPr>
        <p:cxnSp>
          <p:nvCxnSpPr>
            <p:cNvPr id="8" name="Conector reto 7"/>
            <p:cNvCxnSpPr>
              <a:stCxn id="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" name="Elipse 9"/>
          <p:cNvSpPr/>
          <p:nvPr/>
        </p:nvSpPr>
        <p:spPr>
          <a:xfrm>
            <a:off x="3368661" y="428739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1" name="Conector reto 10"/>
          <p:cNvCxnSpPr>
            <a:stCxn id="4" idx="5"/>
            <a:endCxn id="10" idx="0"/>
          </p:cNvCxnSpPr>
          <p:nvPr/>
        </p:nvCxnSpPr>
        <p:spPr>
          <a:xfrm>
            <a:off x="3032249" y="3960225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951005" y="5026515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3" name="Elipse 12"/>
          <p:cNvSpPr/>
          <p:nvPr/>
        </p:nvSpPr>
        <p:spPr>
          <a:xfrm>
            <a:off x="3806422" y="503269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4" name="Elipse 13"/>
          <p:cNvSpPr/>
          <p:nvPr/>
        </p:nvSpPr>
        <p:spPr>
          <a:xfrm>
            <a:off x="2528198" y="5719384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5" name="Elipse 14"/>
          <p:cNvSpPr/>
          <p:nvPr/>
        </p:nvSpPr>
        <p:spPr>
          <a:xfrm>
            <a:off x="3383615" y="572556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6" name="Elipse 15"/>
          <p:cNvSpPr/>
          <p:nvPr/>
        </p:nvSpPr>
        <p:spPr>
          <a:xfrm>
            <a:off x="4239032" y="572556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7" name="Conector reto 16"/>
          <p:cNvCxnSpPr>
            <a:stCxn id="12" idx="0"/>
            <a:endCxn id="10" idx="3"/>
          </p:cNvCxnSpPr>
          <p:nvPr/>
        </p:nvCxnSpPr>
        <p:spPr>
          <a:xfrm flipV="1">
            <a:off x="3181004" y="4674605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3" idx="0"/>
            <a:endCxn id="10" idx="5"/>
          </p:cNvCxnSpPr>
          <p:nvPr/>
        </p:nvCxnSpPr>
        <p:spPr>
          <a:xfrm flipH="1" flipV="1">
            <a:off x="3761294" y="4674605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73"/>
          <p:cNvGrpSpPr/>
          <p:nvPr/>
        </p:nvGrpSpPr>
        <p:grpSpPr>
          <a:xfrm>
            <a:off x="4117432" y="6119366"/>
            <a:ext cx="216915" cy="266658"/>
            <a:chOff x="10319796" y="5141493"/>
            <a:chExt cx="216915" cy="266658"/>
          </a:xfrm>
        </p:grpSpPr>
        <p:cxnSp>
          <p:nvCxnSpPr>
            <p:cNvPr id="20" name="Conector reto 19"/>
            <p:cNvCxnSpPr>
              <a:endCxn id="2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2" name="Conector reto 21"/>
          <p:cNvCxnSpPr>
            <a:stCxn id="14" idx="0"/>
            <a:endCxn id="12" idx="3"/>
          </p:cNvCxnSpPr>
          <p:nvPr/>
        </p:nvCxnSpPr>
        <p:spPr>
          <a:xfrm flipV="1">
            <a:off x="2758197" y="5413724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2" idx="5"/>
            <a:endCxn id="15" idx="0"/>
          </p:cNvCxnSpPr>
          <p:nvPr/>
        </p:nvCxnSpPr>
        <p:spPr>
          <a:xfrm>
            <a:off x="3343638" y="5413724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4199055" y="5419905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79"/>
          <p:cNvGrpSpPr/>
          <p:nvPr/>
        </p:nvGrpSpPr>
        <p:grpSpPr>
          <a:xfrm>
            <a:off x="3737104" y="6128796"/>
            <a:ext cx="257553" cy="260958"/>
            <a:chOff x="10281438" y="6074919"/>
            <a:chExt cx="257553" cy="260958"/>
          </a:xfrm>
        </p:grpSpPr>
        <p:cxnSp>
          <p:nvCxnSpPr>
            <p:cNvPr id="26" name="Conector reto 25"/>
            <p:cNvCxnSpPr>
              <a:stCxn id="2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8" name="Grupo 82"/>
          <p:cNvGrpSpPr/>
          <p:nvPr/>
        </p:nvGrpSpPr>
        <p:grpSpPr>
          <a:xfrm>
            <a:off x="3268638" y="6137021"/>
            <a:ext cx="216915" cy="266658"/>
            <a:chOff x="10319796" y="5141493"/>
            <a:chExt cx="216915" cy="266658"/>
          </a:xfrm>
        </p:grpSpPr>
        <p:cxnSp>
          <p:nvCxnSpPr>
            <p:cNvPr id="29" name="Conector reto 28"/>
            <p:cNvCxnSpPr>
              <a:endCxn id="3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1" name="Grupo 85"/>
          <p:cNvGrpSpPr/>
          <p:nvPr/>
        </p:nvGrpSpPr>
        <p:grpSpPr>
          <a:xfrm>
            <a:off x="2894830" y="6128796"/>
            <a:ext cx="257553" cy="260958"/>
            <a:chOff x="10281438" y="6074919"/>
            <a:chExt cx="257553" cy="260958"/>
          </a:xfrm>
        </p:grpSpPr>
        <p:cxnSp>
          <p:nvCxnSpPr>
            <p:cNvPr id="32" name="Conector reto 31"/>
            <p:cNvCxnSpPr>
              <a:stCxn id="3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4" name="Grupo 88"/>
          <p:cNvGrpSpPr/>
          <p:nvPr/>
        </p:nvGrpSpPr>
        <p:grpSpPr>
          <a:xfrm>
            <a:off x="2426364" y="6137021"/>
            <a:ext cx="216915" cy="266658"/>
            <a:chOff x="10319796" y="5141493"/>
            <a:chExt cx="216915" cy="266658"/>
          </a:xfrm>
        </p:grpSpPr>
        <p:cxnSp>
          <p:nvCxnSpPr>
            <p:cNvPr id="35" name="Conector reto 34"/>
            <p:cNvCxnSpPr>
              <a:endCxn id="3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7" name="Grupo 91"/>
          <p:cNvGrpSpPr/>
          <p:nvPr/>
        </p:nvGrpSpPr>
        <p:grpSpPr>
          <a:xfrm>
            <a:off x="3672941" y="5421036"/>
            <a:ext cx="216915" cy="266658"/>
            <a:chOff x="10319796" y="5141493"/>
            <a:chExt cx="216915" cy="266658"/>
          </a:xfrm>
        </p:grpSpPr>
        <p:cxnSp>
          <p:nvCxnSpPr>
            <p:cNvPr id="38" name="Conector reto 37"/>
            <p:cNvCxnSpPr>
              <a:endCxn id="3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0" name="Grupo 94"/>
          <p:cNvGrpSpPr/>
          <p:nvPr/>
        </p:nvGrpSpPr>
        <p:grpSpPr>
          <a:xfrm>
            <a:off x="2382063" y="4705033"/>
            <a:ext cx="257553" cy="260958"/>
            <a:chOff x="10281438" y="6074919"/>
            <a:chExt cx="257553" cy="260958"/>
          </a:xfrm>
        </p:grpSpPr>
        <p:cxnSp>
          <p:nvCxnSpPr>
            <p:cNvPr id="41" name="Conector reto 40"/>
            <p:cNvCxnSpPr>
              <a:stCxn id="4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3" name="Elipse 42"/>
          <p:cNvSpPr/>
          <p:nvPr/>
        </p:nvSpPr>
        <p:spPr>
          <a:xfrm>
            <a:off x="1585400" y="5026515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44" name="Grupo 98"/>
          <p:cNvGrpSpPr/>
          <p:nvPr/>
        </p:nvGrpSpPr>
        <p:grpSpPr>
          <a:xfrm>
            <a:off x="1933975" y="5444152"/>
            <a:ext cx="257553" cy="260958"/>
            <a:chOff x="10281438" y="6074919"/>
            <a:chExt cx="257553" cy="260958"/>
          </a:xfrm>
        </p:grpSpPr>
        <p:cxnSp>
          <p:nvCxnSpPr>
            <p:cNvPr id="45" name="Conector reto 44"/>
            <p:cNvCxnSpPr>
              <a:stCxn id="4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7" name="Grupo 101"/>
          <p:cNvGrpSpPr/>
          <p:nvPr/>
        </p:nvGrpSpPr>
        <p:grpSpPr>
          <a:xfrm>
            <a:off x="1465509" y="5452377"/>
            <a:ext cx="216915" cy="266658"/>
            <a:chOff x="10319796" y="5141493"/>
            <a:chExt cx="216915" cy="266658"/>
          </a:xfrm>
        </p:grpSpPr>
        <p:cxnSp>
          <p:nvCxnSpPr>
            <p:cNvPr id="48" name="Conector reto 47"/>
            <p:cNvCxnSpPr>
              <a:endCxn id="4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51" name="Conector reto 50"/>
          <p:cNvCxnSpPr>
            <a:stCxn id="43" idx="0"/>
            <a:endCxn id="5" idx="3"/>
          </p:cNvCxnSpPr>
          <p:nvPr/>
        </p:nvCxnSpPr>
        <p:spPr>
          <a:xfrm flipV="1">
            <a:off x="1815399" y="4674605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55" idx="1"/>
            <a:endCxn id="4" idx="0"/>
          </p:cNvCxnSpPr>
          <p:nvPr/>
        </p:nvCxnSpPr>
        <p:spPr>
          <a:xfrm rot="10800000" flipV="1">
            <a:off x="2869616" y="3266470"/>
            <a:ext cx="301019" cy="306546"/>
          </a:xfrm>
          <a:prstGeom prst="bentConnector2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170634" y="3066415"/>
            <a:ext cx="94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Nó raiz</a:t>
            </a:r>
          </a:p>
        </p:txBody>
      </p:sp>
      <p:cxnSp>
        <p:nvCxnSpPr>
          <p:cNvPr id="58" name="Conector Angulado 57"/>
          <p:cNvCxnSpPr>
            <a:stCxn id="59" idx="1"/>
            <a:endCxn id="9" idx="6"/>
          </p:cNvCxnSpPr>
          <p:nvPr/>
        </p:nvCxnSpPr>
        <p:spPr>
          <a:xfrm rot="10800000" flipV="1">
            <a:off x="4843451" y="5963754"/>
            <a:ext cx="648802" cy="3362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5492253" y="5609812"/>
            <a:ext cx="2056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Nós externo são sempre pretos</a:t>
            </a:r>
          </a:p>
        </p:txBody>
      </p:sp>
      <p:cxnSp>
        <p:nvCxnSpPr>
          <p:cNvPr id="64" name="Conector de Seta Reta 63"/>
          <p:cNvCxnSpPr>
            <a:endCxn id="10" idx="7"/>
          </p:cNvCxnSpPr>
          <p:nvPr/>
        </p:nvCxnSpPr>
        <p:spPr>
          <a:xfrm flipH="1">
            <a:off x="3761294" y="4026660"/>
            <a:ext cx="1082157" cy="3271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3" idx="7"/>
          </p:cNvCxnSpPr>
          <p:nvPr/>
        </p:nvCxnSpPr>
        <p:spPr>
          <a:xfrm flipH="1">
            <a:off x="4199055" y="4026660"/>
            <a:ext cx="644396" cy="10724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4843451" y="3672717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Nós internos são </a:t>
            </a:r>
            <a:br>
              <a:rPr lang="pt-BR" sz="2000" dirty="0"/>
            </a:br>
            <a:r>
              <a:rPr lang="pt-BR" sz="2000" dirty="0"/>
              <a:t>vermelhos ou pretos</a:t>
            </a:r>
          </a:p>
        </p:txBody>
      </p:sp>
      <p:sp>
        <p:nvSpPr>
          <p:cNvPr id="74" name="Elipse 73"/>
          <p:cNvSpPr/>
          <p:nvPr/>
        </p:nvSpPr>
        <p:spPr>
          <a:xfrm>
            <a:off x="9349003" y="3799838"/>
            <a:ext cx="459998" cy="453644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2000" dirty="0">
              <a:latin typeface="+mj-lt"/>
            </a:endParaRPr>
          </a:p>
        </p:txBody>
      </p:sp>
      <p:grpSp>
        <p:nvGrpSpPr>
          <p:cNvPr id="75" name="Grupo 98"/>
          <p:cNvGrpSpPr/>
          <p:nvPr/>
        </p:nvGrpSpPr>
        <p:grpSpPr>
          <a:xfrm>
            <a:off x="9697578" y="4217475"/>
            <a:ext cx="257553" cy="260958"/>
            <a:chOff x="10281438" y="6074919"/>
            <a:chExt cx="257553" cy="260958"/>
          </a:xfrm>
        </p:grpSpPr>
        <p:cxnSp>
          <p:nvCxnSpPr>
            <p:cNvPr id="76" name="Conector reto 75"/>
            <p:cNvCxnSpPr>
              <a:stCxn id="7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8" name="Grupo 101"/>
          <p:cNvGrpSpPr/>
          <p:nvPr/>
        </p:nvGrpSpPr>
        <p:grpSpPr>
          <a:xfrm>
            <a:off x="9229112" y="4225700"/>
            <a:ext cx="216915" cy="266658"/>
            <a:chOff x="10319796" y="5141493"/>
            <a:chExt cx="216915" cy="266658"/>
          </a:xfrm>
        </p:grpSpPr>
        <p:cxnSp>
          <p:nvCxnSpPr>
            <p:cNvPr id="79" name="Conector reto 78"/>
            <p:cNvCxnSpPr>
              <a:endCxn id="8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81" name="CaixaDeTexto 80"/>
          <p:cNvSpPr txBox="1"/>
          <p:nvPr/>
        </p:nvSpPr>
        <p:spPr>
          <a:xfrm>
            <a:off x="8674540" y="4662823"/>
            <a:ext cx="189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Ponteiros nulos apontam para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nós externos</a:t>
            </a:r>
          </a:p>
        </p:txBody>
      </p:sp>
    </p:spTree>
    <p:extLst>
      <p:ext uri="{BB962C8B-B14F-4D97-AF65-F5344CB8AC3E}">
        <p14:creationId xmlns:p14="http://schemas.microsoft.com/office/powerpoint/2010/main" val="30531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prática utiliza-se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sentinela </a:t>
            </a:r>
            <a:r>
              <a:rPr lang="pt-BR" dirty="0"/>
              <a:t>para representar todos os nós externos</a:t>
            </a:r>
          </a:p>
          <a:p>
            <a:pPr lvl="1"/>
            <a:r>
              <a:rPr lang="pt-BR" dirty="0"/>
              <a:t>O pai do nó raiz também aponta para a sentinela</a:t>
            </a:r>
          </a:p>
        </p:txBody>
      </p:sp>
      <p:sp>
        <p:nvSpPr>
          <p:cNvPr id="34" name="Elipse 33"/>
          <p:cNvSpPr/>
          <p:nvPr/>
        </p:nvSpPr>
        <p:spPr>
          <a:xfrm>
            <a:off x="2284513" y="387695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36" name="Elipse 35"/>
          <p:cNvSpPr/>
          <p:nvPr/>
        </p:nvSpPr>
        <p:spPr>
          <a:xfrm>
            <a:off x="1667811" y="459133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37" name="Conector reto 36"/>
          <p:cNvCxnSpPr>
            <a:stCxn id="34" idx="3"/>
            <a:endCxn id="36" idx="0"/>
          </p:cNvCxnSpPr>
          <p:nvPr/>
        </p:nvCxnSpPr>
        <p:spPr>
          <a:xfrm flipH="1">
            <a:off x="1897810" y="4264162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3822223" y="5729015"/>
            <a:ext cx="257553" cy="260958"/>
            <a:chOff x="10281438" y="6074919"/>
            <a:chExt cx="257553" cy="260958"/>
          </a:xfrm>
        </p:grpSpPr>
        <p:cxnSp>
          <p:nvCxnSpPr>
            <p:cNvPr id="55" name="Conector reto 54"/>
            <p:cNvCxnSpPr>
              <a:stCxn id="5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7" name="Elipse 56"/>
          <p:cNvSpPr/>
          <p:nvPr/>
        </p:nvSpPr>
        <p:spPr>
          <a:xfrm>
            <a:off x="3013558" y="45913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58" name="Conector reto 57"/>
          <p:cNvCxnSpPr>
            <a:stCxn id="34" idx="5"/>
            <a:endCxn id="57" idx="0"/>
          </p:cNvCxnSpPr>
          <p:nvPr/>
        </p:nvCxnSpPr>
        <p:spPr>
          <a:xfrm>
            <a:off x="2677146" y="4264162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2595902" y="5330452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65" name="Elipse 64"/>
          <p:cNvSpPr/>
          <p:nvPr/>
        </p:nvSpPr>
        <p:spPr>
          <a:xfrm>
            <a:off x="3451319" y="533663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cxnSp>
        <p:nvCxnSpPr>
          <p:cNvPr id="74" name="Conector reto 73"/>
          <p:cNvCxnSpPr>
            <a:stCxn id="64" idx="0"/>
            <a:endCxn id="57" idx="3"/>
          </p:cNvCxnSpPr>
          <p:nvPr/>
        </p:nvCxnSpPr>
        <p:spPr>
          <a:xfrm flipV="1">
            <a:off x="2825901" y="4978542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5" idx="0"/>
            <a:endCxn id="57" idx="5"/>
          </p:cNvCxnSpPr>
          <p:nvPr/>
        </p:nvCxnSpPr>
        <p:spPr>
          <a:xfrm flipH="1" flipV="1">
            <a:off x="3406191" y="4978542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3317838" y="5724973"/>
            <a:ext cx="216915" cy="266658"/>
            <a:chOff x="10319796" y="5141493"/>
            <a:chExt cx="216915" cy="266658"/>
          </a:xfrm>
        </p:grpSpPr>
        <p:cxnSp>
          <p:nvCxnSpPr>
            <p:cNvPr id="111" name="Conector reto 110"/>
            <p:cNvCxnSpPr>
              <a:endCxn id="11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9" name="Grupo 69"/>
          <p:cNvGrpSpPr/>
          <p:nvPr/>
        </p:nvGrpSpPr>
        <p:grpSpPr>
          <a:xfrm>
            <a:off x="2961485" y="5724973"/>
            <a:ext cx="257553" cy="260958"/>
            <a:chOff x="10281438" y="6074919"/>
            <a:chExt cx="257553" cy="260958"/>
          </a:xfrm>
        </p:grpSpPr>
        <p:cxnSp>
          <p:nvCxnSpPr>
            <p:cNvPr id="71" name="Conector reto 70"/>
            <p:cNvCxnSpPr>
              <a:stCxn id="7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3" name="Grupo 109"/>
          <p:cNvGrpSpPr/>
          <p:nvPr/>
        </p:nvGrpSpPr>
        <p:grpSpPr>
          <a:xfrm>
            <a:off x="2457100" y="5720931"/>
            <a:ext cx="216915" cy="266658"/>
            <a:chOff x="10319796" y="5141493"/>
            <a:chExt cx="216915" cy="266658"/>
          </a:xfrm>
        </p:grpSpPr>
        <p:cxnSp>
          <p:nvCxnSpPr>
            <p:cNvPr id="75" name="Conector reto 74"/>
            <p:cNvCxnSpPr>
              <a:endCxn id="7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8" name="Grupo 69"/>
          <p:cNvGrpSpPr/>
          <p:nvPr/>
        </p:nvGrpSpPr>
        <p:grpSpPr>
          <a:xfrm>
            <a:off x="2040164" y="4986892"/>
            <a:ext cx="257553" cy="260958"/>
            <a:chOff x="10281438" y="6074919"/>
            <a:chExt cx="257553" cy="260958"/>
          </a:xfrm>
        </p:grpSpPr>
        <p:cxnSp>
          <p:nvCxnSpPr>
            <p:cNvPr id="79" name="Conector reto 78"/>
            <p:cNvCxnSpPr>
              <a:stCxn id="8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5" name="Grupo 109"/>
          <p:cNvGrpSpPr/>
          <p:nvPr/>
        </p:nvGrpSpPr>
        <p:grpSpPr>
          <a:xfrm>
            <a:off x="1535779" y="4982850"/>
            <a:ext cx="216915" cy="266658"/>
            <a:chOff x="10319796" y="5141493"/>
            <a:chExt cx="216915" cy="266658"/>
          </a:xfrm>
        </p:grpSpPr>
        <p:cxnSp>
          <p:nvCxnSpPr>
            <p:cNvPr id="87" name="Conector reto 86"/>
            <p:cNvCxnSpPr>
              <a:endCxn id="88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2" name="Elipse 101"/>
          <p:cNvSpPr/>
          <p:nvPr/>
        </p:nvSpPr>
        <p:spPr>
          <a:xfrm>
            <a:off x="6208646" y="387695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103" name="Elipse 102"/>
          <p:cNvSpPr/>
          <p:nvPr/>
        </p:nvSpPr>
        <p:spPr>
          <a:xfrm>
            <a:off x="5591944" y="459133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119" name="Conector reto 118"/>
          <p:cNvCxnSpPr>
            <a:stCxn id="102" idx="3"/>
            <a:endCxn id="103" idx="0"/>
          </p:cNvCxnSpPr>
          <p:nvPr/>
        </p:nvCxnSpPr>
        <p:spPr>
          <a:xfrm flipH="1">
            <a:off x="5821943" y="4264162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/>
          <p:cNvSpPr/>
          <p:nvPr/>
        </p:nvSpPr>
        <p:spPr>
          <a:xfrm>
            <a:off x="6937691" y="45913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25" name="Conector reto 124"/>
          <p:cNvCxnSpPr>
            <a:stCxn id="102" idx="5"/>
            <a:endCxn id="124" idx="0"/>
          </p:cNvCxnSpPr>
          <p:nvPr/>
        </p:nvCxnSpPr>
        <p:spPr>
          <a:xfrm>
            <a:off x="6601279" y="4264162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6520035" y="5330452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27" name="Elipse 126"/>
          <p:cNvSpPr/>
          <p:nvPr/>
        </p:nvSpPr>
        <p:spPr>
          <a:xfrm>
            <a:off x="7375452" y="533663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cxnSp>
        <p:nvCxnSpPr>
          <p:cNvPr id="128" name="Conector reto 127"/>
          <p:cNvCxnSpPr>
            <a:stCxn id="126" idx="0"/>
            <a:endCxn id="124" idx="3"/>
          </p:cNvCxnSpPr>
          <p:nvPr/>
        </p:nvCxnSpPr>
        <p:spPr>
          <a:xfrm flipV="1">
            <a:off x="6750034" y="4978542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7" idx="0"/>
            <a:endCxn id="124" idx="5"/>
          </p:cNvCxnSpPr>
          <p:nvPr/>
        </p:nvCxnSpPr>
        <p:spPr>
          <a:xfrm flipH="1" flipV="1">
            <a:off x="7330324" y="4978542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ipse 137"/>
          <p:cNvSpPr/>
          <p:nvPr/>
        </p:nvSpPr>
        <p:spPr>
          <a:xfrm>
            <a:off x="6365580" y="6379104"/>
            <a:ext cx="146130" cy="144111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cxnSp>
        <p:nvCxnSpPr>
          <p:cNvPr id="19" name="Conector em Curva 18"/>
          <p:cNvCxnSpPr>
            <a:stCxn id="103" idx="3"/>
            <a:endCxn id="138" idx="2"/>
          </p:cNvCxnSpPr>
          <p:nvPr/>
        </p:nvCxnSpPr>
        <p:spPr>
          <a:xfrm rot="16200000" flipH="1">
            <a:off x="5276135" y="5361715"/>
            <a:ext cx="1472618" cy="706271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em Curva 144"/>
          <p:cNvCxnSpPr>
            <a:stCxn id="103" idx="5"/>
            <a:endCxn id="138" idx="2"/>
          </p:cNvCxnSpPr>
          <p:nvPr/>
        </p:nvCxnSpPr>
        <p:spPr>
          <a:xfrm rot="16200000" flipH="1">
            <a:off x="5438769" y="5524349"/>
            <a:ext cx="1472618" cy="381003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em Curva 145"/>
          <p:cNvCxnSpPr>
            <a:stCxn id="126" idx="3"/>
            <a:endCxn id="138" idx="6"/>
          </p:cNvCxnSpPr>
          <p:nvPr/>
        </p:nvCxnSpPr>
        <p:spPr>
          <a:xfrm rot="5400000">
            <a:off x="6182806" y="6046565"/>
            <a:ext cx="733499" cy="75690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em Curva 146"/>
          <p:cNvCxnSpPr>
            <a:stCxn id="126" idx="5"/>
            <a:endCxn id="138" idx="6"/>
          </p:cNvCxnSpPr>
          <p:nvPr/>
        </p:nvCxnSpPr>
        <p:spPr>
          <a:xfrm rot="5400000">
            <a:off x="6345440" y="5883931"/>
            <a:ext cx="733499" cy="400958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em Curva 147"/>
          <p:cNvCxnSpPr>
            <a:stCxn id="127" idx="3"/>
            <a:endCxn id="138" idx="6"/>
          </p:cNvCxnSpPr>
          <p:nvPr/>
        </p:nvCxnSpPr>
        <p:spPr>
          <a:xfrm rot="5400000">
            <a:off x="6613605" y="5621948"/>
            <a:ext cx="727318" cy="93110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em Curva 148"/>
          <p:cNvCxnSpPr>
            <a:stCxn id="127" idx="5"/>
            <a:endCxn id="138" idx="6"/>
          </p:cNvCxnSpPr>
          <p:nvPr/>
        </p:nvCxnSpPr>
        <p:spPr>
          <a:xfrm rot="5400000">
            <a:off x="6776239" y="5459314"/>
            <a:ext cx="727318" cy="1256375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em Curva 150"/>
          <p:cNvCxnSpPr>
            <a:stCxn id="102" idx="0"/>
            <a:endCxn id="138" idx="2"/>
          </p:cNvCxnSpPr>
          <p:nvPr/>
        </p:nvCxnSpPr>
        <p:spPr>
          <a:xfrm rot="16200000" flipH="1" flipV="1">
            <a:off x="5115009" y="5127523"/>
            <a:ext cx="2574207" cy="73065"/>
          </a:xfrm>
          <a:prstGeom prst="curvedConnector4">
            <a:avLst>
              <a:gd name="adj1" fmla="val -16417"/>
              <a:gd name="adj2" fmla="val 22289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943966" y="3748939"/>
            <a:ext cx="175560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No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chave;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No * </a:t>
            </a:r>
            <a:r>
              <a:rPr lang="pt-BR" sz="1600" dirty="0" err="1">
                <a:latin typeface="Consolas" panose="020B0609020204030204" pitchFamily="49" charset="0"/>
              </a:rPr>
              <a:t>esq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No * </a:t>
            </a:r>
            <a:r>
              <a:rPr lang="pt-BR" sz="1600" dirty="0" err="1">
                <a:latin typeface="Consolas" panose="020B0609020204030204" pitchFamily="49" charset="0"/>
              </a:rPr>
              <a:t>dir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No * pai;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cor;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5716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</a:t>
            </a:r>
            <a:r>
              <a:rPr lang="pt-BR" dirty="0"/>
              <a:t> A é denominada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rubro-negra</a:t>
            </a:r>
            <a:r>
              <a:rPr lang="pt-BR" dirty="0"/>
              <a:t> quando: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cada um de seus vértices é associada uma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ou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raiz é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nós externos são </a:t>
            </a:r>
            <a:r>
              <a:rPr lang="pt-BR" b="1" dirty="0"/>
              <a:t>negros</a:t>
            </a:r>
            <a:endParaRPr lang="pt-BR" dirty="0"/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filhos de um nó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são </a:t>
            </a:r>
            <a:r>
              <a:rPr lang="pt-BR" b="1" dirty="0"/>
              <a:t>negros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Todos os caminhos de v para seus nós </a:t>
            </a:r>
            <a:br>
              <a:rPr lang="pt-BR" dirty="0"/>
            </a:br>
            <a:r>
              <a:rPr lang="pt-BR" dirty="0"/>
              <a:t>descendentes externos possuem o </a:t>
            </a:r>
            <a:br>
              <a:rPr lang="pt-BR" dirty="0"/>
            </a:br>
            <a:r>
              <a:rPr lang="pt-BR" dirty="0"/>
              <a:t>mesmo número de nós </a:t>
            </a:r>
            <a:r>
              <a:rPr lang="pt-BR" b="1" dirty="0"/>
              <a:t>negros</a:t>
            </a:r>
          </a:p>
        </p:txBody>
      </p:sp>
      <p:sp>
        <p:nvSpPr>
          <p:cNvPr id="34" name="Elipse 33"/>
          <p:cNvSpPr/>
          <p:nvPr/>
        </p:nvSpPr>
        <p:spPr>
          <a:xfrm>
            <a:off x="7940258" y="350100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36" name="Elipse 35"/>
          <p:cNvSpPr/>
          <p:nvPr/>
        </p:nvSpPr>
        <p:spPr>
          <a:xfrm>
            <a:off x="7323556" y="421538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37" name="Conector reto 36"/>
          <p:cNvCxnSpPr>
            <a:stCxn id="34" idx="3"/>
            <a:endCxn id="36" idx="0"/>
          </p:cNvCxnSpPr>
          <p:nvPr/>
        </p:nvCxnSpPr>
        <p:spPr>
          <a:xfrm flipH="1">
            <a:off x="7553555" y="3888217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9886540" y="6039133"/>
            <a:ext cx="257553" cy="260958"/>
            <a:chOff x="10281438" y="6074919"/>
            <a:chExt cx="257553" cy="260958"/>
          </a:xfrm>
        </p:grpSpPr>
        <p:cxnSp>
          <p:nvCxnSpPr>
            <p:cNvPr id="55" name="Conector reto 54"/>
            <p:cNvCxnSpPr>
              <a:stCxn id="5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7" name="Elipse 56"/>
          <p:cNvSpPr/>
          <p:nvPr/>
        </p:nvSpPr>
        <p:spPr>
          <a:xfrm>
            <a:off x="8669303" y="42153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58" name="Conector reto 57"/>
          <p:cNvCxnSpPr>
            <a:stCxn id="34" idx="5"/>
            <a:endCxn id="57" idx="0"/>
          </p:cNvCxnSpPr>
          <p:nvPr/>
        </p:nvCxnSpPr>
        <p:spPr>
          <a:xfrm>
            <a:off x="8332891" y="3888217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8251647" y="495450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65" name="Elipse 64"/>
          <p:cNvSpPr/>
          <p:nvPr/>
        </p:nvSpPr>
        <p:spPr>
          <a:xfrm>
            <a:off x="9107064" y="496068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66" name="Elipse 65"/>
          <p:cNvSpPr/>
          <p:nvPr/>
        </p:nvSpPr>
        <p:spPr>
          <a:xfrm>
            <a:off x="7828840" y="564737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67" name="Elipse 66"/>
          <p:cNvSpPr/>
          <p:nvPr/>
        </p:nvSpPr>
        <p:spPr>
          <a:xfrm>
            <a:off x="8684257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8" name="Elipse 67"/>
          <p:cNvSpPr/>
          <p:nvPr/>
        </p:nvSpPr>
        <p:spPr>
          <a:xfrm>
            <a:off x="9539674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74" name="Conector reto 73"/>
          <p:cNvCxnSpPr>
            <a:stCxn id="64" idx="0"/>
            <a:endCxn id="57" idx="3"/>
          </p:cNvCxnSpPr>
          <p:nvPr/>
        </p:nvCxnSpPr>
        <p:spPr>
          <a:xfrm flipV="1">
            <a:off x="8481646" y="4602597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5" idx="0"/>
            <a:endCxn id="57" idx="5"/>
          </p:cNvCxnSpPr>
          <p:nvPr/>
        </p:nvCxnSpPr>
        <p:spPr>
          <a:xfrm flipH="1" flipV="1">
            <a:off x="9061936" y="4602597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9418074" y="6047358"/>
            <a:ext cx="216915" cy="266658"/>
            <a:chOff x="10319796" y="5141493"/>
            <a:chExt cx="216915" cy="266658"/>
          </a:xfrm>
        </p:grpSpPr>
        <p:cxnSp>
          <p:nvCxnSpPr>
            <p:cNvPr id="81" name="Conector reto 80"/>
            <p:cNvCxnSpPr>
              <a:endCxn id="8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3" name="Conector reto 82"/>
          <p:cNvCxnSpPr>
            <a:stCxn id="66" idx="0"/>
            <a:endCxn id="64" idx="3"/>
          </p:cNvCxnSpPr>
          <p:nvPr/>
        </p:nvCxnSpPr>
        <p:spPr>
          <a:xfrm flipV="1">
            <a:off x="8058839" y="5341716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64" idx="5"/>
            <a:endCxn id="67" idx="0"/>
          </p:cNvCxnSpPr>
          <p:nvPr/>
        </p:nvCxnSpPr>
        <p:spPr>
          <a:xfrm>
            <a:off x="8644280" y="5341716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65" idx="5"/>
            <a:endCxn id="68" idx="0"/>
          </p:cNvCxnSpPr>
          <p:nvPr/>
        </p:nvCxnSpPr>
        <p:spPr>
          <a:xfrm>
            <a:off x="9499697" y="5347897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9037746" y="6056788"/>
            <a:ext cx="257553" cy="260958"/>
            <a:chOff x="10281438" y="6074919"/>
            <a:chExt cx="257553" cy="260958"/>
          </a:xfrm>
        </p:grpSpPr>
        <p:cxnSp>
          <p:nvCxnSpPr>
            <p:cNvPr id="93" name="Conector reto 92"/>
            <p:cNvCxnSpPr>
              <a:stCxn id="9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8569280" y="6065013"/>
            <a:ext cx="216915" cy="266658"/>
            <a:chOff x="10319796" y="5141493"/>
            <a:chExt cx="216915" cy="266658"/>
          </a:xfrm>
        </p:grpSpPr>
        <p:cxnSp>
          <p:nvCxnSpPr>
            <p:cNvPr id="96" name="Conector reto 95"/>
            <p:cNvCxnSpPr>
              <a:endCxn id="9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8195472" y="6056788"/>
            <a:ext cx="257553" cy="260958"/>
            <a:chOff x="10281438" y="6074919"/>
            <a:chExt cx="257553" cy="260958"/>
          </a:xfrm>
        </p:grpSpPr>
        <p:cxnSp>
          <p:nvCxnSpPr>
            <p:cNvPr id="105" name="Conector reto 104"/>
            <p:cNvCxnSpPr>
              <a:stCxn id="10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7727006" y="6065013"/>
            <a:ext cx="216915" cy="266658"/>
            <a:chOff x="10319796" y="5141493"/>
            <a:chExt cx="216915" cy="266658"/>
          </a:xfrm>
        </p:grpSpPr>
        <p:cxnSp>
          <p:nvCxnSpPr>
            <p:cNvPr id="108" name="Conector reto 107"/>
            <p:cNvCxnSpPr>
              <a:endCxn id="10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973583" y="5349028"/>
            <a:ext cx="216915" cy="266658"/>
            <a:chOff x="10319796" y="5141493"/>
            <a:chExt cx="216915" cy="266658"/>
          </a:xfrm>
        </p:grpSpPr>
        <p:cxnSp>
          <p:nvCxnSpPr>
            <p:cNvPr id="111" name="Conector reto 110"/>
            <p:cNvCxnSpPr>
              <a:endCxn id="11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682705" y="4633025"/>
            <a:ext cx="257553" cy="260958"/>
            <a:chOff x="10281438" y="6074919"/>
            <a:chExt cx="257553" cy="260958"/>
          </a:xfrm>
        </p:grpSpPr>
        <p:cxnSp>
          <p:nvCxnSpPr>
            <p:cNvPr id="114" name="Conector reto 113"/>
            <p:cNvCxnSpPr>
              <a:stCxn id="11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214239" y="4641250"/>
            <a:ext cx="216915" cy="266658"/>
            <a:chOff x="10319796" y="5141493"/>
            <a:chExt cx="216915" cy="266658"/>
          </a:xfrm>
        </p:grpSpPr>
        <p:cxnSp>
          <p:nvCxnSpPr>
            <p:cNvPr id="117" name="Conector reto 116"/>
            <p:cNvCxnSpPr>
              <a:endCxn id="118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21" name="CaixaDeTexto 120"/>
          <p:cNvSpPr txBox="1"/>
          <p:nvPr/>
        </p:nvSpPr>
        <p:spPr>
          <a:xfrm>
            <a:off x="2351584" y="5543630"/>
            <a:ext cx="225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Altura-Negra(T) = 1</a:t>
            </a:r>
          </a:p>
        </p:txBody>
      </p:sp>
    </p:spTree>
    <p:extLst>
      <p:ext uri="{BB962C8B-B14F-4D97-AF65-F5344CB8AC3E}">
        <p14:creationId xmlns:p14="http://schemas.microsoft.com/office/powerpoint/2010/main" val="309157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343472" y="5874490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não rubro-negra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112224" y="5874490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rubro-negra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9861942" y="3914238"/>
            <a:ext cx="257553" cy="260958"/>
            <a:chOff x="10281438" y="6074919"/>
            <a:chExt cx="257553" cy="260958"/>
          </a:xfrm>
        </p:grpSpPr>
        <p:cxnSp>
          <p:nvCxnSpPr>
            <p:cNvPr id="40" name="Conector reto 39"/>
            <p:cNvCxnSpPr>
              <a:stCxn id="4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Elipse 45"/>
          <p:cNvSpPr/>
          <p:nvPr/>
        </p:nvSpPr>
        <p:spPr>
          <a:xfrm>
            <a:off x="9488971" y="351890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2000" dirty="0">
              <a:latin typeface="+mj-lt"/>
            </a:endParaRPr>
          </a:p>
        </p:txBody>
      </p:sp>
      <p:cxnSp>
        <p:nvCxnSpPr>
          <p:cNvPr id="51" name="Conector reto 50"/>
          <p:cNvCxnSpPr>
            <a:stCxn id="46" idx="0"/>
            <a:endCxn id="128" idx="5"/>
          </p:cNvCxnSpPr>
          <p:nvPr/>
        </p:nvCxnSpPr>
        <p:spPr>
          <a:xfrm flipH="1" flipV="1">
            <a:off x="9224937" y="3052675"/>
            <a:ext cx="494033" cy="46623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9355490" y="3907249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79" name="Elipse 78"/>
          <p:cNvSpPr/>
          <p:nvPr/>
        </p:nvSpPr>
        <p:spPr>
          <a:xfrm>
            <a:off x="2361710" y="266546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pt-BR" sz="2400" dirty="0">
                <a:latin typeface="+mj-lt"/>
              </a:rPr>
              <a:t>x</a:t>
            </a:r>
          </a:p>
        </p:txBody>
      </p:sp>
      <p:sp>
        <p:nvSpPr>
          <p:cNvPr id="80" name="Elipse 79"/>
          <p:cNvSpPr/>
          <p:nvPr/>
        </p:nvSpPr>
        <p:spPr>
          <a:xfrm>
            <a:off x="1855471" y="348809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pt-BR" sz="2400" dirty="0">
                <a:latin typeface="+mj-lt"/>
              </a:rPr>
              <a:t>w</a:t>
            </a:r>
          </a:p>
        </p:txBody>
      </p:sp>
      <p:cxnSp>
        <p:nvCxnSpPr>
          <p:cNvPr id="81" name="Conector reto 80"/>
          <p:cNvCxnSpPr>
            <a:stCxn id="79" idx="3"/>
            <a:endCxn id="80" idx="0"/>
          </p:cNvCxnSpPr>
          <p:nvPr/>
        </p:nvCxnSpPr>
        <p:spPr>
          <a:xfrm flipH="1">
            <a:off x="2085470" y="3052675"/>
            <a:ext cx="343605" cy="43542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2315469" y="423999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pt-BR" sz="2400" dirty="0">
                <a:latin typeface="+mj-lt"/>
              </a:rPr>
              <a:t>v</a:t>
            </a:r>
          </a:p>
        </p:txBody>
      </p:sp>
      <p:grpSp>
        <p:nvGrpSpPr>
          <p:cNvPr id="101" name="Grupo 100"/>
          <p:cNvGrpSpPr/>
          <p:nvPr/>
        </p:nvGrpSpPr>
        <p:grpSpPr>
          <a:xfrm>
            <a:off x="2682101" y="4649411"/>
            <a:ext cx="257553" cy="260958"/>
            <a:chOff x="10281438" y="6074919"/>
            <a:chExt cx="257553" cy="260958"/>
          </a:xfrm>
        </p:grpSpPr>
        <p:cxnSp>
          <p:nvCxnSpPr>
            <p:cNvPr id="102" name="Conector reto 101"/>
            <p:cNvCxnSpPr>
              <a:stCxn id="10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2213635" y="4657636"/>
            <a:ext cx="216915" cy="266658"/>
            <a:chOff x="10319796" y="5141493"/>
            <a:chExt cx="216915" cy="266658"/>
          </a:xfrm>
        </p:grpSpPr>
        <p:cxnSp>
          <p:nvCxnSpPr>
            <p:cNvPr id="105" name="Conector reto 104"/>
            <p:cNvCxnSpPr>
              <a:endCxn id="10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1746154" y="3913958"/>
            <a:ext cx="216915" cy="266658"/>
            <a:chOff x="10319796" y="5141493"/>
            <a:chExt cx="216915" cy="266658"/>
          </a:xfrm>
        </p:grpSpPr>
        <p:cxnSp>
          <p:nvCxnSpPr>
            <p:cNvPr id="114" name="Conector reto 113"/>
            <p:cNvCxnSpPr>
              <a:endCxn id="11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2737812" y="3044582"/>
            <a:ext cx="257553" cy="260958"/>
            <a:chOff x="10281438" y="6074919"/>
            <a:chExt cx="257553" cy="260958"/>
          </a:xfrm>
        </p:grpSpPr>
        <p:cxnSp>
          <p:nvCxnSpPr>
            <p:cNvPr id="117" name="Conector reto 116"/>
            <p:cNvCxnSpPr>
              <a:stCxn id="11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19" name="Conector reto 118"/>
          <p:cNvCxnSpPr>
            <a:stCxn id="89" idx="0"/>
            <a:endCxn id="80" idx="5"/>
          </p:cNvCxnSpPr>
          <p:nvPr/>
        </p:nvCxnSpPr>
        <p:spPr>
          <a:xfrm flipH="1" flipV="1">
            <a:off x="2248104" y="3875305"/>
            <a:ext cx="297364" cy="3646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>
            <a:off x="3976276" y="3477952"/>
            <a:ext cx="3032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Para satisfazer (2) e (5) os nós w e v devem ser rubros, mas isso viola (4)</a:t>
            </a:r>
          </a:p>
        </p:txBody>
      </p:sp>
      <p:sp>
        <p:nvSpPr>
          <p:cNvPr id="128" name="Elipse 127"/>
          <p:cNvSpPr/>
          <p:nvPr/>
        </p:nvSpPr>
        <p:spPr>
          <a:xfrm>
            <a:off x="8832304" y="266546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pt-BR" sz="2400" dirty="0">
              <a:latin typeface="+mj-lt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8326065" y="348809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pt-BR" sz="2400" dirty="0">
              <a:latin typeface="+mj-lt"/>
            </a:endParaRPr>
          </a:p>
        </p:txBody>
      </p:sp>
      <p:cxnSp>
        <p:nvCxnSpPr>
          <p:cNvPr id="130" name="Conector reto 129"/>
          <p:cNvCxnSpPr>
            <a:stCxn id="128" idx="3"/>
            <a:endCxn id="129" idx="0"/>
          </p:cNvCxnSpPr>
          <p:nvPr/>
        </p:nvCxnSpPr>
        <p:spPr>
          <a:xfrm flipH="1">
            <a:off x="8556064" y="3052675"/>
            <a:ext cx="343605" cy="43542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8786063" y="423999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pt-BR" sz="2400" dirty="0">
              <a:latin typeface="+mj-lt"/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9152695" y="4649411"/>
            <a:ext cx="257553" cy="260958"/>
            <a:chOff x="10281438" y="6074919"/>
            <a:chExt cx="257553" cy="260958"/>
          </a:xfrm>
        </p:grpSpPr>
        <p:cxnSp>
          <p:nvCxnSpPr>
            <p:cNvPr id="133" name="Conector reto 132"/>
            <p:cNvCxnSpPr>
              <a:stCxn id="13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Elipse 13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8684229" y="4657636"/>
            <a:ext cx="216915" cy="266658"/>
            <a:chOff x="10319796" y="5141493"/>
            <a:chExt cx="216915" cy="266658"/>
          </a:xfrm>
        </p:grpSpPr>
        <p:cxnSp>
          <p:nvCxnSpPr>
            <p:cNvPr id="136" name="Conector reto 135"/>
            <p:cNvCxnSpPr>
              <a:endCxn id="13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Elipse 13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38" name="Grupo 137"/>
          <p:cNvGrpSpPr/>
          <p:nvPr/>
        </p:nvGrpSpPr>
        <p:grpSpPr>
          <a:xfrm>
            <a:off x="8216748" y="3913958"/>
            <a:ext cx="216915" cy="266658"/>
            <a:chOff x="10319796" y="5141493"/>
            <a:chExt cx="216915" cy="266658"/>
          </a:xfrm>
        </p:grpSpPr>
        <p:cxnSp>
          <p:nvCxnSpPr>
            <p:cNvPr id="139" name="Conector reto 138"/>
            <p:cNvCxnSpPr>
              <a:endCxn id="1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ipse 1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44" name="Conector reto 143"/>
          <p:cNvCxnSpPr>
            <a:stCxn id="131" idx="0"/>
            <a:endCxn id="129" idx="5"/>
          </p:cNvCxnSpPr>
          <p:nvPr/>
        </p:nvCxnSpPr>
        <p:spPr>
          <a:xfrm flipH="1" flipV="1">
            <a:off x="8718698" y="3875305"/>
            <a:ext cx="297364" cy="3646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negras</a:t>
            </a:r>
            <a:r>
              <a:rPr lang="pt-BR" dirty="0"/>
              <a:t> não possuem o mesmo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balanceamento</a:t>
            </a:r>
            <a:r>
              <a:rPr lang="pt-BR" dirty="0"/>
              <a:t> que as árvores AVL, mas sua altura ainda é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</p:txBody>
      </p:sp>
      <p:sp>
        <p:nvSpPr>
          <p:cNvPr id="4" name="Elipse 3"/>
          <p:cNvSpPr/>
          <p:nvPr/>
        </p:nvSpPr>
        <p:spPr>
          <a:xfrm>
            <a:off x="3575720" y="3284984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2959018" y="3999364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3189017" y="3672193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5522002" y="5823109"/>
            <a:ext cx="257553" cy="260958"/>
            <a:chOff x="10281438" y="6074919"/>
            <a:chExt cx="257553" cy="260958"/>
          </a:xfrm>
        </p:grpSpPr>
        <p:cxnSp>
          <p:nvCxnSpPr>
            <p:cNvPr id="8" name="Conector reto 7"/>
            <p:cNvCxnSpPr>
              <a:stCxn id="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" name="Elipse 9"/>
          <p:cNvSpPr/>
          <p:nvPr/>
        </p:nvSpPr>
        <p:spPr>
          <a:xfrm>
            <a:off x="4304765" y="3999364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1" name="Conector reto 10"/>
          <p:cNvCxnSpPr>
            <a:stCxn id="4" idx="5"/>
            <a:endCxn id="10" idx="0"/>
          </p:cNvCxnSpPr>
          <p:nvPr/>
        </p:nvCxnSpPr>
        <p:spPr>
          <a:xfrm>
            <a:off x="3968353" y="3672193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887109" y="473848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3" name="Elipse 12"/>
          <p:cNvSpPr/>
          <p:nvPr/>
        </p:nvSpPr>
        <p:spPr>
          <a:xfrm>
            <a:off x="4742526" y="4744664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4" name="Elipse 13"/>
          <p:cNvSpPr/>
          <p:nvPr/>
        </p:nvSpPr>
        <p:spPr>
          <a:xfrm>
            <a:off x="3464302" y="543135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5" name="Elipse 14"/>
          <p:cNvSpPr/>
          <p:nvPr/>
        </p:nvSpPr>
        <p:spPr>
          <a:xfrm>
            <a:off x="4319719" y="54375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6" name="Elipse 15"/>
          <p:cNvSpPr/>
          <p:nvPr/>
        </p:nvSpPr>
        <p:spPr>
          <a:xfrm>
            <a:off x="5175136" y="54375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7" name="Conector reto 16"/>
          <p:cNvCxnSpPr>
            <a:stCxn id="12" idx="0"/>
            <a:endCxn id="10" idx="3"/>
          </p:cNvCxnSpPr>
          <p:nvPr/>
        </p:nvCxnSpPr>
        <p:spPr>
          <a:xfrm flipV="1">
            <a:off x="4117108" y="4386573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3" idx="0"/>
            <a:endCxn id="10" idx="5"/>
          </p:cNvCxnSpPr>
          <p:nvPr/>
        </p:nvCxnSpPr>
        <p:spPr>
          <a:xfrm flipH="1" flipV="1">
            <a:off x="4697398" y="4386573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5053536" y="5831334"/>
            <a:ext cx="216915" cy="266658"/>
            <a:chOff x="10319796" y="5141493"/>
            <a:chExt cx="216915" cy="266658"/>
          </a:xfrm>
        </p:grpSpPr>
        <p:cxnSp>
          <p:nvCxnSpPr>
            <p:cNvPr id="20" name="Conector reto 19"/>
            <p:cNvCxnSpPr>
              <a:endCxn id="2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2" name="Conector reto 21"/>
          <p:cNvCxnSpPr>
            <a:stCxn id="14" idx="0"/>
            <a:endCxn id="12" idx="3"/>
          </p:cNvCxnSpPr>
          <p:nvPr/>
        </p:nvCxnSpPr>
        <p:spPr>
          <a:xfrm flipV="1">
            <a:off x="3694301" y="5125692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2" idx="5"/>
            <a:endCxn id="15" idx="0"/>
          </p:cNvCxnSpPr>
          <p:nvPr/>
        </p:nvCxnSpPr>
        <p:spPr>
          <a:xfrm>
            <a:off x="4279742" y="5125692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5135159" y="5131873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4673208" y="5840764"/>
            <a:ext cx="257553" cy="260958"/>
            <a:chOff x="10281438" y="6074919"/>
            <a:chExt cx="257553" cy="260958"/>
          </a:xfrm>
        </p:grpSpPr>
        <p:cxnSp>
          <p:nvCxnSpPr>
            <p:cNvPr id="26" name="Conector reto 25"/>
            <p:cNvCxnSpPr>
              <a:stCxn id="27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204742" y="5848989"/>
            <a:ext cx="216915" cy="266658"/>
            <a:chOff x="10319796" y="5141493"/>
            <a:chExt cx="216915" cy="266658"/>
          </a:xfrm>
        </p:grpSpPr>
        <p:cxnSp>
          <p:nvCxnSpPr>
            <p:cNvPr id="29" name="Conector reto 28"/>
            <p:cNvCxnSpPr>
              <a:endCxn id="3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830934" y="5840764"/>
            <a:ext cx="257553" cy="260958"/>
            <a:chOff x="10281438" y="6074919"/>
            <a:chExt cx="257553" cy="260958"/>
          </a:xfrm>
        </p:grpSpPr>
        <p:cxnSp>
          <p:nvCxnSpPr>
            <p:cNvPr id="32" name="Conector reto 31"/>
            <p:cNvCxnSpPr>
              <a:stCxn id="3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362468" y="5848989"/>
            <a:ext cx="216915" cy="266658"/>
            <a:chOff x="10319796" y="5141493"/>
            <a:chExt cx="216915" cy="266658"/>
          </a:xfrm>
        </p:grpSpPr>
        <p:cxnSp>
          <p:nvCxnSpPr>
            <p:cNvPr id="35" name="Conector reto 34"/>
            <p:cNvCxnSpPr>
              <a:endCxn id="3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609045" y="5133004"/>
            <a:ext cx="216915" cy="266658"/>
            <a:chOff x="10319796" y="5141493"/>
            <a:chExt cx="216915" cy="266658"/>
          </a:xfrm>
        </p:grpSpPr>
        <p:cxnSp>
          <p:nvCxnSpPr>
            <p:cNvPr id="38" name="Conector reto 37"/>
            <p:cNvCxnSpPr>
              <a:endCxn id="3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318167" y="4417001"/>
            <a:ext cx="257553" cy="260958"/>
            <a:chOff x="10281438" y="6074919"/>
            <a:chExt cx="257553" cy="260958"/>
          </a:xfrm>
        </p:grpSpPr>
        <p:cxnSp>
          <p:nvCxnSpPr>
            <p:cNvPr id="41" name="Conector reto 40"/>
            <p:cNvCxnSpPr>
              <a:stCxn id="4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849701" y="4425226"/>
            <a:ext cx="216915" cy="266658"/>
            <a:chOff x="10319796" y="5141493"/>
            <a:chExt cx="216915" cy="266658"/>
          </a:xfrm>
        </p:grpSpPr>
        <p:cxnSp>
          <p:nvCxnSpPr>
            <p:cNvPr id="44" name="Conector reto 43"/>
            <p:cNvCxnSpPr>
              <a:endCxn id="4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1405936" y="4888280"/>
            <a:ext cx="182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é </a:t>
            </a:r>
            <a:br>
              <a:rPr lang="pt-BR" dirty="0"/>
            </a:br>
            <a:r>
              <a:rPr lang="pt-BR" dirty="0"/>
              <a:t>rubro-negra </a:t>
            </a:r>
            <a:br>
              <a:rPr lang="pt-BR" dirty="0"/>
            </a:br>
            <a:r>
              <a:rPr lang="pt-BR" dirty="0"/>
              <a:t>mas não é AVL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325921" y="3585776"/>
                <a:ext cx="394654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200" u="sng" dirty="0"/>
                  <a:t>Lema</a:t>
                </a:r>
                <a:br>
                  <a:rPr lang="pt-BR" sz="2200" dirty="0"/>
                </a:br>
                <a:br>
                  <a:rPr lang="pt-BR" sz="2200" dirty="0"/>
                </a:br>
                <a:r>
                  <a:rPr lang="pt-BR" sz="2200" dirty="0"/>
                  <a:t>Para uma árvore rubro-negra A, com n nós internos e altura h:</a:t>
                </a:r>
                <a:br>
                  <a:rPr lang="pt-BR" sz="2200" dirty="0"/>
                </a:br>
                <a:endParaRPr lang="pt-BR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)≤2</m:t>
                      </m:r>
                      <m:d>
                        <m:dPr>
                          <m:begChr m:val="⌊"/>
                          <m:endChr m:val="⌋"/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21" y="3585776"/>
                <a:ext cx="3946543" cy="2123658"/>
              </a:xfrm>
              <a:prstGeom prst="rect">
                <a:avLst/>
              </a:prstGeom>
              <a:blipFill>
                <a:blip r:embed="rId3"/>
                <a:stretch>
                  <a:fillRect l="-464" t="-2006" r="-2164" b="-2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98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pt-BR" dirty="0"/>
              <a:t> um nó a ser inserido:</a:t>
            </a:r>
          </a:p>
          <a:p>
            <a:pPr lvl="1"/>
            <a:r>
              <a:rPr lang="pt-BR" dirty="0"/>
              <a:t>A inserção de um nó na árvore vai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substituir um nó externo</a:t>
            </a:r>
            <a:r>
              <a:rPr lang="pt-BR" dirty="0"/>
              <a:t> pelo novo nó z</a:t>
            </a:r>
          </a:p>
          <a:p>
            <a:pPr lvl="1"/>
            <a:r>
              <a:rPr lang="pt-BR" dirty="0"/>
              <a:t>Os filhos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esquerdo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direito</a:t>
            </a:r>
            <a:r>
              <a:rPr lang="pt-BR" dirty="0"/>
              <a:t> de z serão nós externos </a:t>
            </a:r>
            <a:r>
              <a:rPr lang="pt-BR" b="1" dirty="0"/>
              <a:t>negros</a:t>
            </a:r>
          </a:p>
          <a:p>
            <a:pPr lvl="1"/>
            <a:r>
              <a:rPr lang="pt-BR" dirty="0"/>
              <a:t>O nó z receberá 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11152" y="4536214"/>
            <a:ext cx="46085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/>
              <a:t>A questão é verificar se 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árvore resultante é rubro-negra </a:t>
            </a:r>
            <a:r>
              <a:rPr lang="pt-BR" sz="2200" dirty="0"/>
              <a:t>e, caso contrário, equilibrar seus nós de forma eficiente</a:t>
            </a:r>
          </a:p>
        </p:txBody>
      </p:sp>
      <p:sp>
        <p:nvSpPr>
          <p:cNvPr id="5" name="Elipse 4"/>
          <p:cNvSpPr/>
          <p:nvPr/>
        </p:nvSpPr>
        <p:spPr>
          <a:xfrm>
            <a:off x="9048328" y="344463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8431626" y="415901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8661625" y="3831848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10994610" y="5982764"/>
            <a:ext cx="257553" cy="260958"/>
            <a:chOff x="10281438" y="6074919"/>
            <a:chExt cx="257553" cy="260958"/>
          </a:xfrm>
        </p:grpSpPr>
        <p:cxnSp>
          <p:nvCxnSpPr>
            <p:cNvPr id="9" name="Conector reto 8"/>
            <p:cNvCxnSpPr>
              <a:stCxn id="1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9777373" y="415901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9440961" y="3831848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359717" y="489813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4" name="Elipse 13"/>
          <p:cNvSpPr/>
          <p:nvPr/>
        </p:nvSpPr>
        <p:spPr>
          <a:xfrm>
            <a:off x="10215134" y="490431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5" name="Elipse 14"/>
          <p:cNvSpPr/>
          <p:nvPr/>
        </p:nvSpPr>
        <p:spPr>
          <a:xfrm>
            <a:off x="8936910" y="559100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6" name="Elipse 15"/>
          <p:cNvSpPr/>
          <p:nvPr/>
        </p:nvSpPr>
        <p:spPr>
          <a:xfrm>
            <a:off x="9792327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10647744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8" name="Conector reto 17"/>
          <p:cNvCxnSpPr>
            <a:stCxn id="13" idx="0"/>
            <a:endCxn id="11" idx="3"/>
          </p:cNvCxnSpPr>
          <p:nvPr/>
        </p:nvCxnSpPr>
        <p:spPr>
          <a:xfrm flipV="1">
            <a:off x="9589716" y="4546228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10170006" y="4546228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526144" y="5990989"/>
            <a:ext cx="216915" cy="266658"/>
            <a:chOff x="10319796" y="5141493"/>
            <a:chExt cx="216915" cy="266658"/>
          </a:xfrm>
        </p:grpSpPr>
        <p:cxnSp>
          <p:nvCxnSpPr>
            <p:cNvPr id="21" name="Conector reto 20"/>
            <p:cNvCxnSpPr>
              <a:endCxn id="2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3" name="Conector reto 22"/>
          <p:cNvCxnSpPr>
            <a:stCxn id="15" idx="0"/>
            <a:endCxn id="13" idx="3"/>
          </p:cNvCxnSpPr>
          <p:nvPr/>
        </p:nvCxnSpPr>
        <p:spPr>
          <a:xfrm flipV="1">
            <a:off x="9166909" y="5285347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9752350" y="5285347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5"/>
            <a:endCxn id="17" idx="0"/>
          </p:cNvCxnSpPr>
          <p:nvPr/>
        </p:nvCxnSpPr>
        <p:spPr>
          <a:xfrm>
            <a:off x="10607767" y="5291528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0145816" y="6000419"/>
            <a:ext cx="257553" cy="260958"/>
            <a:chOff x="10281438" y="6074919"/>
            <a:chExt cx="257553" cy="260958"/>
          </a:xfrm>
        </p:grpSpPr>
        <p:cxnSp>
          <p:nvCxnSpPr>
            <p:cNvPr id="27" name="Conector reto 26"/>
            <p:cNvCxnSpPr>
              <a:stCxn id="2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677350" y="6008644"/>
            <a:ext cx="216915" cy="266658"/>
            <a:chOff x="10319796" y="5141493"/>
            <a:chExt cx="216915" cy="266658"/>
          </a:xfrm>
        </p:grpSpPr>
        <p:cxnSp>
          <p:nvCxnSpPr>
            <p:cNvPr id="30" name="Conector reto 29"/>
            <p:cNvCxnSpPr>
              <a:endCxn id="3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9303542" y="6000419"/>
            <a:ext cx="257553" cy="260958"/>
            <a:chOff x="10281438" y="6074919"/>
            <a:chExt cx="257553" cy="260958"/>
          </a:xfrm>
        </p:grpSpPr>
        <p:cxnSp>
          <p:nvCxnSpPr>
            <p:cNvPr id="33" name="Conector reto 32"/>
            <p:cNvCxnSpPr>
              <a:stCxn id="3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835076" y="6008644"/>
            <a:ext cx="216915" cy="266658"/>
            <a:chOff x="10319796" y="5141493"/>
            <a:chExt cx="216915" cy="266658"/>
          </a:xfrm>
        </p:grpSpPr>
        <p:cxnSp>
          <p:nvCxnSpPr>
            <p:cNvPr id="36" name="Conector reto 35"/>
            <p:cNvCxnSpPr>
              <a:endCxn id="3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0081653" y="5292659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8790775" y="4576656"/>
            <a:ext cx="257553" cy="260958"/>
            <a:chOff x="10281438" y="6074919"/>
            <a:chExt cx="257553" cy="260958"/>
          </a:xfrm>
        </p:grpSpPr>
        <p:cxnSp>
          <p:nvCxnSpPr>
            <p:cNvPr id="42" name="Conector reto 41"/>
            <p:cNvCxnSpPr>
              <a:stCxn id="4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7994112" y="489813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8342687" y="5315775"/>
            <a:ext cx="257553" cy="260958"/>
            <a:chOff x="10281438" y="6074919"/>
            <a:chExt cx="257553" cy="260958"/>
          </a:xfrm>
        </p:grpSpPr>
        <p:cxnSp>
          <p:nvCxnSpPr>
            <p:cNvPr id="49" name="Conector reto 48"/>
            <p:cNvCxnSpPr>
              <a:stCxn id="5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7874221" y="5324000"/>
            <a:ext cx="216915" cy="266658"/>
            <a:chOff x="10319796" y="5141493"/>
            <a:chExt cx="216915" cy="266658"/>
          </a:xfrm>
        </p:grpSpPr>
        <p:cxnSp>
          <p:nvCxnSpPr>
            <p:cNvPr id="52" name="Conector reto 51"/>
            <p:cNvCxnSpPr>
              <a:endCxn id="5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7653433" y="486511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55" name="Conector reto 54"/>
          <p:cNvCxnSpPr>
            <a:stCxn id="47" idx="0"/>
            <a:endCxn id="6" idx="3"/>
          </p:cNvCxnSpPr>
          <p:nvPr/>
        </p:nvCxnSpPr>
        <p:spPr>
          <a:xfrm flipV="1">
            <a:off x="8224111" y="4546228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5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4411</TotalTime>
  <Words>1435</Words>
  <Application>Microsoft Office PowerPoint</Application>
  <PresentationFormat>Widescreen</PresentationFormat>
  <Paragraphs>340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Consolas</vt:lpstr>
      <vt:lpstr>Tw Cen MT</vt:lpstr>
      <vt:lpstr>Tw Cen MT Condensed</vt:lpstr>
      <vt:lpstr>Wingdings 3</vt:lpstr>
      <vt:lpstr>Integral</vt:lpstr>
      <vt:lpstr>Árvores Rubro-Negras</vt:lpstr>
      <vt:lpstr>Introdução</vt:lpstr>
      <vt:lpstr>Introdução</vt:lpstr>
      <vt:lpstr>Árvores Rubro-Negras</vt:lpstr>
      <vt:lpstr>Árvores Rubro-Negras</vt:lpstr>
      <vt:lpstr>Árvores Rubro-Negras</vt:lpstr>
      <vt:lpstr>Árvores Rubro-Negras</vt:lpstr>
      <vt:lpstr>árvores Rubro-Negras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Rotações</vt:lpstr>
      <vt:lpstr>Rotações</vt:lpstr>
      <vt:lpstr>Rotações</vt:lpstr>
      <vt:lpstr>Rotações</vt:lpstr>
      <vt:lpstr>árvore rubro-Negra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373</cp:revision>
  <dcterms:created xsi:type="dcterms:W3CDTF">2008-03-07T12:19:15Z</dcterms:created>
  <dcterms:modified xsi:type="dcterms:W3CDTF">2018-01-29T21:00:44Z</dcterms:modified>
  <cp:contentStatus/>
</cp:coreProperties>
</file>