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1"/>
  </p:notesMasterIdLst>
  <p:handoutMasterIdLst>
    <p:handoutMasterId r:id="rId12"/>
  </p:handoutMasterIdLst>
  <p:sldIdLst>
    <p:sldId id="399" r:id="rId2"/>
    <p:sldId id="384" r:id="rId3"/>
    <p:sldId id="397" r:id="rId4"/>
    <p:sldId id="398" r:id="rId5"/>
    <p:sldId id="395" r:id="rId6"/>
    <p:sldId id="396" r:id="rId7"/>
    <p:sldId id="378" r:id="rId8"/>
    <p:sldId id="379" r:id="rId9"/>
    <p:sldId id="394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211" autoAdjust="0"/>
  </p:normalViewPr>
  <p:slideViewPr>
    <p:cSldViewPr>
      <p:cViewPr varScale="1">
        <p:scale>
          <a:sx n="102" d="100"/>
          <a:sy n="102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8/8/2017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árvores rubro</a:t>
            </a:r>
            <a:r>
              <a:rPr lang="pt-BR" baseline="0" dirty="0"/>
              <a:t>-negras foram introduzidas por Bayer em 1972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5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8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3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/>
              <a:t>O código supõe que 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é diferente da</a:t>
            </a:r>
            <a:r>
              <a:rPr lang="pt-BR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sentinela ( </a:t>
            </a:r>
            <a:r>
              <a:rPr lang="pt-BR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)</a:t>
            </a:r>
            <a:r>
              <a:rPr lang="pt-BR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e que o pai da raiz aponta para a sentinela ( 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)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19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novo nó z já foi previamente criado com os valores:</a:t>
            </a: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val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14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F44321-05A6-4C45-A134-DAA3DA15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BEE1819-CC67-4D08-969C-96515A9AB2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F7A45167-FF7F-48DE-BE27-7D37AD97F27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73743A-1FA0-4AF8-9EBF-8FC7E36B161B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8/8/2017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5E69-7623-4072-87CD-C27C2D4AB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27EA8-B47F-4BCF-95AA-AFB8C98E1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4213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</a:t>
            </a:r>
            <a:r>
              <a:rPr lang="pt-BR" dirty="0"/>
              <a:t> A é denominada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rubro-negra</a:t>
            </a:r>
            <a:r>
              <a:rPr lang="pt-BR" dirty="0"/>
              <a:t> quando: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cada um de seus vértices é associada uma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ou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raiz é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nós externos são </a:t>
            </a:r>
            <a:r>
              <a:rPr lang="pt-BR" b="1" dirty="0"/>
              <a:t>negros</a:t>
            </a:r>
            <a:endParaRPr lang="pt-BR" dirty="0"/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filhos de um nó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são </a:t>
            </a:r>
            <a:r>
              <a:rPr lang="pt-BR" b="1" dirty="0"/>
              <a:t>negros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Todos os caminhos de v para seus nós </a:t>
            </a:r>
            <a:br>
              <a:rPr lang="pt-BR" dirty="0"/>
            </a:br>
            <a:r>
              <a:rPr lang="pt-BR" dirty="0"/>
              <a:t>descendentes externos possuem o </a:t>
            </a:r>
            <a:br>
              <a:rPr lang="pt-BR" dirty="0"/>
            </a:br>
            <a:r>
              <a:rPr lang="pt-BR" dirty="0"/>
              <a:t>mesmo número de nós </a:t>
            </a:r>
            <a:r>
              <a:rPr lang="pt-BR" b="1" dirty="0"/>
              <a:t>negros</a:t>
            </a:r>
          </a:p>
        </p:txBody>
      </p:sp>
      <p:sp>
        <p:nvSpPr>
          <p:cNvPr id="34" name="Elipse 33"/>
          <p:cNvSpPr/>
          <p:nvPr/>
        </p:nvSpPr>
        <p:spPr>
          <a:xfrm>
            <a:off x="7940258" y="350100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36" name="Elipse 35"/>
          <p:cNvSpPr/>
          <p:nvPr/>
        </p:nvSpPr>
        <p:spPr>
          <a:xfrm>
            <a:off x="7323556" y="421538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37" name="Conector reto 36"/>
          <p:cNvCxnSpPr>
            <a:stCxn id="34" idx="3"/>
            <a:endCxn id="36" idx="0"/>
          </p:cNvCxnSpPr>
          <p:nvPr/>
        </p:nvCxnSpPr>
        <p:spPr>
          <a:xfrm flipH="1">
            <a:off x="7553555" y="3888217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9886540" y="6039133"/>
            <a:ext cx="257553" cy="260958"/>
            <a:chOff x="10281438" y="6074919"/>
            <a:chExt cx="257553" cy="260958"/>
          </a:xfrm>
        </p:grpSpPr>
        <p:cxnSp>
          <p:nvCxnSpPr>
            <p:cNvPr id="55" name="Conector reto 54"/>
            <p:cNvCxnSpPr>
              <a:stCxn id="5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7" name="Elipse 56"/>
          <p:cNvSpPr/>
          <p:nvPr/>
        </p:nvSpPr>
        <p:spPr>
          <a:xfrm>
            <a:off x="8669303" y="42153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58" name="Conector reto 57"/>
          <p:cNvCxnSpPr>
            <a:stCxn id="34" idx="5"/>
            <a:endCxn id="57" idx="0"/>
          </p:cNvCxnSpPr>
          <p:nvPr/>
        </p:nvCxnSpPr>
        <p:spPr>
          <a:xfrm>
            <a:off x="8332891" y="3888217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8251647" y="495450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65" name="Elipse 64"/>
          <p:cNvSpPr/>
          <p:nvPr/>
        </p:nvSpPr>
        <p:spPr>
          <a:xfrm>
            <a:off x="9107064" y="496068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66" name="Elipse 65"/>
          <p:cNvSpPr/>
          <p:nvPr/>
        </p:nvSpPr>
        <p:spPr>
          <a:xfrm>
            <a:off x="7828840" y="564737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67" name="Elipse 66"/>
          <p:cNvSpPr/>
          <p:nvPr/>
        </p:nvSpPr>
        <p:spPr>
          <a:xfrm>
            <a:off x="8684257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8" name="Elipse 67"/>
          <p:cNvSpPr/>
          <p:nvPr/>
        </p:nvSpPr>
        <p:spPr>
          <a:xfrm>
            <a:off x="9539674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74" name="Conector reto 73"/>
          <p:cNvCxnSpPr>
            <a:stCxn id="64" idx="0"/>
            <a:endCxn id="57" idx="3"/>
          </p:cNvCxnSpPr>
          <p:nvPr/>
        </p:nvCxnSpPr>
        <p:spPr>
          <a:xfrm flipV="1">
            <a:off x="8481646" y="4602597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5" idx="0"/>
            <a:endCxn id="57" idx="5"/>
          </p:cNvCxnSpPr>
          <p:nvPr/>
        </p:nvCxnSpPr>
        <p:spPr>
          <a:xfrm flipH="1" flipV="1">
            <a:off x="9061936" y="4602597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9418074" y="6047358"/>
            <a:ext cx="216915" cy="266658"/>
            <a:chOff x="10319796" y="5141493"/>
            <a:chExt cx="216915" cy="266658"/>
          </a:xfrm>
        </p:grpSpPr>
        <p:cxnSp>
          <p:nvCxnSpPr>
            <p:cNvPr id="81" name="Conector reto 80"/>
            <p:cNvCxnSpPr>
              <a:endCxn id="8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3" name="Conector reto 82"/>
          <p:cNvCxnSpPr>
            <a:stCxn id="66" idx="0"/>
            <a:endCxn id="64" idx="3"/>
          </p:cNvCxnSpPr>
          <p:nvPr/>
        </p:nvCxnSpPr>
        <p:spPr>
          <a:xfrm flipV="1">
            <a:off x="8058839" y="5341716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64" idx="5"/>
            <a:endCxn id="67" idx="0"/>
          </p:cNvCxnSpPr>
          <p:nvPr/>
        </p:nvCxnSpPr>
        <p:spPr>
          <a:xfrm>
            <a:off x="8644280" y="5341716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65" idx="5"/>
            <a:endCxn id="68" idx="0"/>
          </p:cNvCxnSpPr>
          <p:nvPr/>
        </p:nvCxnSpPr>
        <p:spPr>
          <a:xfrm>
            <a:off x="9499697" y="5347897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9037746" y="6056788"/>
            <a:ext cx="257553" cy="260958"/>
            <a:chOff x="10281438" y="6074919"/>
            <a:chExt cx="257553" cy="260958"/>
          </a:xfrm>
        </p:grpSpPr>
        <p:cxnSp>
          <p:nvCxnSpPr>
            <p:cNvPr id="93" name="Conector reto 92"/>
            <p:cNvCxnSpPr>
              <a:stCxn id="9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8569280" y="6065013"/>
            <a:ext cx="216915" cy="266658"/>
            <a:chOff x="10319796" y="5141493"/>
            <a:chExt cx="216915" cy="266658"/>
          </a:xfrm>
        </p:grpSpPr>
        <p:cxnSp>
          <p:nvCxnSpPr>
            <p:cNvPr id="96" name="Conector reto 95"/>
            <p:cNvCxnSpPr>
              <a:endCxn id="9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8195472" y="6056788"/>
            <a:ext cx="257553" cy="260958"/>
            <a:chOff x="10281438" y="6074919"/>
            <a:chExt cx="257553" cy="260958"/>
          </a:xfrm>
        </p:grpSpPr>
        <p:cxnSp>
          <p:nvCxnSpPr>
            <p:cNvPr id="105" name="Conector reto 104"/>
            <p:cNvCxnSpPr>
              <a:stCxn id="10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7727006" y="6065013"/>
            <a:ext cx="216915" cy="266658"/>
            <a:chOff x="10319796" y="5141493"/>
            <a:chExt cx="216915" cy="266658"/>
          </a:xfrm>
        </p:grpSpPr>
        <p:cxnSp>
          <p:nvCxnSpPr>
            <p:cNvPr id="108" name="Conector reto 107"/>
            <p:cNvCxnSpPr>
              <a:endCxn id="10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973583" y="5349028"/>
            <a:ext cx="216915" cy="266658"/>
            <a:chOff x="10319796" y="5141493"/>
            <a:chExt cx="216915" cy="266658"/>
          </a:xfrm>
        </p:grpSpPr>
        <p:cxnSp>
          <p:nvCxnSpPr>
            <p:cNvPr id="111" name="Conector reto 110"/>
            <p:cNvCxnSpPr>
              <a:endCxn id="11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682705" y="4633025"/>
            <a:ext cx="257553" cy="260958"/>
            <a:chOff x="10281438" y="6074919"/>
            <a:chExt cx="257553" cy="260958"/>
          </a:xfrm>
        </p:grpSpPr>
        <p:cxnSp>
          <p:nvCxnSpPr>
            <p:cNvPr id="114" name="Conector reto 113"/>
            <p:cNvCxnSpPr>
              <a:stCxn id="11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214239" y="4641250"/>
            <a:ext cx="216915" cy="266658"/>
            <a:chOff x="10319796" y="5141493"/>
            <a:chExt cx="216915" cy="266658"/>
          </a:xfrm>
        </p:grpSpPr>
        <p:cxnSp>
          <p:nvCxnSpPr>
            <p:cNvPr id="117" name="Conector reto 116"/>
            <p:cNvCxnSpPr>
              <a:endCxn id="118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21" name="CaixaDeTexto 120"/>
          <p:cNvSpPr txBox="1"/>
          <p:nvPr/>
        </p:nvSpPr>
        <p:spPr>
          <a:xfrm>
            <a:off x="2351584" y="5543630"/>
            <a:ext cx="229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Altura-Negra(A) = 1</a:t>
            </a:r>
          </a:p>
        </p:txBody>
      </p:sp>
    </p:spTree>
    <p:extLst>
      <p:ext uri="{BB962C8B-B14F-4D97-AF65-F5344CB8AC3E}">
        <p14:creationId xmlns:p14="http://schemas.microsoft.com/office/powerpoint/2010/main" val="28124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dirty="0"/>
              <a:t> um nó a ser inserido:</a:t>
            </a:r>
          </a:p>
          <a:p>
            <a:pPr lvl="1"/>
            <a:r>
              <a:rPr lang="pt-BR" dirty="0"/>
              <a:t>A inserção de um nó na árvore vai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substituir um nó externo</a:t>
            </a:r>
            <a:r>
              <a:rPr lang="pt-BR" dirty="0"/>
              <a:t> pelo novo nó z</a:t>
            </a:r>
          </a:p>
          <a:p>
            <a:pPr lvl="1"/>
            <a:r>
              <a:rPr lang="pt-BR" dirty="0"/>
              <a:t>Os filhos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direito</a:t>
            </a:r>
            <a:r>
              <a:rPr lang="pt-BR" dirty="0"/>
              <a:t> de z serão nós externos </a:t>
            </a:r>
            <a:r>
              <a:rPr lang="pt-BR" b="1" dirty="0"/>
              <a:t>negros</a:t>
            </a:r>
          </a:p>
          <a:p>
            <a:pPr lvl="1"/>
            <a:r>
              <a:rPr lang="pt-BR" dirty="0"/>
              <a:t>O nó z receberá 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11152" y="4536214"/>
            <a:ext cx="46085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/>
              <a:t>A questão é verificar se 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árvore resultante é rubro-negra </a:t>
            </a:r>
            <a:r>
              <a:rPr lang="pt-BR" sz="2200" dirty="0"/>
              <a:t>e, caso contrário, equilibrar seus nós de forma eficiente</a:t>
            </a:r>
          </a:p>
        </p:txBody>
      </p:sp>
      <p:sp>
        <p:nvSpPr>
          <p:cNvPr id="5" name="Elipse 4"/>
          <p:cNvSpPr/>
          <p:nvPr/>
        </p:nvSpPr>
        <p:spPr>
          <a:xfrm>
            <a:off x="9048328" y="3444639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8431626" y="4159019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8661625" y="3831848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10994610" y="5982764"/>
            <a:ext cx="257553" cy="260958"/>
            <a:chOff x="10281438" y="6074919"/>
            <a:chExt cx="257553" cy="260958"/>
          </a:xfrm>
        </p:grpSpPr>
        <p:cxnSp>
          <p:nvCxnSpPr>
            <p:cNvPr id="9" name="Conector reto 8"/>
            <p:cNvCxnSpPr>
              <a:stCxn id="1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9777373" y="415901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9440961" y="3831848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359717" y="4898138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4" name="Elipse 13"/>
          <p:cNvSpPr/>
          <p:nvPr/>
        </p:nvSpPr>
        <p:spPr>
          <a:xfrm>
            <a:off x="10215134" y="4904319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5" name="Elipse 14"/>
          <p:cNvSpPr/>
          <p:nvPr/>
        </p:nvSpPr>
        <p:spPr>
          <a:xfrm>
            <a:off x="8936910" y="559100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6" name="Elipse 15"/>
          <p:cNvSpPr/>
          <p:nvPr/>
        </p:nvSpPr>
        <p:spPr>
          <a:xfrm>
            <a:off x="9792327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10647744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8" name="Conector reto 17"/>
          <p:cNvCxnSpPr>
            <a:stCxn id="13" idx="0"/>
            <a:endCxn id="11" idx="3"/>
          </p:cNvCxnSpPr>
          <p:nvPr/>
        </p:nvCxnSpPr>
        <p:spPr>
          <a:xfrm flipV="1">
            <a:off x="9589716" y="4546228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10170006" y="4546228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526144" y="5990989"/>
            <a:ext cx="216915" cy="266658"/>
            <a:chOff x="10319796" y="5141493"/>
            <a:chExt cx="216915" cy="266658"/>
          </a:xfrm>
        </p:grpSpPr>
        <p:cxnSp>
          <p:nvCxnSpPr>
            <p:cNvPr id="21" name="Conector reto 20"/>
            <p:cNvCxnSpPr>
              <a:endCxn id="2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3" name="Conector reto 22"/>
          <p:cNvCxnSpPr>
            <a:stCxn id="15" idx="0"/>
            <a:endCxn id="13" idx="3"/>
          </p:cNvCxnSpPr>
          <p:nvPr/>
        </p:nvCxnSpPr>
        <p:spPr>
          <a:xfrm flipV="1">
            <a:off x="9166909" y="5285347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9752350" y="5285347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5"/>
            <a:endCxn id="17" idx="0"/>
          </p:cNvCxnSpPr>
          <p:nvPr/>
        </p:nvCxnSpPr>
        <p:spPr>
          <a:xfrm>
            <a:off x="10607767" y="5291528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0145816" y="6000419"/>
            <a:ext cx="257553" cy="260958"/>
            <a:chOff x="10281438" y="6074919"/>
            <a:chExt cx="257553" cy="260958"/>
          </a:xfrm>
        </p:grpSpPr>
        <p:cxnSp>
          <p:nvCxnSpPr>
            <p:cNvPr id="27" name="Conector reto 26"/>
            <p:cNvCxnSpPr>
              <a:stCxn id="2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677350" y="6008644"/>
            <a:ext cx="216915" cy="266658"/>
            <a:chOff x="10319796" y="5141493"/>
            <a:chExt cx="216915" cy="266658"/>
          </a:xfrm>
        </p:grpSpPr>
        <p:cxnSp>
          <p:nvCxnSpPr>
            <p:cNvPr id="30" name="Conector reto 29"/>
            <p:cNvCxnSpPr>
              <a:endCxn id="3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9303542" y="6000419"/>
            <a:ext cx="257553" cy="260958"/>
            <a:chOff x="10281438" y="6074919"/>
            <a:chExt cx="257553" cy="260958"/>
          </a:xfrm>
        </p:grpSpPr>
        <p:cxnSp>
          <p:nvCxnSpPr>
            <p:cNvPr id="33" name="Conector reto 32"/>
            <p:cNvCxnSpPr>
              <a:stCxn id="3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835076" y="6008644"/>
            <a:ext cx="216915" cy="266658"/>
            <a:chOff x="10319796" y="5141493"/>
            <a:chExt cx="216915" cy="266658"/>
          </a:xfrm>
        </p:grpSpPr>
        <p:cxnSp>
          <p:nvCxnSpPr>
            <p:cNvPr id="36" name="Conector reto 35"/>
            <p:cNvCxnSpPr>
              <a:endCxn id="3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0081653" y="5292659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8790775" y="4576656"/>
            <a:ext cx="257553" cy="260958"/>
            <a:chOff x="10281438" y="6074919"/>
            <a:chExt cx="257553" cy="260958"/>
          </a:xfrm>
        </p:grpSpPr>
        <p:cxnSp>
          <p:nvCxnSpPr>
            <p:cNvPr id="42" name="Conector reto 41"/>
            <p:cNvCxnSpPr>
              <a:stCxn id="4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7994112" y="489813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8342687" y="5315775"/>
            <a:ext cx="257553" cy="260958"/>
            <a:chOff x="10281438" y="6074919"/>
            <a:chExt cx="257553" cy="260958"/>
          </a:xfrm>
        </p:grpSpPr>
        <p:cxnSp>
          <p:nvCxnSpPr>
            <p:cNvPr id="49" name="Conector reto 48"/>
            <p:cNvCxnSpPr>
              <a:stCxn id="5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7874221" y="5324000"/>
            <a:ext cx="216915" cy="266658"/>
            <a:chOff x="10319796" y="5141493"/>
            <a:chExt cx="216915" cy="266658"/>
          </a:xfrm>
        </p:grpSpPr>
        <p:cxnSp>
          <p:nvCxnSpPr>
            <p:cNvPr id="52" name="Conector reto 51"/>
            <p:cNvCxnSpPr>
              <a:endCxn id="5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7653433" y="486511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55" name="Conector reto 54"/>
          <p:cNvCxnSpPr>
            <a:stCxn id="47" idx="0"/>
            <a:endCxn id="6" idx="3"/>
          </p:cNvCxnSpPr>
          <p:nvPr/>
        </p:nvCxnSpPr>
        <p:spPr>
          <a:xfrm flipV="1">
            <a:off x="8224111" y="4546228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55368"/>
          </a:xfrm>
        </p:spPr>
        <p:txBody>
          <a:bodyPr>
            <a:normAutofit/>
          </a:bodyPr>
          <a:lstStyle/>
          <a:p>
            <a:r>
              <a:rPr lang="pt-BR" dirty="0"/>
              <a:t>Existem vários casos possíveis: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Caso 1: v é </a:t>
            </a:r>
            <a:r>
              <a:rPr lang="pt-BR" b="1" dirty="0"/>
              <a:t>negro</a:t>
            </a:r>
            <a:r>
              <a:rPr lang="pt-BR" dirty="0"/>
              <a:t> – árvore </a:t>
            </a:r>
            <a:r>
              <a:rPr lang="pt-BR" b="1" dirty="0">
                <a:solidFill>
                  <a:srgbClr val="FF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</a:t>
            </a:r>
          </a:p>
          <a:p>
            <a:pPr lvl="1"/>
            <a:r>
              <a:rPr lang="pt-BR" dirty="0"/>
              <a:t>Caso 2: v é </a:t>
            </a:r>
            <a:r>
              <a:rPr lang="pt-BR" b="1" dirty="0">
                <a:solidFill>
                  <a:srgbClr val="FF0000"/>
                </a:solidFill>
              </a:rPr>
              <a:t>rubro</a:t>
            </a:r>
          </a:p>
          <a:p>
            <a:pPr lvl="2"/>
            <a:r>
              <a:rPr lang="pt-BR" dirty="0"/>
              <a:t>Caso 2.1: t é </a:t>
            </a:r>
            <a:r>
              <a:rPr lang="pt-BR" b="1" dirty="0">
                <a:solidFill>
                  <a:srgbClr val="FF0000"/>
                </a:solidFill>
              </a:rPr>
              <a:t>rubro</a:t>
            </a:r>
            <a:r>
              <a:rPr lang="pt-BR" dirty="0"/>
              <a:t> – troca de cores</a:t>
            </a:r>
          </a:p>
          <a:p>
            <a:pPr lvl="2"/>
            <a:r>
              <a:rPr lang="pt-BR" dirty="0"/>
              <a:t>Caso 2.2: t é </a:t>
            </a:r>
            <a:r>
              <a:rPr lang="pt-BR" b="1" dirty="0"/>
              <a:t>negro</a:t>
            </a:r>
          </a:p>
          <a:p>
            <a:pPr lvl="3"/>
            <a:r>
              <a:rPr lang="pt-BR" dirty="0"/>
              <a:t>Caso 2.2.1: v e z são filhos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esq</a:t>
            </a:r>
            <a:r>
              <a:rPr lang="pt-BR" dirty="0"/>
              <a:t> – rotação direita</a:t>
            </a:r>
          </a:p>
          <a:p>
            <a:pPr lvl="3"/>
            <a:r>
              <a:rPr lang="pt-BR" dirty="0"/>
              <a:t>Caso 2.2.2: v é filho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esq</a:t>
            </a:r>
            <a:r>
              <a:rPr lang="pt-BR" dirty="0"/>
              <a:t>, z é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dir</a:t>
            </a:r>
            <a:r>
              <a:rPr lang="pt-BR" dirty="0"/>
              <a:t> – rotação dupla direita</a:t>
            </a:r>
          </a:p>
          <a:p>
            <a:pPr lvl="3"/>
            <a:r>
              <a:rPr lang="pt-BR" dirty="0"/>
              <a:t>Caso 2.2.3: v e z são filhos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dir</a:t>
            </a:r>
            <a:r>
              <a:rPr lang="pt-BR" dirty="0"/>
              <a:t> – rotação esquerda</a:t>
            </a:r>
          </a:p>
          <a:p>
            <a:pPr lvl="3"/>
            <a:r>
              <a:rPr lang="pt-BR" dirty="0"/>
              <a:t>Caso 2.2.4: v é filho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dir</a:t>
            </a:r>
            <a:r>
              <a:rPr lang="pt-BR" dirty="0"/>
              <a:t>, z é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esq</a:t>
            </a:r>
            <a:r>
              <a:rPr lang="pt-BR" dirty="0"/>
              <a:t> – rotação dupla esquerda</a:t>
            </a:r>
          </a:p>
          <a:p>
            <a:pPr lvl="3"/>
            <a:endParaRPr lang="pt-BR" dirty="0"/>
          </a:p>
          <a:p>
            <a:pPr marL="579438" lvl="3" indent="0">
              <a:buNone/>
            </a:pPr>
            <a:r>
              <a:rPr lang="pt-BR" dirty="0"/>
              <a:t>* Todas as rotações são seguidas por troca de cores em dois nós</a:t>
            </a:r>
          </a:p>
          <a:p>
            <a:pPr lvl="3"/>
            <a:endParaRPr lang="pt-BR" dirty="0"/>
          </a:p>
          <a:p>
            <a:endParaRPr lang="pt-BR" dirty="0"/>
          </a:p>
        </p:txBody>
      </p:sp>
      <p:grpSp>
        <p:nvGrpSpPr>
          <p:cNvPr id="44" name="Agrupar 43"/>
          <p:cNvGrpSpPr/>
          <p:nvPr/>
        </p:nvGrpSpPr>
        <p:grpSpPr>
          <a:xfrm>
            <a:off x="8298203" y="2636912"/>
            <a:ext cx="2879310" cy="2999090"/>
            <a:chOff x="8298203" y="2636912"/>
            <a:chExt cx="2879310" cy="2999090"/>
          </a:xfrm>
        </p:grpSpPr>
        <p:sp>
          <p:nvSpPr>
            <p:cNvPr id="57" name="Elipse 56"/>
            <p:cNvSpPr/>
            <p:nvPr/>
          </p:nvSpPr>
          <p:spPr>
            <a:xfrm>
              <a:off x="9912424" y="2636912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7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10572598" y="3411382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9</a:t>
              </a:r>
            </a:p>
          </p:txBody>
        </p:sp>
        <p:cxnSp>
          <p:nvCxnSpPr>
            <p:cNvPr id="59" name="Conector reto 58"/>
            <p:cNvCxnSpPr>
              <a:stCxn id="57" idx="5"/>
              <a:endCxn id="58" idx="0"/>
            </p:cNvCxnSpPr>
            <p:nvPr/>
          </p:nvCxnSpPr>
          <p:spPr>
            <a:xfrm>
              <a:off x="10305057" y="3024121"/>
              <a:ext cx="497540" cy="38726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o 61"/>
            <p:cNvGrpSpPr/>
            <p:nvPr/>
          </p:nvGrpSpPr>
          <p:grpSpPr>
            <a:xfrm>
              <a:off x="10237181" y="4470638"/>
              <a:ext cx="257553" cy="260958"/>
              <a:chOff x="10281438" y="6074919"/>
              <a:chExt cx="257553" cy="260958"/>
            </a:xfrm>
          </p:grpSpPr>
          <p:cxnSp>
            <p:nvCxnSpPr>
              <p:cNvPr id="61" name="Conector reto 60"/>
              <p:cNvCxnSpPr>
                <a:stCxn id="62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63" name="Elipse 62"/>
            <p:cNvSpPr/>
            <p:nvPr/>
          </p:nvSpPr>
          <p:spPr>
            <a:xfrm>
              <a:off x="9192344" y="3344930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5</a:t>
              </a:r>
            </a:p>
          </p:txBody>
        </p:sp>
        <p:cxnSp>
          <p:nvCxnSpPr>
            <p:cNvPr id="64" name="Conector reto 63"/>
            <p:cNvCxnSpPr>
              <a:stCxn id="57" idx="3"/>
              <a:endCxn id="63" idx="0"/>
            </p:cNvCxnSpPr>
            <p:nvPr/>
          </p:nvCxnSpPr>
          <p:spPr>
            <a:xfrm flipH="1">
              <a:off x="9422343" y="3024121"/>
              <a:ext cx="557446" cy="32080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8611991" y="4084049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3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9849455" y="4090230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6</a:t>
              </a:r>
            </a:p>
          </p:txBody>
        </p:sp>
        <p:sp>
          <p:nvSpPr>
            <p:cNvPr id="67" name="Elipse 66"/>
            <p:cNvSpPr/>
            <p:nvPr/>
          </p:nvSpPr>
          <p:spPr>
            <a:xfrm>
              <a:off x="9091604" y="4957888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>
              <a:glow rad="101600">
                <a:srgbClr val="C0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4</a:t>
              </a:r>
            </a:p>
          </p:txBody>
        </p:sp>
        <p:cxnSp>
          <p:nvCxnSpPr>
            <p:cNvPr id="68" name="Conector reto 67"/>
            <p:cNvCxnSpPr>
              <a:stCxn id="65" idx="0"/>
              <a:endCxn id="63" idx="3"/>
            </p:cNvCxnSpPr>
            <p:nvPr/>
          </p:nvCxnSpPr>
          <p:spPr>
            <a:xfrm flipV="1">
              <a:off x="8841990" y="3732139"/>
              <a:ext cx="417719" cy="35191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66" idx="0"/>
              <a:endCxn id="63" idx="5"/>
            </p:cNvCxnSpPr>
            <p:nvPr/>
          </p:nvCxnSpPr>
          <p:spPr>
            <a:xfrm flipH="1" flipV="1">
              <a:off x="9584977" y="3732139"/>
              <a:ext cx="494477" cy="35809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>
              <a:stCxn id="65" idx="5"/>
              <a:endCxn id="67" idx="0"/>
            </p:cNvCxnSpPr>
            <p:nvPr/>
          </p:nvCxnSpPr>
          <p:spPr>
            <a:xfrm>
              <a:off x="9004624" y="4471258"/>
              <a:ext cx="316979" cy="4866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o 79"/>
            <p:cNvGrpSpPr/>
            <p:nvPr/>
          </p:nvGrpSpPr>
          <p:grpSpPr>
            <a:xfrm>
              <a:off x="9445093" y="5361119"/>
              <a:ext cx="257553" cy="260958"/>
              <a:chOff x="10281438" y="6074919"/>
              <a:chExt cx="257553" cy="260958"/>
            </a:xfrm>
          </p:grpSpPr>
          <p:cxnSp>
            <p:nvCxnSpPr>
              <p:cNvPr id="72" name="Conector reto 71"/>
              <p:cNvCxnSpPr>
                <a:stCxn id="73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74" name="Grupo 82"/>
            <p:cNvGrpSpPr/>
            <p:nvPr/>
          </p:nvGrpSpPr>
          <p:grpSpPr>
            <a:xfrm>
              <a:off x="8976627" y="5369344"/>
              <a:ext cx="216915" cy="266658"/>
              <a:chOff x="10319796" y="5141493"/>
              <a:chExt cx="216915" cy="266658"/>
            </a:xfrm>
          </p:grpSpPr>
          <p:cxnSp>
            <p:nvCxnSpPr>
              <p:cNvPr id="75" name="Conector reto 74"/>
              <p:cNvCxnSpPr>
                <a:endCxn id="76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77" name="Grupo 88"/>
            <p:cNvGrpSpPr/>
            <p:nvPr/>
          </p:nvGrpSpPr>
          <p:grpSpPr>
            <a:xfrm>
              <a:off x="8478510" y="4496813"/>
              <a:ext cx="216915" cy="266658"/>
              <a:chOff x="10319796" y="5141493"/>
              <a:chExt cx="216915" cy="266658"/>
            </a:xfrm>
          </p:grpSpPr>
          <p:cxnSp>
            <p:nvCxnSpPr>
              <p:cNvPr id="78" name="Conector reto 77"/>
              <p:cNvCxnSpPr>
                <a:endCxn id="79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ipse 78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80" name="Grupo 91"/>
            <p:cNvGrpSpPr/>
            <p:nvPr/>
          </p:nvGrpSpPr>
          <p:grpSpPr>
            <a:xfrm>
              <a:off x="9715974" y="4478570"/>
              <a:ext cx="216915" cy="266658"/>
              <a:chOff x="10319796" y="5141493"/>
              <a:chExt cx="216915" cy="266658"/>
            </a:xfrm>
          </p:grpSpPr>
          <p:cxnSp>
            <p:nvCxnSpPr>
              <p:cNvPr id="81" name="Conector reto 80"/>
              <p:cNvCxnSpPr>
                <a:endCxn id="82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83" name="Grupo 98"/>
            <p:cNvGrpSpPr/>
            <p:nvPr/>
          </p:nvGrpSpPr>
          <p:grpSpPr>
            <a:xfrm>
              <a:off x="10919960" y="3835508"/>
              <a:ext cx="257553" cy="260958"/>
              <a:chOff x="10281438" y="6074919"/>
              <a:chExt cx="257553" cy="260958"/>
            </a:xfrm>
          </p:grpSpPr>
          <p:cxnSp>
            <p:nvCxnSpPr>
              <p:cNvPr id="84" name="Conector reto 83"/>
              <p:cNvCxnSpPr>
                <a:stCxn id="85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84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86" name="Grupo 101"/>
            <p:cNvGrpSpPr/>
            <p:nvPr/>
          </p:nvGrpSpPr>
          <p:grpSpPr>
            <a:xfrm>
              <a:off x="10473046" y="3840131"/>
              <a:ext cx="216915" cy="266658"/>
              <a:chOff x="10319796" y="5141493"/>
              <a:chExt cx="216915" cy="266658"/>
            </a:xfrm>
          </p:grpSpPr>
          <p:cxnSp>
            <p:nvCxnSpPr>
              <p:cNvPr id="87" name="Conector reto 86"/>
              <p:cNvCxnSpPr>
                <a:endCxn id="88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Elipse 87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89" name="CaixaDeTexto 88"/>
            <p:cNvSpPr txBox="1"/>
            <p:nvPr/>
          </p:nvSpPr>
          <p:spPr>
            <a:xfrm>
              <a:off x="8690203" y="4957071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z</a:t>
              </a:r>
              <a:endParaRPr lang="pt-BR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298203" y="4070528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v</a:t>
              </a:r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8790992" y="330464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w</a:t>
              </a:r>
              <a:endParaRPr lang="pt-BR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9568908" y="4084049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árvore rubro-Negra </a:t>
            </a:r>
          </a:p>
        </p:txBody>
      </p:sp>
      <p:cxnSp>
        <p:nvCxnSpPr>
          <p:cNvPr id="4" name="Conector em Curva 3"/>
          <p:cNvCxnSpPr/>
          <p:nvPr/>
        </p:nvCxnSpPr>
        <p:spPr>
          <a:xfrm rot="10800000" flipH="1">
            <a:off x="3145980" y="3951362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3636328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6" name="Elipse 5"/>
          <p:cNvSpPr/>
          <p:nvPr/>
        </p:nvSpPr>
        <p:spPr>
          <a:xfrm>
            <a:off x="2921948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rot="5400000">
            <a:off x="3228517" y="3239574"/>
            <a:ext cx="398609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5" idx="5"/>
            <a:endCxn id="13" idx="0"/>
          </p:cNvCxnSpPr>
          <p:nvPr/>
        </p:nvCxnSpPr>
        <p:spPr>
          <a:xfrm rot="16200000" flipH="1">
            <a:off x="4026250" y="3318855"/>
            <a:ext cx="470047" cy="4646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isósceles 8"/>
          <p:cNvSpPr/>
          <p:nvPr/>
        </p:nvSpPr>
        <p:spPr>
          <a:xfrm>
            <a:off x="220756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10" name="Conector reto 9"/>
          <p:cNvCxnSpPr>
            <a:stCxn id="6" idx="3"/>
            <a:endCxn id="9" idx="0"/>
          </p:cNvCxnSpPr>
          <p:nvPr/>
        </p:nvCxnSpPr>
        <p:spPr>
          <a:xfrm rot="5400000">
            <a:off x="2577733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6" idx="5"/>
            <a:endCxn id="12" idx="0"/>
          </p:cNvCxnSpPr>
          <p:nvPr/>
        </p:nvCxnSpPr>
        <p:spPr>
          <a:xfrm rot="16200000" flipH="1">
            <a:off x="3240432" y="4176111"/>
            <a:ext cx="470047" cy="32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3207700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13" name="Triângulo isósceles 12"/>
          <p:cNvSpPr/>
          <p:nvPr/>
        </p:nvSpPr>
        <p:spPr>
          <a:xfrm>
            <a:off x="4064956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15" name="Elipse 14"/>
          <p:cNvSpPr/>
          <p:nvPr/>
        </p:nvSpPr>
        <p:spPr>
          <a:xfrm>
            <a:off x="8708426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6" name="Elipse 15"/>
          <p:cNvSpPr/>
          <p:nvPr/>
        </p:nvSpPr>
        <p:spPr>
          <a:xfrm>
            <a:off x="8136922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17" name="Conector reto 16"/>
          <p:cNvCxnSpPr>
            <a:stCxn id="15" idx="0"/>
            <a:endCxn id="16" idx="5"/>
          </p:cNvCxnSpPr>
          <p:nvPr/>
        </p:nvCxnSpPr>
        <p:spPr>
          <a:xfrm rot="16200000" flipV="1">
            <a:off x="8534687" y="3311013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5"/>
            <a:endCxn id="23" idx="0"/>
          </p:cNvCxnSpPr>
          <p:nvPr/>
        </p:nvCxnSpPr>
        <p:spPr>
          <a:xfrm rot="16200000" flipH="1">
            <a:off x="9062629" y="4140392"/>
            <a:ext cx="470047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7065352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0" name="Conector reto 19"/>
          <p:cNvCxnSpPr>
            <a:stCxn id="16" idx="3"/>
            <a:endCxn id="19" idx="0"/>
          </p:cNvCxnSpPr>
          <p:nvPr/>
        </p:nvCxnSpPr>
        <p:spPr>
          <a:xfrm rot="5400000">
            <a:off x="7614112" y="3196014"/>
            <a:ext cx="470047" cy="71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5" idx="3"/>
            <a:endCxn id="22" idx="0"/>
          </p:cNvCxnSpPr>
          <p:nvPr/>
        </p:nvCxnSpPr>
        <p:spPr>
          <a:xfrm rot="5400000">
            <a:off x="8364211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7994046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3" name="Triângulo isósceles 22"/>
          <p:cNvSpPr/>
          <p:nvPr/>
        </p:nvSpPr>
        <p:spPr>
          <a:xfrm>
            <a:off x="9065616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14124" y="608290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089184" y="2374464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Direita</a:t>
            </a:r>
          </a:p>
        </p:txBody>
      </p:sp>
      <p:sp>
        <p:nvSpPr>
          <p:cNvPr id="26" name="Seta para a Esquerda e para a Direita 25"/>
          <p:cNvSpPr/>
          <p:nvPr/>
        </p:nvSpPr>
        <p:spPr>
          <a:xfrm>
            <a:off x="5350839" y="4113522"/>
            <a:ext cx="1210376" cy="2350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em Curva 26"/>
          <p:cNvCxnSpPr/>
          <p:nvPr/>
        </p:nvCxnSpPr>
        <p:spPr>
          <a:xfrm rot="10800000" flipH="1">
            <a:off x="8939060" y="3944219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445258" y="2376029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Esquerda</a:t>
            </a:r>
          </a:p>
        </p:txBody>
      </p:sp>
    </p:spTree>
    <p:extLst>
      <p:ext uri="{BB962C8B-B14F-4D97-AF65-F5344CB8AC3E}">
        <p14:creationId xmlns:p14="http://schemas.microsoft.com/office/powerpoint/2010/main" val="11344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árvore rubro-Negra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417018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Rotação esquerda em árvore Rubro-Negra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RotaçãoEsq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A,x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≠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= x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8409946" y="401817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Elipse 16"/>
          <p:cNvSpPr/>
          <p:nvPr/>
        </p:nvSpPr>
        <p:spPr>
          <a:xfrm>
            <a:off x="7838442" y="323235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18" name="Conector reto 17"/>
          <p:cNvCxnSpPr>
            <a:stCxn id="16" idx="0"/>
            <a:endCxn id="17" idx="5"/>
          </p:cNvCxnSpPr>
          <p:nvPr/>
        </p:nvCxnSpPr>
        <p:spPr>
          <a:xfrm rot="16200000" flipV="1">
            <a:off x="8236207" y="3614435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6" idx="5"/>
            <a:endCxn id="24" idx="0"/>
          </p:cNvCxnSpPr>
          <p:nvPr/>
        </p:nvCxnSpPr>
        <p:spPr>
          <a:xfrm rot="16200000" flipH="1">
            <a:off x="8764149" y="4443814"/>
            <a:ext cx="470047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ângulo isósceles 19"/>
          <p:cNvSpPr/>
          <p:nvPr/>
        </p:nvSpPr>
        <p:spPr>
          <a:xfrm>
            <a:off x="6766872" y="408961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1" name="Conector reto 20"/>
          <p:cNvCxnSpPr>
            <a:stCxn id="17" idx="3"/>
            <a:endCxn id="20" idx="0"/>
          </p:cNvCxnSpPr>
          <p:nvPr/>
        </p:nvCxnSpPr>
        <p:spPr>
          <a:xfrm rot="5400000">
            <a:off x="7315632" y="3499436"/>
            <a:ext cx="470047" cy="71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6" idx="3"/>
            <a:endCxn id="23" idx="0"/>
          </p:cNvCxnSpPr>
          <p:nvPr/>
        </p:nvCxnSpPr>
        <p:spPr>
          <a:xfrm rot="5400000">
            <a:off x="8065731" y="4463849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ângulo isósceles 22"/>
          <p:cNvSpPr/>
          <p:nvPr/>
        </p:nvSpPr>
        <p:spPr>
          <a:xfrm>
            <a:off x="7695566" y="48754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767136" y="48754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25" name="Conector em Curva 24"/>
          <p:cNvCxnSpPr/>
          <p:nvPr/>
        </p:nvCxnSpPr>
        <p:spPr>
          <a:xfrm rot="10800000" flipH="1">
            <a:off x="8640580" y="4248387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7146778" y="267945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Esquerda</a:t>
            </a:r>
          </a:p>
        </p:txBody>
      </p:sp>
    </p:spTree>
    <p:extLst>
      <p:ext uri="{BB962C8B-B14F-4D97-AF65-F5344CB8AC3E}">
        <p14:creationId xmlns:p14="http://schemas.microsoft.com/office/powerpoint/2010/main" val="2466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38639" y="1916832"/>
            <a:ext cx="4409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Inserção em árvores Rubro-Negras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InsereRN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y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x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 ≠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y = x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    |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|   └    └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y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z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 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 |    se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z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senão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AjustaRN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A,z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)</a:t>
            </a:r>
            <a:endParaRPr lang="pt-BR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8266943" y="234888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" name="Elipse 5"/>
          <p:cNvSpPr/>
          <p:nvPr/>
        </p:nvSpPr>
        <p:spPr>
          <a:xfrm>
            <a:off x="7650241" y="306326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7880240" y="273608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8995988" y="306326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8659576" y="273608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433749" y="380856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9388621" y="345046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9" idx="0"/>
            <a:endCxn id="6" idx="3"/>
          </p:cNvCxnSpPr>
          <p:nvPr/>
        </p:nvCxnSpPr>
        <p:spPr>
          <a:xfrm flipV="1">
            <a:off x="7291929" y="3450469"/>
            <a:ext cx="425677" cy="3424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9300268" y="4196900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4" name="Elipse 43"/>
          <p:cNvSpPr/>
          <p:nvPr/>
        </p:nvSpPr>
        <p:spPr>
          <a:xfrm>
            <a:off x="7228767" y="533423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grpSp>
        <p:nvGrpSpPr>
          <p:cNvPr id="45" name="Grupo 47"/>
          <p:cNvGrpSpPr/>
          <p:nvPr/>
        </p:nvGrpSpPr>
        <p:grpSpPr>
          <a:xfrm>
            <a:off x="7577342" y="5751868"/>
            <a:ext cx="257553" cy="260958"/>
            <a:chOff x="10281438" y="6074919"/>
            <a:chExt cx="257553" cy="260958"/>
          </a:xfrm>
        </p:grpSpPr>
        <p:cxnSp>
          <p:nvCxnSpPr>
            <p:cNvPr id="46" name="Conector reto 45"/>
            <p:cNvCxnSpPr>
              <a:stCxn id="4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8" name="Grupo 50"/>
          <p:cNvGrpSpPr/>
          <p:nvPr/>
        </p:nvGrpSpPr>
        <p:grpSpPr>
          <a:xfrm>
            <a:off x="7108876" y="5760093"/>
            <a:ext cx="216915" cy="266658"/>
            <a:chOff x="10319796" y="5141493"/>
            <a:chExt cx="216915" cy="266658"/>
          </a:xfrm>
        </p:grpSpPr>
        <p:cxnSp>
          <p:nvCxnSpPr>
            <p:cNvPr id="49" name="Conector reto 48"/>
            <p:cNvCxnSpPr>
              <a:endCxn id="5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6888088" y="530120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52" name="Conector reto 51"/>
          <p:cNvCxnSpPr>
            <a:stCxn id="60" idx="0"/>
            <a:endCxn id="6" idx="5"/>
          </p:cNvCxnSpPr>
          <p:nvPr/>
        </p:nvCxnSpPr>
        <p:spPr>
          <a:xfrm flipH="1" flipV="1">
            <a:off x="8042874" y="3450469"/>
            <a:ext cx="415415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7061930" y="379290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sp>
        <p:nvSpPr>
          <p:cNvPr id="60" name="Elipse 59"/>
          <p:cNvSpPr/>
          <p:nvPr/>
        </p:nvSpPr>
        <p:spPr>
          <a:xfrm>
            <a:off x="8228290" y="379908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grpSp>
        <p:nvGrpSpPr>
          <p:cNvPr id="67" name="Grupo 31"/>
          <p:cNvGrpSpPr/>
          <p:nvPr/>
        </p:nvGrpSpPr>
        <p:grpSpPr>
          <a:xfrm>
            <a:off x="7428562" y="4202319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6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0" name="Grupo 34"/>
          <p:cNvGrpSpPr/>
          <p:nvPr/>
        </p:nvGrpSpPr>
        <p:grpSpPr>
          <a:xfrm>
            <a:off x="6960096" y="4210544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7" name="Grupo 37"/>
          <p:cNvGrpSpPr/>
          <p:nvPr/>
        </p:nvGrpSpPr>
        <p:grpSpPr>
          <a:xfrm>
            <a:off x="8853779" y="3468226"/>
            <a:ext cx="216915" cy="266658"/>
            <a:chOff x="10319796" y="5141493"/>
            <a:chExt cx="216915" cy="266658"/>
          </a:xfrm>
        </p:grpSpPr>
        <p:cxnSp>
          <p:nvCxnSpPr>
            <p:cNvPr id="78" name="Conector reto 77"/>
            <p:cNvCxnSpPr>
              <a:endCxn id="7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0" name="Grupo 7"/>
          <p:cNvGrpSpPr/>
          <p:nvPr/>
        </p:nvGrpSpPr>
        <p:grpSpPr>
          <a:xfrm>
            <a:off x="7977990" y="5013402"/>
            <a:ext cx="257553" cy="260958"/>
            <a:chOff x="10281438" y="6074919"/>
            <a:chExt cx="257553" cy="260958"/>
          </a:xfrm>
        </p:grpSpPr>
        <p:cxnSp>
          <p:nvCxnSpPr>
            <p:cNvPr id="81" name="Conector reto 80"/>
            <p:cNvCxnSpPr>
              <a:stCxn id="8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83" name="Elipse 82"/>
          <p:cNvSpPr/>
          <p:nvPr/>
        </p:nvSpPr>
        <p:spPr>
          <a:xfrm>
            <a:off x="7668463" y="461390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grpSp>
        <p:nvGrpSpPr>
          <p:cNvPr id="87" name="Grupo 7"/>
          <p:cNvGrpSpPr/>
          <p:nvPr/>
        </p:nvGrpSpPr>
        <p:grpSpPr>
          <a:xfrm>
            <a:off x="9078807" y="5007702"/>
            <a:ext cx="257553" cy="260958"/>
            <a:chOff x="10281438" y="6074919"/>
            <a:chExt cx="257553" cy="260958"/>
          </a:xfrm>
        </p:grpSpPr>
        <p:cxnSp>
          <p:nvCxnSpPr>
            <p:cNvPr id="88" name="Conector reto 87"/>
            <p:cNvCxnSpPr>
              <a:stCxn id="8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0" name="Elipse 89"/>
          <p:cNvSpPr/>
          <p:nvPr/>
        </p:nvSpPr>
        <p:spPr>
          <a:xfrm>
            <a:off x="8761115" y="461390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grpSp>
        <p:nvGrpSpPr>
          <p:cNvPr id="91" name="Grupo 19"/>
          <p:cNvGrpSpPr/>
          <p:nvPr/>
        </p:nvGrpSpPr>
        <p:grpSpPr>
          <a:xfrm>
            <a:off x="8639515" y="5007702"/>
            <a:ext cx="216915" cy="266658"/>
            <a:chOff x="10319796" y="5141493"/>
            <a:chExt cx="216915" cy="266658"/>
          </a:xfrm>
        </p:grpSpPr>
        <p:cxnSp>
          <p:nvCxnSpPr>
            <p:cNvPr id="92" name="Conector reto 91"/>
            <p:cNvCxnSpPr>
              <a:endCxn id="9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94" name="Conector reto 93"/>
          <p:cNvCxnSpPr>
            <a:stCxn id="60" idx="3"/>
            <a:endCxn id="83" idx="0"/>
          </p:cNvCxnSpPr>
          <p:nvPr/>
        </p:nvCxnSpPr>
        <p:spPr>
          <a:xfrm flipH="1">
            <a:off x="7898462" y="4186297"/>
            <a:ext cx="397193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60" idx="5"/>
            <a:endCxn id="90" idx="0"/>
          </p:cNvCxnSpPr>
          <p:nvPr/>
        </p:nvCxnSpPr>
        <p:spPr>
          <a:xfrm>
            <a:off x="8620923" y="4186297"/>
            <a:ext cx="370191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31"/>
          <p:cNvGrpSpPr/>
          <p:nvPr/>
        </p:nvGrpSpPr>
        <p:grpSpPr>
          <a:xfrm>
            <a:off x="9808829" y="4206372"/>
            <a:ext cx="257553" cy="260958"/>
            <a:chOff x="10281438" y="6074919"/>
            <a:chExt cx="257553" cy="260958"/>
          </a:xfrm>
        </p:grpSpPr>
        <p:cxnSp>
          <p:nvCxnSpPr>
            <p:cNvPr id="101" name="Conector reto 100"/>
            <p:cNvCxnSpPr>
              <a:stCxn id="10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05" name="Conector reto 104"/>
          <p:cNvCxnSpPr>
            <a:stCxn id="83" idx="3"/>
            <a:endCxn id="44" idx="0"/>
          </p:cNvCxnSpPr>
          <p:nvPr/>
        </p:nvCxnSpPr>
        <p:spPr>
          <a:xfrm flipH="1">
            <a:off x="7458766" y="5001110"/>
            <a:ext cx="277062" cy="33312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67201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Algoritmo</a:t>
            </a:r>
            <a:r>
              <a:rPr lang="pt-BR" sz="2000" dirty="0"/>
              <a:t>: Inserção em árvores Rubro-Negras</a:t>
            </a:r>
          </a:p>
          <a:p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AjustaRN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while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faça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paipaiesq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y =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paipaidir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se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y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alteração de cor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alteração de cor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paipaicor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</a:t>
            </a:r>
            <a:r>
              <a:rPr lang="pt-BR" sz="1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alteração de cor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z =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zpaipai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alteração de cor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senão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z ==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zpaidir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endParaRPr lang="pt-BR" sz="13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|  |    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 =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rotação esquerda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|  └   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RotaçãoEsq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A,z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rotação esquerda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|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rotação direita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|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zpaipaicor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rotação direita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RotaçãoDir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(A,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zpaipai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	</a:t>
            </a:r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rotação direita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senão</a:t>
            </a: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  └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igual a cláusula "se" com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dir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e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esq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trocados </a:t>
            </a:r>
          </a:p>
          <a:p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Araizcor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3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endParaRPr lang="pt-BR" sz="1300" b="1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7752184" y="4797152"/>
            <a:ext cx="144016" cy="1008112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931682" y="5147319"/>
            <a:ext cx="210346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rotação dupla direita</a:t>
            </a:r>
            <a:endParaRPr lang="pt-B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negras</a:t>
            </a:r>
            <a:r>
              <a:rPr lang="pt-BR" dirty="0"/>
              <a:t> são árvores balanceadas:</a:t>
            </a:r>
          </a:p>
          <a:p>
            <a:pPr lvl="1"/>
            <a:r>
              <a:rPr lang="pt-BR" dirty="0"/>
              <a:t>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balanceamento é menos rígido </a:t>
            </a:r>
            <a:r>
              <a:rPr lang="pt-BR" dirty="0"/>
              <a:t>que o das árvores AVL</a:t>
            </a:r>
          </a:p>
          <a:p>
            <a:pPr lvl="1"/>
            <a:r>
              <a:rPr lang="pt-BR" dirty="0"/>
              <a:t>Possui melhor desempenho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inserções e remoções </a:t>
            </a:r>
            <a:r>
              <a:rPr lang="pt-BR" dirty="0"/>
              <a:t>que a AVL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é menos eficiente em comparação a AVL</a:t>
            </a:r>
          </a:p>
          <a:p>
            <a:pPr lvl="1"/>
            <a:endParaRPr lang="pt-BR" dirty="0"/>
          </a:p>
          <a:p>
            <a:r>
              <a:rPr lang="pt-BR" dirty="0"/>
              <a:t>É a árvore mais usada para representar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conjuntos ordenados </a:t>
            </a:r>
            <a:r>
              <a:rPr lang="pt-BR" dirty="0"/>
              <a:t>de elementos</a:t>
            </a:r>
          </a:p>
          <a:p>
            <a:pPr lvl="1"/>
            <a:r>
              <a:rPr lang="pt-BR" dirty="0"/>
              <a:t>Execução eficiente das operações: </a:t>
            </a:r>
          </a:p>
          <a:p>
            <a:pPr lvl="2"/>
            <a:r>
              <a:rPr lang="pt-BR" dirty="0"/>
              <a:t>Inserção, Remoção, Busca, Sucessor, Predecessor, Mínimo e Máximo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6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3257</TotalTime>
  <Words>704</Words>
  <Application>Microsoft Office PowerPoint</Application>
  <PresentationFormat>Widescreen</PresentationFormat>
  <Paragraphs>169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Árvores Rubro-Negras</vt:lpstr>
      <vt:lpstr>Árvores Rubro-Negras</vt:lpstr>
      <vt:lpstr>Inserção em árvore rubro-Negra</vt:lpstr>
      <vt:lpstr>Inserção em árvore rubro-Negra</vt:lpstr>
      <vt:lpstr>Rotação em árvore rubro-Negra </vt:lpstr>
      <vt:lpstr>Rotação em árvore rubro-Negra </vt:lpstr>
      <vt:lpstr>Implementação da Inclusão</vt:lpstr>
      <vt:lpstr>Implementação da Inclusão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339</cp:revision>
  <cp:lastPrinted>2015-04-24T20:20:31Z</cp:lastPrinted>
  <dcterms:created xsi:type="dcterms:W3CDTF">2008-03-07T12:19:15Z</dcterms:created>
  <dcterms:modified xsi:type="dcterms:W3CDTF">2017-08-08T17:43:21Z</dcterms:modified>
  <cp:contentStatus/>
</cp:coreProperties>
</file>