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20"/>
  </p:notesMasterIdLst>
  <p:handoutMasterIdLst>
    <p:handoutMasterId r:id="rId21"/>
  </p:handoutMasterIdLst>
  <p:sldIdLst>
    <p:sldId id="407" r:id="rId2"/>
    <p:sldId id="384" r:id="rId3"/>
    <p:sldId id="397" r:id="rId4"/>
    <p:sldId id="378" r:id="rId5"/>
    <p:sldId id="395" r:id="rId6"/>
    <p:sldId id="396" r:id="rId7"/>
    <p:sldId id="399" r:id="rId8"/>
    <p:sldId id="400" r:id="rId9"/>
    <p:sldId id="401" r:id="rId10"/>
    <p:sldId id="402" r:id="rId11"/>
    <p:sldId id="379" r:id="rId12"/>
    <p:sldId id="403" r:id="rId13"/>
    <p:sldId id="404" r:id="rId14"/>
    <p:sldId id="405" r:id="rId15"/>
    <p:sldId id="406" r:id="rId16"/>
    <p:sldId id="398" r:id="rId17"/>
    <p:sldId id="408" r:id="rId18"/>
    <p:sldId id="394" r:id="rId1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2293" autoAdjust="0"/>
  </p:normalViewPr>
  <p:slideViewPr>
    <p:cSldViewPr>
      <p:cViewPr varScale="1">
        <p:scale>
          <a:sx n="100" d="100"/>
          <a:sy n="100" d="100"/>
        </p:scale>
        <p:origin x="95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8/9/2017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árvores rubro</a:t>
            </a:r>
            <a:r>
              <a:rPr lang="pt-BR" baseline="0" dirty="0"/>
              <a:t>-negras foram introduzidas por Bayer em 1972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5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x fosse um sentinela, a aplicação do caso 1 não reestabeleceria a árvore rubro-negra, ainda é preciso aplicar outro caso no resultado final do caso 1.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622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53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sucessor aqui não é genérico, ele é sempre o menor nó da direita.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8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14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/>
              <a:t>O código supõe que 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</a:rPr>
              <a:t> é diferente da</a:t>
            </a:r>
            <a:r>
              <a:rPr lang="pt-BR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sentinela ( 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)</a:t>
            </a:r>
            <a:r>
              <a:rPr lang="pt-BR" sz="1200" baseline="0" dirty="0">
                <a:latin typeface="Consolas" panose="020B0609020204030204" pitchFamily="49" charset="0"/>
                <a:cs typeface="Consolas" panose="020B0609020204030204" pitchFamily="49" charset="0"/>
              </a:rPr>
              <a:t> e que o pai da raiz aponta para a sentinela ( 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</a:t>
            </a:r>
            <a:r>
              <a:rPr lang="pt-BR" sz="1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2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)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19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Embora o algoritmo se chame “troca”, ele coloca</a:t>
            </a:r>
            <a:r>
              <a:rPr lang="pt-BR" baseline="0" dirty="0"/>
              <a:t> </a:t>
            </a:r>
            <a:r>
              <a:rPr lang="pt-BR" dirty="0"/>
              <a:t>v no lugar de</a:t>
            </a:r>
            <a:r>
              <a:rPr lang="pt-BR" baseline="0" dirty="0"/>
              <a:t> u ajustando apenas o pai do nó v. </a:t>
            </a:r>
          </a:p>
          <a:p>
            <a:r>
              <a:rPr lang="pt-BR" baseline="0" dirty="0"/>
              <a:t>O algoritmo de troca deve funcionar mesmo quando v for um nó externo. </a:t>
            </a:r>
          </a:p>
          <a:p>
            <a:r>
              <a:rPr lang="pt-BR" baseline="0" dirty="0"/>
              <a:t>O nó externo não pode ser nulo caso contrário a instrução v-&gt;pai seria inválida.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140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Remover</a:t>
            </a:r>
            <a:r>
              <a:rPr lang="pt-BR" baseline="0" dirty="0"/>
              <a:t> um nó negro pode quebrar a regra (5) das árvores rubro-negras, por isso é preciso ajustar a árvore.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05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Remover</a:t>
            </a:r>
            <a:r>
              <a:rPr lang="pt-BR" baseline="0" dirty="0"/>
              <a:t> um nó negro pode quebrar a regra (5) das árvores rubro-negras, por isso é preciso ajustar a árvore.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94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Mover</a:t>
            </a:r>
            <a:r>
              <a:rPr lang="pt-BR" baseline="0" dirty="0"/>
              <a:t> um nó negro pode quebrar a regra (5) das árvores rubro-negras, por isso é preciso ajustar a árvore.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778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primeiro teste cobre tanto o caso em que o nó z não possui filhos, quanto o caso em que ele possui apenas o filho direito. O segundo teste verifica</a:t>
            </a:r>
            <a:r>
              <a:rPr lang="pt-BR" baseline="0" dirty="0"/>
              <a:t> se z tem apenas um filho esquerdo, caso contrário ele tem ambos os filhos.</a:t>
            </a:r>
          </a:p>
          <a:p>
            <a:r>
              <a:rPr lang="pt-BR" baseline="0" dirty="0"/>
              <a:t>No terceiro teste a atribuição x-&gt;pai = y parece inútil, mas é necessária para garantir o bom funcionamento da troca caso o nó x seja externo (que tem pai nulo). </a:t>
            </a:r>
          </a:p>
          <a:p>
            <a:r>
              <a:rPr lang="pt-BR" baseline="0" dirty="0"/>
              <a:t>A remoção faz o nó x apontar para o único filho de y, ou se y não tem filhos, para o nó sentinela externo.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22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E7E0F7D-F204-484D-8438-81CE96F3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9EE98CF-93E5-46DE-B5E1-81286B588E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8B2524DC-E40D-4597-8D10-C3A950FFDCDF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336FDC-0380-4C57-AEBC-7EE4E72472D6}"/>
              </a:ext>
            </a:extLst>
          </p:cNvPr>
          <p:cNvSpPr txBox="1"/>
          <p:nvPr userDrawn="1"/>
        </p:nvSpPr>
        <p:spPr>
          <a:xfrm>
            <a:off x="9761129" y="4439238"/>
            <a:ext cx="16399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1200" b="0" i="0" cap="non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8/9/2017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1F021-8A5F-4A58-AC1A-B339AF0E0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Rubro-Negras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AA09C6-56A8-4CA3-8CEE-F08362CF9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420437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remoção de um nó z </a:t>
            </a:r>
            <a:r>
              <a:rPr lang="pt-BR" dirty="0"/>
              <a:t>possui 3 casos:</a:t>
            </a:r>
          </a:p>
          <a:p>
            <a:endParaRPr lang="pt-BR" dirty="0"/>
          </a:p>
          <a:p>
            <a:r>
              <a:rPr lang="pt-BR" dirty="0"/>
              <a:t>Caso 3: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nó z possui dois filhos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1393370" y="3902086"/>
            <a:ext cx="49060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O nó y será o sucessor de z e o nó x será o elemento a direita de y:</a:t>
            </a:r>
            <a:br>
              <a:rPr lang="pt-BR" sz="2200" dirty="0"/>
            </a:br>
            <a:r>
              <a:rPr lang="pt-BR" sz="2200" dirty="0"/>
              <a:t>- y ocupará o lugar de z</a:t>
            </a:r>
            <a:br>
              <a:rPr lang="pt-BR" sz="2200" dirty="0"/>
            </a:br>
            <a:r>
              <a:rPr lang="pt-BR" sz="2200" dirty="0"/>
              <a:t>- x ocupará o lugar de y</a:t>
            </a:r>
            <a:br>
              <a:rPr lang="pt-BR" sz="2200" dirty="0"/>
            </a:br>
            <a:r>
              <a:rPr lang="pt-BR" sz="2200" dirty="0"/>
              <a:t>- y receberá a cor de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Se a cor original de y é negra </a:t>
            </a:r>
            <a:br>
              <a:rPr lang="pt-BR" sz="2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é preciso ajustar a árvore</a:t>
            </a:r>
            <a:endParaRPr lang="pt-BR" sz="2200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1C8BD77-61F6-40B9-B740-00520A929C9D}"/>
              </a:ext>
            </a:extLst>
          </p:cNvPr>
          <p:cNvGrpSpPr/>
          <p:nvPr/>
        </p:nvGrpSpPr>
        <p:grpSpPr>
          <a:xfrm>
            <a:off x="7558114" y="3629287"/>
            <a:ext cx="4103890" cy="2847933"/>
            <a:chOff x="7348183" y="2621809"/>
            <a:chExt cx="4103890" cy="2847933"/>
          </a:xfrm>
        </p:grpSpPr>
        <p:sp>
          <p:nvSpPr>
            <p:cNvPr id="4" name="Elipse 3"/>
            <p:cNvSpPr/>
            <p:nvPr/>
          </p:nvSpPr>
          <p:spPr>
            <a:xfrm>
              <a:off x="9775308" y="3351292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11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7885117" y="3351292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2</a:t>
              </a:r>
            </a:p>
          </p:txBody>
        </p:sp>
        <p:cxnSp>
          <p:nvCxnSpPr>
            <p:cNvPr id="6" name="Conector reto 5"/>
            <p:cNvCxnSpPr>
              <a:stCxn id="20" idx="3"/>
              <a:endCxn id="5" idx="0"/>
            </p:cNvCxnSpPr>
            <p:nvPr/>
          </p:nvCxnSpPr>
          <p:spPr>
            <a:xfrm flipH="1">
              <a:off x="8115116" y="3009018"/>
              <a:ext cx="756603" cy="34227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/>
            <p:cNvSpPr/>
            <p:nvPr/>
          </p:nvSpPr>
          <p:spPr>
            <a:xfrm>
              <a:off x="10381679" y="4065672"/>
              <a:ext cx="459998" cy="45364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14</a:t>
              </a:r>
            </a:p>
          </p:txBody>
        </p:sp>
        <p:cxnSp>
          <p:nvCxnSpPr>
            <p:cNvPr id="8" name="Conector reto 7"/>
            <p:cNvCxnSpPr>
              <a:stCxn id="4" idx="5"/>
              <a:endCxn id="7" idx="0"/>
            </p:cNvCxnSpPr>
            <p:nvPr/>
          </p:nvCxnSpPr>
          <p:spPr>
            <a:xfrm>
              <a:off x="10167941" y="3738501"/>
              <a:ext cx="443737" cy="32717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10819440" y="4810972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15</a:t>
              </a:r>
            </a:p>
          </p:txBody>
        </p:sp>
        <p:cxnSp>
          <p:nvCxnSpPr>
            <p:cNvPr id="10" name="Conector reto 9"/>
            <p:cNvCxnSpPr>
              <a:stCxn id="9" idx="0"/>
              <a:endCxn id="7" idx="5"/>
            </p:cNvCxnSpPr>
            <p:nvPr/>
          </p:nvCxnSpPr>
          <p:spPr>
            <a:xfrm flipH="1" flipV="1">
              <a:off x="10774312" y="4452881"/>
              <a:ext cx="275127" cy="35809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19" idx="0"/>
              <a:endCxn id="5" idx="3"/>
            </p:cNvCxnSpPr>
            <p:nvPr/>
          </p:nvCxnSpPr>
          <p:spPr>
            <a:xfrm flipV="1">
              <a:off x="7680016" y="3738501"/>
              <a:ext cx="272466" cy="34243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37"/>
            <p:cNvGrpSpPr/>
            <p:nvPr/>
          </p:nvGrpSpPr>
          <p:grpSpPr>
            <a:xfrm>
              <a:off x="10685959" y="5199312"/>
              <a:ext cx="216915" cy="266658"/>
              <a:chOff x="10319796" y="5141493"/>
              <a:chExt cx="216915" cy="266658"/>
            </a:xfrm>
          </p:grpSpPr>
          <p:cxnSp>
            <p:nvCxnSpPr>
              <p:cNvPr id="13" name="Conector reto 12"/>
              <p:cNvCxnSpPr>
                <a:endCxn id="14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ipse 13"/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15" name="Grupo 50"/>
            <p:cNvGrpSpPr/>
            <p:nvPr/>
          </p:nvGrpSpPr>
          <p:grpSpPr>
            <a:xfrm>
              <a:off x="8237059" y="4475247"/>
              <a:ext cx="216915" cy="266658"/>
              <a:chOff x="10319796" y="5141493"/>
              <a:chExt cx="216915" cy="266658"/>
            </a:xfrm>
          </p:grpSpPr>
          <p:cxnSp>
            <p:nvCxnSpPr>
              <p:cNvPr id="16" name="Conector reto 15"/>
              <p:cNvCxnSpPr>
                <a:endCxn id="17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ipse 16"/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cxnSp>
          <p:nvCxnSpPr>
            <p:cNvPr id="18" name="Conector reto 17"/>
            <p:cNvCxnSpPr>
              <a:stCxn id="33" idx="0"/>
              <a:endCxn id="5" idx="5"/>
            </p:cNvCxnSpPr>
            <p:nvPr/>
          </p:nvCxnSpPr>
          <p:spPr>
            <a:xfrm flipH="1" flipV="1">
              <a:off x="8277750" y="3738501"/>
              <a:ext cx="296023" cy="35176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/>
            <p:cNvSpPr/>
            <p:nvPr/>
          </p:nvSpPr>
          <p:spPr>
            <a:xfrm>
              <a:off x="7450017" y="4080939"/>
              <a:ext cx="459998" cy="45364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1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8804354" y="2621809"/>
              <a:ext cx="459998" cy="4536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7</a:t>
              </a:r>
            </a:p>
          </p:txBody>
        </p:sp>
        <p:grpSp>
          <p:nvGrpSpPr>
            <p:cNvPr id="21" name="Grupo 31"/>
            <p:cNvGrpSpPr/>
            <p:nvPr/>
          </p:nvGrpSpPr>
          <p:grpSpPr>
            <a:xfrm>
              <a:off x="7816649" y="4490351"/>
              <a:ext cx="257553" cy="260958"/>
              <a:chOff x="10281438" y="6074919"/>
              <a:chExt cx="257553" cy="260958"/>
            </a:xfrm>
          </p:grpSpPr>
          <p:cxnSp>
            <p:nvCxnSpPr>
              <p:cNvPr id="22" name="Conector reto 21"/>
              <p:cNvCxnSpPr>
                <a:stCxn id="23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ipse 22"/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24" name="Grupo 34"/>
            <p:cNvGrpSpPr/>
            <p:nvPr/>
          </p:nvGrpSpPr>
          <p:grpSpPr>
            <a:xfrm>
              <a:off x="7348183" y="4498576"/>
              <a:ext cx="216915" cy="266658"/>
              <a:chOff x="10319796" y="5141493"/>
              <a:chExt cx="216915" cy="266658"/>
            </a:xfrm>
          </p:grpSpPr>
          <p:cxnSp>
            <p:nvCxnSpPr>
              <p:cNvPr id="25" name="Conector reto 24"/>
              <p:cNvCxnSpPr>
                <a:endCxn id="26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/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27" name="Grupo 37"/>
            <p:cNvGrpSpPr/>
            <p:nvPr/>
          </p:nvGrpSpPr>
          <p:grpSpPr>
            <a:xfrm>
              <a:off x="10239470" y="4470638"/>
              <a:ext cx="216915" cy="266658"/>
              <a:chOff x="10319796" y="5141493"/>
              <a:chExt cx="216915" cy="266658"/>
            </a:xfrm>
          </p:grpSpPr>
          <p:cxnSp>
            <p:nvCxnSpPr>
              <p:cNvPr id="28" name="Conector reto 27"/>
              <p:cNvCxnSpPr>
                <a:endCxn id="29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/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33" name="Elipse 32"/>
            <p:cNvSpPr/>
            <p:nvPr/>
          </p:nvSpPr>
          <p:spPr>
            <a:xfrm>
              <a:off x="8343774" y="4090267"/>
              <a:ext cx="459998" cy="4536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5</a:t>
              </a:r>
            </a:p>
          </p:txBody>
        </p:sp>
        <p:grpSp>
          <p:nvGrpSpPr>
            <p:cNvPr id="34" name="Grupo 7"/>
            <p:cNvGrpSpPr/>
            <p:nvPr/>
          </p:nvGrpSpPr>
          <p:grpSpPr>
            <a:xfrm>
              <a:off x="9642485" y="4468111"/>
              <a:ext cx="257553" cy="260958"/>
              <a:chOff x="10281438" y="6074919"/>
              <a:chExt cx="257553" cy="260958"/>
            </a:xfrm>
          </p:grpSpPr>
          <p:cxnSp>
            <p:nvCxnSpPr>
              <p:cNvPr id="35" name="Conector reto 34"/>
              <p:cNvCxnSpPr>
                <a:stCxn id="36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/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37" name="Elipse 36"/>
            <p:cNvSpPr/>
            <p:nvPr/>
          </p:nvSpPr>
          <p:spPr>
            <a:xfrm>
              <a:off x="9324793" y="4074310"/>
              <a:ext cx="459998" cy="4536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8</a:t>
              </a:r>
            </a:p>
          </p:txBody>
        </p:sp>
        <p:grpSp>
          <p:nvGrpSpPr>
            <p:cNvPr id="38" name="Grupo 19"/>
            <p:cNvGrpSpPr/>
            <p:nvPr/>
          </p:nvGrpSpPr>
          <p:grpSpPr>
            <a:xfrm>
              <a:off x="9203193" y="4468111"/>
              <a:ext cx="216915" cy="266658"/>
              <a:chOff x="10319796" y="5141493"/>
              <a:chExt cx="216915" cy="266658"/>
            </a:xfrm>
          </p:grpSpPr>
          <p:cxnSp>
            <p:nvCxnSpPr>
              <p:cNvPr id="39" name="Conector reto 38"/>
              <p:cNvCxnSpPr>
                <a:endCxn id="40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cxnSp>
          <p:nvCxnSpPr>
            <p:cNvPr id="41" name="Conector reto 40"/>
            <p:cNvCxnSpPr>
              <a:stCxn id="20" idx="5"/>
              <a:endCxn id="4" idx="0"/>
            </p:cNvCxnSpPr>
            <p:nvPr/>
          </p:nvCxnSpPr>
          <p:spPr>
            <a:xfrm>
              <a:off x="9196987" y="3009018"/>
              <a:ext cx="808320" cy="34227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4" idx="3"/>
              <a:endCxn id="37" idx="0"/>
            </p:cNvCxnSpPr>
            <p:nvPr/>
          </p:nvCxnSpPr>
          <p:spPr>
            <a:xfrm flipH="1">
              <a:off x="9554792" y="3738501"/>
              <a:ext cx="287881" cy="33580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o 31"/>
            <p:cNvGrpSpPr/>
            <p:nvPr/>
          </p:nvGrpSpPr>
          <p:grpSpPr>
            <a:xfrm>
              <a:off x="11194520" y="5208784"/>
              <a:ext cx="257553" cy="260958"/>
              <a:chOff x="10281438" y="6074919"/>
              <a:chExt cx="257553" cy="260958"/>
            </a:xfrm>
          </p:grpSpPr>
          <p:cxnSp>
            <p:nvCxnSpPr>
              <p:cNvPr id="44" name="Conector reto 43"/>
              <p:cNvCxnSpPr>
                <a:stCxn id="45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46" name="CaixaDeTexto 45"/>
            <p:cNvSpPr txBox="1"/>
            <p:nvPr/>
          </p:nvSpPr>
          <p:spPr>
            <a:xfrm>
              <a:off x="8358836" y="3311208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z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789598" y="406161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y</a:t>
              </a:r>
            </a:p>
          </p:txBody>
        </p:sp>
        <p:grpSp>
          <p:nvGrpSpPr>
            <p:cNvPr id="50" name="Grupo 50"/>
            <p:cNvGrpSpPr/>
            <p:nvPr/>
          </p:nvGrpSpPr>
          <p:grpSpPr>
            <a:xfrm>
              <a:off x="8571789" y="5170856"/>
              <a:ext cx="216915" cy="266658"/>
              <a:chOff x="10319796" y="5141493"/>
              <a:chExt cx="216915" cy="266658"/>
            </a:xfrm>
          </p:grpSpPr>
          <p:cxnSp>
            <p:nvCxnSpPr>
              <p:cNvPr id="51" name="Conector reto 50"/>
              <p:cNvCxnSpPr>
                <a:endCxn id="52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53" name="Grupo 7"/>
            <p:cNvGrpSpPr/>
            <p:nvPr/>
          </p:nvGrpSpPr>
          <p:grpSpPr>
            <a:xfrm>
              <a:off x="9009619" y="5170856"/>
              <a:ext cx="257553" cy="260958"/>
              <a:chOff x="10281438" y="6074919"/>
              <a:chExt cx="257553" cy="260958"/>
            </a:xfrm>
          </p:grpSpPr>
          <p:cxnSp>
            <p:nvCxnSpPr>
              <p:cNvPr id="54" name="Conector reto 53"/>
              <p:cNvCxnSpPr>
                <a:stCxn id="55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/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56" name="Elipse 55"/>
            <p:cNvSpPr/>
            <p:nvPr/>
          </p:nvSpPr>
          <p:spPr>
            <a:xfrm>
              <a:off x="8678504" y="4785876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6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9135914" y="47728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x</a:t>
              </a:r>
            </a:p>
          </p:txBody>
        </p:sp>
        <p:cxnSp>
          <p:nvCxnSpPr>
            <p:cNvPr id="59" name="Conector reto 58"/>
            <p:cNvCxnSpPr>
              <a:stCxn id="56" idx="0"/>
              <a:endCxn id="33" idx="5"/>
            </p:cNvCxnSpPr>
            <p:nvPr/>
          </p:nvCxnSpPr>
          <p:spPr>
            <a:xfrm flipH="1" flipV="1">
              <a:off x="8736407" y="4477476"/>
              <a:ext cx="172096" cy="308400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C7766CB-FA71-4B38-8D69-3D265157A4DE}"/>
              </a:ext>
            </a:extLst>
          </p:cNvPr>
          <p:cNvGrpSpPr/>
          <p:nvPr/>
        </p:nvGrpSpPr>
        <p:grpSpPr>
          <a:xfrm>
            <a:off x="7558956" y="550844"/>
            <a:ext cx="3675332" cy="2479125"/>
            <a:chOff x="8319537" y="16800"/>
            <a:chExt cx="3675332" cy="2479125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DF5D4941-3CCF-4AA2-822F-D5F6773B9856}"/>
                </a:ext>
              </a:extLst>
            </p:cNvPr>
            <p:cNvSpPr/>
            <p:nvPr/>
          </p:nvSpPr>
          <p:spPr>
            <a:xfrm>
              <a:off x="10746662" y="751041"/>
              <a:ext cx="459998" cy="45364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11</a:t>
              </a:r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F34D87BB-3D98-42C5-89D4-464563C7D909}"/>
                </a:ext>
              </a:extLst>
            </p:cNvPr>
            <p:cNvSpPr/>
            <p:nvPr/>
          </p:nvSpPr>
          <p:spPr>
            <a:xfrm>
              <a:off x="8856471" y="751041"/>
              <a:ext cx="459998" cy="45364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2</a:t>
              </a:r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8CA9BEE8-D1E3-4FBB-A212-AE9D159F849D}"/>
                </a:ext>
              </a:extLst>
            </p:cNvPr>
            <p:cNvCxnSpPr>
              <a:cxnSpLocks/>
              <a:stCxn id="72" idx="3"/>
              <a:endCxn id="61" idx="0"/>
            </p:cNvCxnSpPr>
            <p:nvPr/>
          </p:nvCxnSpPr>
          <p:spPr>
            <a:xfrm flipH="1">
              <a:off x="9086470" y="408767"/>
              <a:ext cx="756603" cy="34227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35A7AA58-A728-4335-A417-38EF51C3E3C0}"/>
                </a:ext>
              </a:extLst>
            </p:cNvPr>
            <p:cNvSpPr/>
            <p:nvPr/>
          </p:nvSpPr>
          <p:spPr>
            <a:xfrm>
              <a:off x="11353033" y="1465421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14</a:t>
              </a:r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3CCA8514-C068-48F4-992C-B1C0C5FC25E2}"/>
                </a:ext>
              </a:extLst>
            </p:cNvPr>
            <p:cNvCxnSpPr>
              <a:cxnSpLocks/>
              <a:stCxn id="60" idx="5"/>
              <a:endCxn id="63" idx="0"/>
            </p:cNvCxnSpPr>
            <p:nvPr/>
          </p:nvCxnSpPr>
          <p:spPr>
            <a:xfrm>
              <a:off x="11139295" y="1138250"/>
              <a:ext cx="443737" cy="327171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884AC562-C1DF-432A-A38E-FF35B6C122D8}"/>
                </a:ext>
              </a:extLst>
            </p:cNvPr>
            <p:cNvCxnSpPr>
              <a:cxnSpLocks/>
              <a:stCxn id="71" idx="0"/>
              <a:endCxn id="61" idx="3"/>
            </p:cNvCxnSpPr>
            <p:nvPr/>
          </p:nvCxnSpPr>
          <p:spPr>
            <a:xfrm flipV="1">
              <a:off x="8651370" y="1138250"/>
              <a:ext cx="272466" cy="342438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upo 50">
              <a:extLst>
                <a:ext uri="{FF2B5EF4-FFF2-40B4-BE49-F238E27FC236}">
                  <a16:creationId xmlns:a16="http://schemas.microsoft.com/office/drawing/2014/main" id="{2E971A13-9EF7-4A57-9220-269F216F739B}"/>
                </a:ext>
              </a:extLst>
            </p:cNvPr>
            <p:cNvGrpSpPr/>
            <p:nvPr/>
          </p:nvGrpSpPr>
          <p:grpSpPr>
            <a:xfrm>
              <a:off x="9208413" y="1874996"/>
              <a:ext cx="216915" cy="266658"/>
              <a:chOff x="10319796" y="5141493"/>
              <a:chExt cx="216915" cy="266658"/>
            </a:xfrm>
          </p:grpSpPr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67A4CD7-87E8-4FAD-A801-16A6B75E0365}"/>
                  </a:ext>
                </a:extLst>
              </p:cNvPr>
              <p:cNvCxnSpPr>
                <a:cxnSpLocks/>
                <a:endCxn id="107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1977F984-43A8-4BB0-AD38-29270E001A02}"/>
                  </a:ext>
                </a:extLst>
              </p:cNvPr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C144A379-2BD4-4D30-9E16-B62A4777E0AB}"/>
                </a:ext>
              </a:extLst>
            </p:cNvPr>
            <p:cNvCxnSpPr>
              <a:cxnSpLocks/>
              <a:stCxn id="76" idx="0"/>
              <a:endCxn id="61" idx="5"/>
            </p:cNvCxnSpPr>
            <p:nvPr/>
          </p:nvCxnSpPr>
          <p:spPr>
            <a:xfrm flipH="1" flipV="1">
              <a:off x="9249104" y="1138250"/>
              <a:ext cx="296023" cy="351766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E52AB53-54FD-466D-9ECB-B0AACF7193EB}"/>
                </a:ext>
              </a:extLst>
            </p:cNvPr>
            <p:cNvSpPr/>
            <p:nvPr/>
          </p:nvSpPr>
          <p:spPr>
            <a:xfrm>
              <a:off x="8421371" y="1480688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1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5F8DEB9-1744-4BA3-8887-0B5CC254DAE1}"/>
                </a:ext>
              </a:extLst>
            </p:cNvPr>
            <p:cNvSpPr/>
            <p:nvPr/>
          </p:nvSpPr>
          <p:spPr>
            <a:xfrm>
              <a:off x="9775708" y="21558"/>
              <a:ext cx="459998" cy="45364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7</a:t>
              </a:r>
            </a:p>
          </p:txBody>
        </p:sp>
        <p:grpSp>
          <p:nvGrpSpPr>
            <p:cNvPr id="73" name="Grupo 31">
              <a:extLst>
                <a:ext uri="{FF2B5EF4-FFF2-40B4-BE49-F238E27FC236}">
                  <a16:creationId xmlns:a16="http://schemas.microsoft.com/office/drawing/2014/main" id="{E3A80096-E9B3-42A7-811D-52F3A2BAF1FA}"/>
                </a:ext>
              </a:extLst>
            </p:cNvPr>
            <p:cNvGrpSpPr/>
            <p:nvPr/>
          </p:nvGrpSpPr>
          <p:grpSpPr>
            <a:xfrm>
              <a:off x="8788003" y="1890100"/>
              <a:ext cx="257553" cy="260958"/>
              <a:chOff x="10281438" y="6074919"/>
              <a:chExt cx="257553" cy="260958"/>
            </a:xfrm>
          </p:grpSpPr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560C31F6-0BFE-42D4-9FCF-1DE33122514D}"/>
                  </a:ext>
                </a:extLst>
              </p:cNvPr>
              <p:cNvCxnSpPr>
                <a:cxnSpLocks/>
                <a:stCxn id="105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6F9C851E-30AA-4EC5-BF56-7530C7DB8CA9}"/>
                  </a:ext>
                </a:extLst>
              </p:cNvPr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74" name="Grupo 34">
              <a:extLst>
                <a:ext uri="{FF2B5EF4-FFF2-40B4-BE49-F238E27FC236}">
                  <a16:creationId xmlns:a16="http://schemas.microsoft.com/office/drawing/2014/main" id="{8C19374A-CD4A-45B6-8558-DA032A531B0A}"/>
                </a:ext>
              </a:extLst>
            </p:cNvPr>
            <p:cNvGrpSpPr/>
            <p:nvPr/>
          </p:nvGrpSpPr>
          <p:grpSpPr>
            <a:xfrm>
              <a:off x="8319537" y="1898325"/>
              <a:ext cx="216915" cy="266658"/>
              <a:chOff x="10319796" y="5141493"/>
              <a:chExt cx="216915" cy="266658"/>
            </a:xfrm>
          </p:grpSpPr>
          <p:cxnSp>
            <p:nvCxnSpPr>
              <p:cNvPr id="102" name="Conector reto 101">
                <a:extLst>
                  <a:ext uri="{FF2B5EF4-FFF2-40B4-BE49-F238E27FC236}">
                    <a16:creationId xmlns:a16="http://schemas.microsoft.com/office/drawing/2014/main" id="{5BF762D6-ADB3-48F9-ADA5-1B37B45D5F39}"/>
                  </a:ext>
                </a:extLst>
              </p:cNvPr>
              <p:cNvCxnSpPr>
                <a:cxnSpLocks/>
                <a:endCxn id="103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E71B47F8-FDE8-4D85-9E7C-92465F59893D}"/>
                  </a:ext>
                </a:extLst>
              </p:cNvPr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grpSp>
          <p:nvGrpSpPr>
            <p:cNvPr id="75" name="Grupo 37">
              <a:extLst>
                <a:ext uri="{FF2B5EF4-FFF2-40B4-BE49-F238E27FC236}">
                  <a16:creationId xmlns:a16="http://schemas.microsoft.com/office/drawing/2014/main" id="{51DCDEC4-63EB-4DC4-B00F-621B3FD69E5E}"/>
                </a:ext>
              </a:extLst>
            </p:cNvPr>
            <p:cNvGrpSpPr/>
            <p:nvPr/>
          </p:nvGrpSpPr>
          <p:grpSpPr>
            <a:xfrm>
              <a:off x="11210824" y="1870387"/>
              <a:ext cx="216915" cy="266658"/>
              <a:chOff x="10319796" y="5141493"/>
              <a:chExt cx="216915" cy="266658"/>
            </a:xfrm>
          </p:grpSpPr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37049BD4-B19E-43BC-B015-6B5ADA14A082}"/>
                  </a:ext>
                </a:extLst>
              </p:cNvPr>
              <p:cNvCxnSpPr>
                <a:cxnSpLocks/>
                <a:endCxn id="101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5FEC8FD5-2DE6-4736-AD04-1B60BE75ADB9}"/>
                  </a:ext>
                </a:extLst>
              </p:cNvPr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3CF9B3AD-E5A6-4746-9756-8BBEFF10E22D}"/>
                </a:ext>
              </a:extLst>
            </p:cNvPr>
            <p:cNvSpPr/>
            <p:nvPr/>
          </p:nvSpPr>
          <p:spPr>
            <a:xfrm>
              <a:off x="9315128" y="1490016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5</a:t>
              </a:r>
            </a:p>
          </p:txBody>
        </p:sp>
        <p:grpSp>
          <p:nvGrpSpPr>
            <p:cNvPr id="77" name="Grupo 7">
              <a:extLst>
                <a:ext uri="{FF2B5EF4-FFF2-40B4-BE49-F238E27FC236}">
                  <a16:creationId xmlns:a16="http://schemas.microsoft.com/office/drawing/2014/main" id="{0B1E55CC-6FEC-450E-8499-183AD6059C6F}"/>
                </a:ext>
              </a:extLst>
            </p:cNvPr>
            <p:cNvGrpSpPr/>
            <p:nvPr/>
          </p:nvGrpSpPr>
          <p:grpSpPr>
            <a:xfrm>
              <a:off x="10613839" y="1867860"/>
              <a:ext cx="257553" cy="260958"/>
              <a:chOff x="10281438" y="6074919"/>
              <a:chExt cx="257553" cy="260958"/>
            </a:xfrm>
          </p:grpSpPr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FCD88972-2251-4B7C-AA24-7E4FAB000E95}"/>
                  </a:ext>
                </a:extLst>
              </p:cNvPr>
              <p:cNvCxnSpPr>
                <a:cxnSpLocks/>
                <a:stCxn id="99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77006503-97F2-4141-84D6-94EE9ECFD671}"/>
                  </a:ext>
                </a:extLst>
              </p:cNvPr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E0048705-7CD8-4570-8213-9CB7FCCC7A5B}"/>
                </a:ext>
              </a:extLst>
            </p:cNvPr>
            <p:cNvSpPr/>
            <p:nvPr/>
          </p:nvSpPr>
          <p:spPr>
            <a:xfrm>
              <a:off x="10296147" y="1474059"/>
              <a:ext cx="459998" cy="45364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000" dirty="0">
                  <a:latin typeface="+mj-lt"/>
                </a:rPr>
                <a:t>8</a:t>
              </a:r>
            </a:p>
          </p:txBody>
        </p:sp>
        <p:grpSp>
          <p:nvGrpSpPr>
            <p:cNvPr id="79" name="Grupo 19">
              <a:extLst>
                <a:ext uri="{FF2B5EF4-FFF2-40B4-BE49-F238E27FC236}">
                  <a16:creationId xmlns:a16="http://schemas.microsoft.com/office/drawing/2014/main" id="{8C18BD02-F937-4342-82C1-A7BA25F52501}"/>
                </a:ext>
              </a:extLst>
            </p:cNvPr>
            <p:cNvGrpSpPr/>
            <p:nvPr/>
          </p:nvGrpSpPr>
          <p:grpSpPr>
            <a:xfrm>
              <a:off x="10174547" y="1867860"/>
              <a:ext cx="216915" cy="266658"/>
              <a:chOff x="10319796" y="5141493"/>
              <a:chExt cx="216915" cy="266658"/>
            </a:xfrm>
          </p:grpSpPr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5B07AB61-4E89-4073-B034-0F0289A418FE}"/>
                  </a:ext>
                </a:extLst>
              </p:cNvPr>
              <p:cNvCxnSpPr>
                <a:cxnSpLocks/>
                <a:endCxn id="97" idx="7"/>
              </p:cNvCxnSpPr>
              <p:nvPr/>
            </p:nvCxnSpPr>
            <p:spPr>
              <a:xfrm flipH="1">
                <a:off x="10444526" y="5141493"/>
                <a:ext cx="92185" cy="1436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6F9AC9FA-B38C-4A03-8563-4FC3910BB586}"/>
                  </a:ext>
                </a:extLst>
              </p:cNvPr>
              <p:cNvSpPr/>
              <p:nvPr/>
            </p:nvSpPr>
            <p:spPr>
              <a:xfrm>
                <a:off x="10319796" y="5264040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0801F082-923E-4E87-81F8-4A5E8E3B07F2}"/>
                </a:ext>
              </a:extLst>
            </p:cNvPr>
            <p:cNvCxnSpPr>
              <a:cxnSpLocks/>
              <a:stCxn id="72" idx="5"/>
              <a:endCxn id="60" idx="0"/>
            </p:cNvCxnSpPr>
            <p:nvPr/>
          </p:nvCxnSpPr>
          <p:spPr>
            <a:xfrm>
              <a:off x="10168341" y="408767"/>
              <a:ext cx="808320" cy="342274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5234AAC5-4CA6-43AD-8FDB-DB9E1CDB2D3C}"/>
                </a:ext>
              </a:extLst>
            </p:cNvPr>
            <p:cNvCxnSpPr>
              <a:cxnSpLocks/>
              <a:stCxn id="60" idx="3"/>
              <a:endCxn id="78" idx="0"/>
            </p:cNvCxnSpPr>
            <p:nvPr/>
          </p:nvCxnSpPr>
          <p:spPr>
            <a:xfrm flipH="1">
              <a:off x="10526146" y="1138250"/>
              <a:ext cx="287881" cy="335809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upo 31">
              <a:extLst>
                <a:ext uri="{FF2B5EF4-FFF2-40B4-BE49-F238E27FC236}">
                  <a16:creationId xmlns:a16="http://schemas.microsoft.com/office/drawing/2014/main" id="{20FFD48E-7285-4EDC-BD72-7B60718BDCE8}"/>
                </a:ext>
              </a:extLst>
            </p:cNvPr>
            <p:cNvGrpSpPr/>
            <p:nvPr/>
          </p:nvGrpSpPr>
          <p:grpSpPr>
            <a:xfrm>
              <a:off x="11737316" y="1855681"/>
              <a:ext cx="257553" cy="260958"/>
              <a:chOff x="10281438" y="6074919"/>
              <a:chExt cx="257553" cy="260958"/>
            </a:xfrm>
          </p:grpSpPr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A108941B-5369-4E3C-9B92-F27EB63609DB}"/>
                  </a:ext>
                </a:extLst>
              </p:cNvPr>
              <p:cNvCxnSpPr>
                <a:cxnSpLocks/>
                <a:stCxn id="95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78AF59A5-9E4A-46F5-8B40-A1F72BADD327}"/>
                  </a:ext>
                </a:extLst>
              </p:cNvPr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94C63446-B27B-4D78-8016-E6518123BA85}"/>
                </a:ext>
              </a:extLst>
            </p:cNvPr>
            <p:cNvSpPr txBox="1"/>
            <p:nvPr/>
          </p:nvSpPr>
          <p:spPr>
            <a:xfrm>
              <a:off x="10271736" y="16800"/>
              <a:ext cx="2968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z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4C31A5A6-FF2C-407E-A674-79070EB7E032}"/>
                </a:ext>
              </a:extLst>
            </p:cNvPr>
            <p:cNvSpPr txBox="1"/>
            <p:nvPr/>
          </p:nvSpPr>
          <p:spPr>
            <a:xfrm>
              <a:off x="10750381" y="14702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y</a:t>
              </a:r>
            </a:p>
          </p:txBody>
        </p:sp>
        <p:grpSp>
          <p:nvGrpSpPr>
            <p:cNvPr id="86" name="Grupo 7">
              <a:extLst>
                <a:ext uri="{FF2B5EF4-FFF2-40B4-BE49-F238E27FC236}">
                  <a16:creationId xmlns:a16="http://schemas.microsoft.com/office/drawing/2014/main" id="{8BDB8E5F-967C-4352-8F0E-CF58C4D31BED}"/>
                </a:ext>
              </a:extLst>
            </p:cNvPr>
            <p:cNvGrpSpPr/>
            <p:nvPr/>
          </p:nvGrpSpPr>
          <p:grpSpPr>
            <a:xfrm>
              <a:off x="9676399" y="1904025"/>
              <a:ext cx="257553" cy="260958"/>
              <a:chOff x="10281438" y="6074919"/>
              <a:chExt cx="257553" cy="260958"/>
            </a:xfrm>
          </p:grpSpPr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335C2415-484C-4AC3-99DB-75AF51653F8C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 flipV="1">
                <a:off x="10281438" y="6074919"/>
                <a:ext cx="132823" cy="137952"/>
              </a:xfrm>
              <a:prstGeom prst="line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C3A9BD19-B854-4435-80FF-CBA8323DE5A1}"/>
                  </a:ext>
                </a:extLst>
              </p:cNvPr>
              <p:cNvSpPr/>
              <p:nvPr/>
            </p:nvSpPr>
            <p:spPr>
              <a:xfrm>
                <a:off x="10392861" y="6191766"/>
                <a:ext cx="146130" cy="144111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latin typeface="+mj-lt"/>
                </a:endParaRPr>
              </a:p>
            </p:txBody>
          </p:sp>
        </p:grp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962E7853-A2F6-4A29-9424-F9224380DE15}"/>
                </a:ext>
              </a:extLst>
            </p:cNvPr>
            <p:cNvSpPr txBox="1"/>
            <p:nvPr/>
          </p:nvSpPr>
          <p:spPr>
            <a:xfrm>
              <a:off x="10641874" y="209581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x</a:t>
              </a:r>
            </a:p>
          </p:txBody>
        </p: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B7F618C-42F3-4405-B8B0-0D4ABCE547FE}"/>
              </a:ext>
            </a:extLst>
          </p:cNvPr>
          <p:cNvSpPr txBox="1"/>
          <p:nvPr/>
        </p:nvSpPr>
        <p:spPr>
          <a:xfrm>
            <a:off x="10817028" y="492417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(1)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ED04210C-1776-4AC2-9BFD-1991C0FA94D1}"/>
              </a:ext>
            </a:extLst>
          </p:cNvPr>
          <p:cNvSpPr txBox="1"/>
          <p:nvPr/>
        </p:nvSpPr>
        <p:spPr>
          <a:xfrm>
            <a:off x="10834918" y="3570946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44728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4971233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Algoritmo</a:t>
            </a:r>
            <a:r>
              <a:rPr lang="pt-BR" sz="2000" dirty="0"/>
              <a:t>: Remoção em árvores Rubro-Negras</a:t>
            </a:r>
          </a:p>
          <a:p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A,z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y = z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y-cor-original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ycor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Anull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Troca(A, z,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z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else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    |  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Anull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x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zesq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Troca(A, z,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senão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Minimo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y-cor-original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ycor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ydir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96000" y="3085106"/>
            <a:ext cx="51845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 se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z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 |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y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|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    |   |  | 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Troca(A, y,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zdir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ydirpai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y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 |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Troca(A, z, y)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 |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zesq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 |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yesqpai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y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ycor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zcor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y-cor-original == </a:t>
            </a:r>
            <a:r>
              <a:rPr lang="pt-BR" sz="16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AjusteRN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(A, x)   </a:t>
            </a:r>
            <a:endParaRPr lang="pt-BR" sz="1600" b="1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878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da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Ajuste após a remoção possui 4 casos:</a:t>
            </a:r>
          </a:p>
          <a:p>
            <a:endParaRPr lang="pt-BR" dirty="0"/>
          </a:p>
          <a:p>
            <a:r>
              <a:rPr lang="pt-BR" dirty="0"/>
              <a:t>Caso 1: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irmão de x é vermelho</a:t>
            </a:r>
          </a:p>
        </p:txBody>
      </p:sp>
      <p:sp>
        <p:nvSpPr>
          <p:cNvPr id="4" name="Elipse 3"/>
          <p:cNvSpPr/>
          <p:nvPr/>
        </p:nvSpPr>
        <p:spPr>
          <a:xfrm>
            <a:off x="9264237" y="908720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5" name="Elipse 4"/>
          <p:cNvSpPr/>
          <p:nvPr/>
        </p:nvSpPr>
        <p:spPr>
          <a:xfrm>
            <a:off x="8647535" y="162310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5" idx="0"/>
          </p:cNvCxnSpPr>
          <p:nvPr/>
        </p:nvCxnSpPr>
        <p:spPr>
          <a:xfrm flipH="1">
            <a:off x="8877534" y="1295929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9993282" y="162310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8" name="Conector reto 7"/>
          <p:cNvCxnSpPr>
            <a:stCxn id="4" idx="5"/>
            <a:endCxn id="7" idx="0"/>
          </p:cNvCxnSpPr>
          <p:nvPr/>
        </p:nvCxnSpPr>
        <p:spPr>
          <a:xfrm>
            <a:off x="9656870" y="1295929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431043" y="2368400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0" name="Conector reto 9"/>
          <p:cNvCxnSpPr>
            <a:stCxn id="9" idx="0"/>
            <a:endCxn id="7" idx="5"/>
          </p:cNvCxnSpPr>
          <p:nvPr/>
        </p:nvCxnSpPr>
        <p:spPr>
          <a:xfrm flipH="1" flipV="1">
            <a:off x="10385915" y="2010309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37"/>
          <p:cNvGrpSpPr/>
          <p:nvPr/>
        </p:nvGrpSpPr>
        <p:grpSpPr>
          <a:xfrm>
            <a:off x="10297562" y="2756740"/>
            <a:ext cx="216915" cy="266658"/>
            <a:chOff x="10319796" y="5141493"/>
            <a:chExt cx="216915" cy="266658"/>
          </a:xfrm>
        </p:grpSpPr>
        <p:cxnSp>
          <p:nvCxnSpPr>
            <p:cNvPr id="13" name="Conector reto 12"/>
            <p:cNvCxnSpPr>
              <a:endCxn id="1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8" name="Conector reto 17"/>
          <p:cNvCxnSpPr>
            <a:stCxn id="20" idx="0"/>
            <a:endCxn id="7" idx="3"/>
          </p:cNvCxnSpPr>
          <p:nvPr/>
        </p:nvCxnSpPr>
        <p:spPr>
          <a:xfrm flipV="1">
            <a:off x="9754318" y="2010309"/>
            <a:ext cx="306329" cy="34861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524319" y="2358928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12</a:t>
            </a:r>
          </a:p>
        </p:txBody>
      </p:sp>
      <p:grpSp>
        <p:nvGrpSpPr>
          <p:cNvPr id="21" name="Grupo 31"/>
          <p:cNvGrpSpPr/>
          <p:nvPr/>
        </p:nvGrpSpPr>
        <p:grpSpPr>
          <a:xfrm>
            <a:off x="8998292" y="2011719"/>
            <a:ext cx="257553" cy="260958"/>
            <a:chOff x="10281438" y="6074919"/>
            <a:chExt cx="257553" cy="260958"/>
          </a:xfrm>
        </p:grpSpPr>
        <p:cxnSp>
          <p:nvCxnSpPr>
            <p:cNvPr id="22" name="Conector reto 21"/>
            <p:cNvCxnSpPr>
              <a:cxnSpLocks/>
              <a:stCxn id="2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4" name="Grupo 34"/>
          <p:cNvGrpSpPr/>
          <p:nvPr/>
        </p:nvGrpSpPr>
        <p:grpSpPr>
          <a:xfrm>
            <a:off x="8529826" y="2019944"/>
            <a:ext cx="216915" cy="266658"/>
            <a:chOff x="10319796" y="5141493"/>
            <a:chExt cx="216915" cy="266658"/>
          </a:xfrm>
        </p:grpSpPr>
        <p:cxnSp>
          <p:nvCxnSpPr>
            <p:cNvPr id="25" name="Conector reto 24"/>
            <p:cNvCxnSpPr>
              <a:endCxn id="2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3" name="Grupo 31"/>
          <p:cNvGrpSpPr/>
          <p:nvPr/>
        </p:nvGrpSpPr>
        <p:grpSpPr>
          <a:xfrm>
            <a:off x="10806123" y="2766212"/>
            <a:ext cx="257553" cy="260958"/>
            <a:chOff x="10281438" y="6074919"/>
            <a:chExt cx="257553" cy="260958"/>
          </a:xfrm>
        </p:grpSpPr>
        <p:cxnSp>
          <p:nvCxnSpPr>
            <p:cNvPr id="44" name="Conector reto 43"/>
            <p:cNvCxnSpPr>
              <a:stCxn id="4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8256240" y="16223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  <a:endParaRPr lang="pt-BR" dirty="0"/>
          </a:p>
        </p:txBody>
      </p:sp>
      <p:grpSp>
        <p:nvGrpSpPr>
          <p:cNvPr id="50" name="Grupo 31"/>
          <p:cNvGrpSpPr/>
          <p:nvPr/>
        </p:nvGrpSpPr>
        <p:grpSpPr>
          <a:xfrm>
            <a:off x="9878067" y="2756740"/>
            <a:ext cx="257553" cy="260958"/>
            <a:chOff x="10281438" y="6074919"/>
            <a:chExt cx="257553" cy="260958"/>
          </a:xfrm>
        </p:grpSpPr>
        <p:cxnSp>
          <p:nvCxnSpPr>
            <p:cNvPr id="51" name="Conector reto 50"/>
            <p:cNvCxnSpPr>
              <a:stCxn id="5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53" name="Grupo 34"/>
          <p:cNvGrpSpPr/>
          <p:nvPr/>
        </p:nvGrpSpPr>
        <p:grpSpPr>
          <a:xfrm>
            <a:off x="9409601" y="2764965"/>
            <a:ext cx="216915" cy="266658"/>
            <a:chOff x="10319796" y="5141493"/>
            <a:chExt cx="216915" cy="266658"/>
          </a:xfrm>
        </p:grpSpPr>
        <p:cxnSp>
          <p:nvCxnSpPr>
            <p:cNvPr id="54" name="Conector reto 53"/>
            <p:cNvCxnSpPr>
              <a:endCxn id="5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9622199" y="161487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w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54979" y="3911289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- w tem filhos negros</a:t>
            </a:r>
            <a:br>
              <a:rPr lang="pt-BR" sz="2200" dirty="0"/>
            </a:br>
            <a:r>
              <a:rPr lang="pt-BR" sz="2200" dirty="0"/>
              <a:t>- trocamos as cores de w e </a:t>
            </a:r>
            <a:r>
              <a:rPr lang="pt-BR" sz="2200" dirty="0" err="1"/>
              <a:t>x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200" dirty="0" err="1"/>
              <a:t>pai</a:t>
            </a:r>
            <a:br>
              <a:rPr lang="pt-BR" sz="2200" dirty="0"/>
            </a:br>
            <a:r>
              <a:rPr lang="pt-BR" sz="2200" dirty="0"/>
              <a:t>- executamos rotação esquerda em </a:t>
            </a:r>
            <a:r>
              <a:rPr lang="pt-BR" sz="2200" dirty="0" err="1"/>
              <a:t>x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200" dirty="0" err="1"/>
              <a:t>pai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O novo irmão de x (um dos filhos de w)</a:t>
            </a:r>
            <a:br>
              <a:rPr lang="pt-BR" sz="2200" dirty="0"/>
            </a:br>
            <a:r>
              <a:rPr lang="pt-BR" sz="2200" dirty="0"/>
              <a:t>agora é preto e, assim,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convertemos o caso 1</a:t>
            </a:r>
            <a:br>
              <a:rPr lang="pt-BR" sz="2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no caso 2, 3 ou 4</a:t>
            </a:r>
            <a:r>
              <a:rPr lang="pt-BR" sz="2200" dirty="0"/>
              <a:t>.</a:t>
            </a:r>
          </a:p>
        </p:txBody>
      </p:sp>
      <p:sp>
        <p:nvSpPr>
          <p:cNvPr id="34" name="Elipse 33"/>
          <p:cNvSpPr/>
          <p:nvPr/>
        </p:nvSpPr>
        <p:spPr>
          <a:xfrm>
            <a:off x="9182844" y="485321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35" name="Elipse 34"/>
          <p:cNvSpPr/>
          <p:nvPr/>
        </p:nvSpPr>
        <p:spPr>
          <a:xfrm>
            <a:off x="8647535" y="5558214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cxnSp>
        <p:nvCxnSpPr>
          <p:cNvPr id="36" name="Conector reto 35"/>
          <p:cNvCxnSpPr>
            <a:cxnSpLocks/>
            <a:stCxn id="34" idx="3"/>
            <a:endCxn id="35" idx="0"/>
          </p:cNvCxnSpPr>
          <p:nvPr/>
        </p:nvCxnSpPr>
        <p:spPr>
          <a:xfrm flipH="1">
            <a:off x="8877534" y="5240427"/>
            <a:ext cx="372675" cy="31778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9886524" y="4090597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38" name="Conector reto 37"/>
          <p:cNvCxnSpPr>
            <a:stCxn id="34" idx="5"/>
            <a:endCxn id="49" idx="0"/>
          </p:cNvCxnSpPr>
          <p:nvPr/>
        </p:nvCxnSpPr>
        <p:spPr>
          <a:xfrm>
            <a:off x="9575477" y="5240427"/>
            <a:ext cx="484264" cy="30355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0621969" y="4853306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40" name="Conector reto 39"/>
          <p:cNvCxnSpPr>
            <a:stCxn id="39" idx="0"/>
            <a:endCxn id="37" idx="5"/>
          </p:cNvCxnSpPr>
          <p:nvPr/>
        </p:nvCxnSpPr>
        <p:spPr>
          <a:xfrm flipH="1" flipV="1">
            <a:off x="10279157" y="4477806"/>
            <a:ext cx="572811" cy="37550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37"/>
          <p:cNvGrpSpPr/>
          <p:nvPr/>
        </p:nvGrpSpPr>
        <p:grpSpPr>
          <a:xfrm>
            <a:off x="10488488" y="5241646"/>
            <a:ext cx="216915" cy="266658"/>
            <a:chOff x="10319796" y="5141493"/>
            <a:chExt cx="216915" cy="266658"/>
          </a:xfrm>
        </p:grpSpPr>
        <p:cxnSp>
          <p:nvCxnSpPr>
            <p:cNvPr id="42" name="Conector reto 41"/>
            <p:cNvCxnSpPr>
              <a:endCxn id="4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48" name="Conector reto 47"/>
          <p:cNvCxnSpPr>
            <a:stCxn id="34" idx="0"/>
            <a:endCxn id="37" idx="3"/>
          </p:cNvCxnSpPr>
          <p:nvPr/>
        </p:nvCxnSpPr>
        <p:spPr>
          <a:xfrm flipV="1">
            <a:off x="9412843" y="4477806"/>
            <a:ext cx="541046" cy="3754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9829742" y="5543981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12</a:t>
            </a:r>
          </a:p>
        </p:txBody>
      </p:sp>
      <p:grpSp>
        <p:nvGrpSpPr>
          <p:cNvPr id="56" name="Grupo 31"/>
          <p:cNvGrpSpPr/>
          <p:nvPr/>
        </p:nvGrpSpPr>
        <p:grpSpPr>
          <a:xfrm>
            <a:off x="8998292" y="5946833"/>
            <a:ext cx="257553" cy="260958"/>
            <a:chOff x="10281438" y="6074919"/>
            <a:chExt cx="257553" cy="260958"/>
          </a:xfrm>
        </p:grpSpPr>
        <p:cxnSp>
          <p:nvCxnSpPr>
            <p:cNvPr id="57" name="Conector reto 56"/>
            <p:cNvCxnSpPr>
              <a:cxnSpLocks/>
              <a:stCxn id="58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59" name="Grupo 34"/>
          <p:cNvGrpSpPr/>
          <p:nvPr/>
        </p:nvGrpSpPr>
        <p:grpSpPr>
          <a:xfrm>
            <a:off x="8529826" y="5955058"/>
            <a:ext cx="216915" cy="266658"/>
            <a:chOff x="10319796" y="5141493"/>
            <a:chExt cx="216915" cy="266658"/>
          </a:xfrm>
        </p:grpSpPr>
        <p:cxnSp>
          <p:nvCxnSpPr>
            <p:cNvPr id="61" name="Conector reto 60"/>
            <p:cNvCxnSpPr>
              <a:endCxn id="6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ipse 6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63" name="Grupo 31"/>
          <p:cNvGrpSpPr/>
          <p:nvPr/>
        </p:nvGrpSpPr>
        <p:grpSpPr>
          <a:xfrm>
            <a:off x="10997049" y="5251118"/>
            <a:ext cx="257553" cy="260958"/>
            <a:chOff x="10281438" y="6074919"/>
            <a:chExt cx="257553" cy="260958"/>
          </a:xfrm>
        </p:grpSpPr>
        <p:cxnSp>
          <p:nvCxnSpPr>
            <p:cNvPr id="64" name="Conector reto 63"/>
            <p:cNvCxnSpPr>
              <a:stCxn id="6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ipse 6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8256240" y="55574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  <a:endParaRPr lang="pt-BR" dirty="0"/>
          </a:p>
        </p:txBody>
      </p:sp>
      <p:grpSp>
        <p:nvGrpSpPr>
          <p:cNvPr id="67" name="Grupo 31"/>
          <p:cNvGrpSpPr/>
          <p:nvPr/>
        </p:nvGrpSpPr>
        <p:grpSpPr>
          <a:xfrm>
            <a:off x="10183490" y="5941793"/>
            <a:ext cx="257553" cy="260958"/>
            <a:chOff x="10281438" y="6074919"/>
            <a:chExt cx="257553" cy="260958"/>
          </a:xfrm>
        </p:grpSpPr>
        <p:cxnSp>
          <p:nvCxnSpPr>
            <p:cNvPr id="68" name="Conector reto 67"/>
            <p:cNvCxnSpPr>
              <a:stCxn id="69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0" name="Grupo 34"/>
          <p:cNvGrpSpPr/>
          <p:nvPr/>
        </p:nvGrpSpPr>
        <p:grpSpPr>
          <a:xfrm>
            <a:off x="9715024" y="5950018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80" name="Conector reto 79"/>
          <p:cNvCxnSpPr/>
          <p:nvPr/>
        </p:nvCxnSpPr>
        <p:spPr>
          <a:xfrm>
            <a:off x="8490713" y="3716602"/>
            <a:ext cx="26067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Curvo 81"/>
          <p:cNvCxnSpPr/>
          <p:nvPr/>
        </p:nvCxnSpPr>
        <p:spPr>
          <a:xfrm rot="10800000" flipV="1">
            <a:off x="8356054" y="3529693"/>
            <a:ext cx="114718" cy="373818"/>
          </a:xfrm>
          <a:prstGeom prst="curvedConnector3">
            <a:avLst>
              <a:gd name="adj1" fmla="val 2992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da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Ajuste após a remoção possui 4 casos:</a:t>
            </a:r>
          </a:p>
          <a:p>
            <a:endParaRPr lang="pt-BR" dirty="0"/>
          </a:p>
          <a:p>
            <a:r>
              <a:rPr lang="pt-BR" dirty="0"/>
              <a:t>Caso 2: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irmão de x é preto e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           os filhos de w são pretos</a:t>
            </a:r>
          </a:p>
        </p:txBody>
      </p:sp>
      <p:sp>
        <p:nvSpPr>
          <p:cNvPr id="4" name="Elipse 3"/>
          <p:cNvSpPr/>
          <p:nvPr/>
        </p:nvSpPr>
        <p:spPr>
          <a:xfrm>
            <a:off x="9264237" y="90872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5" name="Elipse 4"/>
          <p:cNvSpPr/>
          <p:nvPr/>
        </p:nvSpPr>
        <p:spPr>
          <a:xfrm>
            <a:off x="8647535" y="162310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flipH="1">
            <a:off x="8877534" y="1295929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9993282" y="162310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8" name="Conector reto 7"/>
          <p:cNvCxnSpPr>
            <a:stCxn id="4" idx="5"/>
            <a:endCxn id="7" idx="0"/>
          </p:cNvCxnSpPr>
          <p:nvPr/>
        </p:nvCxnSpPr>
        <p:spPr>
          <a:xfrm>
            <a:off x="9656870" y="1295929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431043" y="2368400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0" name="Conector reto 9"/>
          <p:cNvCxnSpPr>
            <a:stCxn id="9" idx="0"/>
            <a:endCxn id="7" idx="5"/>
          </p:cNvCxnSpPr>
          <p:nvPr/>
        </p:nvCxnSpPr>
        <p:spPr>
          <a:xfrm flipH="1" flipV="1">
            <a:off x="10385915" y="2010309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37"/>
          <p:cNvGrpSpPr/>
          <p:nvPr/>
        </p:nvGrpSpPr>
        <p:grpSpPr>
          <a:xfrm>
            <a:off x="10297562" y="2756740"/>
            <a:ext cx="216915" cy="266658"/>
            <a:chOff x="10319796" y="5141493"/>
            <a:chExt cx="216915" cy="266658"/>
          </a:xfrm>
        </p:grpSpPr>
        <p:cxnSp>
          <p:nvCxnSpPr>
            <p:cNvPr id="13" name="Conector reto 12"/>
            <p:cNvCxnSpPr>
              <a:endCxn id="1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8" name="Conector reto 17"/>
          <p:cNvCxnSpPr>
            <a:stCxn id="20" idx="0"/>
            <a:endCxn id="7" idx="3"/>
          </p:cNvCxnSpPr>
          <p:nvPr/>
        </p:nvCxnSpPr>
        <p:spPr>
          <a:xfrm flipV="1">
            <a:off x="9754318" y="2010309"/>
            <a:ext cx="306329" cy="34861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524319" y="2358928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12</a:t>
            </a:r>
          </a:p>
        </p:txBody>
      </p:sp>
      <p:grpSp>
        <p:nvGrpSpPr>
          <p:cNvPr id="21" name="Grupo 31"/>
          <p:cNvGrpSpPr/>
          <p:nvPr/>
        </p:nvGrpSpPr>
        <p:grpSpPr>
          <a:xfrm>
            <a:off x="8998292" y="2011719"/>
            <a:ext cx="257553" cy="260958"/>
            <a:chOff x="10281438" y="6074919"/>
            <a:chExt cx="257553" cy="260958"/>
          </a:xfrm>
        </p:grpSpPr>
        <p:cxnSp>
          <p:nvCxnSpPr>
            <p:cNvPr id="22" name="Conector reto 21"/>
            <p:cNvCxnSpPr>
              <a:stCxn id="2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4" name="Grupo 34"/>
          <p:cNvGrpSpPr/>
          <p:nvPr/>
        </p:nvGrpSpPr>
        <p:grpSpPr>
          <a:xfrm>
            <a:off x="8529826" y="2019944"/>
            <a:ext cx="216915" cy="266658"/>
            <a:chOff x="10319796" y="5141493"/>
            <a:chExt cx="216915" cy="266658"/>
          </a:xfrm>
        </p:grpSpPr>
        <p:cxnSp>
          <p:nvCxnSpPr>
            <p:cNvPr id="25" name="Conector reto 24"/>
            <p:cNvCxnSpPr>
              <a:endCxn id="2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3" name="Grupo 31"/>
          <p:cNvGrpSpPr/>
          <p:nvPr/>
        </p:nvGrpSpPr>
        <p:grpSpPr>
          <a:xfrm>
            <a:off x="10806123" y="2766212"/>
            <a:ext cx="257553" cy="260958"/>
            <a:chOff x="10281438" y="6074919"/>
            <a:chExt cx="257553" cy="260958"/>
          </a:xfrm>
        </p:grpSpPr>
        <p:cxnSp>
          <p:nvCxnSpPr>
            <p:cNvPr id="44" name="Conector reto 43"/>
            <p:cNvCxnSpPr>
              <a:stCxn id="4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8256240" y="16223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  <a:endParaRPr lang="pt-BR" dirty="0"/>
          </a:p>
        </p:txBody>
      </p:sp>
      <p:grpSp>
        <p:nvGrpSpPr>
          <p:cNvPr id="50" name="Grupo 31"/>
          <p:cNvGrpSpPr/>
          <p:nvPr/>
        </p:nvGrpSpPr>
        <p:grpSpPr>
          <a:xfrm>
            <a:off x="9878067" y="2756740"/>
            <a:ext cx="257553" cy="260958"/>
            <a:chOff x="10281438" y="6074919"/>
            <a:chExt cx="257553" cy="260958"/>
          </a:xfrm>
        </p:grpSpPr>
        <p:cxnSp>
          <p:nvCxnSpPr>
            <p:cNvPr id="51" name="Conector reto 50"/>
            <p:cNvCxnSpPr>
              <a:stCxn id="5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53" name="Grupo 34"/>
          <p:cNvGrpSpPr/>
          <p:nvPr/>
        </p:nvGrpSpPr>
        <p:grpSpPr>
          <a:xfrm>
            <a:off x="9409601" y="2764965"/>
            <a:ext cx="216915" cy="266658"/>
            <a:chOff x="10319796" y="5141493"/>
            <a:chExt cx="216915" cy="266658"/>
          </a:xfrm>
        </p:grpSpPr>
        <p:cxnSp>
          <p:nvCxnSpPr>
            <p:cNvPr id="54" name="Conector reto 53"/>
            <p:cNvCxnSpPr>
              <a:endCxn id="5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9622199" y="161487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w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475118" y="4380317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- fazemos w ser vermelho</a:t>
            </a:r>
          </a:p>
          <a:p>
            <a:r>
              <a:rPr lang="pt-BR" sz="2200" dirty="0"/>
              <a:t>- </a:t>
            </a:r>
            <a:r>
              <a:rPr lang="pt-BR" sz="2200" dirty="0" err="1"/>
              <a:t>x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200" dirty="0" err="1"/>
              <a:t>pai</a:t>
            </a:r>
            <a:r>
              <a:rPr lang="pt-BR" sz="2200" dirty="0"/>
              <a:t> passa a ser o novo nó x </a:t>
            </a:r>
          </a:p>
        </p:txBody>
      </p:sp>
      <p:cxnSp>
        <p:nvCxnSpPr>
          <p:cNvPr id="80" name="Conector reto 79"/>
          <p:cNvCxnSpPr/>
          <p:nvPr/>
        </p:nvCxnSpPr>
        <p:spPr>
          <a:xfrm>
            <a:off x="8456942" y="3645024"/>
            <a:ext cx="26067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Curvo 81"/>
          <p:cNvCxnSpPr/>
          <p:nvPr/>
        </p:nvCxnSpPr>
        <p:spPr>
          <a:xfrm rot="10800000" flipV="1">
            <a:off x="8322283" y="3458115"/>
            <a:ext cx="114718" cy="373818"/>
          </a:xfrm>
          <a:prstGeom prst="curvedConnector3">
            <a:avLst>
              <a:gd name="adj1" fmla="val 2992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9264237" y="4188259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75" name="Elipse 74"/>
          <p:cNvSpPr/>
          <p:nvPr/>
        </p:nvSpPr>
        <p:spPr>
          <a:xfrm>
            <a:off x="8647535" y="490263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cxnSp>
        <p:nvCxnSpPr>
          <p:cNvPr id="76" name="Conector reto 75"/>
          <p:cNvCxnSpPr>
            <a:stCxn id="74" idx="3"/>
            <a:endCxn id="75" idx="0"/>
          </p:cNvCxnSpPr>
          <p:nvPr/>
        </p:nvCxnSpPr>
        <p:spPr>
          <a:xfrm flipH="1">
            <a:off x="8877534" y="4575468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9993282" y="4902639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78" name="Conector reto 77"/>
          <p:cNvCxnSpPr>
            <a:stCxn id="74" idx="5"/>
            <a:endCxn id="77" idx="0"/>
          </p:cNvCxnSpPr>
          <p:nvPr/>
        </p:nvCxnSpPr>
        <p:spPr>
          <a:xfrm>
            <a:off x="9656870" y="4575468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10431043" y="5647939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81" name="Conector reto 80"/>
          <p:cNvCxnSpPr>
            <a:stCxn id="79" idx="0"/>
            <a:endCxn id="77" idx="5"/>
          </p:cNvCxnSpPr>
          <p:nvPr/>
        </p:nvCxnSpPr>
        <p:spPr>
          <a:xfrm flipH="1" flipV="1">
            <a:off x="10385915" y="5289848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37"/>
          <p:cNvGrpSpPr/>
          <p:nvPr/>
        </p:nvGrpSpPr>
        <p:grpSpPr>
          <a:xfrm>
            <a:off x="10297562" y="6036279"/>
            <a:ext cx="216915" cy="266658"/>
            <a:chOff x="10319796" y="5141493"/>
            <a:chExt cx="216915" cy="266658"/>
          </a:xfrm>
        </p:grpSpPr>
        <p:cxnSp>
          <p:nvCxnSpPr>
            <p:cNvPr id="84" name="Conector reto 83"/>
            <p:cNvCxnSpPr>
              <a:endCxn id="8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86" name="Conector reto 85"/>
          <p:cNvCxnSpPr>
            <a:stCxn id="87" idx="0"/>
            <a:endCxn id="77" idx="3"/>
          </p:cNvCxnSpPr>
          <p:nvPr/>
        </p:nvCxnSpPr>
        <p:spPr>
          <a:xfrm flipV="1">
            <a:off x="9754318" y="5289848"/>
            <a:ext cx="306329" cy="34861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9524319" y="5638467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12</a:t>
            </a:r>
          </a:p>
        </p:txBody>
      </p:sp>
      <p:grpSp>
        <p:nvGrpSpPr>
          <p:cNvPr id="88" name="Grupo 31"/>
          <p:cNvGrpSpPr/>
          <p:nvPr/>
        </p:nvGrpSpPr>
        <p:grpSpPr>
          <a:xfrm>
            <a:off x="8998292" y="5291258"/>
            <a:ext cx="257553" cy="260958"/>
            <a:chOff x="10281438" y="6074919"/>
            <a:chExt cx="257553" cy="260958"/>
          </a:xfrm>
        </p:grpSpPr>
        <p:cxnSp>
          <p:nvCxnSpPr>
            <p:cNvPr id="89" name="Conector reto 88"/>
            <p:cNvCxnSpPr>
              <a:stCxn id="9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ipse 8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1" name="Grupo 34"/>
          <p:cNvGrpSpPr/>
          <p:nvPr/>
        </p:nvGrpSpPr>
        <p:grpSpPr>
          <a:xfrm>
            <a:off x="8529826" y="5299483"/>
            <a:ext cx="216915" cy="266658"/>
            <a:chOff x="10319796" y="5141493"/>
            <a:chExt cx="216915" cy="266658"/>
          </a:xfrm>
        </p:grpSpPr>
        <p:cxnSp>
          <p:nvCxnSpPr>
            <p:cNvPr id="92" name="Conector reto 91"/>
            <p:cNvCxnSpPr>
              <a:endCxn id="9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ipse 9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4" name="Grupo 31"/>
          <p:cNvGrpSpPr/>
          <p:nvPr/>
        </p:nvGrpSpPr>
        <p:grpSpPr>
          <a:xfrm>
            <a:off x="10806123" y="6045751"/>
            <a:ext cx="257553" cy="260958"/>
            <a:chOff x="10281438" y="6074919"/>
            <a:chExt cx="257553" cy="260958"/>
          </a:xfrm>
        </p:grpSpPr>
        <p:cxnSp>
          <p:nvCxnSpPr>
            <p:cNvPr id="95" name="Conector reto 94"/>
            <p:cNvCxnSpPr>
              <a:stCxn id="9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ipse 9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97" name="CaixaDeTexto 96"/>
          <p:cNvSpPr txBox="1"/>
          <p:nvPr/>
        </p:nvSpPr>
        <p:spPr>
          <a:xfrm>
            <a:off x="8942939" y="414944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  <a:endParaRPr lang="pt-BR" dirty="0"/>
          </a:p>
        </p:txBody>
      </p:sp>
      <p:grpSp>
        <p:nvGrpSpPr>
          <p:cNvPr id="98" name="Grupo 31"/>
          <p:cNvGrpSpPr/>
          <p:nvPr/>
        </p:nvGrpSpPr>
        <p:grpSpPr>
          <a:xfrm>
            <a:off x="9878067" y="6036279"/>
            <a:ext cx="257553" cy="260958"/>
            <a:chOff x="10281438" y="6074919"/>
            <a:chExt cx="257553" cy="260958"/>
          </a:xfrm>
        </p:grpSpPr>
        <p:cxnSp>
          <p:nvCxnSpPr>
            <p:cNvPr id="99" name="Conector reto 98"/>
            <p:cNvCxnSpPr>
              <a:stCxn id="10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ipse 9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1" name="Grupo 34"/>
          <p:cNvGrpSpPr/>
          <p:nvPr/>
        </p:nvGrpSpPr>
        <p:grpSpPr>
          <a:xfrm>
            <a:off x="9409601" y="6044504"/>
            <a:ext cx="216915" cy="266658"/>
            <a:chOff x="10319796" y="5141493"/>
            <a:chExt cx="216915" cy="266658"/>
          </a:xfrm>
        </p:grpSpPr>
        <p:cxnSp>
          <p:nvCxnSpPr>
            <p:cNvPr id="102" name="Conector reto 101"/>
            <p:cNvCxnSpPr>
              <a:endCxn id="10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05" name="CaixaDeTexto 104"/>
          <p:cNvSpPr txBox="1"/>
          <p:nvPr/>
        </p:nvSpPr>
        <p:spPr>
          <a:xfrm>
            <a:off x="10426778" y="489088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15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da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Ajuste após a remoção possui 4 casos:</a:t>
            </a:r>
          </a:p>
          <a:p>
            <a:endParaRPr lang="pt-BR" dirty="0"/>
          </a:p>
          <a:p>
            <a:r>
              <a:rPr lang="pt-BR" dirty="0"/>
              <a:t>Caso 3: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irmão de x é preto,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           o filho esquerdo de w é vermelho e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           o filho direito de w é preto</a:t>
            </a:r>
          </a:p>
        </p:txBody>
      </p:sp>
      <p:sp>
        <p:nvSpPr>
          <p:cNvPr id="4" name="Elipse 3"/>
          <p:cNvSpPr/>
          <p:nvPr/>
        </p:nvSpPr>
        <p:spPr>
          <a:xfrm>
            <a:off x="9264237" y="90872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5" name="Elipse 4"/>
          <p:cNvSpPr/>
          <p:nvPr/>
        </p:nvSpPr>
        <p:spPr>
          <a:xfrm>
            <a:off x="8647535" y="162310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flipH="1">
            <a:off x="8877534" y="1295929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9993282" y="162310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8" name="Conector reto 7"/>
          <p:cNvCxnSpPr>
            <a:stCxn id="4" idx="5"/>
            <a:endCxn id="7" idx="0"/>
          </p:cNvCxnSpPr>
          <p:nvPr/>
        </p:nvCxnSpPr>
        <p:spPr>
          <a:xfrm>
            <a:off x="9656870" y="1295929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431043" y="2368400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0" name="Conector reto 9"/>
          <p:cNvCxnSpPr>
            <a:stCxn id="9" idx="0"/>
            <a:endCxn id="7" idx="5"/>
          </p:cNvCxnSpPr>
          <p:nvPr/>
        </p:nvCxnSpPr>
        <p:spPr>
          <a:xfrm flipH="1" flipV="1">
            <a:off x="10385915" y="2010309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37"/>
          <p:cNvGrpSpPr/>
          <p:nvPr/>
        </p:nvGrpSpPr>
        <p:grpSpPr>
          <a:xfrm>
            <a:off x="10297562" y="2756740"/>
            <a:ext cx="216915" cy="266658"/>
            <a:chOff x="10319796" y="5141493"/>
            <a:chExt cx="216915" cy="266658"/>
          </a:xfrm>
        </p:grpSpPr>
        <p:cxnSp>
          <p:nvCxnSpPr>
            <p:cNvPr id="13" name="Conector reto 12"/>
            <p:cNvCxnSpPr>
              <a:endCxn id="1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8" name="Conector reto 17"/>
          <p:cNvCxnSpPr>
            <a:stCxn id="20" idx="0"/>
            <a:endCxn id="7" idx="3"/>
          </p:cNvCxnSpPr>
          <p:nvPr/>
        </p:nvCxnSpPr>
        <p:spPr>
          <a:xfrm flipV="1">
            <a:off x="9754318" y="2010309"/>
            <a:ext cx="306329" cy="34861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524319" y="235892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12</a:t>
            </a:r>
          </a:p>
        </p:txBody>
      </p:sp>
      <p:grpSp>
        <p:nvGrpSpPr>
          <p:cNvPr id="21" name="Grupo 31"/>
          <p:cNvGrpSpPr/>
          <p:nvPr/>
        </p:nvGrpSpPr>
        <p:grpSpPr>
          <a:xfrm>
            <a:off x="8998292" y="2011719"/>
            <a:ext cx="257553" cy="260958"/>
            <a:chOff x="10281438" y="6074919"/>
            <a:chExt cx="257553" cy="260958"/>
          </a:xfrm>
        </p:grpSpPr>
        <p:cxnSp>
          <p:nvCxnSpPr>
            <p:cNvPr id="22" name="Conector reto 21"/>
            <p:cNvCxnSpPr>
              <a:stCxn id="2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4" name="Grupo 34"/>
          <p:cNvGrpSpPr/>
          <p:nvPr/>
        </p:nvGrpSpPr>
        <p:grpSpPr>
          <a:xfrm>
            <a:off x="8529826" y="2019944"/>
            <a:ext cx="216915" cy="266658"/>
            <a:chOff x="10319796" y="5141493"/>
            <a:chExt cx="216915" cy="266658"/>
          </a:xfrm>
        </p:grpSpPr>
        <p:cxnSp>
          <p:nvCxnSpPr>
            <p:cNvPr id="25" name="Conector reto 24"/>
            <p:cNvCxnSpPr>
              <a:endCxn id="2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3" name="Grupo 31"/>
          <p:cNvGrpSpPr/>
          <p:nvPr/>
        </p:nvGrpSpPr>
        <p:grpSpPr>
          <a:xfrm>
            <a:off x="10806123" y="2766212"/>
            <a:ext cx="257553" cy="260958"/>
            <a:chOff x="10281438" y="6074919"/>
            <a:chExt cx="257553" cy="260958"/>
          </a:xfrm>
        </p:grpSpPr>
        <p:cxnSp>
          <p:nvCxnSpPr>
            <p:cNvPr id="44" name="Conector reto 43"/>
            <p:cNvCxnSpPr>
              <a:stCxn id="4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8256240" y="16223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  <a:endParaRPr lang="pt-BR" dirty="0"/>
          </a:p>
        </p:txBody>
      </p:sp>
      <p:grpSp>
        <p:nvGrpSpPr>
          <p:cNvPr id="50" name="Grupo 31"/>
          <p:cNvGrpSpPr/>
          <p:nvPr/>
        </p:nvGrpSpPr>
        <p:grpSpPr>
          <a:xfrm>
            <a:off x="9878067" y="2756740"/>
            <a:ext cx="257553" cy="260958"/>
            <a:chOff x="10281438" y="6074919"/>
            <a:chExt cx="257553" cy="260958"/>
          </a:xfrm>
        </p:grpSpPr>
        <p:cxnSp>
          <p:nvCxnSpPr>
            <p:cNvPr id="51" name="Conector reto 50"/>
            <p:cNvCxnSpPr>
              <a:stCxn id="5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53" name="Grupo 34"/>
          <p:cNvGrpSpPr/>
          <p:nvPr/>
        </p:nvGrpSpPr>
        <p:grpSpPr>
          <a:xfrm>
            <a:off x="9409601" y="2764965"/>
            <a:ext cx="216915" cy="266658"/>
            <a:chOff x="10319796" y="5141493"/>
            <a:chExt cx="216915" cy="266658"/>
          </a:xfrm>
        </p:grpSpPr>
        <p:cxnSp>
          <p:nvCxnSpPr>
            <p:cNvPr id="54" name="Conector reto 53"/>
            <p:cNvCxnSpPr>
              <a:endCxn id="5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9622199" y="161487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w</a:t>
            </a:r>
            <a:endParaRPr lang="pt-BR" dirty="0"/>
          </a:p>
        </p:txBody>
      </p:sp>
      <p:cxnSp>
        <p:nvCxnSpPr>
          <p:cNvPr id="80" name="Conector reto 79"/>
          <p:cNvCxnSpPr/>
          <p:nvPr/>
        </p:nvCxnSpPr>
        <p:spPr>
          <a:xfrm>
            <a:off x="8456942" y="3645024"/>
            <a:ext cx="26067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Curvo 81"/>
          <p:cNvCxnSpPr/>
          <p:nvPr/>
        </p:nvCxnSpPr>
        <p:spPr>
          <a:xfrm rot="10800000" flipV="1">
            <a:off x="8322283" y="3458115"/>
            <a:ext cx="114718" cy="373818"/>
          </a:xfrm>
          <a:prstGeom prst="curvedConnector3">
            <a:avLst>
              <a:gd name="adj1" fmla="val 2992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73"/>
          <p:cNvSpPr/>
          <p:nvPr/>
        </p:nvSpPr>
        <p:spPr>
          <a:xfrm>
            <a:off x="9460921" y="3944059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75" name="Elipse 74"/>
          <p:cNvSpPr/>
          <p:nvPr/>
        </p:nvSpPr>
        <p:spPr>
          <a:xfrm>
            <a:off x="8844219" y="465843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cxnSp>
        <p:nvCxnSpPr>
          <p:cNvPr id="76" name="Conector reto 75"/>
          <p:cNvCxnSpPr>
            <a:stCxn id="74" idx="3"/>
            <a:endCxn id="75" idx="0"/>
          </p:cNvCxnSpPr>
          <p:nvPr/>
        </p:nvCxnSpPr>
        <p:spPr>
          <a:xfrm flipH="1">
            <a:off x="9074218" y="4331268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10474682" y="527202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78" name="Conector reto 77"/>
          <p:cNvCxnSpPr>
            <a:stCxn id="74" idx="5"/>
            <a:endCxn id="87" idx="0"/>
          </p:cNvCxnSpPr>
          <p:nvPr/>
        </p:nvCxnSpPr>
        <p:spPr>
          <a:xfrm>
            <a:off x="9853554" y="4331268"/>
            <a:ext cx="48936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10788688" y="5842513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81" name="Conector reto 80"/>
          <p:cNvCxnSpPr>
            <a:stCxn id="79" idx="0"/>
            <a:endCxn id="77" idx="5"/>
          </p:cNvCxnSpPr>
          <p:nvPr/>
        </p:nvCxnSpPr>
        <p:spPr>
          <a:xfrm flipH="1" flipV="1">
            <a:off x="10867315" y="5659237"/>
            <a:ext cx="151372" cy="18327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37"/>
          <p:cNvGrpSpPr/>
          <p:nvPr/>
        </p:nvGrpSpPr>
        <p:grpSpPr>
          <a:xfrm>
            <a:off x="10639138" y="6191190"/>
            <a:ext cx="216915" cy="266658"/>
            <a:chOff x="10319796" y="5141493"/>
            <a:chExt cx="216915" cy="266658"/>
          </a:xfrm>
        </p:grpSpPr>
        <p:cxnSp>
          <p:nvCxnSpPr>
            <p:cNvPr id="84" name="Conector reto 83"/>
            <p:cNvCxnSpPr>
              <a:endCxn id="8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86" name="Conector reto 85"/>
          <p:cNvCxnSpPr>
            <a:stCxn id="87" idx="5"/>
            <a:endCxn id="77" idx="0"/>
          </p:cNvCxnSpPr>
          <p:nvPr/>
        </p:nvCxnSpPr>
        <p:spPr>
          <a:xfrm>
            <a:off x="10505557" y="5045648"/>
            <a:ext cx="199124" cy="22638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10112924" y="4658439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12</a:t>
            </a:r>
          </a:p>
        </p:txBody>
      </p:sp>
      <p:grpSp>
        <p:nvGrpSpPr>
          <p:cNvPr id="88" name="Grupo 31"/>
          <p:cNvGrpSpPr/>
          <p:nvPr/>
        </p:nvGrpSpPr>
        <p:grpSpPr>
          <a:xfrm>
            <a:off x="9194976" y="5047058"/>
            <a:ext cx="257553" cy="260958"/>
            <a:chOff x="10281438" y="6074919"/>
            <a:chExt cx="257553" cy="260958"/>
          </a:xfrm>
        </p:grpSpPr>
        <p:cxnSp>
          <p:nvCxnSpPr>
            <p:cNvPr id="89" name="Conector reto 88"/>
            <p:cNvCxnSpPr>
              <a:stCxn id="9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ipse 8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1" name="Grupo 34"/>
          <p:cNvGrpSpPr/>
          <p:nvPr/>
        </p:nvGrpSpPr>
        <p:grpSpPr>
          <a:xfrm>
            <a:off x="8726510" y="5055283"/>
            <a:ext cx="216915" cy="266658"/>
            <a:chOff x="10319796" y="5141493"/>
            <a:chExt cx="216915" cy="266658"/>
          </a:xfrm>
        </p:grpSpPr>
        <p:cxnSp>
          <p:nvCxnSpPr>
            <p:cNvPr id="92" name="Conector reto 91"/>
            <p:cNvCxnSpPr>
              <a:endCxn id="9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ipse 9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4" name="Grupo 31"/>
          <p:cNvGrpSpPr/>
          <p:nvPr/>
        </p:nvGrpSpPr>
        <p:grpSpPr>
          <a:xfrm>
            <a:off x="11147699" y="6200662"/>
            <a:ext cx="257553" cy="260958"/>
            <a:chOff x="10281438" y="6074919"/>
            <a:chExt cx="257553" cy="260958"/>
          </a:xfrm>
        </p:grpSpPr>
        <p:cxnSp>
          <p:nvCxnSpPr>
            <p:cNvPr id="95" name="Conector reto 94"/>
            <p:cNvCxnSpPr>
              <a:stCxn id="9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ipse 9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97" name="CaixaDeTexto 96"/>
          <p:cNvSpPr txBox="1"/>
          <p:nvPr/>
        </p:nvSpPr>
        <p:spPr>
          <a:xfrm>
            <a:off x="8451569" y="46584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  <a:endParaRPr lang="pt-BR" dirty="0"/>
          </a:p>
        </p:txBody>
      </p:sp>
      <p:grpSp>
        <p:nvGrpSpPr>
          <p:cNvPr id="101" name="Grupo 34"/>
          <p:cNvGrpSpPr/>
          <p:nvPr/>
        </p:nvGrpSpPr>
        <p:grpSpPr>
          <a:xfrm>
            <a:off x="9964086" y="5041358"/>
            <a:ext cx="216915" cy="266658"/>
            <a:chOff x="10319796" y="5141493"/>
            <a:chExt cx="216915" cy="266658"/>
          </a:xfrm>
        </p:grpSpPr>
        <p:cxnSp>
          <p:nvCxnSpPr>
            <p:cNvPr id="102" name="Conector reto 101"/>
            <p:cNvCxnSpPr>
              <a:endCxn id="10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64" name="Retângulo 63"/>
          <p:cNvSpPr/>
          <p:nvPr/>
        </p:nvSpPr>
        <p:spPr>
          <a:xfrm>
            <a:off x="1330653" y="441683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- trocamos as cores de w e </a:t>
            </a:r>
            <a:r>
              <a:rPr lang="pt-BR" sz="2200" dirty="0" err="1"/>
              <a:t>w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200" dirty="0" err="1"/>
              <a:t>esq</a:t>
            </a:r>
            <a:br>
              <a:rPr lang="pt-BR" sz="2200" dirty="0"/>
            </a:br>
            <a:r>
              <a:rPr lang="pt-BR" sz="2200" dirty="0"/>
              <a:t>- executamos rotação direita em w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O novo irmão de x é agora preto com um </a:t>
            </a:r>
            <a:br>
              <a:rPr lang="pt-BR" sz="2200" dirty="0"/>
            </a:br>
            <a:r>
              <a:rPr lang="pt-BR" sz="2200" dirty="0"/>
              <a:t>filho a direita vermelho e, assim,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convertemos </a:t>
            </a:r>
            <a:br>
              <a:rPr lang="pt-BR" sz="2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o caso 3 no caso 4</a:t>
            </a:r>
            <a:endParaRPr lang="pt-BR" sz="2200" dirty="0"/>
          </a:p>
        </p:txBody>
      </p:sp>
      <p:grpSp>
        <p:nvGrpSpPr>
          <p:cNvPr id="104" name="Grupo 37"/>
          <p:cNvGrpSpPr/>
          <p:nvPr/>
        </p:nvGrpSpPr>
        <p:grpSpPr>
          <a:xfrm>
            <a:off x="10325132" y="5642290"/>
            <a:ext cx="216915" cy="266658"/>
            <a:chOff x="10319796" y="5141493"/>
            <a:chExt cx="216915" cy="266658"/>
          </a:xfrm>
        </p:grpSpPr>
        <p:cxnSp>
          <p:nvCxnSpPr>
            <p:cNvPr id="105" name="Conector reto 104"/>
            <p:cNvCxnSpPr>
              <a:endCxn id="10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92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da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Ajuste após a remoção possui 4 casos:</a:t>
            </a:r>
          </a:p>
          <a:p>
            <a:endParaRPr lang="pt-BR" dirty="0"/>
          </a:p>
          <a:p>
            <a:r>
              <a:rPr lang="pt-BR" dirty="0"/>
              <a:t>Caso 4: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irmão de x é preto e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           o filho direito de w é vermelho</a:t>
            </a:r>
          </a:p>
        </p:txBody>
      </p:sp>
      <p:sp>
        <p:nvSpPr>
          <p:cNvPr id="4" name="Elipse 3"/>
          <p:cNvSpPr/>
          <p:nvPr/>
        </p:nvSpPr>
        <p:spPr>
          <a:xfrm>
            <a:off x="9264237" y="90872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5" name="Elipse 4"/>
          <p:cNvSpPr/>
          <p:nvPr/>
        </p:nvSpPr>
        <p:spPr>
          <a:xfrm>
            <a:off x="8647535" y="162310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flipH="1">
            <a:off x="8877534" y="1295929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9993282" y="162310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8" name="Conector reto 7"/>
          <p:cNvCxnSpPr>
            <a:stCxn id="4" idx="5"/>
            <a:endCxn id="7" idx="0"/>
          </p:cNvCxnSpPr>
          <p:nvPr/>
        </p:nvCxnSpPr>
        <p:spPr>
          <a:xfrm>
            <a:off x="9656870" y="1295929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431043" y="236840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0" name="Conector reto 9"/>
          <p:cNvCxnSpPr>
            <a:stCxn id="9" idx="0"/>
            <a:endCxn id="7" idx="5"/>
          </p:cNvCxnSpPr>
          <p:nvPr/>
        </p:nvCxnSpPr>
        <p:spPr>
          <a:xfrm flipH="1" flipV="1">
            <a:off x="10385915" y="2010309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37"/>
          <p:cNvGrpSpPr/>
          <p:nvPr/>
        </p:nvGrpSpPr>
        <p:grpSpPr>
          <a:xfrm>
            <a:off x="10297562" y="2756740"/>
            <a:ext cx="216915" cy="266658"/>
            <a:chOff x="10319796" y="5141493"/>
            <a:chExt cx="216915" cy="266658"/>
          </a:xfrm>
        </p:grpSpPr>
        <p:cxnSp>
          <p:nvCxnSpPr>
            <p:cNvPr id="13" name="Conector reto 12"/>
            <p:cNvCxnSpPr>
              <a:endCxn id="1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8" name="Conector reto 17"/>
          <p:cNvCxnSpPr>
            <a:stCxn id="20" idx="0"/>
            <a:endCxn id="7" idx="3"/>
          </p:cNvCxnSpPr>
          <p:nvPr/>
        </p:nvCxnSpPr>
        <p:spPr>
          <a:xfrm flipV="1">
            <a:off x="9754318" y="2010309"/>
            <a:ext cx="306329" cy="34861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524319" y="235892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12</a:t>
            </a:r>
          </a:p>
        </p:txBody>
      </p:sp>
      <p:grpSp>
        <p:nvGrpSpPr>
          <p:cNvPr id="21" name="Grupo 31"/>
          <p:cNvGrpSpPr/>
          <p:nvPr/>
        </p:nvGrpSpPr>
        <p:grpSpPr>
          <a:xfrm>
            <a:off x="8998292" y="2011719"/>
            <a:ext cx="257553" cy="260958"/>
            <a:chOff x="10281438" y="6074919"/>
            <a:chExt cx="257553" cy="260958"/>
          </a:xfrm>
        </p:grpSpPr>
        <p:cxnSp>
          <p:nvCxnSpPr>
            <p:cNvPr id="22" name="Conector reto 21"/>
            <p:cNvCxnSpPr>
              <a:stCxn id="2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4" name="Grupo 34"/>
          <p:cNvGrpSpPr/>
          <p:nvPr/>
        </p:nvGrpSpPr>
        <p:grpSpPr>
          <a:xfrm>
            <a:off x="8529826" y="2019944"/>
            <a:ext cx="216915" cy="266658"/>
            <a:chOff x="10319796" y="5141493"/>
            <a:chExt cx="216915" cy="266658"/>
          </a:xfrm>
        </p:grpSpPr>
        <p:cxnSp>
          <p:nvCxnSpPr>
            <p:cNvPr id="25" name="Conector reto 24"/>
            <p:cNvCxnSpPr>
              <a:endCxn id="2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3" name="Grupo 31"/>
          <p:cNvGrpSpPr/>
          <p:nvPr/>
        </p:nvGrpSpPr>
        <p:grpSpPr>
          <a:xfrm>
            <a:off x="10806123" y="2766212"/>
            <a:ext cx="257553" cy="260958"/>
            <a:chOff x="10281438" y="6074919"/>
            <a:chExt cx="257553" cy="260958"/>
          </a:xfrm>
        </p:grpSpPr>
        <p:cxnSp>
          <p:nvCxnSpPr>
            <p:cNvPr id="44" name="Conector reto 43"/>
            <p:cNvCxnSpPr>
              <a:stCxn id="4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8256240" y="16223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  <a:endParaRPr lang="pt-BR" dirty="0"/>
          </a:p>
        </p:txBody>
      </p:sp>
      <p:grpSp>
        <p:nvGrpSpPr>
          <p:cNvPr id="50" name="Grupo 31"/>
          <p:cNvGrpSpPr/>
          <p:nvPr/>
        </p:nvGrpSpPr>
        <p:grpSpPr>
          <a:xfrm>
            <a:off x="9878067" y="2756740"/>
            <a:ext cx="257553" cy="260958"/>
            <a:chOff x="10281438" y="6074919"/>
            <a:chExt cx="257553" cy="260958"/>
          </a:xfrm>
        </p:grpSpPr>
        <p:cxnSp>
          <p:nvCxnSpPr>
            <p:cNvPr id="51" name="Conector reto 50"/>
            <p:cNvCxnSpPr>
              <a:stCxn id="5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ipse 5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53" name="Grupo 34"/>
          <p:cNvGrpSpPr/>
          <p:nvPr/>
        </p:nvGrpSpPr>
        <p:grpSpPr>
          <a:xfrm>
            <a:off x="9409601" y="2764965"/>
            <a:ext cx="216915" cy="266658"/>
            <a:chOff x="10319796" y="5141493"/>
            <a:chExt cx="216915" cy="266658"/>
          </a:xfrm>
        </p:grpSpPr>
        <p:cxnSp>
          <p:nvCxnSpPr>
            <p:cNvPr id="54" name="Conector reto 53"/>
            <p:cNvCxnSpPr>
              <a:endCxn id="55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ipse 54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60" name="CaixaDeTexto 59"/>
          <p:cNvSpPr txBox="1"/>
          <p:nvPr/>
        </p:nvSpPr>
        <p:spPr>
          <a:xfrm>
            <a:off x="9622199" y="161487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w</a:t>
            </a:r>
            <a:endParaRPr lang="pt-BR" dirty="0"/>
          </a:p>
        </p:txBody>
      </p:sp>
      <p:cxnSp>
        <p:nvCxnSpPr>
          <p:cNvPr id="80" name="Conector reto 79"/>
          <p:cNvCxnSpPr/>
          <p:nvPr/>
        </p:nvCxnSpPr>
        <p:spPr>
          <a:xfrm>
            <a:off x="8456942" y="3645024"/>
            <a:ext cx="260673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Curvo 81"/>
          <p:cNvCxnSpPr/>
          <p:nvPr/>
        </p:nvCxnSpPr>
        <p:spPr>
          <a:xfrm rot="10800000" flipV="1">
            <a:off x="8322283" y="3458115"/>
            <a:ext cx="114718" cy="373818"/>
          </a:xfrm>
          <a:prstGeom prst="curvedConnector3">
            <a:avLst>
              <a:gd name="adj1" fmla="val 2992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/>
          <p:cNvSpPr/>
          <p:nvPr/>
        </p:nvSpPr>
        <p:spPr>
          <a:xfrm>
            <a:off x="1330653" y="4416832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- trocamos as cores de </a:t>
            </a:r>
            <a:r>
              <a:rPr lang="pt-BR" sz="2200" dirty="0" err="1"/>
              <a:t>x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200" dirty="0" err="1"/>
              <a:t>pai</a:t>
            </a:r>
            <a:r>
              <a:rPr lang="pt-BR" sz="2200" dirty="0"/>
              <a:t>, w e </a:t>
            </a:r>
            <a:r>
              <a:rPr lang="pt-BR" sz="2200" dirty="0" err="1"/>
              <a:t>w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200" dirty="0" err="1"/>
              <a:t>dir</a:t>
            </a:r>
            <a:br>
              <a:rPr lang="pt-BR" sz="2200" dirty="0"/>
            </a:br>
            <a:r>
              <a:rPr lang="pt-BR" sz="2200" dirty="0"/>
              <a:t>- executamos rotação esquerda em </a:t>
            </a:r>
            <a:r>
              <a:rPr lang="pt-BR" sz="2200" dirty="0" err="1"/>
              <a:t>x</a:t>
            </a:r>
            <a:r>
              <a:rPr lang="pt-BR" sz="22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2200" dirty="0" err="1">
                <a:sym typeface="Symbol" panose="05050102010706020507" pitchFamily="18" charset="2"/>
              </a:rPr>
              <a:t>pai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Encerramos o procedimento de ajuste </a:t>
            </a:r>
            <a:br>
              <a:rPr lang="pt-BR" sz="2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sz="2200" dirty="0"/>
              <a:t>fazendo x ser a raiz da árvore</a:t>
            </a:r>
          </a:p>
        </p:txBody>
      </p:sp>
      <p:sp>
        <p:nvSpPr>
          <p:cNvPr id="124" name="Elipse 123"/>
          <p:cNvSpPr/>
          <p:nvPr/>
        </p:nvSpPr>
        <p:spPr>
          <a:xfrm>
            <a:off x="8930902" y="467520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125" name="Elipse 124"/>
          <p:cNvSpPr/>
          <p:nvPr/>
        </p:nvSpPr>
        <p:spPr>
          <a:xfrm>
            <a:off x="8440018" y="5445974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cxnSp>
        <p:nvCxnSpPr>
          <p:cNvPr id="126" name="Conector reto 125"/>
          <p:cNvCxnSpPr>
            <a:stCxn id="124" idx="3"/>
            <a:endCxn id="125" idx="0"/>
          </p:cNvCxnSpPr>
          <p:nvPr/>
        </p:nvCxnSpPr>
        <p:spPr>
          <a:xfrm flipH="1">
            <a:off x="8670017" y="5062409"/>
            <a:ext cx="328250" cy="38356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ipse 126"/>
          <p:cNvSpPr/>
          <p:nvPr/>
        </p:nvSpPr>
        <p:spPr>
          <a:xfrm>
            <a:off x="9555731" y="401399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128" name="Conector reto 127"/>
          <p:cNvCxnSpPr>
            <a:stCxn id="124" idx="5"/>
            <a:endCxn id="135" idx="0"/>
          </p:cNvCxnSpPr>
          <p:nvPr/>
        </p:nvCxnSpPr>
        <p:spPr>
          <a:xfrm>
            <a:off x="9323535" y="5062409"/>
            <a:ext cx="285534" cy="35819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/>
          <p:cNvSpPr/>
          <p:nvPr/>
        </p:nvSpPr>
        <p:spPr>
          <a:xfrm>
            <a:off x="10071879" y="4759293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30" name="Conector reto 129"/>
          <p:cNvCxnSpPr>
            <a:stCxn id="129" idx="0"/>
            <a:endCxn id="127" idx="5"/>
          </p:cNvCxnSpPr>
          <p:nvPr/>
        </p:nvCxnSpPr>
        <p:spPr>
          <a:xfrm flipH="1" flipV="1">
            <a:off x="9948364" y="4401202"/>
            <a:ext cx="353514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upo 37"/>
          <p:cNvGrpSpPr/>
          <p:nvPr/>
        </p:nvGrpSpPr>
        <p:grpSpPr>
          <a:xfrm>
            <a:off x="9938398" y="5147633"/>
            <a:ext cx="216915" cy="266658"/>
            <a:chOff x="10319796" y="5141493"/>
            <a:chExt cx="216915" cy="266658"/>
          </a:xfrm>
        </p:grpSpPr>
        <p:cxnSp>
          <p:nvCxnSpPr>
            <p:cNvPr id="132" name="Conector reto 131"/>
            <p:cNvCxnSpPr>
              <a:endCxn id="13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ipse 13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34" name="Conector reto 133"/>
          <p:cNvCxnSpPr>
            <a:stCxn id="124" idx="7"/>
            <a:endCxn id="127" idx="3"/>
          </p:cNvCxnSpPr>
          <p:nvPr/>
        </p:nvCxnSpPr>
        <p:spPr>
          <a:xfrm flipV="1">
            <a:off x="9323535" y="4401202"/>
            <a:ext cx="299561" cy="34043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ipse 134"/>
          <p:cNvSpPr/>
          <p:nvPr/>
        </p:nvSpPr>
        <p:spPr>
          <a:xfrm>
            <a:off x="9379070" y="542060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12</a:t>
            </a:r>
          </a:p>
        </p:txBody>
      </p:sp>
      <p:grpSp>
        <p:nvGrpSpPr>
          <p:cNvPr id="136" name="Grupo 31"/>
          <p:cNvGrpSpPr/>
          <p:nvPr/>
        </p:nvGrpSpPr>
        <p:grpSpPr>
          <a:xfrm>
            <a:off x="8790775" y="5834593"/>
            <a:ext cx="257553" cy="260958"/>
            <a:chOff x="10281438" y="6074919"/>
            <a:chExt cx="257553" cy="260958"/>
          </a:xfrm>
        </p:grpSpPr>
        <p:cxnSp>
          <p:nvCxnSpPr>
            <p:cNvPr id="137" name="Conector reto 136"/>
            <p:cNvCxnSpPr>
              <a:stCxn id="138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Elipse 137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39" name="Grupo 34"/>
          <p:cNvGrpSpPr/>
          <p:nvPr/>
        </p:nvGrpSpPr>
        <p:grpSpPr>
          <a:xfrm>
            <a:off x="8322309" y="5842818"/>
            <a:ext cx="216915" cy="266658"/>
            <a:chOff x="10319796" y="5141493"/>
            <a:chExt cx="216915" cy="266658"/>
          </a:xfrm>
        </p:grpSpPr>
        <p:cxnSp>
          <p:nvCxnSpPr>
            <p:cNvPr id="140" name="Conector reto 139"/>
            <p:cNvCxnSpPr>
              <a:endCxn id="14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Elipse 14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42" name="Grupo 31"/>
          <p:cNvGrpSpPr/>
          <p:nvPr/>
        </p:nvGrpSpPr>
        <p:grpSpPr>
          <a:xfrm>
            <a:off x="10446959" y="5157105"/>
            <a:ext cx="257553" cy="260958"/>
            <a:chOff x="10281438" y="6074919"/>
            <a:chExt cx="257553" cy="260958"/>
          </a:xfrm>
        </p:grpSpPr>
        <p:cxnSp>
          <p:nvCxnSpPr>
            <p:cNvPr id="143" name="Conector reto 142"/>
            <p:cNvCxnSpPr>
              <a:stCxn id="14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Elipse 14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46" name="Grupo 31"/>
          <p:cNvGrpSpPr/>
          <p:nvPr/>
        </p:nvGrpSpPr>
        <p:grpSpPr>
          <a:xfrm>
            <a:off x="9732818" y="5818413"/>
            <a:ext cx="257553" cy="260958"/>
            <a:chOff x="10281438" y="6074919"/>
            <a:chExt cx="257553" cy="260958"/>
          </a:xfrm>
        </p:grpSpPr>
        <p:cxnSp>
          <p:nvCxnSpPr>
            <p:cNvPr id="147" name="Conector reto 146"/>
            <p:cNvCxnSpPr>
              <a:stCxn id="148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Elipse 147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49" name="Grupo 34"/>
          <p:cNvGrpSpPr/>
          <p:nvPr/>
        </p:nvGrpSpPr>
        <p:grpSpPr>
          <a:xfrm>
            <a:off x="9264352" y="5826638"/>
            <a:ext cx="216915" cy="266658"/>
            <a:chOff x="10319796" y="5141493"/>
            <a:chExt cx="216915" cy="266658"/>
          </a:xfrm>
        </p:grpSpPr>
        <p:cxnSp>
          <p:nvCxnSpPr>
            <p:cNvPr id="150" name="Conector reto 149"/>
            <p:cNvCxnSpPr>
              <a:endCxn id="15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Elipse 15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91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da REMOÇÃO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5400" y="2204864"/>
            <a:ext cx="5917710" cy="361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Algoritmo</a:t>
            </a:r>
            <a:r>
              <a:rPr lang="pt-BR" sz="2000" dirty="0"/>
              <a:t>: Ajuste da remoção em árvores Rubro-Negras</a:t>
            </a:r>
          </a:p>
          <a:p>
            <a:endParaRPr lang="pt-B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3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AjusteRN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A,x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enquanto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x ≠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Araiz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faça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se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 ==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xpaiesq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  |  |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xpaidir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w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RUBRO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w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              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1</a:t>
            </a:r>
            <a:endParaRPr lang="pt-BR" sz="14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RUBRO           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1</a:t>
            </a:r>
            <a:endParaRPr lang="pt-BR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RotacionaEsq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(A,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   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1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  |  |  └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xpaidir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           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1</a:t>
            </a:r>
            <a:endParaRPr lang="pt-BR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wesqcor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 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wdircor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RUBRO 	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2</a:t>
            </a:r>
            <a:endParaRPr lang="pt-BR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x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		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2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  |  |  senão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312025" y="2854986"/>
            <a:ext cx="57606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  senão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wdircor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então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  |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wesqcor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	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3</a:t>
            </a:r>
            <a:endParaRPr lang="pt-BR" sz="14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  |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RUBRO	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3</a:t>
            </a:r>
            <a:endParaRPr lang="pt-BR" sz="1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  |  |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RotacionaDir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A,w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	// caso 3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  |  └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xpaidir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	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3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xpaicor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      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4</a:t>
            </a:r>
            <a:endParaRPr lang="pt-BR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|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xpaicor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 		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// caso 4</a:t>
            </a:r>
            <a:endParaRPr lang="pt-BR" sz="14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wdircor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		// caso 4</a:t>
            </a:r>
            <a:endParaRPr lang="pt-BR" sz="1400" b="1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RotacionaEsq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(A,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	// caso 4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|  |  |  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x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Araiz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			// caso 4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|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else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o mesmo com “esquerda” e “direita” trocados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xcor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4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NEGRO</a:t>
            </a:r>
            <a:endParaRPr lang="pt-BR" sz="1400" b="1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38311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14E97-D2B2-4BA2-B1C4-36261B38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remoção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AF25DC-32F1-4E84-8BC1-80B2AEDAD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11352"/>
          </a:xfrm>
        </p:spPr>
        <p:txBody>
          <a:bodyPr>
            <a:normAutofit/>
          </a:bodyPr>
          <a:lstStyle/>
          <a:p>
            <a:r>
              <a:rPr lang="pt-BR" dirty="0"/>
              <a:t>A altura de uma árvore </a:t>
            </a:r>
            <a:r>
              <a:rPr lang="pt-BR" b="1" dirty="0"/>
              <a:t>rubro</a:t>
            </a:r>
            <a:r>
              <a:rPr lang="pt-BR" dirty="0"/>
              <a:t>-</a:t>
            </a:r>
            <a:r>
              <a:rPr lang="pt-BR" b="1" dirty="0">
                <a:solidFill>
                  <a:srgbClr val="FF0000"/>
                </a:solidFill>
              </a:rPr>
              <a:t>negra</a:t>
            </a:r>
            <a:r>
              <a:rPr lang="pt-BR" dirty="0"/>
              <a:t> de n nós é </a:t>
            </a:r>
            <a:r>
              <a:rPr lang="pt-BR" dirty="0" err="1"/>
              <a:t>lg</a:t>
            </a:r>
            <a:r>
              <a:rPr lang="pt-BR" dirty="0"/>
              <a:t>(n)</a:t>
            </a:r>
          </a:p>
          <a:p>
            <a:r>
              <a:rPr lang="pt-BR" dirty="0"/>
              <a:t>O custo do procedimento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RemoveRN</a:t>
            </a:r>
            <a:r>
              <a:rPr lang="pt-BR" dirty="0"/>
              <a:t> é </a:t>
            </a:r>
            <a:r>
              <a:rPr lang="pt-BR" dirty="0" err="1"/>
              <a:t>lg</a:t>
            </a:r>
            <a:r>
              <a:rPr lang="pt-BR" dirty="0"/>
              <a:t>(n) quando não realiza uma chamada a </a:t>
            </a:r>
            <a:r>
              <a:rPr lang="pt-BR" dirty="0" err="1"/>
              <a:t>AjusteRN</a:t>
            </a:r>
            <a:endParaRPr lang="pt-BR" dirty="0"/>
          </a:p>
          <a:p>
            <a:r>
              <a:rPr lang="pt-BR" dirty="0"/>
              <a:t>O procedimento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AjusteRN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Faz um número constante de mudança de cores e no máximo 3 rotação </a:t>
            </a:r>
            <a:br>
              <a:rPr lang="pt-BR" dirty="0"/>
            </a:br>
            <a:r>
              <a:rPr lang="pt-BR" dirty="0"/>
              <a:t>(para os casos 1, 3 e 4)</a:t>
            </a:r>
          </a:p>
          <a:p>
            <a:pPr lvl="1"/>
            <a:r>
              <a:rPr lang="pt-BR" dirty="0"/>
              <a:t>Se propaga até a raiz da árvore sem fazer rotações</a:t>
            </a:r>
            <a:br>
              <a:rPr lang="pt-BR" dirty="0"/>
            </a:br>
            <a:r>
              <a:rPr lang="pt-BR" dirty="0"/>
              <a:t>(para o caso 2)</a:t>
            </a:r>
          </a:p>
          <a:p>
            <a:r>
              <a:rPr lang="pt-BR" dirty="0"/>
              <a:t>A complexidade 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remoção é O(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10238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árvores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-</a:t>
            </a:r>
            <a:r>
              <a:rPr lang="pt-BR" b="1" dirty="0"/>
              <a:t>negras</a:t>
            </a:r>
            <a:r>
              <a:rPr lang="pt-BR" dirty="0"/>
              <a:t> são árvores balanceadas:</a:t>
            </a:r>
          </a:p>
          <a:p>
            <a:pPr lvl="1"/>
            <a:r>
              <a:rPr lang="pt-BR" dirty="0"/>
              <a:t>O seu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balanceamento é menos rígido </a:t>
            </a:r>
            <a:r>
              <a:rPr lang="pt-BR" dirty="0"/>
              <a:t>que o das árvores AVL</a:t>
            </a:r>
          </a:p>
          <a:p>
            <a:pPr lvl="1"/>
            <a:r>
              <a:rPr lang="pt-BR" dirty="0"/>
              <a:t>Possui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melhor desempenho </a:t>
            </a:r>
            <a:r>
              <a:rPr lang="pt-BR" dirty="0"/>
              <a:t>em comparação com as árvores AVL</a:t>
            </a:r>
          </a:p>
          <a:p>
            <a:pPr lvl="1"/>
            <a:endParaRPr lang="pt-BR" dirty="0"/>
          </a:p>
          <a:p>
            <a:r>
              <a:rPr lang="pt-BR" dirty="0"/>
              <a:t>É a árvore mais usada para representar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conjuntos ordenados </a:t>
            </a:r>
            <a:r>
              <a:rPr lang="pt-BR" dirty="0"/>
              <a:t>de elementos</a:t>
            </a:r>
          </a:p>
          <a:p>
            <a:pPr lvl="1"/>
            <a:r>
              <a:rPr lang="pt-BR" dirty="0"/>
              <a:t>Execução eficiente das operações: </a:t>
            </a:r>
          </a:p>
          <a:p>
            <a:pPr lvl="2"/>
            <a:r>
              <a:rPr lang="pt-BR" dirty="0"/>
              <a:t>Inserção, Remoção, Busca, Sucessor, Predecessor, Mínimo e Máximo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26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Rubro-Negras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binária de busca</a:t>
            </a:r>
            <a:r>
              <a:rPr lang="pt-BR" dirty="0"/>
              <a:t> A é denominada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rubro-negra</a:t>
            </a:r>
            <a:r>
              <a:rPr lang="pt-BR" dirty="0"/>
              <a:t> quando: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A cada um de seus vértices é associada uma cor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 ou </a:t>
            </a:r>
            <a:r>
              <a:rPr lang="pt-BR" b="1" dirty="0"/>
              <a:t>negra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A raiz é </a:t>
            </a:r>
            <a:r>
              <a:rPr lang="pt-BR" b="1" dirty="0"/>
              <a:t>negra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Os nós externos são </a:t>
            </a:r>
            <a:r>
              <a:rPr lang="pt-BR" b="1" dirty="0"/>
              <a:t>negros</a:t>
            </a:r>
            <a:endParaRPr lang="pt-BR" dirty="0"/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Os filhos de um nó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dirty="0"/>
              <a:t> são </a:t>
            </a:r>
            <a:r>
              <a:rPr lang="pt-BR" b="1" dirty="0"/>
              <a:t>negros</a:t>
            </a:r>
          </a:p>
          <a:p>
            <a:pPr marL="682625" lvl="1" indent="-457200">
              <a:buFont typeface="+mj-lt"/>
              <a:buAutoNum type="arabicParenR"/>
            </a:pPr>
            <a:r>
              <a:rPr lang="pt-BR" dirty="0"/>
              <a:t>Todos os caminhos de v para seus nós </a:t>
            </a:r>
            <a:br>
              <a:rPr lang="pt-BR" dirty="0"/>
            </a:br>
            <a:r>
              <a:rPr lang="pt-BR" dirty="0"/>
              <a:t>descendentes externos possuem o </a:t>
            </a:r>
            <a:br>
              <a:rPr lang="pt-BR" dirty="0"/>
            </a:br>
            <a:r>
              <a:rPr lang="pt-BR" dirty="0"/>
              <a:t>mesmo número de nós </a:t>
            </a:r>
            <a:r>
              <a:rPr lang="pt-BR" b="1" dirty="0"/>
              <a:t>negros</a:t>
            </a:r>
          </a:p>
        </p:txBody>
      </p:sp>
      <p:sp>
        <p:nvSpPr>
          <p:cNvPr id="34" name="Elipse 33"/>
          <p:cNvSpPr/>
          <p:nvPr/>
        </p:nvSpPr>
        <p:spPr>
          <a:xfrm>
            <a:off x="7940258" y="3501008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36" name="Elipse 35"/>
          <p:cNvSpPr/>
          <p:nvPr/>
        </p:nvSpPr>
        <p:spPr>
          <a:xfrm>
            <a:off x="7323556" y="4215388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37" name="Conector reto 36"/>
          <p:cNvCxnSpPr>
            <a:stCxn id="34" idx="3"/>
            <a:endCxn id="36" idx="0"/>
          </p:cNvCxnSpPr>
          <p:nvPr/>
        </p:nvCxnSpPr>
        <p:spPr>
          <a:xfrm flipH="1">
            <a:off x="7553555" y="3888217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/>
          <p:cNvGrpSpPr/>
          <p:nvPr/>
        </p:nvGrpSpPr>
        <p:grpSpPr>
          <a:xfrm>
            <a:off x="9886540" y="6039133"/>
            <a:ext cx="257553" cy="260958"/>
            <a:chOff x="10281438" y="6074919"/>
            <a:chExt cx="257553" cy="260958"/>
          </a:xfrm>
        </p:grpSpPr>
        <p:cxnSp>
          <p:nvCxnSpPr>
            <p:cNvPr id="55" name="Conector reto 54"/>
            <p:cNvCxnSpPr>
              <a:stCxn id="5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57" name="Elipse 56"/>
          <p:cNvSpPr/>
          <p:nvPr/>
        </p:nvSpPr>
        <p:spPr>
          <a:xfrm>
            <a:off x="8669303" y="421538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58" name="Conector reto 57"/>
          <p:cNvCxnSpPr>
            <a:stCxn id="34" idx="5"/>
            <a:endCxn id="57" idx="0"/>
          </p:cNvCxnSpPr>
          <p:nvPr/>
        </p:nvCxnSpPr>
        <p:spPr>
          <a:xfrm>
            <a:off x="8332891" y="3888217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8251647" y="4954507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65" name="Elipse 64"/>
          <p:cNvSpPr/>
          <p:nvPr/>
        </p:nvSpPr>
        <p:spPr>
          <a:xfrm>
            <a:off x="9107064" y="4960688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sp>
        <p:nvSpPr>
          <p:cNvPr id="66" name="Elipse 65"/>
          <p:cNvSpPr/>
          <p:nvPr/>
        </p:nvSpPr>
        <p:spPr>
          <a:xfrm>
            <a:off x="7828840" y="564737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sp>
        <p:nvSpPr>
          <p:cNvPr id="67" name="Elipse 66"/>
          <p:cNvSpPr/>
          <p:nvPr/>
        </p:nvSpPr>
        <p:spPr>
          <a:xfrm>
            <a:off x="8684257" y="565355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68" name="Elipse 67"/>
          <p:cNvSpPr/>
          <p:nvPr/>
        </p:nvSpPr>
        <p:spPr>
          <a:xfrm>
            <a:off x="9539674" y="565355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22</a:t>
            </a:r>
          </a:p>
        </p:txBody>
      </p:sp>
      <p:cxnSp>
        <p:nvCxnSpPr>
          <p:cNvPr id="74" name="Conector reto 73"/>
          <p:cNvCxnSpPr>
            <a:stCxn id="64" idx="0"/>
            <a:endCxn id="57" idx="3"/>
          </p:cNvCxnSpPr>
          <p:nvPr/>
        </p:nvCxnSpPr>
        <p:spPr>
          <a:xfrm flipV="1">
            <a:off x="8481646" y="4602597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stCxn id="65" idx="0"/>
            <a:endCxn id="57" idx="5"/>
          </p:cNvCxnSpPr>
          <p:nvPr/>
        </p:nvCxnSpPr>
        <p:spPr>
          <a:xfrm flipH="1" flipV="1">
            <a:off x="9061936" y="4602597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o 79"/>
          <p:cNvGrpSpPr/>
          <p:nvPr/>
        </p:nvGrpSpPr>
        <p:grpSpPr>
          <a:xfrm>
            <a:off x="9418074" y="6047358"/>
            <a:ext cx="216915" cy="266658"/>
            <a:chOff x="10319796" y="5141493"/>
            <a:chExt cx="216915" cy="266658"/>
          </a:xfrm>
        </p:grpSpPr>
        <p:cxnSp>
          <p:nvCxnSpPr>
            <p:cNvPr id="81" name="Conector reto 80"/>
            <p:cNvCxnSpPr>
              <a:endCxn id="8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83" name="Conector reto 82"/>
          <p:cNvCxnSpPr>
            <a:stCxn id="66" idx="0"/>
            <a:endCxn id="64" idx="3"/>
          </p:cNvCxnSpPr>
          <p:nvPr/>
        </p:nvCxnSpPr>
        <p:spPr>
          <a:xfrm flipV="1">
            <a:off x="8058839" y="5341716"/>
            <a:ext cx="260173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stCxn id="64" idx="5"/>
            <a:endCxn id="67" idx="0"/>
          </p:cNvCxnSpPr>
          <p:nvPr/>
        </p:nvCxnSpPr>
        <p:spPr>
          <a:xfrm>
            <a:off x="8644280" y="5341716"/>
            <a:ext cx="269976" cy="3118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stCxn id="65" idx="5"/>
            <a:endCxn id="68" idx="0"/>
          </p:cNvCxnSpPr>
          <p:nvPr/>
        </p:nvCxnSpPr>
        <p:spPr>
          <a:xfrm>
            <a:off x="9499697" y="5347897"/>
            <a:ext cx="269976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9037746" y="6056788"/>
            <a:ext cx="257553" cy="260958"/>
            <a:chOff x="10281438" y="6074919"/>
            <a:chExt cx="257553" cy="260958"/>
          </a:xfrm>
        </p:grpSpPr>
        <p:cxnSp>
          <p:nvCxnSpPr>
            <p:cNvPr id="93" name="Conector reto 92"/>
            <p:cNvCxnSpPr>
              <a:stCxn id="9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ipse 9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8569280" y="6065013"/>
            <a:ext cx="216915" cy="266658"/>
            <a:chOff x="10319796" y="5141493"/>
            <a:chExt cx="216915" cy="266658"/>
          </a:xfrm>
        </p:grpSpPr>
        <p:cxnSp>
          <p:nvCxnSpPr>
            <p:cNvPr id="96" name="Conector reto 95"/>
            <p:cNvCxnSpPr>
              <a:endCxn id="9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Elipse 9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8195472" y="6056788"/>
            <a:ext cx="257553" cy="260958"/>
            <a:chOff x="10281438" y="6074919"/>
            <a:chExt cx="257553" cy="260958"/>
          </a:xfrm>
        </p:grpSpPr>
        <p:cxnSp>
          <p:nvCxnSpPr>
            <p:cNvPr id="105" name="Conector reto 104"/>
            <p:cNvCxnSpPr>
              <a:stCxn id="10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7727006" y="6065013"/>
            <a:ext cx="216915" cy="266658"/>
            <a:chOff x="10319796" y="5141493"/>
            <a:chExt cx="216915" cy="266658"/>
          </a:xfrm>
        </p:grpSpPr>
        <p:cxnSp>
          <p:nvCxnSpPr>
            <p:cNvPr id="108" name="Conector reto 107"/>
            <p:cNvCxnSpPr>
              <a:endCxn id="10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8973583" y="5349028"/>
            <a:ext cx="216915" cy="266658"/>
            <a:chOff x="10319796" y="5141493"/>
            <a:chExt cx="216915" cy="266658"/>
          </a:xfrm>
        </p:grpSpPr>
        <p:cxnSp>
          <p:nvCxnSpPr>
            <p:cNvPr id="111" name="Conector reto 110"/>
            <p:cNvCxnSpPr>
              <a:endCxn id="11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7682705" y="4633025"/>
            <a:ext cx="257553" cy="260958"/>
            <a:chOff x="10281438" y="6074919"/>
            <a:chExt cx="257553" cy="260958"/>
          </a:xfrm>
        </p:grpSpPr>
        <p:cxnSp>
          <p:nvCxnSpPr>
            <p:cNvPr id="114" name="Conector reto 113"/>
            <p:cNvCxnSpPr>
              <a:stCxn id="11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Elipse 11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7214239" y="4641250"/>
            <a:ext cx="216915" cy="266658"/>
            <a:chOff x="10319796" y="5141493"/>
            <a:chExt cx="216915" cy="266658"/>
          </a:xfrm>
        </p:grpSpPr>
        <p:cxnSp>
          <p:nvCxnSpPr>
            <p:cNvPr id="117" name="Conector reto 116"/>
            <p:cNvCxnSpPr>
              <a:endCxn id="118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21" name="CaixaDeTexto 120"/>
          <p:cNvSpPr txBox="1"/>
          <p:nvPr/>
        </p:nvSpPr>
        <p:spPr>
          <a:xfrm>
            <a:off x="2351584" y="5543630"/>
            <a:ext cx="229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Altura-Negra(A) = 1</a:t>
            </a:r>
          </a:p>
        </p:txBody>
      </p:sp>
    </p:spTree>
    <p:extLst>
      <p:ext uri="{BB962C8B-B14F-4D97-AF65-F5344CB8AC3E}">
        <p14:creationId xmlns:p14="http://schemas.microsoft.com/office/powerpoint/2010/main" val="281241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rubro-Negra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eliminação de um nó em árvore </a:t>
            </a:r>
            <a:r>
              <a:rPr lang="pt-BR" b="1" dirty="0">
                <a:solidFill>
                  <a:srgbClr val="C00000"/>
                </a:solidFill>
              </a:rPr>
              <a:t>rubro</a:t>
            </a:r>
            <a:r>
              <a:rPr lang="pt-BR" b="1" dirty="0"/>
              <a:t>-negra</a:t>
            </a:r>
            <a:r>
              <a:rPr lang="pt-BR" dirty="0"/>
              <a:t> demora tempo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r>
              <a:rPr lang="pt-BR" dirty="0"/>
              <a:t>É um pouco mais complicada que a inserção</a:t>
            </a:r>
          </a:p>
          <a:p>
            <a:pPr lvl="1"/>
            <a:r>
              <a:rPr lang="pt-BR" dirty="0"/>
              <a:t>Utiliza os seguintes algoritmos:</a:t>
            </a:r>
          </a:p>
          <a:p>
            <a:pPr lvl="2"/>
            <a:r>
              <a:rPr lang="pt-BR" dirty="0"/>
              <a:t>Sucessor (mínimo da direita)</a:t>
            </a:r>
          </a:p>
          <a:p>
            <a:pPr lvl="2"/>
            <a:r>
              <a:rPr lang="pt-BR" dirty="0"/>
              <a:t>Rotação (esquerda e direita)</a:t>
            </a:r>
          </a:p>
          <a:p>
            <a:pPr lvl="2"/>
            <a:r>
              <a:rPr lang="pt-BR" dirty="0"/>
              <a:t>Troca de nós</a:t>
            </a:r>
          </a:p>
          <a:p>
            <a:pPr lvl="2"/>
            <a:r>
              <a:rPr lang="pt-BR" dirty="0"/>
              <a:t>Remoção do nó</a:t>
            </a:r>
          </a:p>
          <a:p>
            <a:pPr lvl="2"/>
            <a:r>
              <a:rPr lang="pt-BR" dirty="0"/>
              <a:t>Ajuste da árvore</a:t>
            </a:r>
          </a:p>
        </p:txBody>
      </p:sp>
      <p:sp>
        <p:nvSpPr>
          <p:cNvPr id="5" name="Elipse 4"/>
          <p:cNvSpPr/>
          <p:nvPr/>
        </p:nvSpPr>
        <p:spPr>
          <a:xfrm>
            <a:off x="9048328" y="3444639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sp>
        <p:nvSpPr>
          <p:cNvPr id="6" name="Elipse 5"/>
          <p:cNvSpPr/>
          <p:nvPr/>
        </p:nvSpPr>
        <p:spPr>
          <a:xfrm>
            <a:off x="8431626" y="4159019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cxnSp>
        <p:nvCxnSpPr>
          <p:cNvPr id="7" name="Conector reto 6"/>
          <p:cNvCxnSpPr>
            <a:stCxn id="5" idx="3"/>
            <a:endCxn id="6" idx="0"/>
          </p:cNvCxnSpPr>
          <p:nvPr/>
        </p:nvCxnSpPr>
        <p:spPr>
          <a:xfrm flipH="1">
            <a:off x="8661625" y="3831848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10994610" y="5982764"/>
            <a:ext cx="257553" cy="260958"/>
            <a:chOff x="10281438" y="6074919"/>
            <a:chExt cx="257553" cy="260958"/>
          </a:xfrm>
        </p:grpSpPr>
        <p:cxnSp>
          <p:nvCxnSpPr>
            <p:cNvPr id="9" name="Conector reto 8"/>
            <p:cNvCxnSpPr>
              <a:stCxn id="1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11" name="Elipse 10"/>
          <p:cNvSpPr/>
          <p:nvPr/>
        </p:nvSpPr>
        <p:spPr>
          <a:xfrm>
            <a:off x="9777373" y="4159019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2" name="Conector reto 11"/>
          <p:cNvCxnSpPr>
            <a:stCxn id="5" idx="5"/>
            <a:endCxn id="11" idx="0"/>
          </p:cNvCxnSpPr>
          <p:nvPr/>
        </p:nvCxnSpPr>
        <p:spPr>
          <a:xfrm>
            <a:off x="9440961" y="3831848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9359717" y="4898138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10</a:t>
            </a:r>
          </a:p>
        </p:txBody>
      </p:sp>
      <p:sp>
        <p:nvSpPr>
          <p:cNvPr id="14" name="Elipse 13"/>
          <p:cNvSpPr/>
          <p:nvPr/>
        </p:nvSpPr>
        <p:spPr>
          <a:xfrm>
            <a:off x="10215134" y="4904319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18</a:t>
            </a:r>
          </a:p>
        </p:txBody>
      </p:sp>
      <p:sp>
        <p:nvSpPr>
          <p:cNvPr id="15" name="Elipse 14"/>
          <p:cNvSpPr/>
          <p:nvPr/>
        </p:nvSpPr>
        <p:spPr>
          <a:xfrm>
            <a:off x="8936910" y="5591007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sp>
        <p:nvSpPr>
          <p:cNvPr id="16" name="Elipse 15"/>
          <p:cNvSpPr/>
          <p:nvPr/>
        </p:nvSpPr>
        <p:spPr>
          <a:xfrm>
            <a:off x="9792327" y="559718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17" name="Elipse 16"/>
          <p:cNvSpPr/>
          <p:nvPr/>
        </p:nvSpPr>
        <p:spPr>
          <a:xfrm>
            <a:off x="10647744" y="559718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22</a:t>
            </a:r>
          </a:p>
        </p:txBody>
      </p:sp>
      <p:cxnSp>
        <p:nvCxnSpPr>
          <p:cNvPr id="18" name="Conector reto 17"/>
          <p:cNvCxnSpPr>
            <a:stCxn id="13" idx="0"/>
            <a:endCxn id="11" idx="3"/>
          </p:cNvCxnSpPr>
          <p:nvPr/>
        </p:nvCxnSpPr>
        <p:spPr>
          <a:xfrm flipV="1">
            <a:off x="9589716" y="4546228"/>
            <a:ext cx="255022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4" idx="0"/>
            <a:endCxn id="11" idx="5"/>
          </p:cNvCxnSpPr>
          <p:nvPr/>
        </p:nvCxnSpPr>
        <p:spPr>
          <a:xfrm flipH="1" flipV="1">
            <a:off x="10170006" y="4546228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0526144" y="5990989"/>
            <a:ext cx="216915" cy="266658"/>
            <a:chOff x="10319796" y="5141493"/>
            <a:chExt cx="216915" cy="266658"/>
          </a:xfrm>
        </p:grpSpPr>
        <p:cxnSp>
          <p:nvCxnSpPr>
            <p:cNvPr id="21" name="Conector reto 20"/>
            <p:cNvCxnSpPr>
              <a:endCxn id="2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23" name="Conector reto 22"/>
          <p:cNvCxnSpPr>
            <a:stCxn id="15" idx="0"/>
            <a:endCxn id="13" idx="3"/>
          </p:cNvCxnSpPr>
          <p:nvPr/>
        </p:nvCxnSpPr>
        <p:spPr>
          <a:xfrm flipV="1">
            <a:off x="9166909" y="5285347"/>
            <a:ext cx="260173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3" idx="5"/>
            <a:endCxn id="16" idx="0"/>
          </p:cNvCxnSpPr>
          <p:nvPr/>
        </p:nvCxnSpPr>
        <p:spPr>
          <a:xfrm>
            <a:off x="9752350" y="5285347"/>
            <a:ext cx="269976" cy="31184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4" idx="5"/>
            <a:endCxn id="17" idx="0"/>
          </p:cNvCxnSpPr>
          <p:nvPr/>
        </p:nvCxnSpPr>
        <p:spPr>
          <a:xfrm>
            <a:off x="10607767" y="5291528"/>
            <a:ext cx="269976" cy="30566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10145816" y="6000419"/>
            <a:ext cx="257553" cy="260958"/>
            <a:chOff x="10281438" y="6074919"/>
            <a:chExt cx="257553" cy="260958"/>
          </a:xfrm>
        </p:grpSpPr>
        <p:cxnSp>
          <p:nvCxnSpPr>
            <p:cNvPr id="27" name="Conector reto 26"/>
            <p:cNvCxnSpPr>
              <a:stCxn id="28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ipse 27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9677350" y="6008644"/>
            <a:ext cx="216915" cy="266658"/>
            <a:chOff x="10319796" y="5141493"/>
            <a:chExt cx="216915" cy="266658"/>
          </a:xfrm>
        </p:grpSpPr>
        <p:cxnSp>
          <p:nvCxnSpPr>
            <p:cNvPr id="30" name="Conector reto 29"/>
            <p:cNvCxnSpPr>
              <a:endCxn id="31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9303542" y="6000419"/>
            <a:ext cx="257553" cy="260958"/>
            <a:chOff x="10281438" y="6074919"/>
            <a:chExt cx="257553" cy="260958"/>
          </a:xfrm>
        </p:grpSpPr>
        <p:cxnSp>
          <p:nvCxnSpPr>
            <p:cNvPr id="33" name="Conector reto 32"/>
            <p:cNvCxnSpPr>
              <a:stCxn id="34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835076" y="6008644"/>
            <a:ext cx="216915" cy="266658"/>
            <a:chOff x="10319796" y="5141493"/>
            <a:chExt cx="216915" cy="266658"/>
          </a:xfrm>
        </p:grpSpPr>
        <p:cxnSp>
          <p:nvCxnSpPr>
            <p:cNvPr id="36" name="Conector reto 35"/>
            <p:cNvCxnSpPr>
              <a:endCxn id="3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0081653" y="5292659"/>
            <a:ext cx="216915" cy="266658"/>
            <a:chOff x="10319796" y="5141493"/>
            <a:chExt cx="216915" cy="266658"/>
          </a:xfrm>
        </p:grpSpPr>
        <p:cxnSp>
          <p:nvCxnSpPr>
            <p:cNvPr id="39" name="Conector reto 38"/>
            <p:cNvCxnSpPr>
              <a:endCxn id="4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8790775" y="4576656"/>
            <a:ext cx="257553" cy="260958"/>
            <a:chOff x="10281438" y="6074919"/>
            <a:chExt cx="257553" cy="260958"/>
          </a:xfrm>
        </p:grpSpPr>
        <p:cxnSp>
          <p:nvCxnSpPr>
            <p:cNvPr id="42" name="Conector reto 41"/>
            <p:cNvCxnSpPr>
              <a:stCxn id="4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7" name="Elipse 46"/>
          <p:cNvSpPr/>
          <p:nvPr/>
        </p:nvSpPr>
        <p:spPr>
          <a:xfrm>
            <a:off x="7994112" y="489813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8342687" y="5315775"/>
            <a:ext cx="257553" cy="260958"/>
            <a:chOff x="10281438" y="6074919"/>
            <a:chExt cx="257553" cy="260958"/>
          </a:xfrm>
        </p:grpSpPr>
        <p:cxnSp>
          <p:nvCxnSpPr>
            <p:cNvPr id="49" name="Conector reto 48"/>
            <p:cNvCxnSpPr>
              <a:stCxn id="50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7874221" y="5324000"/>
            <a:ext cx="216915" cy="266658"/>
            <a:chOff x="10319796" y="5141493"/>
            <a:chExt cx="216915" cy="266658"/>
          </a:xfrm>
        </p:grpSpPr>
        <p:cxnSp>
          <p:nvCxnSpPr>
            <p:cNvPr id="52" name="Conector reto 51"/>
            <p:cNvCxnSpPr>
              <a:endCxn id="5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7653433" y="4865115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  <a:endParaRPr lang="pt-BR" dirty="0"/>
          </a:p>
        </p:txBody>
      </p:sp>
      <p:cxnSp>
        <p:nvCxnSpPr>
          <p:cNvPr id="55" name="Conector reto 54"/>
          <p:cNvCxnSpPr>
            <a:stCxn id="47" idx="0"/>
            <a:endCxn id="6" idx="3"/>
          </p:cNvCxnSpPr>
          <p:nvPr/>
        </p:nvCxnSpPr>
        <p:spPr>
          <a:xfrm flipV="1">
            <a:off x="8224111" y="4546228"/>
            <a:ext cx="274880" cy="35191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7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 Mínimo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29345" y="2564904"/>
            <a:ext cx="55392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Nó com valor mínimo em árvore Rubro-Negra</a:t>
            </a:r>
          </a:p>
          <a:p>
            <a:endParaRPr lang="pt-BR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Mínimo(x)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enquanto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≠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└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Elipse 4"/>
          <p:cNvSpPr/>
          <p:nvPr/>
        </p:nvSpPr>
        <p:spPr>
          <a:xfrm>
            <a:off x="8544272" y="2996952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6" name="Elipse 5"/>
          <p:cNvSpPr/>
          <p:nvPr/>
        </p:nvSpPr>
        <p:spPr>
          <a:xfrm>
            <a:off x="7927570" y="371133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</a:t>
            </a:r>
          </a:p>
        </p:txBody>
      </p:sp>
      <p:cxnSp>
        <p:nvCxnSpPr>
          <p:cNvPr id="7" name="Conector reto 6"/>
          <p:cNvCxnSpPr>
            <a:stCxn id="5" idx="3"/>
            <a:endCxn id="6" idx="0"/>
          </p:cNvCxnSpPr>
          <p:nvPr/>
        </p:nvCxnSpPr>
        <p:spPr>
          <a:xfrm flipH="1">
            <a:off x="8157569" y="3384161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9273317" y="3711332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12" name="Conector reto 11"/>
          <p:cNvCxnSpPr>
            <a:stCxn id="5" idx="5"/>
            <a:endCxn id="11" idx="0"/>
          </p:cNvCxnSpPr>
          <p:nvPr/>
        </p:nvCxnSpPr>
        <p:spPr>
          <a:xfrm>
            <a:off x="8936905" y="3384161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9711078" y="445663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9" name="Conector reto 18"/>
          <p:cNvCxnSpPr>
            <a:stCxn id="14" idx="0"/>
            <a:endCxn id="11" idx="5"/>
          </p:cNvCxnSpPr>
          <p:nvPr/>
        </p:nvCxnSpPr>
        <p:spPr>
          <a:xfrm flipH="1" flipV="1">
            <a:off x="9665950" y="4098541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9" idx="0"/>
            <a:endCxn id="6" idx="3"/>
          </p:cNvCxnSpPr>
          <p:nvPr/>
        </p:nvCxnSpPr>
        <p:spPr>
          <a:xfrm flipV="1">
            <a:off x="7722469" y="4098541"/>
            <a:ext cx="272466" cy="34243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9577597" y="4844972"/>
            <a:ext cx="216915" cy="266658"/>
            <a:chOff x="10319796" y="5141493"/>
            <a:chExt cx="216915" cy="266658"/>
          </a:xfrm>
        </p:grpSpPr>
        <p:cxnSp>
          <p:nvCxnSpPr>
            <p:cNvPr id="39" name="Conector reto 38"/>
            <p:cNvCxnSpPr>
              <a:endCxn id="4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8" name="Grupo 50"/>
          <p:cNvGrpSpPr/>
          <p:nvPr/>
        </p:nvGrpSpPr>
        <p:grpSpPr>
          <a:xfrm>
            <a:off x="7827851" y="5682622"/>
            <a:ext cx="216915" cy="266658"/>
            <a:chOff x="10319796" y="5141493"/>
            <a:chExt cx="216915" cy="266658"/>
          </a:xfrm>
        </p:grpSpPr>
        <p:cxnSp>
          <p:nvCxnSpPr>
            <p:cNvPr id="49" name="Conector reto 48"/>
            <p:cNvCxnSpPr>
              <a:endCxn id="5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52" name="Conector reto 51"/>
          <p:cNvCxnSpPr>
            <a:stCxn id="60" idx="0"/>
            <a:endCxn id="6" idx="5"/>
          </p:cNvCxnSpPr>
          <p:nvPr/>
        </p:nvCxnSpPr>
        <p:spPr>
          <a:xfrm flipH="1" flipV="1">
            <a:off x="8320203" y="4098541"/>
            <a:ext cx="257683" cy="34861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7492470" y="4440979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sp>
        <p:nvSpPr>
          <p:cNvPr id="60" name="Elipse 59"/>
          <p:cNvSpPr/>
          <p:nvPr/>
        </p:nvSpPr>
        <p:spPr>
          <a:xfrm>
            <a:off x="8347887" y="4447160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grpSp>
        <p:nvGrpSpPr>
          <p:cNvPr id="67" name="Grupo 31"/>
          <p:cNvGrpSpPr/>
          <p:nvPr/>
        </p:nvGrpSpPr>
        <p:grpSpPr>
          <a:xfrm>
            <a:off x="7859102" y="4850391"/>
            <a:ext cx="257553" cy="260958"/>
            <a:chOff x="10281438" y="6074919"/>
            <a:chExt cx="257553" cy="260958"/>
          </a:xfrm>
        </p:grpSpPr>
        <p:cxnSp>
          <p:nvCxnSpPr>
            <p:cNvPr id="68" name="Conector reto 67"/>
            <p:cNvCxnSpPr>
              <a:stCxn id="69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0" name="Grupo 34"/>
          <p:cNvGrpSpPr/>
          <p:nvPr/>
        </p:nvGrpSpPr>
        <p:grpSpPr>
          <a:xfrm>
            <a:off x="7390636" y="4858616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7" name="Grupo 37"/>
          <p:cNvGrpSpPr/>
          <p:nvPr/>
        </p:nvGrpSpPr>
        <p:grpSpPr>
          <a:xfrm>
            <a:off x="9131108" y="4116298"/>
            <a:ext cx="216915" cy="266658"/>
            <a:chOff x="10319796" y="5141493"/>
            <a:chExt cx="216915" cy="266658"/>
          </a:xfrm>
        </p:grpSpPr>
        <p:cxnSp>
          <p:nvCxnSpPr>
            <p:cNvPr id="78" name="Conector reto 77"/>
            <p:cNvCxnSpPr>
              <a:endCxn id="7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80" name="Grupo 7"/>
          <p:cNvGrpSpPr/>
          <p:nvPr/>
        </p:nvGrpSpPr>
        <p:grpSpPr>
          <a:xfrm>
            <a:off x="8255319" y="5661474"/>
            <a:ext cx="257553" cy="260958"/>
            <a:chOff x="10281438" y="6074919"/>
            <a:chExt cx="257553" cy="260958"/>
          </a:xfrm>
        </p:grpSpPr>
        <p:cxnSp>
          <p:nvCxnSpPr>
            <p:cNvPr id="81" name="Conector reto 80"/>
            <p:cNvCxnSpPr>
              <a:stCxn id="8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83" name="Elipse 82"/>
          <p:cNvSpPr/>
          <p:nvPr/>
        </p:nvSpPr>
        <p:spPr>
          <a:xfrm>
            <a:off x="7945792" y="526197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5</a:t>
            </a:r>
          </a:p>
        </p:txBody>
      </p:sp>
      <p:grpSp>
        <p:nvGrpSpPr>
          <p:cNvPr id="87" name="Grupo 7"/>
          <p:cNvGrpSpPr/>
          <p:nvPr/>
        </p:nvGrpSpPr>
        <p:grpSpPr>
          <a:xfrm>
            <a:off x="9120596" y="5655774"/>
            <a:ext cx="257553" cy="260958"/>
            <a:chOff x="10281438" y="6074919"/>
            <a:chExt cx="257553" cy="260958"/>
          </a:xfrm>
        </p:grpSpPr>
        <p:cxnSp>
          <p:nvCxnSpPr>
            <p:cNvPr id="88" name="Conector reto 87"/>
            <p:cNvCxnSpPr>
              <a:stCxn id="89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ipse 88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90" name="Elipse 89"/>
          <p:cNvSpPr/>
          <p:nvPr/>
        </p:nvSpPr>
        <p:spPr>
          <a:xfrm>
            <a:off x="8802904" y="526197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grpSp>
        <p:nvGrpSpPr>
          <p:cNvPr id="91" name="Grupo 19"/>
          <p:cNvGrpSpPr/>
          <p:nvPr/>
        </p:nvGrpSpPr>
        <p:grpSpPr>
          <a:xfrm>
            <a:off x="8681304" y="5655774"/>
            <a:ext cx="216915" cy="266658"/>
            <a:chOff x="10319796" y="5141493"/>
            <a:chExt cx="216915" cy="266658"/>
          </a:xfrm>
        </p:grpSpPr>
        <p:cxnSp>
          <p:nvCxnSpPr>
            <p:cNvPr id="92" name="Conector reto 91"/>
            <p:cNvCxnSpPr>
              <a:endCxn id="9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ipse 9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94" name="Conector reto 93"/>
          <p:cNvCxnSpPr>
            <a:stCxn id="60" idx="3"/>
            <a:endCxn id="83" idx="0"/>
          </p:cNvCxnSpPr>
          <p:nvPr/>
        </p:nvCxnSpPr>
        <p:spPr>
          <a:xfrm flipH="1">
            <a:off x="8175791" y="4834369"/>
            <a:ext cx="239461" cy="4276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60" idx="5"/>
            <a:endCxn id="90" idx="0"/>
          </p:cNvCxnSpPr>
          <p:nvPr/>
        </p:nvCxnSpPr>
        <p:spPr>
          <a:xfrm>
            <a:off x="8740520" y="4834369"/>
            <a:ext cx="292383" cy="4276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o 31"/>
          <p:cNvGrpSpPr/>
          <p:nvPr/>
        </p:nvGrpSpPr>
        <p:grpSpPr>
          <a:xfrm>
            <a:off x="10086158" y="4854444"/>
            <a:ext cx="257553" cy="260958"/>
            <a:chOff x="10281438" y="6074919"/>
            <a:chExt cx="257553" cy="260958"/>
          </a:xfrm>
        </p:grpSpPr>
        <p:cxnSp>
          <p:nvCxnSpPr>
            <p:cNvPr id="101" name="Conector reto 100"/>
            <p:cNvCxnSpPr>
              <a:stCxn id="10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ipse 10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8271165" y="246224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pt-BR" dirty="0"/>
          </a:p>
        </p:txBody>
      </p:sp>
      <p:cxnSp>
        <p:nvCxnSpPr>
          <p:cNvPr id="9" name="Conector Angulado 8"/>
          <p:cNvCxnSpPr>
            <a:stCxn id="3" idx="3"/>
            <a:endCxn id="5" idx="0"/>
          </p:cNvCxnSpPr>
          <p:nvPr/>
        </p:nvCxnSpPr>
        <p:spPr>
          <a:xfrm>
            <a:off x="8582469" y="2646915"/>
            <a:ext cx="191802" cy="35003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Rotações </a:t>
            </a:r>
          </a:p>
        </p:txBody>
      </p:sp>
      <p:cxnSp>
        <p:nvCxnSpPr>
          <p:cNvPr id="4" name="Conector em Curva 3"/>
          <p:cNvCxnSpPr/>
          <p:nvPr/>
        </p:nvCxnSpPr>
        <p:spPr>
          <a:xfrm rot="10800000" flipH="1">
            <a:off x="3145980" y="3951362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3636328" y="29289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6" name="Elipse 5"/>
          <p:cNvSpPr/>
          <p:nvPr/>
        </p:nvSpPr>
        <p:spPr>
          <a:xfrm>
            <a:off x="2921948" y="371475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cxnSp>
        <p:nvCxnSpPr>
          <p:cNvPr id="7" name="Conector reto 6"/>
          <p:cNvCxnSpPr>
            <a:stCxn id="5" idx="3"/>
            <a:endCxn id="6" idx="0"/>
          </p:cNvCxnSpPr>
          <p:nvPr/>
        </p:nvCxnSpPr>
        <p:spPr>
          <a:xfrm rot="5400000">
            <a:off x="3228517" y="3239574"/>
            <a:ext cx="398609" cy="551746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stCxn id="5" idx="5"/>
            <a:endCxn id="13" idx="0"/>
          </p:cNvCxnSpPr>
          <p:nvPr/>
        </p:nvCxnSpPr>
        <p:spPr>
          <a:xfrm rot="16200000" flipH="1">
            <a:off x="4026250" y="3318855"/>
            <a:ext cx="470047" cy="464623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ângulo isósceles 8"/>
          <p:cNvSpPr/>
          <p:nvPr/>
        </p:nvSpPr>
        <p:spPr>
          <a:xfrm>
            <a:off x="2207568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10" name="Conector reto 9"/>
          <p:cNvCxnSpPr>
            <a:stCxn id="6" idx="3"/>
            <a:endCxn id="9" idx="0"/>
          </p:cNvCxnSpPr>
          <p:nvPr/>
        </p:nvCxnSpPr>
        <p:spPr>
          <a:xfrm rot="5400000">
            <a:off x="2577733" y="4160427"/>
            <a:ext cx="470047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6" idx="5"/>
            <a:endCxn id="12" idx="0"/>
          </p:cNvCxnSpPr>
          <p:nvPr/>
        </p:nvCxnSpPr>
        <p:spPr>
          <a:xfrm rot="16200000" flipH="1">
            <a:off x="3240432" y="4176111"/>
            <a:ext cx="470047" cy="321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ângulo isósceles 11"/>
          <p:cNvSpPr/>
          <p:nvPr/>
        </p:nvSpPr>
        <p:spPr>
          <a:xfrm>
            <a:off x="3207700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13" name="Triângulo isósceles 12"/>
          <p:cNvSpPr/>
          <p:nvPr/>
        </p:nvSpPr>
        <p:spPr>
          <a:xfrm>
            <a:off x="4064956" y="378619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15" name="Elipse 14"/>
          <p:cNvSpPr/>
          <p:nvPr/>
        </p:nvSpPr>
        <p:spPr>
          <a:xfrm>
            <a:off x="8708426" y="371475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6" name="Elipse 15"/>
          <p:cNvSpPr/>
          <p:nvPr/>
        </p:nvSpPr>
        <p:spPr>
          <a:xfrm>
            <a:off x="8136922" y="292893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cxnSp>
        <p:nvCxnSpPr>
          <p:cNvPr id="17" name="Conector reto 16"/>
          <p:cNvCxnSpPr>
            <a:stCxn id="15" idx="0"/>
            <a:endCxn id="16" idx="5"/>
          </p:cNvCxnSpPr>
          <p:nvPr/>
        </p:nvCxnSpPr>
        <p:spPr>
          <a:xfrm rot="16200000" flipV="1">
            <a:off x="8534687" y="3311013"/>
            <a:ext cx="398609" cy="40887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5" idx="5"/>
            <a:endCxn id="23" idx="0"/>
          </p:cNvCxnSpPr>
          <p:nvPr/>
        </p:nvCxnSpPr>
        <p:spPr>
          <a:xfrm rot="16200000" flipH="1">
            <a:off x="9062629" y="4140392"/>
            <a:ext cx="470047" cy="39318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riângulo isósceles 18"/>
          <p:cNvSpPr/>
          <p:nvPr/>
        </p:nvSpPr>
        <p:spPr>
          <a:xfrm>
            <a:off x="7065352" y="378619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20" name="Conector reto 19"/>
          <p:cNvCxnSpPr>
            <a:stCxn id="16" idx="3"/>
            <a:endCxn id="19" idx="0"/>
          </p:cNvCxnSpPr>
          <p:nvPr/>
        </p:nvCxnSpPr>
        <p:spPr>
          <a:xfrm rot="5400000">
            <a:off x="7614112" y="3196014"/>
            <a:ext cx="470047" cy="710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5" idx="3"/>
            <a:endCxn id="22" idx="0"/>
          </p:cNvCxnSpPr>
          <p:nvPr/>
        </p:nvCxnSpPr>
        <p:spPr>
          <a:xfrm rot="5400000">
            <a:off x="8364211" y="4160427"/>
            <a:ext cx="470047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ângulo isósceles 21"/>
          <p:cNvSpPr/>
          <p:nvPr/>
        </p:nvSpPr>
        <p:spPr>
          <a:xfrm>
            <a:off x="7994046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23" name="Triângulo isósceles 22"/>
          <p:cNvSpPr/>
          <p:nvPr/>
        </p:nvSpPr>
        <p:spPr>
          <a:xfrm>
            <a:off x="9065616" y="4572008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514124" y="6082905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sub-árvores T</a:t>
            </a:r>
            <a:r>
              <a:rPr lang="pt-BR" baseline="-25000" dirty="0"/>
              <a:t>1</a:t>
            </a:r>
            <a:r>
              <a:rPr lang="pt-BR" dirty="0"/>
              <a:t>, T</a:t>
            </a:r>
            <a:r>
              <a:rPr lang="pt-BR" baseline="-25000" dirty="0"/>
              <a:t>2</a:t>
            </a:r>
            <a:r>
              <a:rPr lang="pt-BR" dirty="0"/>
              <a:t> e T</a:t>
            </a:r>
            <a:r>
              <a:rPr lang="pt-BR" baseline="-25000" dirty="0"/>
              <a:t>3</a:t>
            </a:r>
            <a:r>
              <a:rPr lang="pt-BR" dirty="0"/>
              <a:t> podem ser vazias ou não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089184" y="2374464"/>
            <a:ext cx="16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Rotação Direita</a:t>
            </a:r>
          </a:p>
        </p:txBody>
      </p:sp>
      <p:sp>
        <p:nvSpPr>
          <p:cNvPr id="26" name="Seta para a Esquerda e para a Direita 25"/>
          <p:cNvSpPr/>
          <p:nvPr/>
        </p:nvSpPr>
        <p:spPr>
          <a:xfrm>
            <a:off x="5350839" y="4113522"/>
            <a:ext cx="1210376" cy="235024"/>
          </a:xfrm>
          <a:prstGeom prst="left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em Curva 26"/>
          <p:cNvCxnSpPr/>
          <p:nvPr/>
        </p:nvCxnSpPr>
        <p:spPr>
          <a:xfrm rot="10800000" flipH="1">
            <a:off x="8939060" y="3944219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headEnd type="triangle"/>
            <a:tailEnd type="non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7445258" y="2376029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Rotação Esquerda</a:t>
            </a:r>
          </a:p>
        </p:txBody>
      </p:sp>
    </p:spTree>
    <p:extLst>
      <p:ext uri="{BB962C8B-B14F-4D97-AF65-F5344CB8AC3E}">
        <p14:creationId xmlns:p14="http://schemas.microsoft.com/office/powerpoint/2010/main" val="113442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em árvore rubro-Negra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417018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Rotação esquerda em árvore Rubro-Negra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RotaçãoEsq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A,x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se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≠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esqpai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= x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pai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y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senão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|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x ==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y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y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x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y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8409946" y="4018174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Elipse 16"/>
          <p:cNvSpPr/>
          <p:nvPr/>
        </p:nvSpPr>
        <p:spPr>
          <a:xfrm>
            <a:off x="7838442" y="323235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cxnSp>
        <p:nvCxnSpPr>
          <p:cNvPr id="18" name="Conector reto 17"/>
          <p:cNvCxnSpPr>
            <a:stCxn id="16" idx="0"/>
            <a:endCxn id="17" idx="5"/>
          </p:cNvCxnSpPr>
          <p:nvPr/>
        </p:nvCxnSpPr>
        <p:spPr>
          <a:xfrm rot="16200000" flipV="1">
            <a:off x="8236207" y="3614435"/>
            <a:ext cx="398609" cy="40887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6" idx="5"/>
            <a:endCxn id="24" idx="0"/>
          </p:cNvCxnSpPr>
          <p:nvPr/>
        </p:nvCxnSpPr>
        <p:spPr>
          <a:xfrm rot="16200000" flipH="1">
            <a:off x="8764149" y="4443814"/>
            <a:ext cx="470047" cy="39318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ângulo isósceles 19"/>
          <p:cNvSpPr/>
          <p:nvPr/>
        </p:nvSpPr>
        <p:spPr>
          <a:xfrm>
            <a:off x="6766872" y="4089612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T1</a:t>
            </a:r>
          </a:p>
        </p:txBody>
      </p:sp>
      <p:cxnSp>
        <p:nvCxnSpPr>
          <p:cNvPr id="21" name="Conector reto 20"/>
          <p:cNvCxnSpPr>
            <a:stCxn id="17" idx="3"/>
            <a:endCxn id="20" idx="0"/>
          </p:cNvCxnSpPr>
          <p:nvPr/>
        </p:nvCxnSpPr>
        <p:spPr>
          <a:xfrm rot="5400000">
            <a:off x="7315632" y="3499436"/>
            <a:ext cx="470047" cy="710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16" idx="3"/>
            <a:endCxn id="23" idx="0"/>
          </p:cNvCxnSpPr>
          <p:nvPr/>
        </p:nvCxnSpPr>
        <p:spPr>
          <a:xfrm rot="5400000">
            <a:off x="8065731" y="4463849"/>
            <a:ext cx="470047" cy="35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ângulo isósceles 22"/>
          <p:cNvSpPr/>
          <p:nvPr/>
        </p:nvSpPr>
        <p:spPr>
          <a:xfrm>
            <a:off x="7695566" y="487543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T2</a:t>
            </a:r>
          </a:p>
        </p:txBody>
      </p:sp>
      <p:sp>
        <p:nvSpPr>
          <p:cNvPr id="24" name="Triângulo isósceles 23"/>
          <p:cNvSpPr/>
          <p:nvPr/>
        </p:nvSpPr>
        <p:spPr>
          <a:xfrm>
            <a:off x="8767136" y="4875430"/>
            <a:ext cx="857256" cy="78581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T3</a:t>
            </a:r>
          </a:p>
        </p:txBody>
      </p:sp>
      <p:cxnSp>
        <p:nvCxnSpPr>
          <p:cNvPr id="25" name="Conector em Curva 24"/>
          <p:cNvCxnSpPr/>
          <p:nvPr/>
        </p:nvCxnSpPr>
        <p:spPr>
          <a:xfrm rot="10800000" flipH="1">
            <a:off x="8640580" y="4248387"/>
            <a:ext cx="324000" cy="324000"/>
          </a:xfrm>
          <a:prstGeom prst="curvedConnector4">
            <a:avLst>
              <a:gd name="adj1" fmla="val -99392"/>
              <a:gd name="adj2" fmla="val 200784"/>
            </a:avLst>
          </a:prstGeom>
          <a:ln>
            <a:solidFill>
              <a:schemeClr val="tx1"/>
            </a:solidFill>
            <a:headEnd type="triangle"/>
            <a:tailEnd type="none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7146778" y="2679451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Rotação Esquerda</a:t>
            </a:r>
          </a:p>
        </p:txBody>
      </p:sp>
    </p:spTree>
    <p:extLst>
      <p:ext uri="{BB962C8B-B14F-4D97-AF65-F5344CB8AC3E}">
        <p14:creationId xmlns:p14="http://schemas.microsoft.com/office/powerpoint/2010/main" val="2466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 De Nós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29345" y="2084832"/>
            <a:ext cx="55849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400" dirty="0">
                <a:latin typeface="+mj-lt"/>
              </a:rPr>
              <a:t>: Troca de nós em árvores Rubro-Negras</a:t>
            </a:r>
          </a:p>
          <a:p>
            <a:endParaRPr lang="pt-BR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Troca(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A,u,v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==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null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raiz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v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u ==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|    |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paiesq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= v</a:t>
            </a:r>
            <a:endParaRPr lang="pt-BR" sz="1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|    senão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|   └    └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upaidir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= v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└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vpai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upai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8266943" y="2348880"/>
            <a:ext cx="459998" cy="453644"/>
          </a:xfrm>
          <a:prstGeom prst="ellipse">
            <a:avLst/>
          </a:prstGeom>
          <a:solidFill>
            <a:schemeClr val="tx2">
              <a:lumMod val="2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6" name="Elipse 5"/>
          <p:cNvSpPr/>
          <p:nvPr/>
        </p:nvSpPr>
        <p:spPr>
          <a:xfrm>
            <a:off x="7650241" y="306326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</a:t>
            </a:r>
          </a:p>
        </p:txBody>
      </p:sp>
      <p:cxnSp>
        <p:nvCxnSpPr>
          <p:cNvPr id="7" name="Conector reto 6"/>
          <p:cNvCxnSpPr>
            <a:stCxn id="5" idx="3"/>
            <a:endCxn id="6" idx="0"/>
          </p:cNvCxnSpPr>
          <p:nvPr/>
        </p:nvCxnSpPr>
        <p:spPr>
          <a:xfrm flipH="1">
            <a:off x="7880240" y="2736089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8995988" y="3063260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12" name="Conector reto 11"/>
          <p:cNvCxnSpPr>
            <a:stCxn id="5" idx="5"/>
            <a:endCxn id="11" idx="0"/>
          </p:cNvCxnSpPr>
          <p:nvPr/>
        </p:nvCxnSpPr>
        <p:spPr>
          <a:xfrm>
            <a:off x="8659576" y="2736089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9433749" y="380856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9" name="Conector reto 18"/>
          <p:cNvCxnSpPr>
            <a:stCxn id="14" idx="0"/>
            <a:endCxn id="11" idx="5"/>
          </p:cNvCxnSpPr>
          <p:nvPr/>
        </p:nvCxnSpPr>
        <p:spPr>
          <a:xfrm flipH="1" flipV="1">
            <a:off x="9388621" y="3450469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9" idx="0"/>
            <a:endCxn id="6" idx="3"/>
          </p:cNvCxnSpPr>
          <p:nvPr/>
        </p:nvCxnSpPr>
        <p:spPr>
          <a:xfrm flipV="1">
            <a:off x="7445140" y="3450469"/>
            <a:ext cx="272466" cy="34243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/>
          <p:cNvGrpSpPr/>
          <p:nvPr/>
        </p:nvGrpSpPr>
        <p:grpSpPr>
          <a:xfrm>
            <a:off x="9300268" y="4196900"/>
            <a:ext cx="216915" cy="266658"/>
            <a:chOff x="10319796" y="5141493"/>
            <a:chExt cx="216915" cy="266658"/>
          </a:xfrm>
        </p:grpSpPr>
        <p:cxnSp>
          <p:nvCxnSpPr>
            <p:cNvPr id="39" name="Conector reto 38"/>
            <p:cNvCxnSpPr>
              <a:endCxn id="4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48" name="Grupo 50"/>
          <p:cNvGrpSpPr/>
          <p:nvPr/>
        </p:nvGrpSpPr>
        <p:grpSpPr>
          <a:xfrm>
            <a:off x="7561748" y="4998881"/>
            <a:ext cx="216915" cy="266658"/>
            <a:chOff x="10319796" y="5141493"/>
            <a:chExt cx="216915" cy="266658"/>
          </a:xfrm>
        </p:grpSpPr>
        <p:cxnSp>
          <p:nvCxnSpPr>
            <p:cNvPr id="49" name="Conector reto 48"/>
            <p:cNvCxnSpPr>
              <a:endCxn id="5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52" name="Conector reto 51"/>
          <p:cNvCxnSpPr>
            <a:stCxn id="60" idx="0"/>
            <a:endCxn id="6" idx="5"/>
          </p:cNvCxnSpPr>
          <p:nvPr/>
        </p:nvCxnSpPr>
        <p:spPr>
          <a:xfrm flipH="1" flipV="1">
            <a:off x="8042874" y="3450469"/>
            <a:ext cx="257683" cy="34861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7215141" y="3792907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sp>
        <p:nvSpPr>
          <p:cNvPr id="60" name="Elipse 59"/>
          <p:cNvSpPr/>
          <p:nvPr/>
        </p:nvSpPr>
        <p:spPr>
          <a:xfrm>
            <a:off x="8070558" y="3799088"/>
            <a:ext cx="459998" cy="45364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grpSp>
        <p:nvGrpSpPr>
          <p:cNvPr id="67" name="Grupo 31"/>
          <p:cNvGrpSpPr/>
          <p:nvPr/>
        </p:nvGrpSpPr>
        <p:grpSpPr>
          <a:xfrm>
            <a:off x="7581773" y="4202319"/>
            <a:ext cx="257553" cy="260958"/>
            <a:chOff x="10281438" y="6074919"/>
            <a:chExt cx="257553" cy="260958"/>
          </a:xfrm>
        </p:grpSpPr>
        <p:cxnSp>
          <p:nvCxnSpPr>
            <p:cNvPr id="68" name="Conector reto 67"/>
            <p:cNvCxnSpPr>
              <a:stCxn id="69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0" name="Grupo 34"/>
          <p:cNvGrpSpPr/>
          <p:nvPr/>
        </p:nvGrpSpPr>
        <p:grpSpPr>
          <a:xfrm>
            <a:off x="7113307" y="4210544"/>
            <a:ext cx="216915" cy="266658"/>
            <a:chOff x="10319796" y="5141493"/>
            <a:chExt cx="216915" cy="266658"/>
          </a:xfrm>
        </p:grpSpPr>
        <p:cxnSp>
          <p:nvCxnSpPr>
            <p:cNvPr id="71" name="Conector reto 70"/>
            <p:cNvCxnSpPr>
              <a:endCxn id="72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77" name="Grupo 37"/>
          <p:cNvGrpSpPr/>
          <p:nvPr/>
        </p:nvGrpSpPr>
        <p:grpSpPr>
          <a:xfrm>
            <a:off x="8853779" y="3468226"/>
            <a:ext cx="216915" cy="266658"/>
            <a:chOff x="10319796" y="5141493"/>
            <a:chExt cx="216915" cy="266658"/>
          </a:xfrm>
        </p:grpSpPr>
        <p:cxnSp>
          <p:nvCxnSpPr>
            <p:cNvPr id="78" name="Conector reto 77"/>
            <p:cNvCxnSpPr>
              <a:endCxn id="7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80" name="Grupo 7"/>
          <p:cNvGrpSpPr/>
          <p:nvPr/>
        </p:nvGrpSpPr>
        <p:grpSpPr>
          <a:xfrm>
            <a:off x="7977990" y="5013402"/>
            <a:ext cx="257553" cy="260958"/>
            <a:chOff x="10281438" y="6074919"/>
            <a:chExt cx="257553" cy="260958"/>
          </a:xfrm>
        </p:grpSpPr>
        <p:cxnSp>
          <p:nvCxnSpPr>
            <p:cNvPr id="81" name="Conector reto 80"/>
            <p:cNvCxnSpPr>
              <a:stCxn id="8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Elipse 8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83" name="Elipse 82"/>
          <p:cNvSpPr/>
          <p:nvPr/>
        </p:nvSpPr>
        <p:spPr>
          <a:xfrm>
            <a:off x="7668463" y="461390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5</a:t>
            </a:r>
          </a:p>
        </p:txBody>
      </p:sp>
      <p:grpSp>
        <p:nvGrpSpPr>
          <p:cNvPr id="87" name="Grupo 7"/>
          <p:cNvGrpSpPr/>
          <p:nvPr/>
        </p:nvGrpSpPr>
        <p:grpSpPr>
          <a:xfrm>
            <a:off x="8843267" y="5007702"/>
            <a:ext cx="257553" cy="260958"/>
            <a:chOff x="10281438" y="6074919"/>
            <a:chExt cx="257553" cy="260958"/>
          </a:xfrm>
        </p:grpSpPr>
        <p:cxnSp>
          <p:nvCxnSpPr>
            <p:cNvPr id="88" name="Conector reto 87"/>
            <p:cNvCxnSpPr>
              <a:stCxn id="89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ipse 88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90" name="Elipse 89"/>
          <p:cNvSpPr/>
          <p:nvPr/>
        </p:nvSpPr>
        <p:spPr>
          <a:xfrm>
            <a:off x="8525575" y="461390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grpSp>
        <p:nvGrpSpPr>
          <p:cNvPr id="91" name="Grupo 19"/>
          <p:cNvGrpSpPr/>
          <p:nvPr/>
        </p:nvGrpSpPr>
        <p:grpSpPr>
          <a:xfrm>
            <a:off x="8403975" y="5007702"/>
            <a:ext cx="216915" cy="266658"/>
            <a:chOff x="10319796" y="5141493"/>
            <a:chExt cx="216915" cy="266658"/>
          </a:xfrm>
        </p:grpSpPr>
        <p:cxnSp>
          <p:nvCxnSpPr>
            <p:cNvPr id="92" name="Conector reto 91"/>
            <p:cNvCxnSpPr>
              <a:endCxn id="93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ipse 92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94" name="Conector reto 93"/>
          <p:cNvCxnSpPr>
            <a:stCxn id="60" idx="3"/>
            <a:endCxn id="83" idx="0"/>
          </p:cNvCxnSpPr>
          <p:nvPr/>
        </p:nvCxnSpPr>
        <p:spPr>
          <a:xfrm flipH="1">
            <a:off x="7898462" y="4186297"/>
            <a:ext cx="239461" cy="4276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60" idx="5"/>
            <a:endCxn id="90" idx="0"/>
          </p:cNvCxnSpPr>
          <p:nvPr/>
        </p:nvCxnSpPr>
        <p:spPr>
          <a:xfrm>
            <a:off x="8463191" y="4186297"/>
            <a:ext cx="292383" cy="4276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o 31"/>
          <p:cNvGrpSpPr/>
          <p:nvPr/>
        </p:nvGrpSpPr>
        <p:grpSpPr>
          <a:xfrm>
            <a:off x="9808829" y="4206372"/>
            <a:ext cx="257553" cy="260958"/>
            <a:chOff x="10281438" y="6074919"/>
            <a:chExt cx="257553" cy="260958"/>
          </a:xfrm>
        </p:grpSpPr>
        <p:cxnSp>
          <p:nvCxnSpPr>
            <p:cNvPr id="101" name="Conector reto 100"/>
            <p:cNvCxnSpPr>
              <a:stCxn id="10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Elipse 10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13F1917-1A13-40AD-9305-46C318488789}"/>
              </a:ext>
            </a:extLst>
          </p:cNvPr>
          <p:cNvSpPr txBox="1"/>
          <p:nvPr/>
        </p:nvSpPr>
        <p:spPr>
          <a:xfrm>
            <a:off x="8542853" y="3816965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u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6E3A128-D874-47CF-B04B-C38B624DE325}"/>
              </a:ext>
            </a:extLst>
          </p:cNvPr>
          <p:cNvSpPr txBox="1"/>
          <p:nvPr/>
        </p:nvSpPr>
        <p:spPr>
          <a:xfrm>
            <a:off x="9027755" y="4656057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0747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remoção de um nó z </a:t>
            </a:r>
            <a:r>
              <a:rPr lang="pt-BR" dirty="0"/>
              <a:t>possui 3 casos:</a:t>
            </a:r>
          </a:p>
          <a:p>
            <a:endParaRPr lang="pt-BR" dirty="0"/>
          </a:p>
          <a:p>
            <a:r>
              <a:rPr lang="pt-BR" dirty="0"/>
              <a:t>Caso 1: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nó z não possui filhos</a:t>
            </a:r>
          </a:p>
        </p:txBody>
      </p:sp>
      <p:sp>
        <p:nvSpPr>
          <p:cNvPr id="4" name="Elipse 3"/>
          <p:cNvSpPr/>
          <p:nvPr/>
        </p:nvSpPr>
        <p:spPr>
          <a:xfrm>
            <a:off x="8833812" y="2636912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</a:t>
            </a:r>
          </a:p>
        </p:txBody>
      </p:sp>
      <p:sp>
        <p:nvSpPr>
          <p:cNvPr id="5" name="Elipse 4"/>
          <p:cNvSpPr/>
          <p:nvPr/>
        </p:nvSpPr>
        <p:spPr>
          <a:xfrm>
            <a:off x="9583829" y="3386092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4</a:t>
            </a:r>
          </a:p>
        </p:txBody>
      </p:sp>
      <p:cxnSp>
        <p:nvCxnSpPr>
          <p:cNvPr id="6" name="Conector reto 5"/>
          <p:cNvCxnSpPr>
            <a:stCxn id="4" idx="5"/>
            <a:endCxn id="5" idx="0"/>
          </p:cNvCxnSpPr>
          <p:nvPr/>
        </p:nvCxnSpPr>
        <p:spPr>
          <a:xfrm>
            <a:off x="9226445" y="3024121"/>
            <a:ext cx="587383" cy="3619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8117956" y="3353396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cxnSp>
        <p:nvCxnSpPr>
          <p:cNvPr id="8" name="Conector reto 7"/>
          <p:cNvCxnSpPr>
            <a:stCxn id="4" idx="3"/>
            <a:endCxn id="7" idx="0"/>
          </p:cNvCxnSpPr>
          <p:nvPr/>
        </p:nvCxnSpPr>
        <p:spPr>
          <a:xfrm flipH="1">
            <a:off x="8347955" y="3024121"/>
            <a:ext cx="553222" cy="32927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19" idx="0"/>
            <a:endCxn id="5" idx="3"/>
          </p:cNvCxnSpPr>
          <p:nvPr/>
        </p:nvCxnSpPr>
        <p:spPr>
          <a:xfrm flipV="1">
            <a:off x="9378728" y="3773301"/>
            <a:ext cx="272466" cy="34243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50"/>
          <p:cNvGrpSpPr/>
          <p:nvPr/>
        </p:nvGrpSpPr>
        <p:grpSpPr>
          <a:xfrm>
            <a:off x="9495336" y="5321713"/>
            <a:ext cx="216915" cy="266658"/>
            <a:chOff x="10319796" y="5141493"/>
            <a:chExt cx="216915" cy="266658"/>
          </a:xfrm>
        </p:grpSpPr>
        <p:cxnSp>
          <p:nvCxnSpPr>
            <p:cNvPr id="16" name="Conector reto 15"/>
            <p:cNvCxnSpPr>
              <a:endCxn id="1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8" name="Conector reto 17"/>
          <p:cNvCxnSpPr>
            <a:stCxn id="20" idx="0"/>
            <a:endCxn id="5" idx="5"/>
          </p:cNvCxnSpPr>
          <p:nvPr/>
        </p:nvCxnSpPr>
        <p:spPr>
          <a:xfrm flipH="1" flipV="1">
            <a:off x="9976462" y="3773301"/>
            <a:ext cx="257683" cy="34861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9148729" y="4115739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3</a:t>
            </a:r>
          </a:p>
        </p:txBody>
      </p:sp>
      <p:sp>
        <p:nvSpPr>
          <p:cNvPr id="20" name="Elipse 19"/>
          <p:cNvSpPr/>
          <p:nvPr/>
        </p:nvSpPr>
        <p:spPr>
          <a:xfrm>
            <a:off x="10004146" y="412192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grpSp>
        <p:nvGrpSpPr>
          <p:cNvPr id="21" name="Grupo 31"/>
          <p:cNvGrpSpPr/>
          <p:nvPr/>
        </p:nvGrpSpPr>
        <p:grpSpPr>
          <a:xfrm>
            <a:off x="9515361" y="4525151"/>
            <a:ext cx="257553" cy="260958"/>
            <a:chOff x="10281438" y="6074919"/>
            <a:chExt cx="257553" cy="260958"/>
          </a:xfrm>
        </p:grpSpPr>
        <p:cxnSp>
          <p:nvCxnSpPr>
            <p:cNvPr id="22" name="Conector reto 21"/>
            <p:cNvCxnSpPr>
              <a:stCxn id="2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4" name="Grupo 34"/>
          <p:cNvGrpSpPr/>
          <p:nvPr/>
        </p:nvGrpSpPr>
        <p:grpSpPr>
          <a:xfrm>
            <a:off x="9046895" y="4533376"/>
            <a:ext cx="216915" cy="266658"/>
            <a:chOff x="10319796" y="5141493"/>
            <a:chExt cx="216915" cy="266658"/>
          </a:xfrm>
        </p:grpSpPr>
        <p:cxnSp>
          <p:nvCxnSpPr>
            <p:cNvPr id="25" name="Conector reto 24"/>
            <p:cNvCxnSpPr>
              <a:endCxn id="2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7" name="Grupo 37"/>
          <p:cNvGrpSpPr/>
          <p:nvPr/>
        </p:nvGrpSpPr>
        <p:grpSpPr>
          <a:xfrm>
            <a:off x="8018417" y="3765835"/>
            <a:ext cx="216915" cy="266658"/>
            <a:chOff x="10319796" y="5141493"/>
            <a:chExt cx="216915" cy="266658"/>
          </a:xfrm>
        </p:grpSpPr>
        <p:cxnSp>
          <p:nvCxnSpPr>
            <p:cNvPr id="28" name="Conector reto 27"/>
            <p:cNvCxnSpPr>
              <a:endCxn id="2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0" name="Grupo 7"/>
          <p:cNvGrpSpPr/>
          <p:nvPr/>
        </p:nvGrpSpPr>
        <p:grpSpPr>
          <a:xfrm>
            <a:off x="9911578" y="5336234"/>
            <a:ext cx="257553" cy="260958"/>
            <a:chOff x="10281438" y="6074919"/>
            <a:chExt cx="257553" cy="260958"/>
          </a:xfrm>
        </p:grpSpPr>
        <p:cxnSp>
          <p:nvCxnSpPr>
            <p:cNvPr id="31" name="Conector reto 30"/>
            <p:cNvCxnSpPr>
              <a:stCxn id="3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33" name="Elipse 32"/>
          <p:cNvSpPr/>
          <p:nvPr/>
        </p:nvSpPr>
        <p:spPr>
          <a:xfrm>
            <a:off x="9602051" y="493673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5</a:t>
            </a:r>
          </a:p>
        </p:txBody>
      </p:sp>
      <p:grpSp>
        <p:nvGrpSpPr>
          <p:cNvPr id="34" name="Grupo 7"/>
          <p:cNvGrpSpPr/>
          <p:nvPr/>
        </p:nvGrpSpPr>
        <p:grpSpPr>
          <a:xfrm>
            <a:off x="10776855" y="5330534"/>
            <a:ext cx="257553" cy="260958"/>
            <a:chOff x="10281438" y="6074919"/>
            <a:chExt cx="257553" cy="260958"/>
          </a:xfrm>
        </p:grpSpPr>
        <p:cxnSp>
          <p:nvCxnSpPr>
            <p:cNvPr id="35" name="Conector reto 34"/>
            <p:cNvCxnSpPr>
              <a:stCxn id="3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37" name="Elipse 36"/>
          <p:cNvSpPr/>
          <p:nvPr/>
        </p:nvSpPr>
        <p:spPr>
          <a:xfrm>
            <a:off x="10459163" y="4936733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8</a:t>
            </a:r>
          </a:p>
        </p:txBody>
      </p:sp>
      <p:grpSp>
        <p:nvGrpSpPr>
          <p:cNvPr id="38" name="Grupo 19"/>
          <p:cNvGrpSpPr/>
          <p:nvPr/>
        </p:nvGrpSpPr>
        <p:grpSpPr>
          <a:xfrm>
            <a:off x="10337563" y="5330534"/>
            <a:ext cx="216915" cy="266658"/>
            <a:chOff x="10319796" y="5141493"/>
            <a:chExt cx="216915" cy="266658"/>
          </a:xfrm>
        </p:grpSpPr>
        <p:cxnSp>
          <p:nvCxnSpPr>
            <p:cNvPr id="39" name="Conector reto 38"/>
            <p:cNvCxnSpPr>
              <a:endCxn id="40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41" name="Conector reto 40"/>
          <p:cNvCxnSpPr>
            <a:stCxn id="20" idx="3"/>
            <a:endCxn id="33" idx="0"/>
          </p:cNvCxnSpPr>
          <p:nvPr/>
        </p:nvCxnSpPr>
        <p:spPr>
          <a:xfrm flipH="1">
            <a:off x="9832050" y="4509129"/>
            <a:ext cx="239461" cy="4276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20" idx="5"/>
            <a:endCxn id="37" idx="0"/>
          </p:cNvCxnSpPr>
          <p:nvPr/>
        </p:nvCxnSpPr>
        <p:spPr>
          <a:xfrm>
            <a:off x="10396779" y="4509129"/>
            <a:ext cx="292383" cy="4276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31"/>
          <p:cNvGrpSpPr/>
          <p:nvPr/>
        </p:nvGrpSpPr>
        <p:grpSpPr>
          <a:xfrm>
            <a:off x="8449177" y="3771535"/>
            <a:ext cx="257553" cy="260958"/>
            <a:chOff x="10281438" y="6074919"/>
            <a:chExt cx="257553" cy="260958"/>
          </a:xfrm>
        </p:grpSpPr>
        <p:cxnSp>
          <p:nvCxnSpPr>
            <p:cNvPr id="44" name="Conector reto 43"/>
            <p:cNvCxnSpPr>
              <a:stCxn id="4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7732142" y="3344972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1413852" y="4146517"/>
            <a:ext cx="49685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O nó x, um nó externo de z, </a:t>
            </a:r>
            <a:br>
              <a:rPr lang="pt-BR" sz="2200" dirty="0"/>
            </a:br>
            <a:r>
              <a:rPr lang="pt-BR" sz="2200" dirty="0"/>
              <a:t>assume a posição de z: </a:t>
            </a:r>
            <a:br>
              <a:rPr lang="pt-BR" sz="2200" dirty="0"/>
            </a:br>
            <a:r>
              <a:rPr lang="pt-BR" sz="2200" dirty="0"/>
              <a:t>Troca(A, z, 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Se z é negro é preciso ajustar a árvore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759600" y="3746407"/>
            <a:ext cx="300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3259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 remoção de um nó z </a:t>
            </a:r>
            <a:r>
              <a:rPr lang="pt-BR" dirty="0"/>
              <a:t>possui 3 casos:</a:t>
            </a:r>
          </a:p>
          <a:p>
            <a:endParaRPr lang="pt-BR" dirty="0"/>
          </a:p>
          <a:p>
            <a:r>
              <a:rPr lang="pt-BR" dirty="0"/>
              <a:t>Caso 2: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nó z possui apenas um filho</a:t>
            </a:r>
          </a:p>
        </p:txBody>
      </p:sp>
      <p:sp>
        <p:nvSpPr>
          <p:cNvPr id="4" name="Elipse 3"/>
          <p:cNvSpPr/>
          <p:nvPr/>
        </p:nvSpPr>
        <p:spPr>
          <a:xfrm>
            <a:off x="8905820" y="270892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11</a:t>
            </a:r>
          </a:p>
        </p:txBody>
      </p:sp>
      <p:sp>
        <p:nvSpPr>
          <p:cNvPr id="5" name="Elipse 4"/>
          <p:cNvSpPr/>
          <p:nvPr/>
        </p:nvSpPr>
        <p:spPr>
          <a:xfrm>
            <a:off x="8289118" y="342330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2</a:t>
            </a:r>
          </a:p>
        </p:txBody>
      </p:sp>
      <p:cxnSp>
        <p:nvCxnSpPr>
          <p:cNvPr id="6" name="Conector reto 5"/>
          <p:cNvCxnSpPr>
            <a:stCxn id="4" idx="3"/>
            <a:endCxn id="5" idx="0"/>
          </p:cNvCxnSpPr>
          <p:nvPr/>
        </p:nvCxnSpPr>
        <p:spPr>
          <a:xfrm flipH="1">
            <a:off x="8519117" y="3096129"/>
            <a:ext cx="454068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9634865" y="3423300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14</a:t>
            </a:r>
          </a:p>
        </p:txBody>
      </p:sp>
      <p:cxnSp>
        <p:nvCxnSpPr>
          <p:cNvPr id="8" name="Conector reto 7"/>
          <p:cNvCxnSpPr>
            <a:stCxn id="4" idx="5"/>
            <a:endCxn id="7" idx="0"/>
          </p:cNvCxnSpPr>
          <p:nvPr/>
        </p:nvCxnSpPr>
        <p:spPr>
          <a:xfrm>
            <a:off x="9298453" y="3096129"/>
            <a:ext cx="566411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072626" y="4168600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15</a:t>
            </a:r>
          </a:p>
        </p:txBody>
      </p:sp>
      <p:cxnSp>
        <p:nvCxnSpPr>
          <p:cNvPr id="10" name="Conector reto 9"/>
          <p:cNvCxnSpPr>
            <a:stCxn id="9" idx="0"/>
            <a:endCxn id="7" idx="5"/>
          </p:cNvCxnSpPr>
          <p:nvPr/>
        </p:nvCxnSpPr>
        <p:spPr>
          <a:xfrm flipH="1" flipV="1">
            <a:off x="10027498" y="3810509"/>
            <a:ext cx="275127" cy="35809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19" idx="0"/>
            <a:endCxn id="5" idx="3"/>
          </p:cNvCxnSpPr>
          <p:nvPr/>
        </p:nvCxnSpPr>
        <p:spPr>
          <a:xfrm flipV="1">
            <a:off x="8084017" y="3810509"/>
            <a:ext cx="272466" cy="34243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37"/>
          <p:cNvGrpSpPr/>
          <p:nvPr/>
        </p:nvGrpSpPr>
        <p:grpSpPr>
          <a:xfrm>
            <a:off x="9939145" y="4556940"/>
            <a:ext cx="216915" cy="266658"/>
            <a:chOff x="10319796" y="5141493"/>
            <a:chExt cx="216915" cy="266658"/>
          </a:xfrm>
        </p:grpSpPr>
        <p:cxnSp>
          <p:nvCxnSpPr>
            <p:cNvPr id="13" name="Conector reto 12"/>
            <p:cNvCxnSpPr>
              <a:endCxn id="14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15" name="Grupo 50"/>
          <p:cNvGrpSpPr/>
          <p:nvPr/>
        </p:nvGrpSpPr>
        <p:grpSpPr>
          <a:xfrm>
            <a:off x="8200625" y="5358921"/>
            <a:ext cx="216915" cy="266658"/>
            <a:chOff x="10319796" y="5141493"/>
            <a:chExt cx="216915" cy="266658"/>
          </a:xfrm>
        </p:grpSpPr>
        <p:cxnSp>
          <p:nvCxnSpPr>
            <p:cNvPr id="16" name="Conector reto 15"/>
            <p:cNvCxnSpPr>
              <a:endCxn id="17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18" name="Conector reto 17"/>
          <p:cNvCxnSpPr>
            <a:stCxn id="20" idx="0"/>
            <a:endCxn id="5" idx="5"/>
          </p:cNvCxnSpPr>
          <p:nvPr/>
        </p:nvCxnSpPr>
        <p:spPr>
          <a:xfrm flipH="1" flipV="1">
            <a:off x="8681751" y="3810509"/>
            <a:ext cx="257683" cy="34861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854018" y="4152947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1</a:t>
            </a:r>
          </a:p>
        </p:txBody>
      </p:sp>
      <p:sp>
        <p:nvSpPr>
          <p:cNvPr id="20" name="Elipse 19"/>
          <p:cNvSpPr/>
          <p:nvPr/>
        </p:nvSpPr>
        <p:spPr>
          <a:xfrm>
            <a:off x="8709435" y="4159128"/>
            <a:ext cx="459998" cy="45364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7</a:t>
            </a:r>
          </a:p>
        </p:txBody>
      </p:sp>
      <p:grpSp>
        <p:nvGrpSpPr>
          <p:cNvPr id="21" name="Grupo 31"/>
          <p:cNvGrpSpPr/>
          <p:nvPr/>
        </p:nvGrpSpPr>
        <p:grpSpPr>
          <a:xfrm>
            <a:off x="8220650" y="4562359"/>
            <a:ext cx="257553" cy="260958"/>
            <a:chOff x="10281438" y="6074919"/>
            <a:chExt cx="257553" cy="260958"/>
          </a:xfrm>
        </p:grpSpPr>
        <p:cxnSp>
          <p:nvCxnSpPr>
            <p:cNvPr id="22" name="Conector reto 21"/>
            <p:cNvCxnSpPr>
              <a:stCxn id="23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4" name="Grupo 34"/>
          <p:cNvGrpSpPr/>
          <p:nvPr/>
        </p:nvGrpSpPr>
        <p:grpSpPr>
          <a:xfrm>
            <a:off x="7752184" y="4570584"/>
            <a:ext cx="216915" cy="266658"/>
            <a:chOff x="10319796" y="5141493"/>
            <a:chExt cx="216915" cy="266658"/>
          </a:xfrm>
        </p:grpSpPr>
        <p:cxnSp>
          <p:nvCxnSpPr>
            <p:cNvPr id="25" name="Conector reto 24"/>
            <p:cNvCxnSpPr>
              <a:endCxn id="26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27" name="Grupo 37"/>
          <p:cNvGrpSpPr/>
          <p:nvPr/>
        </p:nvGrpSpPr>
        <p:grpSpPr>
          <a:xfrm>
            <a:off x="9492656" y="3828266"/>
            <a:ext cx="216915" cy="266658"/>
            <a:chOff x="10319796" y="5141493"/>
            <a:chExt cx="216915" cy="266658"/>
          </a:xfrm>
        </p:grpSpPr>
        <p:cxnSp>
          <p:nvCxnSpPr>
            <p:cNvPr id="28" name="Conector reto 27"/>
            <p:cNvCxnSpPr>
              <a:endCxn id="29" idx="7"/>
            </p:cNvCxnSpPr>
            <p:nvPr/>
          </p:nvCxnSpPr>
          <p:spPr>
            <a:xfrm flipH="1">
              <a:off x="10444526" y="5141493"/>
              <a:ext cx="92185" cy="1436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10319796" y="5264040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grpSp>
        <p:nvGrpSpPr>
          <p:cNvPr id="30" name="Grupo 7"/>
          <p:cNvGrpSpPr/>
          <p:nvPr/>
        </p:nvGrpSpPr>
        <p:grpSpPr>
          <a:xfrm>
            <a:off x="8616867" y="5373442"/>
            <a:ext cx="257553" cy="260958"/>
            <a:chOff x="10281438" y="6074919"/>
            <a:chExt cx="257553" cy="260958"/>
          </a:xfrm>
        </p:grpSpPr>
        <p:cxnSp>
          <p:nvCxnSpPr>
            <p:cNvPr id="31" name="Conector reto 30"/>
            <p:cNvCxnSpPr>
              <a:stCxn id="32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33" name="Elipse 32"/>
          <p:cNvSpPr/>
          <p:nvPr/>
        </p:nvSpPr>
        <p:spPr>
          <a:xfrm>
            <a:off x="8307340" y="497394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000" dirty="0">
                <a:latin typeface="+mj-lt"/>
              </a:rPr>
              <a:t>5</a:t>
            </a:r>
          </a:p>
        </p:txBody>
      </p:sp>
      <p:grpSp>
        <p:nvGrpSpPr>
          <p:cNvPr id="34" name="Grupo 7"/>
          <p:cNvGrpSpPr/>
          <p:nvPr/>
        </p:nvGrpSpPr>
        <p:grpSpPr>
          <a:xfrm>
            <a:off x="9076049" y="4562303"/>
            <a:ext cx="257553" cy="260958"/>
            <a:chOff x="10281438" y="6074919"/>
            <a:chExt cx="257553" cy="260958"/>
          </a:xfrm>
        </p:grpSpPr>
        <p:cxnSp>
          <p:nvCxnSpPr>
            <p:cNvPr id="35" name="Conector reto 34"/>
            <p:cNvCxnSpPr>
              <a:stCxn id="36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cxnSp>
        <p:nvCxnSpPr>
          <p:cNvPr id="41" name="Conector reto 40"/>
          <p:cNvCxnSpPr>
            <a:stCxn id="20" idx="3"/>
            <a:endCxn id="33" idx="0"/>
          </p:cNvCxnSpPr>
          <p:nvPr/>
        </p:nvCxnSpPr>
        <p:spPr>
          <a:xfrm flipH="1">
            <a:off x="8537339" y="4546337"/>
            <a:ext cx="239461" cy="42760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31"/>
          <p:cNvGrpSpPr/>
          <p:nvPr/>
        </p:nvGrpSpPr>
        <p:grpSpPr>
          <a:xfrm>
            <a:off x="10447706" y="4566412"/>
            <a:ext cx="257553" cy="260958"/>
            <a:chOff x="10281438" y="6074919"/>
            <a:chExt cx="257553" cy="260958"/>
          </a:xfrm>
        </p:grpSpPr>
        <p:cxnSp>
          <p:nvCxnSpPr>
            <p:cNvPr id="44" name="Conector reto 43"/>
            <p:cNvCxnSpPr>
              <a:stCxn id="45" idx="1"/>
            </p:cNvCxnSpPr>
            <p:nvPr/>
          </p:nvCxnSpPr>
          <p:spPr>
            <a:xfrm flipH="1" flipV="1">
              <a:off x="10281438" y="6074919"/>
              <a:ext cx="132823" cy="137952"/>
            </a:xfrm>
            <a:prstGeom prst="line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10392861" y="6191766"/>
              <a:ext cx="146130" cy="144111"/>
            </a:xfrm>
            <a:prstGeom prst="ellipse">
              <a:avLst/>
            </a:prstGeom>
            <a:solidFill>
              <a:schemeClr val="tx2">
                <a:lumMod val="2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+mj-lt"/>
              </a:endParaRPr>
            </a:p>
          </p:txBody>
        </p:sp>
      </p:grpSp>
      <p:sp>
        <p:nvSpPr>
          <p:cNvPr id="46" name="CaixaDeTexto 45"/>
          <p:cNvSpPr txBox="1"/>
          <p:nvPr/>
        </p:nvSpPr>
        <p:spPr>
          <a:xfrm>
            <a:off x="9198701" y="4168600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z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1463134" y="4168600"/>
            <a:ext cx="4372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O nó x, filho de z, assume a posição de z:</a:t>
            </a:r>
            <a:br>
              <a:rPr lang="pt-BR" sz="2200" dirty="0"/>
            </a:br>
            <a:r>
              <a:rPr lang="pt-BR" sz="2200" dirty="0"/>
              <a:t>Troca(A, z, x)</a:t>
            </a:r>
            <a:br>
              <a:rPr lang="pt-BR" sz="2200" dirty="0"/>
            </a:br>
            <a:endParaRPr lang="pt-B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Se z é negro é preciso ajustar a árvore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798673" y="499580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09420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6752</TotalTime>
  <Words>1597</Words>
  <Application>Microsoft Office PowerPoint</Application>
  <PresentationFormat>Widescreen</PresentationFormat>
  <Paragraphs>347</Paragraphs>
  <Slides>18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Symbol</vt:lpstr>
      <vt:lpstr>Tw Cen MT</vt:lpstr>
      <vt:lpstr>Tw Cen MT Condensed</vt:lpstr>
      <vt:lpstr>Wingdings 3</vt:lpstr>
      <vt:lpstr>Integral</vt:lpstr>
      <vt:lpstr>Árvores Rubro-Negras</vt:lpstr>
      <vt:lpstr>Árvores Rubro-Negras</vt:lpstr>
      <vt:lpstr>Remoção em árvore rubro-Negra</vt:lpstr>
      <vt:lpstr>Elemento Mínimo</vt:lpstr>
      <vt:lpstr>Rotações </vt:lpstr>
      <vt:lpstr>Rotação em árvore rubro-Negra </vt:lpstr>
      <vt:lpstr>TROCA De Nós</vt:lpstr>
      <vt:lpstr>Remoção</vt:lpstr>
      <vt:lpstr>Remoção</vt:lpstr>
      <vt:lpstr>Remoção</vt:lpstr>
      <vt:lpstr>REMOÇÃO</vt:lpstr>
      <vt:lpstr>Ajuste da REMOÇÃO</vt:lpstr>
      <vt:lpstr>Ajuste da REMOÇÃO</vt:lpstr>
      <vt:lpstr>Ajuste da REMOÇÃO</vt:lpstr>
      <vt:lpstr>Ajuste da REMOÇÃO</vt:lpstr>
      <vt:lpstr>Ajuste da REMOÇÃO</vt:lpstr>
      <vt:lpstr>Análise da remoção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Árvores</cp:keywords>
  <cp:lastModifiedBy>Judson Santiago</cp:lastModifiedBy>
  <cp:revision>412</cp:revision>
  <cp:lastPrinted>2015-04-24T20:20:31Z</cp:lastPrinted>
  <dcterms:created xsi:type="dcterms:W3CDTF">2008-03-07T12:19:15Z</dcterms:created>
  <dcterms:modified xsi:type="dcterms:W3CDTF">2017-08-09T20:30:23Z</dcterms:modified>
  <cp:contentStatus/>
</cp:coreProperties>
</file>