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417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8" r:id="rId23"/>
    <p:sldId id="415" r:id="rId24"/>
    <p:sldId id="416" r:id="rId25"/>
    <p:sldId id="394" r:id="rId2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211" autoAdjust="0"/>
  </p:normalViewPr>
  <p:slideViewPr>
    <p:cSldViewPr>
      <p:cViewPr varScale="1">
        <p:scale>
          <a:sx n="106" d="100"/>
          <a:sy n="106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F61E632-CC2A-48E5-B03B-5296B28DE3FC}"/>
    <pc:docChg chg="modSld">
      <pc:chgData name="Judson Santiago" userId="ebb108da2f256286" providerId="LiveId" clId="{3F61E632-CC2A-48E5-B03B-5296B28DE3FC}" dt="2018-02-19T20:12:54.937" v="2" actId="20577"/>
      <pc:docMkLst>
        <pc:docMk/>
      </pc:docMkLst>
      <pc:sldChg chg="modSp">
        <pc:chgData name="Judson Santiago" userId="ebb108da2f256286" providerId="LiveId" clId="{3F61E632-CC2A-48E5-B03B-5296B28DE3FC}" dt="2018-02-19T20:12:54.937" v="2" actId="20577"/>
        <pc:sldMkLst>
          <pc:docMk/>
          <pc:sldMk cId="3926580114" sldId="396"/>
        </pc:sldMkLst>
        <pc:spChg chg="mod">
          <ac:chgData name="Judson Santiago" userId="ebb108da2f256286" providerId="LiveId" clId="{3F61E632-CC2A-48E5-B03B-5296B28DE3FC}" dt="2018-02-19T20:12:54.937" v="2" actId="20577"/>
          <ac:spMkLst>
            <pc:docMk/>
            <pc:sldMk cId="3926580114" sldId="3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2/19/2018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 milissegundos = 1.000.000 </a:t>
            </a:r>
            <a:r>
              <a:rPr lang="pt-BR" dirty="0" err="1"/>
              <a:t>nanosegundos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98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índices das chaves iniciam em 1 e dos ponteiros em 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5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s parâmetros </a:t>
            </a:r>
            <a:r>
              <a:rPr lang="pt-BR" baseline="0" dirty="0" err="1"/>
              <a:t>pt</a:t>
            </a:r>
            <a:r>
              <a:rPr lang="pt-BR" baseline="0" dirty="0"/>
              <a:t>, f e g são passados por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9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índices dentro das páginas variam de 1 a 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63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66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65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05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14569F9-C266-49AF-9A50-64504C44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B6AF91-466A-423E-8EBF-E72BCC7E67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99BA6470-41F2-44EB-BB23-D239D0828ED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A98E1A-4D49-473B-A855-041ABB2A996D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2/19/2018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05D4-81D0-4F1C-9376-FA1FD70F3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7C26E-9830-44ED-91BB-AFB72092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26381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de busca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semelhante</a:t>
            </a:r>
            <a:r>
              <a:rPr lang="pt-BR" dirty="0"/>
              <a:t> ao utilizado em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binárias de busca</a:t>
            </a:r>
          </a:p>
          <a:p>
            <a:pPr lvl="1"/>
            <a:r>
              <a:rPr lang="pt-BR" dirty="0"/>
              <a:t>É necessário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acrescentar testes </a:t>
            </a:r>
            <a:r>
              <a:rPr lang="pt-BR" dirty="0"/>
              <a:t>para buscar </a:t>
            </a:r>
            <a:br>
              <a:rPr lang="pt-BR" dirty="0"/>
            </a:br>
            <a:r>
              <a:rPr lang="pt-BR" dirty="0"/>
              <a:t>dentro de cada página</a:t>
            </a:r>
          </a:p>
          <a:p>
            <a:r>
              <a:rPr lang="pt-BR" dirty="0"/>
              <a:t>O algoritmo de busca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 a chave x com 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chaves de cada página</a:t>
            </a:r>
          </a:p>
          <a:p>
            <a:pPr lvl="1"/>
            <a:r>
              <a:rPr lang="pt-BR" dirty="0"/>
              <a:t>Prossegue a um dos filhos caso a chave não esteja na página</a:t>
            </a:r>
          </a:p>
          <a:p>
            <a:r>
              <a:rPr lang="pt-BR" dirty="0"/>
              <a:t>A escolha do filho apropriado é dada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propriedade c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1136560" y="61264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36560" y="162267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1136560" y="2632707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1136560" y="3642741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1136560" y="465277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36560" y="566278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422048" y="162777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422048" y="461316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8136164" y="304153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3" name="Conector de seta reta 12"/>
          <p:cNvCxnSpPr>
            <a:endCxn id="10" idx="1"/>
          </p:cNvCxnSpPr>
          <p:nvPr/>
        </p:nvCxnSpPr>
        <p:spPr>
          <a:xfrm flipV="1">
            <a:off x="8564792" y="2103086"/>
            <a:ext cx="857256" cy="1023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 flipV="1">
            <a:off x="9850676" y="1087950"/>
            <a:ext cx="1285884" cy="66102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1" idx="1"/>
          </p:cNvCxnSpPr>
          <p:nvPr/>
        </p:nvCxnSpPr>
        <p:spPr>
          <a:xfrm rot="16200000" flipH="1">
            <a:off x="8112823" y="3779253"/>
            <a:ext cx="1761194" cy="857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3"/>
            <a:endCxn id="6" idx="1"/>
          </p:cNvCxnSpPr>
          <p:nvPr/>
        </p:nvCxnSpPr>
        <p:spPr>
          <a:xfrm>
            <a:off x="9850676" y="2103086"/>
            <a:ext cx="1285884" cy="100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5" idx="1"/>
          </p:cNvCxnSpPr>
          <p:nvPr/>
        </p:nvCxnSpPr>
        <p:spPr>
          <a:xfrm>
            <a:off x="9850676" y="1898727"/>
            <a:ext cx="1285884" cy="19925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 flipV="1">
            <a:off x="9850676" y="4118051"/>
            <a:ext cx="1285884" cy="6488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8" idx="1"/>
          </p:cNvCxnSpPr>
          <p:nvPr/>
        </p:nvCxnSpPr>
        <p:spPr>
          <a:xfrm>
            <a:off x="9851994" y="4916626"/>
            <a:ext cx="1284566" cy="211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9" idx="1"/>
          </p:cNvCxnSpPr>
          <p:nvPr/>
        </p:nvCxnSpPr>
        <p:spPr>
          <a:xfrm>
            <a:off x="9850676" y="5088478"/>
            <a:ext cx="1285884" cy="1049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40083" y="3200975"/>
            <a:ext cx="1058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B </a:t>
            </a:r>
            <a:br>
              <a:rPr lang="pt-BR" dirty="0"/>
            </a:br>
            <a:r>
              <a:rPr lang="pt-BR" sz="1400" dirty="0"/>
              <a:t>Ordem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4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p é um ponteiro para uma página que contém m chaves,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cada chave</a:t>
            </a:r>
            <a:r>
              <a:rPr lang="pt-BR" dirty="0"/>
              <a:t> está localizada em </a:t>
            </a:r>
            <a:r>
              <a:rPr lang="pt-BR" dirty="0" err="1"/>
              <a:t>p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</a:t>
            </a:r>
            <a:r>
              <a:rPr lang="pt-BR" dirty="0">
                <a:sym typeface="Symbol"/>
              </a:rPr>
              <a:t>[</a:t>
            </a:r>
            <a:r>
              <a:rPr lang="pt-BR" dirty="0">
                <a:latin typeface="+mj-lt"/>
                <a:sym typeface="Symbol"/>
              </a:rPr>
              <a:t>1</a:t>
            </a:r>
            <a:r>
              <a:rPr lang="pt-BR" dirty="0">
                <a:sym typeface="Symbol"/>
              </a:rPr>
              <a:t>], </a:t>
            </a:r>
            <a:r>
              <a:rPr lang="pt-BR" dirty="0" err="1"/>
              <a:t>p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</a:t>
            </a:r>
            <a:r>
              <a:rPr lang="pt-BR" dirty="0">
                <a:sym typeface="Symbol"/>
              </a:rPr>
              <a:t>[</a:t>
            </a:r>
            <a:r>
              <a:rPr lang="pt-BR" dirty="0">
                <a:latin typeface="+mj-lt"/>
                <a:sym typeface="Symbol"/>
              </a:rPr>
              <a:t>2</a:t>
            </a:r>
            <a:r>
              <a:rPr lang="pt-BR" dirty="0">
                <a:sym typeface="Symbol"/>
              </a:rPr>
              <a:t>], ..., </a:t>
            </a:r>
            <a:r>
              <a:rPr lang="pt-BR" dirty="0" err="1"/>
              <a:t>p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</a:t>
            </a:r>
            <a:r>
              <a:rPr lang="pt-BR" dirty="0">
                <a:sym typeface="Symbol"/>
              </a:rPr>
              <a:t>[m]</a:t>
            </a:r>
          </a:p>
          <a:p>
            <a:r>
              <a:rPr lang="pt-BR" dirty="0">
                <a:sym typeface="Symbol"/>
              </a:rPr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ponteiros para os filhos </a:t>
            </a:r>
            <a:r>
              <a:rPr lang="pt-BR" dirty="0">
                <a:sym typeface="Symbol"/>
              </a:rPr>
              <a:t>da página estão localizados em </a:t>
            </a:r>
            <a:r>
              <a:rPr lang="pt-BR" dirty="0" err="1"/>
              <a:t>p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sym typeface="Symbol"/>
              </a:rPr>
              <a:t>ptr</a:t>
            </a:r>
            <a:r>
              <a:rPr lang="pt-BR" dirty="0">
                <a:sym typeface="Symbol"/>
              </a:rPr>
              <a:t>[</a:t>
            </a:r>
            <a:r>
              <a:rPr lang="pt-BR" dirty="0">
                <a:latin typeface="+mj-lt"/>
                <a:sym typeface="Symbol"/>
              </a:rPr>
              <a:t>0</a:t>
            </a:r>
            <a:r>
              <a:rPr lang="pt-BR" dirty="0">
                <a:sym typeface="Symbol"/>
              </a:rPr>
              <a:t>], </a:t>
            </a:r>
            <a:r>
              <a:rPr lang="pt-BR" dirty="0" err="1"/>
              <a:t>p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sym typeface="Symbol"/>
              </a:rPr>
              <a:t>ptr</a:t>
            </a:r>
            <a:r>
              <a:rPr lang="pt-BR" dirty="0">
                <a:sym typeface="Symbol"/>
              </a:rPr>
              <a:t>[</a:t>
            </a:r>
            <a:r>
              <a:rPr lang="pt-BR" dirty="0">
                <a:latin typeface="+mj-lt"/>
                <a:sym typeface="Symbol"/>
              </a:rPr>
              <a:t>1</a:t>
            </a:r>
            <a:r>
              <a:rPr lang="pt-BR" dirty="0">
                <a:sym typeface="Symbol"/>
              </a:rPr>
              <a:t>], ..., </a:t>
            </a:r>
            <a:r>
              <a:rPr lang="pt-BR" dirty="0" err="1"/>
              <a:t>p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sym typeface="Symbol"/>
              </a:rPr>
              <a:t>ptr</a:t>
            </a:r>
            <a:r>
              <a:rPr lang="pt-BR" dirty="0">
                <a:sym typeface="Symbol"/>
              </a:rPr>
              <a:t>[m]</a:t>
            </a:r>
          </a:p>
        </p:txBody>
      </p:sp>
      <p:sp>
        <p:nvSpPr>
          <p:cNvPr id="8" name="Retângulo 7"/>
          <p:cNvSpPr/>
          <p:nvPr/>
        </p:nvSpPr>
        <p:spPr>
          <a:xfrm>
            <a:off x="4367808" y="5229200"/>
            <a:ext cx="1132637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c[1..m]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38234" y="4657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</a:t>
            </a:r>
          </a:p>
        </p:txBody>
      </p:sp>
      <p:cxnSp>
        <p:nvCxnSpPr>
          <p:cNvPr id="11" name="Conector angulado 10"/>
          <p:cNvCxnSpPr>
            <a:cxnSpLocks/>
            <a:stCxn id="9" idx="3"/>
          </p:cNvCxnSpPr>
          <p:nvPr/>
        </p:nvCxnSpPr>
        <p:spPr>
          <a:xfrm>
            <a:off x="3892818" y="4888529"/>
            <a:ext cx="497488" cy="34067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496253" y="5229200"/>
            <a:ext cx="1643074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ptr</a:t>
            </a:r>
            <a:r>
              <a:rPr lang="pt-BR" dirty="0"/>
              <a:t>[0..m]</a:t>
            </a:r>
            <a:endParaRPr lang="pt-BR" baseline="-25000" dirty="0"/>
          </a:p>
        </p:txBody>
      </p:sp>
    </p:spTree>
    <p:extLst>
      <p:ext uri="{BB962C8B-B14F-4D97-AF65-F5344CB8AC3E}">
        <p14:creationId xmlns:p14="http://schemas.microsoft.com/office/powerpoint/2010/main" val="33191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procedimento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BuscaB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i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dirty="0">
              <a:sym typeface="Symbol"/>
            </a:endParaRPr>
          </a:p>
          <a:p>
            <a:endParaRPr lang="pt-BR" dirty="0">
              <a:sym typeface="Symbol"/>
            </a:endParaRPr>
          </a:p>
          <a:p>
            <a:r>
              <a:rPr lang="pt-BR" dirty="0">
                <a:sym typeface="Symbol"/>
              </a:rPr>
              <a:t>Os parâmetros </a:t>
            </a:r>
            <a:r>
              <a:rPr lang="pt-BR" dirty="0" err="1">
                <a:sym typeface="Symbol"/>
              </a:rPr>
              <a:t>pt</a:t>
            </a:r>
            <a:r>
              <a:rPr lang="pt-BR" dirty="0">
                <a:sym typeface="Symbol"/>
              </a:rPr>
              <a:t>, f e g fornecem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resultado da busca</a:t>
            </a:r>
            <a:r>
              <a:rPr lang="pt-BR" dirty="0">
                <a:sym typeface="Symbol"/>
              </a:rPr>
              <a:t>:</a:t>
            </a:r>
          </a:p>
          <a:p>
            <a:pPr lvl="1"/>
            <a:r>
              <a:rPr lang="pt-BR" dirty="0">
                <a:sym typeface="Symbol"/>
              </a:rPr>
              <a:t>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a chave se encontra na árvore</a:t>
            </a:r>
            <a:r>
              <a:rPr lang="pt-BR" dirty="0">
                <a:sym typeface="Symbol"/>
              </a:rPr>
              <a:t>, f=</a:t>
            </a:r>
            <a:r>
              <a:rPr lang="pt-BR" dirty="0">
                <a:latin typeface="+mj-lt"/>
                <a:sym typeface="Symbol"/>
              </a:rPr>
              <a:t>1</a:t>
            </a:r>
            <a:r>
              <a:rPr lang="pt-BR" dirty="0">
                <a:sym typeface="Symbol"/>
              </a:rPr>
              <a:t>. Neste caso ela se localiza na </a:t>
            </a:r>
            <a:r>
              <a:rPr lang="pt-BR" dirty="0" err="1">
                <a:sym typeface="Symbol"/>
              </a:rPr>
              <a:t>g-ésima</a:t>
            </a:r>
            <a:r>
              <a:rPr lang="pt-BR" dirty="0">
                <a:sym typeface="Symbol"/>
              </a:rPr>
              <a:t> posição da página apontada por </a:t>
            </a:r>
            <a:r>
              <a:rPr lang="pt-BR" dirty="0" err="1">
                <a:sym typeface="Symbol"/>
              </a:rPr>
              <a:t>pt</a:t>
            </a:r>
            <a:endParaRPr lang="pt-BR" dirty="0">
              <a:sym typeface="Symbol"/>
            </a:endParaRPr>
          </a:p>
          <a:p>
            <a:pPr lvl="1"/>
            <a:r>
              <a:rPr lang="pt-BR" dirty="0">
                <a:sym typeface="Symbol"/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a chave não se encontre na árvore</a:t>
            </a:r>
            <a:r>
              <a:rPr lang="pt-BR" dirty="0">
                <a:sym typeface="Symbol"/>
              </a:rPr>
              <a:t>, f=</a:t>
            </a:r>
            <a:r>
              <a:rPr lang="pt-BR" dirty="0">
                <a:latin typeface="+mj-lt"/>
                <a:sym typeface="Symbol"/>
              </a:rPr>
              <a:t>0</a:t>
            </a:r>
            <a:r>
              <a:rPr lang="pt-BR" dirty="0">
                <a:sym typeface="Symbol"/>
              </a:rPr>
              <a:t>. Nessa situação, </a:t>
            </a:r>
            <a:r>
              <a:rPr lang="pt-BR" dirty="0" err="1">
                <a:sym typeface="Symbol"/>
              </a:rPr>
              <a:t>pt</a:t>
            </a:r>
            <a:r>
              <a:rPr lang="pt-BR" dirty="0">
                <a:sym typeface="Symbol"/>
              </a:rPr>
              <a:t> aponta para a última página examinada (necessariamente uma folha) e g informa a posição onde x seria incluída</a:t>
            </a:r>
          </a:p>
          <a:p>
            <a:pPr lvl="1"/>
            <a:endParaRPr lang="pt-BR" dirty="0">
              <a:sym typeface="Symbol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54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Árvores 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1955793"/>
            <a:ext cx="672331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Busca em árvore B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BuscaB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p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λ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f = 0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enquanto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 ≠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λ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i = g = 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p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≤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x &gt;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i = g = i+1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|   |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x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p =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λ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chave encontrada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f = 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|   |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p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[i-1]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mudança de página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i = m+2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m+1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p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[m]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1136560" y="61264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1136560" y="162267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1136560" y="2632707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36560" y="3642741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1136560" y="465277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1136560" y="566278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422048" y="162777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422048" y="461316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8136164" y="304153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5" name="Conector de seta reta 14"/>
          <p:cNvCxnSpPr>
            <a:endCxn id="12" idx="1"/>
          </p:cNvCxnSpPr>
          <p:nvPr/>
        </p:nvCxnSpPr>
        <p:spPr>
          <a:xfrm flipV="1">
            <a:off x="8564792" y="2103086"/>
            <a:ext cx="857256" cy="1023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6" idx="1"/>
          </p:cNvCxnSpPr>
          <p:nvPr/>
        </p:nvCxnSpPr>
        <p:spPr>
          <a:xfrm flipV="1">
            <a:off x="9850676" y="1087950"/>
            <a:ext cx="1285884" cy="66102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13" idx="1"/>
          </p:cNvCxnSpPr>
          <p:nvPr/>
        </p:nvCxnSpPr>
        <p:spPr>
          <a:xfrm rot="16200000" flipH="1">
            <a:off x="8112823" y="3779253"/>
            <a:ext cx="1761194" cy="857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3"/>
            <a:endCxn id="8" idx="1"/>
          </p:cNvCxnSpPr>
          <p:nvPr/>
        </p:nvCxnSpPr>
        <p:spPr>
          <a:xfrm>
            <a:off x="9850676" y="2103086"/>
            <a:ext cx="1285884" cy="100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7" idx="1"/>
          </p:cNvCxnSpPr>
          <p:nvPr/>
        </p:nvCxnSpPr>
        <p:spPr>
          <a:xfrm>
            <a:off x="9850676" y="1898727"/>
            <a:ext cx="1285884" cy="19925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1"/>
          </p:cNvCxnSpPr>
          <p:nvPr/>
        </p:nvCxnSpPr>
        <p:spPr>
          <a:xfrm flipV="1">
            <a:off x="9850676" y="4118051"/>
            <a:ext cx="1285884" cy="6488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0" idx="1"/>
          </p:cNvCxnSpPr>
          <p:nvPr/>
        </p:nvCxnSpPr>
        <p:spPr>
          <a:xfrm>
            <a:off x="9851994" y="4916626"/>
            <a:ext cx="1284566" cy="211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3" idx="3"/>
            <a:endCxn id="11" idx="1"/>
          </p:cNvCxnSpPr>
          <p:nvPr/>
        </p:nvCxnSpPr>
        <p:spPr>
          <a:xfrm>
            <a:off x="9850676" y="5088478"/>
            <a:ext cx="1285884" cy="1049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 rot="3867389">
            <a:off x="8911494" y="3952580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1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 rot="18612712">
            <a:off x="8568238" y="2419405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0</a:t>
            </a:r>
            <a:endParaRPr lang="pt-BR" sz="1400" dirty="0"/>
          </a:p>
        </p:txBody>
      </p:sp>
      <p:sp>
        <p:nvSpPr>
          <p:cNvPr id="26" name="Retângulo 25"/>
          <p:cNvSpPr/>
          <p:nvPr/>
        </p:nvSpPr>
        <p:spPr>
          <a:xfrm rot="19968127">
            <a:off x="10132649" y="4158039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0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 rot="586447">
            <a:off x="10319591" y="4716291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1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 rot="2284222">
            <a:off x="10322762" y="5304068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2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 rot="19968127">
            <a:off x="10132649" y="1146274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0</a:t>
            </a:r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 rot="457424">
            <a:off x="10292120" y="167380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1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 rot="2284222">
            <a:off x="10284901" y="2267809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ptr</a:t>
            </a:r>
            <a:r>
              <a:rPr lang="pt-BR" sz="1400" baseline="-25000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19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primeiro passo consiste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executar uma busca na árvore </a:t>
            </a:r>
            <a:r>
              <a:rPr lang="pt-BR" dirty="0"/>
              <a:t>para verificar se a chave já está presente: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BuscaB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i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dirty="0">
              <a:sym typeface="Symbol"/>
            </a:endParaRPr>
          </a:p>
          <a:p>
            <a:endParaRPr lang="pt-BR" dirty="0"/>
          </a:p>
          <a:p>
            <a:r>
              <a:rPr lang="pt-BR" dirty="0"/>
              <a:t>Para isso os valores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, f e g </a:t>
            </a:r>
            <a:r>
              <a:rPr lang="pt-BR" dirty="0"/>
              <a:t>devem ser analisados:</a:t>
            </a:r>
          </a:p>
          <a:p>
            <a:pPr lvl="1"/>
            <a:r>
              <a:rPr lang="pt-BR" dirty="0"/>
              <a:t>Se f ==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, trata-se de uma chave já existente,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inválida</a:t>
            </a:r>
          </a:p>
          <a:p>
            <a:pPr lvl="1"/>
            <a:r>
              <a:rPr lang="pt-BR" dirty="0"/>
              <a:t>Caso contrário, x deve ser incluído na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g-ésima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posição</a:t>
            </a:r>
            <a:r>
              <a:rPr lang="pt-BR" dirty="0"/>
              <a:t>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folha apontada por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74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9596462" y="364331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9596462" y="3643314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51</a:t>
            </a:r>
            <a:br>
              <a:rPr lang="pt-BR" sz="1200" dirty="0">
                <a:latin typeface="+mj-lt"/>
              </a:rPr>
            </a:br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 chave 51</a:t>
            </a:r>
            <a:r>
              <a:rPr lang="pt-BR" dirty="0"/>
              <a:t> na </a:t>
            </a:r>
            <a:br>
              <a:rPr lang="pt-BR" dirty="0"/>
            </a:br>
            <a:r>
              <a:rPr lang="pt-BR" dirty="0"/>
              <a:t>árvore B</a:t>
            </a:r>
          </a:p>
          <a:p>
            <a:r>
              <a:rPr lang="pt-BR" dirty="0"/>
              <a:t>Como a chave é </a:t>
            </a:r>
            <a:br>
              <a:rPr lang="pt-BR" dirty="0"/>
            </a:br>
            <a:r>
              <a:rPr lang="pt-BR" dirty="0"/>
              <a:t>maior que 50, </a:t>
            </a:r>
            <a:br>
              <a:rPr lang="pt-BR" dirty="0"/>
            </a:br>
            <a:r>
              <a:rPr lang="pt-BR" dirty="0"/>
              <a:t>toma-se a direção </a:t>
            </a:r>
            <a:br>
              <a:rPr lang="pt-BR" dirty="0"/>
            </a:br>
            <a:r>
              <a:rPr lang="pt-BR" dirty="0"/>
              <a:t>do ponteiro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r>
              <a:rPr lang="pt-BR" dirty="0"/>
              <a:t>Como a chave é menor que</a:t>
            </a:r>
            <a:br>
              <a:rPr lang="pt-BR" dirty="0"/>
            </a:br>
            <a:r>
              <a:rPr lang="pt-BR" dirty="0"/>
              <a:t>60, toma-se a direção do</a:t>
            </a:r>
            <a:br>
              <a:rPr lang="pt-BR" dirty="0"/>
            </a:br>
            <a:r>
              <a:rPr lang="pt-BR" dirty="0"/>
              <a:t>ponteiro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596462" y="64291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9596462" y="165295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9596462" y="2662985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96462" y="564357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881950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596066" y="341448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3" name="Conector de seta reta 12"/>
          <p:cNvCxnSpPr>
            <a:endCxn id="10" idx="1"/>
          </p:cNvCxnSpPr>
          <p:nvPr/>
        </p:nvCxnSpPr>
        <p:spPr>
          <a:xfrm flipV="1">
            <a:off x="7024694" y="2118360"/>
            <a:ext cx="928694" cy="1375948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 flipV="1">
            <a:off x="8382016" y="1118228"/>
            <a:ext cx="1214446" cy="594137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1" idx="1"/>
          </p:cNvCxnSpPr>
          <p:nvPr/>
        </p:nvCxnSpPr>
        <p:spPr>
          <a:xfrm>
            <a:off x="7024694" y="3727071"/>
            <a:ext cx="857256" cy="1391685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3"/>
            <a:endCxn id="6" idx="1"/>
          </p:cNvCxnSpPr>
          <p:nvPr/>
        </p:nvCxnSpPr>
        <p:spPr>
          <a:xfrm>
            <a:off x="8382016" y="2118361"/>
            <a:ext cx="1214446" cy="1019935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5" idx="1"/>
          </p:cNvCxnSpPr>
          <p:nvPr/>
        </p:nvCxnSpPr>
        <p:spPr>
          <a:xfrm>
            <a:off x="8382016" y="1912896"/>
            <a:ext cx="1214446" cy="215366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 flipV="1">
            <a:off x="8310578" y="4118624"/>
            <a:ext cx="1285884" cy="612103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8" idx="1"/>
          </p:cNvCxnSpPr>
          <p:nvPr/>
        </p:nvCxnSpPr>
        <p:spPr>
          <a:xfrm>
            <a:off x="8310578" y="4914840"/>
            <a:ext cx="1285884" cy="203916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9" idx="1"/>
          </p:cNvCxnSpPr>
          <p:nvPr/>
        </p:nvCxnSpPr>
        <p:spPr>
          <a:xfrm>
            <a:off x="8310578" y="5118756"/>
            <a:ext cx="1285884" cy="1000132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 rot="3511643">
            <a:off x="7235414" y="3997722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pont</a:t>
            </a:r>
            <a:r>
              <a:rPr lang="pt-BR" sz="1400" baseline="-25000" dirty="0"/>
              <a:t>1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 rot="18275905">
            <a:off x="6989971" y="2616323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pont</a:t>
            </a:r>
            <a:r>
              <a:rPr lang="pt-BR" sz="1400" baseline="-25000" dirty="0"/>
              <a:t>0</a:t>
            </a:r>
            <a:endParaRPr lang="pt-BR" sz="1400" dirty="0"/>
          </a:p>
        </p:txBody>
      </p:sp>
      <p:sp>
        <p:nvSpPr>
          <p:cNvPr id="24" name="Retângulo 23"/>
          <p:cNvSpPr/>
          <p:nvPr/>
        </p:nvSpPr>
        <p:spPr>
          <a:xfrm rot="20150541">
            <a:off x="8519206" y="4130436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pont</a:t>
            </a:r>
            <a:r>
              <a:rPr lang="pt-BR" sz="1400" baseline="-25000" dirty="0"/>
              <a:t>0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 rot="586447">
            <a:off x="8696530" y="4688688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pont</a:t>
            </a:r>
            <a:r>
              <a:rPr lang="pt-BR" sz="1400" baseline="-25000" dirty="0"/>
              <a:t>1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2284222">
            <a:off x="8709319" y="5276465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pont</a:t>
            </a:r>
            <a:r>
              <a:rPr lang="pt-BR" sz="1400" baseline="-25000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0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problema surge 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folha já possuir 2d chaves</a:t>
            </a:r>
            <a:r>
              <a:rPr lang="pt-BR" dirty="0"/>
              <a:t> antes da inserção</a:t>
            </a:r>
          </a:p>
          <a:p>
            <a:pPr lvl="1"/>
            <a:r>
              <a:rPr lang="pt-BR" dirty="0"/>
              <a:t>A solução é reorganizar as páginas, processo conhecido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cisão de página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página com excesso de chaves é quebrada em duas</a:t>
            </a:r>
            <a:r>
              <a:rPr lang="pt-BR" dirty="0"/>
              <a:t>, e o elemento central é transportado para a página pai</a:t>
            </a:r>
          </a:p>
          <a:p>
            <a:pPr lvl="1"/>
            <a:r>
              <a:rPr lang="pt-BR" dirty="0"/>
              <a:t>Se a página com excesso de chaves for a raiz da árvore,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nova raiz </a:t>
            </a:r>
            <a:r>
              <a:rPr lang="pt-BR" dirty="0"/>
              <a:t>é criada</a:t>
            </a:r>
          </a:p>
          <a:p>
            <a:pPr lvl="2"/>
            <a:endParaRPr lang="pt-BR" dirty="0"/>
          </a:p>
        </p:txBody>
      </p:sp>
      <p:sp>
        <p:nvSpPr>
          <p:cNvPr id="4" name="Retângulo de cantos arredondados 20">
            <a:extLst>
              <a:ext uri="{FF2B5EF4-FFF2-40B4-BE49-F238E27FC236}">
                <a16:creationId xmlns:a16="http://schemas.microsoft.com/office/drawing/2014/main" id="{EEB3BC48-032C-4A42-B4BE-35655A96C9EC}"/>
              </a:ext>
            </a:extLst>
          </p:cNvPr>
          <p:cNvSpPr/>
          <p:nvPr/>
        </p:nvSpPr>
        <p:spPr>
          <a:xfrm>
            <a:off x="4203444" y="4698392"/>
            <a:ext cx="428628" cy="1512208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1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2</a:t>
            </a:r>
          </a:p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3</a:t>
            </a:r>
          </a:p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4</a:t>
            </a:r>
          </a:p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5</a:t>
            </a:r>
            <a:endParaRPr lang="pt-BR" sz="1600" baseline="-2500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49B520-8435-4772-A76F-7A60A065FDEA}"/>
              </a:ext>
            </a:extLst>
          </p:cNvPr>
          <p:cNvSpPr txBox="1"/>
          <p:nvPr/>
        </p:nvSpPr>
        <p:spPr>
          <a:xfrm>
            <a:off x="1775520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Cisão de Página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2706D99-78D7-4CB8-935C-E4D6641B77D8}"/>
              </a:ext>
            </a:extLst>
          </p:cNvPr>
          <p:cNvCxnSpPr>
            <a:cxnSpLocks/>
          </p:cNvCxnSpPr>
          <p:nvPr/>
        </p:nvCxnSpPr>
        <p:spPr>
          <a:xfrm>
            <a:off x="4007986" y="5346464"/>
            <a:ext cx="86409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F20396D-4E90-4740-902D-A79EED168881}"/>
              </a:ext>
            </a:extLst>
          </p:cNvPr>
          <p:cNvCxnSpPr>
            <a:cxnSpLocks/>
          </p:cNvCxnSpPr>
          <p:nvPr/>
        </p:nvCxnSpPr>
        <p:spPr>
          <a:xfrm>
            <a:off x="4007986" y="5634496"/>
            <a:ext cx="86409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77AEDC6-D8EC-4966-8087-F60D0B304661}"/>
              </a:ext>
            </a:extLst>
          </p:cNvPr>
          <p:cNvGrpSpPr/>
          <p:nvPr/>
        </p:nvGrpSpPr>
        <p:grpSpPr>
          <a:xfrm>
            <a:off x="6439472" y="4573380"/>
            <a:ext cx="1478500" cy="1828856"/>
            <a:chOff x="7536160" y="4516508"/>
            <a:chExt cx="1478500" cy="1828856"/>
          </a:xfrm>
        </p:grpSpPr>
        <p:sp>
          <p:nvSpPr>
            <p:cNvPr id="10" name="Retângulo de cantos arredondados 20">
              <a:extLst>
                <a:ext uri="{FF2B5EF4-FFF2-40B4-BE49-F238E27FC236}">
                  <a16:creationId xmlns:a16="http://schemas.microsoft.com/office/drawing/2014/main" id="{34EEC780-D951-43EC-900D-ABFE80FC060C}"/>
                </a:ext>
              </a:extLst>
            </p:cNvPr>
            <p:cNvSpPr/>
            <p:nvPr/>
          </p:nvSpPr>
          <p:spPr>
            <a:xfrm>
              <a:off x="8586032" y="4516508"/>
              <a:ext cx="428628" cy="864136"/>
            </a:xfrm>
            <a:prstGeom prst="roundRect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1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2</a:t>
              </a:r>
            </a:p>
            <a:p>
              <a:pPr algn="ctr"/>
              <a:endParaRPr lang="pt-BR" sz="1600" baseline="-25000" dirty="0">
                <a:latin typeface="+mj-lt"/>
              </a:endParaRPr>
            </a:p>
          </p:txBody>
        </p:sp>
        <p:sp>
          <p:nvSpPr>
            <p:cNvPr id="11" name="Retângulo de cantos arredondados 20">
              <a:extLst>
                <a:ext uri="{FF2B5EF4-FFF2-40B4-BE49-F238E27FC236}">
                  <a16:creationId xmlns:a16="http://schemas.microsoft.com/office/drawing/2014/main" id="{A0BCAB04-A1F9-4F71-AB85-EB0BDA89C70F}"/>
                </a:ext>
              </a:extLst>
            </p:cNvPr>
            <p:cNvSpPr/>
            <p:nvPr/>
          </p:nvSpPr>
          <p:spPr>
            <a:xfrm>
              <a:off x="8586032" y="5481228"/>
              <a:ext cx="428628" cy="864136"/>
            </a:xfrm>
            <a:prstGeom prst="roundRect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4</a:t>
              </a:r>
            </a:p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5</a:t>
              </a:r>
              <a:endParaRPr lang="pt-BR" sz="1600" baseline="-25000" dirty="0">
                <a:latin typeface="+mj-lt"/>
              </a:endParaRPr>
            </a:p>
          </p:txBody>
        </p:sp>
        <p:sp>
          <p:nvSpPr>
            <p:cNvPr id="12" name="Retângulo de cantos arredondados 20">
              <a:extLst>
                <a:ext uri="{FF2B5EF4-FFF2-40B4-BE49-F238E27FC236}">
                  <a16:creationId xmlns:a16="http://schemas.microsoft.com/office/drawing/2014/main" id="{100E0609-99A4-4F5D-8DFD-B26FA4492390}"/>
                </a:ext>
              </a:extLst>
            </p:cNvPr>
            <p:cNvSpPr/>
            <p:nvPr/>
          </p:nvSpPr>
          <p:spPr>
            <a:xfrm>
              <a:off x="7536160" y="5013176"/>
              <a:ext cx="428628" cy="864136"/>
            </a:xfrm>
            <a:prstGeom prst="roundRect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3</a:t>
              </a:r>
            </a:p>
            <a:p>
              <a:pPr algn="ctr"/>
              <a:endParaRPr lang="pt-BR" sz="1600" baseline="-25000" dirty="0">
                <a:latin typeface="+mj-lt"/>
              </a:endParaRPr>
            </a:p>
          </p:txBody>
        </p:sp>
        <p:cxnSp>
          <p:nvCxnSpPr>
            <p:cNvPr id="13" name="Conector de seta reta 17">
              <a:extLst>
                <a:ext uri="{FF2B5EF4-FFF2-40B4-BE49-F238E27FC236}">
                  <a16:creationId xmlns:a16="http://schemas.microsoft.com/office/drawing/2014/main" id="{9C668E0C-37BA-42F7-9665-AAD9E6D790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7964788" y="4948576"/>
              <a:ext cx="621244" cy="4966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8">
              <a:extLst>
                <a:ext uri="{FF2B5EF4-FFF2-40B4-BE49-F238E27FC236}">
                  <a16:creationId xmlns:a16="http://schemas.microsoft.com/office/drawing/2014/main" id="{0429821E-9DAA-40D8-93C1-67250474E15D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7964788" y="5445244"/>
              <a:ext cx="621244" cy="46805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80D62FD3-17A1-4DBE-8132-C557EC772B3F}"/>
              </a:ext>
            </a:extLst>
          </p:cNvPr>
          <p:cNvSpPr/>
          <p:nvPr/>
        </p:nvSpPr>
        <p:spPr>
          <a:xfrm>
            <a:off x="5355790" y="5274476"/>
            <a:ext cx="504056" cy="43204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8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 chave 57</a:t>
            </a:r>
            <a:r>
              <a:rPr lang="pt-BR" dirty="0"/>
              <a:t> na </a:t>
            </a:r>
            <a:br>
              <a:rPr lang="pt-BR" dirty="0"/>
            </a:br>
            <a:r>
              <a:rPr lang="pt-BR" dirty="0"/>
              <a:t>árvore B</a:t>
            </a:r>
          </a:p>
          <a:p>
            <a:r>
              <a:rPr lang="pt-BR" dirty="0"/>
              <a:t>Como a página</a:t>
            </a:r>
            <a:br>
              <a:rPr lang="pt-BR" dirty="0"/>
            </a:br>
            <a:r>
              <a:rPr lang="pt-BR" dirty="0"/>
              <a:t>já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2d chaves</a:t>
            </a:r>
            <a:br>
              <a:rPr lang="pt-BR" dirty="0"/>
            </a:br>
            <a:r>
              <a:rPr lang="pt-BR" dirty="0"/>
              <a:t>ela é seccionada em</a:t>
            </a:r>
            <a:br>
              <a:rPr lang="pt-BR" dirty="0"/>
            </a:br>
            <a:r>
              <a:rPr lang="pt-BR" dirty="0"/>
              <a:t>duas páginas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elemento central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sobe</a:t>
            </a:r>
            <a:r>
              <a:rPr lang="pt-BR" dirty="0"/>
              <a:t> para o pai </a:t>
            </a:r>
            <a:endParaRPr lang="pt-BR" baseline="-250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306433" y="414167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91921" y="414167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06037" y="321297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734665" y="2712910"/>
            <a:ext cx="500066" cy="59343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1" idx="1"/>
          </p:cNvCxnSpPr>
          <p:nvPr/>
        </p:nvCxnSpPr>
        <p:spPr>
          <a:xfrm rot="16200000" flipH="1">
            <a:off x="4604167" y="3629226"/>
            <a:ext cx="1118252" cy="857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 flipV="1">
            <a:off x="6020549" y="3616848"/>
            <a:ext cx="1285884" cy="6042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8" idx="1"/>
          </p:cNvCxnSpPr>
          <p:nvPr/>
        </p:nvCxnSpPr>
        <p:spPr>
          <a:xfrm>
            <a:off x="6020549" y="4427422"/>
            <a:ext cx="1285884" cy="1895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306433" y="3141538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51</a:t>
            </a:r>
            <a:br>
              <a:rPr lang="pt-BR" sz="1200" dirty="0">
                <a:latin typeface="+mj-lt"/>
              </a:rPr>
            </a:br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0592581" y="435598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8878069" y="414167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56</a:t>
            </a:r>
            <a:br>
              <a:rPr lang="pt-BR" sz="1200" dirty="0">
                <a:latin typeface="+mj-lt"/>
              </a:rPr>
            </a:br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27" name="Conector de seta reta 26"/>
          <p:cNvCxnSpPr>
            <a:endCxn id="30" idx="1"/>
          </p:cNvCxnSpPr>
          <p:nvPr/>
        </p:nvCxnSpPr>
        <p:spPr>
          <a:xfrm flipV="1">
            <a:off x="9306697" y="3831162"/>
            <a:ext cx="1285884" cy="5962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6" idx="3"/>
            <a:endCxn id="24" idx="1"/>
          </p:cNvCxnSpPr>
          <p:nvPr/>
        </p:nvCxnSpPr>
        <p:spPr>
          <a:xfrm>
            <a:off x="9306697" y="4616980"/>
            <a:ext cx="1285884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9306697" y="4856050"/>
            <a:ext cx="571504" cy="42862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10592581" y="3355852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57</a:t>
            </a:r>
            <a:br>
              <a:rPr lang="pt-BR" sz="1200" dirty="0">
                <a:latin typeface="+mj-lt"/>
              </a:rPr>
            </a:br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0592581" y="235572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51</a:t>
            </a:r>
            <a:br>
              <a:rPr lang="pt-BR" sz="1200" dirty="0">
                <a:latin typeface="+mj-lt"/>
              </a:rPr>
            </a:br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36" name="Conector de seta reta 35"/>
          <p:cNvCxnSpPr>
            <a:endCxn id="34" idx="1"/>
          </p:cNvCxnSpPr>
          <p:nvPr/>
        </p:nvCxnSpPr>
        <p:spPr>
          <a:xfrm flipV="1">
            <a:off x="9306697" y="2831030"/>
            <a:ext cx="1285884" cy="13900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6020549" y="4570298"/>
            <a:ext cx="571504" cy="42862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de uma chave x implica em duas situações: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 se encontra em uma folha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a entrada é simplesmente retirada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 não se encontra em uma folha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x é substituída pela chave y imediatamente maior</a:t>
            </a:r>
            <a:br>
              <a:rPr lang="pt-BR" dirty="0"/>
            </a:br>
            <a:r>
              <a:rPr lang="pt-BR" dirty="0"/>
              <a:t>(y necessariamente pertence a uma folha)</a:t>
            </a:r>
          </a:p>
          <a:p>
            <a:r>
              <a:rPr lang="pt-BR" dirty="0"/>
              <a:t>Se na retirada, o número de chaves de uma página for menor que d, é necessário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 ou redistribuir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57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Duas páginas P e Q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concatenadas</a:t>
            </a:r>
            <a:r>
              <a:rPr lang="pt-BR" dirty="0"/>
              <a:t> se elas são irmãs e juntas possuem menos de 2d chaves</a:t>
            </a:r>
          </a:p>
          <a:p>
            <a:pPr lvl="1"/>
            <a:r>
              <a:rPr lang="pt-BR" dirty="0"/>
              <a:t>Duas páginas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 e Q são chamadas irmãs </a:t>
            </a:r>
            <a:r>
              <a:rPr lang="pt-BR" dirty="0"/>
              <a:t>se têm o mesmo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pai W</a:t>
            </a:r>
            <a:r>
              <a:rPr lang="pt-BR" dirty="0"/>
              <a:t> e são apontadas por dois ponteiros adjacentes em W</a:t>
            </a:r>
          </a:p>
          <a:p>
            <a:pPr lvl="1"/>
            <a:r>
              <a:rPr lang="pt-BR" dirty="0"/>
              <a:t>A concatenação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agrupa duas páginas </a:t>
            </a:r>
            <a:r>
              <a:rPr lang="pt-BR" dirty="0"/>
              <a:t>em uma e retira uma entrada do nó pai, que irá compor o novo </a:t>
            </a:r>
            <a:br>
              <a:rPr lang="pt-BR" dirty="0"/>
            </a:br>
            <a:r>
              <a:rPr lang="pt-BR" dirty="0"/>
              <a:t>nó concatenado 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concatenação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propagável</a:t>
            </a:r>
            <a:endParaRPr lang="pt-BR" dirty="0"/>
          </a:p>
        </p:txBody>
      </p:sp>
      <p:sp>
        <p:nvSpPr>
          <p:cNvPr id="4" name="Retângulo de cantos arredondados 20">
            <a:extLst>
              <a:ext uri="{FF2B5EF4-FFF2-40B4-BE49-F238E27FC236}">
                <a16:creationId xmlns:a16="http://schemas.microsoft.com/office/drawing/2014/main" id="{5B3C222B-5A27-4D3B-B76F-7A9C7BA18676}"/>
              </a:ext>
            </a:extLst>
          </p:cNvPr>
          <p:cNvSpPr/>
          <p:nvPr/>
        </p:nvSpPr>
        <p:spPr>
          <a:xfrm>
            <a:off x="9264352" y="4710749"/>
            <a:ext cx="428628" cy="1224136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1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2</a:t>
            </a:r>
          </a:p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3</a:t>
            </a:r>
          </a:p>
          <a:p>
            <a:pPr algn="ctr"/>
            <a:r>
              <a:rPr lang="pt-BR" dirty="0">
                <a:latin typeface="+mj-lt"/>
              </a:rPr>
              <a:t>c</a:t>
            </a:r>
            <a:r>
              <a:rPr lang="pt-BR" baseline="-25000" dirty="0">
                <a:latin typeface="+mj-lt"/>
              </a:rPr>
              <a:t>4</a:t>
            </a:r>
            <a:endParaRPr lang="pt-BR" sz="1600" baseline="-2500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763397-4C88-44D2-AF00-469E85D12A2B}"/>
              </a:ext>
            </a:extLst>
          </p:cNvPr>
          <p:cNvSpPr txBox="1"/>
          <p:nvPr/>
        </p:nvSpPr>
        <p:spPr>
          <a:xfrm>
            <a:off x="4197271" y="5059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Concatenação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E26FB9-5AE5-49C9-9DE6-F79123269C29}"/>
              </a:ext>
            </a:extLst>
          </p:cNvPr>
          <p:cNvGrpSpPr/>
          <p:nvPr/>
        </p:nvGrpSpPr>
        <p:grpSpPr>
          <a:xfrm>
            <a:off x="6214844" y="4402739"/>
            <a:ext cx="1478500" cy="1828856"/>
            <a:chOff x="7536160" y="4516508"/>
            <a:chExt cx="1478500" cy="1828856"/>
          </a:xfrm>
        </p:grpSpPr>
        <p:sp>
          <p:nvSpPr>
            <p:cNvPr id="9" name="Retângulo de cantos arredondados 20">
              <a:extLst>
                <a:ext uri="{FF2B5EF4-FFF2-40B4-BE49-F238E27FC236}">
                  <a16:creationId xmlns:a16="http://schemas.microsoft.com/office/drawing/2014/main" id="{E628FCD8-61BA-4133-9579-B1AFBDD41EF8}"/>
                </a:ext>
              </a:extLst>
            </p:cNvPr>
            <p:cNvSpPr/>
            <p:nvPr/>
          </p:nvSpPr>
          <p:spPr>
            <a:xfrm>
              <a:off x="8586032" y="4516508"/>
              <a:ext cx="428628" cy="864136"/>
            </a:xfrm>
            <a:prstGeom prst="roundRect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1</a:t>
              </a:r>
              <a:br>
                <a:rPr lang="pt-BR" dirty="0">
                  <a:latin typeface="+mj-lt"/>
                </a:rPr>
              </a:br>
              <a:endParaRPr lang="pt-BR" baseline="-25000" dirty="0">
                <a:latin typeface="+mj-lt"/>
              </a:endParaRPr>
            </a:p>
            <a:p>
              <a:pPr algn="ctr"/>
              <a:endParaRPr lang="pt-BR" sz="1600" baseline="-25000" dirty="0">
                <a:latin typeface="+mj-lt"/>
              </a:endParaRPr>
            </a:p>
          </p:txBody>
        </p:sp>
        <p:sp>
          <p:nvSpPr>
            <p:cNvPr id="10" name="Retângulo de cantos arredondados 20">
              <a:extLst>
                <a:ext uri="{FF2B5EF4-FFF2-40B4-BE49-F238E27FC236}">
                  <a16:creationId xmlns:a16="http://schemas.microsoft.com/office/drawing/2014/main" id="{EB183B21-064D-41BC-A744-575FAA9A899B}"/>
                </a:ext>
              </a:extLst>
            </p:cNvPr>
            <p:cNvSpPr/>
            <p:nvPr/>
          </p:nvSpPr>
          <p:spPr>
            <a:xfrm>
              <a:off x="8586032" y="5481228"/>
              <a:ext cx="428628" cy="864136"/>
            </a:xfrm>
            <a:prstGeom prst="roundRect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4</a:t>
              </a:r>
            </a:p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5</a:t>
              </a:r>
              <a:endParaRPr lang="pt-BR" sz="1600" baseline="-25000" dirty="0">
                <a:latin typeface="+mj-lt"/>
              </a:endParaRPr>
            </a:p>
          </p:txBody>
        </p:sp>
        <p:sp>
          <p:nvSpPr>
            <p:cNvPr id="11" name="Retângulo de cantos arredondados 20">
              <a:extLst>
                <a:ext uri="{FF2B5EF4-FFF2-40B4-BE49-F238E27FC236}">
                  <a16:creationId xmlns:a16="http://schemas.microsoft.com/office/drawing/2014/main" id="{EDC2049F-898C-4BBF-8F51-2144A0476046}"/>
                </a:ext>
              </a:extLst>
            </p:cNvPr>
            <p:cNvSpPr/>
            <p:nvPr/>
          </p:nvSpPr>
          <p:spPr>
            <a:xfrm>
              <a:off x="7536160" y="5013176"/>
              <a:ext cx="428628" cy="864136"/>
            </a:xfrm>
            <a:prstGeom prst="roundRect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  <a:r>
                <a:rPr lang="pt-BR" baseline="-25000" dirty="0">
                  <a:latin typeface="+mj-lt"/>
                </a:rPr>
                <a:t>2</a:t>
              </a:r>
            </a:p>
            <a:p>
              <a:pPr algn="ctr"/>
              <a:endParaRPr lang="pt-BR" sz="1600" baseline="-25000" dirty="0">
                <a:latin typeface="+mj-lt"/>
              </a:endParaRPr>
            </a:p>
          </p:txBody>
        </p:sp>
        <p:cxnSp>
          <p:nvCxnSpPr>
            <p:cNvPr id="12" name="Conector de seta reta 17">
              <a:extLst>
                <a:ext uri="{FF2B5EF4-FFF2-40B4-BE49-F238E27FC236}">
                  <a16:creationId xmlns:a16="http://schemas.microsoft.com/office/drawing/2014/main" id="{AC15874C-2C34-4FAD-821B-B04CD57AC367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 flipV="1">
              <a:off x="7964788" y="4948576"/>
              <a:ext cx="621244" cy="4966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8">
              <a:extLst>
                <a:ext uri="{FF2B5EF4-FFF2-40B4-BE49-F238E27FC236}">
                  <a16:creationId xmlns:a16="http://schemas.microsoft.com/office/drawing/2014/main" id="{0263E136-606E-4CDB-B172-2DAEDDCF0917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7964788" y="5445244"/>
              <a:ext cx="621244" cy="46805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DAB56CA-982F-4A8B-897C-A34DBA3F0270}"/>
              </a:ext>
            </a:extLst>
          </p:cNvPr>
          <p:cNvSpPr/>
          <p:nvPr/>
        </p:nvSpPr>
        <p:spPr>
          <a:xfrm>
            <a:off x="8333977" y="5112121"/>
            <a:ext cx="504056" cy="43204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758435-9863-49E3-B8A4-6FF57A7625E8}"/>
              </a:ext>
            </a:extLst>
          </p:cNvPr>
          <p:cNvSpPr txBox="1"/>
          <p:nvPr/>
        </p:nvSpPr>
        <p:spPr>
          <a:xfrm>
            <a:off x="7687258" y="43721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BDE648-C032-4762-AD5E-D92CC52F7D55}"/>
              </a:ext>
            </a:extLst>
          </p:cNvPr>
          <p:cNvSpPr txBox="1"/>
          <p:nvPr/>
        </p:nvSpPr>
        <p:spPr>
          <a:xfrm>
            <a:off x="7668242" y="5966589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Q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43C491-81BD-43C1-BBF1-C1E2FF27EF8E}"/>
              </a:ext>
            </a:extLst>
          </p:cNvPr>
          <p:cNvSpPr txBox="1"/>
          <p:nvPr/>
        </p:nvSpPr>
        <p:spPr>
          <a:xfrm>
            <a:off x="6234233" y="45711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1192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muitas aplicações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dados a ser armazenado é muito grande </a:t>
            </a:r>
            <a:r>
              <a:rPr lang="pt-BR" dirty="0"/>
              <a:t>e não pode ser carregado na memória de uma só vez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35760" y="4005064"/>
            <a:ext cx="1214446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have esquerda 6"/>
          <p:cNvSpPr/>
          <p:nvPr/>
        </p:nvSpPr>
        <p:spPr>
          <a:xfrm>
            <a:off x="3650008" y="4005064"/>
            <a:ext cx="118442" cy="7920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21944" y="42193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RAM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934945" y="4657426"/>
            <a:ext cx="106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Imposto</a:t>
            </a:r>
            <a:br>
              <a:rPr lang="pt-BR" dirty="0"/>
            </a:br>
            <a:r>
              <a:rPr lang="pt-BR" dirty="0"/>
              <a:t>de Renda</a:t>
            </a:r>
          </a:p>
        </p:txBody>
      </p:sp>
      <p:sp>
        <p:nvSpPr>
          <p:cNvPr id="10" name="Chave esquerda 9"/>
          <p:cNvSpPr/>
          <p:nvPr/>
        </p:nvSpPr>
        <p:spPr>
          <a:xfrm flipH="1">
            <a:off x="7345543" y="4005064"/>
            <a:ext cx="162117" cy="19510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029641" y="3576436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21777" y="3576436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14" name="Seta para a esquerda 13"/>
          <p:cNvSpPr/>
          <p:nvPr/>
        </p:nvSpPr>
        <p:spPr>
          <a:xfrm>
            <a:off x="5403037" y="4295376"/>
            <a:ext cx="357190" cy="285752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989256" y="4005064"/>
            <a:ext cx="1214446" cy="1951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36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de cantos arredondados 26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596462" y="264318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596462" y="2643182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 chave 40</a:t>
            </a:r>
          </a:p>
          <a:p>
            <a:r>
              <a:rPr lang="pt-BR" dirty="0"/>
              <a:t>Como resta somente</a:t>
            </a:r>
            <a:br>
              <a:rPr lang="pt-BR" dirty="0"/>
            </a:br>
            <a:r>
              <a:rPr lang="pt-BR" dirty="0"/>
              <a:t>uma chave na página</a:t>
            </a:r>
            <a:br>
              <a:rPr lang="pt-BR" dirty="0"/>
            </a:br>
            <a:r>
              <a:rPr lang="pt-BR" dirty="0"/>
              <a:t>(menor que d chaves)</a:t>
            </a:r>
            <a:br>
              <a:rPr lang="pt-BR" dirty="0"/>
            </a:br>
            <a:r>
              <a:rPr lang="pt-BR" dirty="0"/>
              <a:t>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 das chaves nas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páginas irmãs é menor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2d</a:t>
            </a:r>
            <a:r>
              <a:rPr lang="pt-BR" dirty="0"/>
              <a:t>, aplica-se a </a:t>
            </a:r>
            <a:br>
              <a:rPr lang="pt-BR" dirty="0"/>
            </a:br>
            <a:r>
              <a:rPr lang="pt-BR" dirty="0"/>
              <a:t>concatenação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596462" y="364331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9596462" y="64291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596462" y="564357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881950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81818" y="307181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4" name="Conector de seta reta 13"/>
          <p:cNvCxnSpPr>
            <a:endCxn id="11" idx="1"/>
          </p:cNvCxnSpPr>
          <p:nvPr/>
        </p:nvCxnSpPr>
        <p:spPr>
          <a:xfrm flipV="1">
            <a:off x="7310446" y="2118360"/>
            <a:ext cx="642942" cy="1094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6" idx="1"/>
          </p:cNvCxnSpPr>
          <p:nvPr/>
        </p:nvCxnSpPr>
        <p:spPr>
          <a:xfrm flipV="1">
            <a:off x="8382016" y="1118228"/>
            <a:ext cx="1214446" cy="58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2" idx="1"/>
          </p:cNvCxnSpPr>
          <p:nvPr/>
        </p:nvCxnSpPr>
        <p:spPr>
          <a:xfrm rot="16200000" flipH="1">
            <a:off x="6751320" y="3988126"/>
            <a:ext cx="1689756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1" idx="3"/>
            <a:endCxn id="8" idx="1"/>
          </p:cNvCxnSpPr>
          <p:nvPr/>
        </p:nvCxnSpPr>
        <p:spPr>
          <a:xfrm>
            <a:off x="8382016" y="2118360"/>
            <a:ext cx="1214446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>
            <a:off x="8382016" y="1890023"/>
            <a:ext cx="1214446" cy="228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4" idx="1"/>
          </p:cNvCxnSpPr>
          <p:nvPr/>
        </p:nvCxnSpPr>
        <p:spPr>
          <a:xfrm flipV="1">
            <a:off x="8310578" y="4118624"/>
            <a:ext cx="1285884" cy="606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1"/>
          </p:cNvCxnSpPr>
          <p:nvPr/>
        </p:nvCxnSpPr>
        <p:spPr>
          <a:xfrm>
            <a:off x="8310578" y="4941168"/>
            <a:ext cx="1285884" cy="177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2" idx="3"/>
            <a:endCxn id="10" idx="1"/>
          </p:cNvCxnSpPr>
          <p:nvPr/>
        </p:nvCxnSpPr>
        <p:spPr>
          <a:xfrm>
            <a:off x="8310578" y="5118756"/>
            <a:ext cx="1285884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8014900" y="1890023"/>
            <a:ext cx="29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8417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143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13529 0.028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14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7" grpId="0" animBg="1"/>
      <p:bldP spid="8" grpId="0" animBg="1"/>
      <p:bldP spid="24" grpId="0" animBg="1"/>
      <p:bldP spid="24" grpId="1" animBg="1"/>
      <p:bldP spid="24" grpId="2" animBg="1"/>
      <p:bldP spid="32" grpId="0"/>
      <p:bldP spid="32" grpId="1"/>
      <p:bldP spid="3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de cantos arredondados 25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9596462" y="64291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953388" y="307181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chave 9 ficou isolada,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concatenação anterior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propagou </a:t>
            </a:r>
            <a:r>
              <a:rPr lang="pt-BR" dirty="0"/>
              <a:t>e tornou </a:t>
            </a:r>
            <a:br>
              <a:rPr lang="pt-BR" dirty="0"/>
            </a:br>
            <a:r>
              <a:rPr lang="pt-BR" dirty="0"/>
              <a:t>a árvore desbalanceada</a:t>
            </a:r>
            <a:br>
              <a:rPr lang="pt-BR" dirty="0"/>
            </a:br>
            <a:r>
              <a:rPr lang="pt-BR" dirty="0"/>
              <a:t>novamente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 das chaves nas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páginas irmãs é menor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2d</a:t>
            </a:r>
            <a:r>
              <a:rPr lang="pt-BR" dirty="0"/>
              <a:t>, aplica-se a </a:t>
            </a:r>
            <a:br>
              <a:rPr lang="pt-BR" dirty="0"/>
            </a:br>
            <a:r>
              <a:rPr lang="pt-BR" dirty="0"/>
              <a:t>concatenação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596462" y="364331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596462" y="564357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881950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81818" y="307181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7310446" y="2118360"/>
            <a:ext cx="642942" cy="109461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6" idx="1"/>
          </p:cNvCxnSpPr>
          <p:nvPr/>
        </p:nvCxnSpPr>
        <p:spPr>
          <a:xfrm flipV="1">
            <a:off x="8382016" y="1118228"/>
            <a:ext cx="1214446" cy="654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2" idx="1"/>
          </p:cNvCxnSpPr>
          <p:nvPr/>
        </p:nvCxnSpPr>
        <p:spPr>
          <a:xfrm rot="16200000" flipH="1">
            <a:off x="6751320" y="3988126"/>
            <a:ext cx="1689756" cy="571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>
            <a:off x="8382016" y="1916832"/>
            <a:ext cx="1214446" cy="20152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4" idx="1"/>
          </p:cNvCxnSpPr>
          <p:nvPr/>
        </p:nvCxnSpPr>
        <p:spPr>
          <a:xfrm flipV="1">
            <a:off x="8310578" y="4118624"/>
            <a:ext cx="1285884" cy="6065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1"/>
          </p:cNvCxnSpPr>
          <p:nvPr/>
        </p:nvCxnSpPr>
        <p:spPr>
          <a:xfrm>
            <a:off x="8310578" y="4941168"/>
            <a:ext cx="1285884" cy="177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2" idx="3"/>
            <a:endCxn id="10" idx="1"/>
          </p:cNvCxnSpPr>
          <p:nvPr/>
        </p:nvCxnSpPr>
        <p:spPr>
          <a:xfrm>
            <a:off x="8310578" y="5118756"/>
            <a:ext cx="1285884" cy="10001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29" name="Conector de seta reta 28"/>
          <p:cNvCxnSpPr>
            <a:endCxn id="6" idx="1"/>
          </p:cNvCxnSpPr>
          <p:nvPr/>
        </p:nvCxnSpPr>
        <p:spPr>
          <a:xfrm flipV="1">
            <a:off x="8382016" y="1118228"/>
            <a:ext cx="1214446" cy="209474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26" idx="1"/>
          </p:cNvCxnSpPr>
          <p:nvPr/>
        </p:nvCxnSpPr>
        <p:spPr>
          <a:xfrm rot="5400000" flipH="1" flipV="1">
            <a:off x="8369638" y="2130738"/>
            <a:ext cx="1239202" cy="12144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5" idx="3"/>
            <a:endCxn id="4" idx="1"/>
          </p:cNvCxnSpPr>
          <p:nvPr/>
        </p:nvCxnSpPr>
        <p:spPr>
          <a:xfrm>
            <a:off x="8382016" y="3547120"/>
            <a:ext cx="1214446" cy="571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9" idx="1"/>
          </p:cNvCxnSpPr>
          <p:nvPr/>
        </p:nvCxnSpPr>
        <p:spPr>
          <a:xfrm rot="16200000" flipH="1">
            <a:off x="8322956" y="3845250"/>
            <a:ext cx="1332566" cy="12144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endCxn id="10" idx="1"/>
          </p:cNvCxnSpPr>
          <p:nvPr/>
        </p:nvCxnSpPr>
        <p:spPr>
          <a:xfrm>
            <a:off x="8382016" y="3933056"/>
            <a:ext cx="1214446" cy="2185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8776 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0573 -0.229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145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00013 0.208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12" grpId="1" animBg="1"/>
      <p:bldP spid="13" grpId="0" animBg="1"/>
      <p:bldP spid="13" grpId="1" animBg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de cantos arredondados 26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953388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596462" y="264318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596462" y="264318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 chave 60</a:t>
            </a:r>
          </a:p>
          <a:p>
            <a:r>
              <a:rPr lang="pt-BR" dirty="0"/>
              <a:t>Como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 não está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uma folha</a:t>
            </a:r>
            <a:r>
              <a:rPr lang="pt-BR" dirty="0"/>
              <a:t>, ela é </a:t>
            </a:r>
            <a:br>
              <a:rPr lang="pt-BR" dirty="0"/>
            </a:br>
            <a:r>
              <a:rPr lang="pt-BR" dirty="0"/>
              <a:t>substituída pela chave </a:t>
            </a:r>
            <a:br>
              <a:rPr lang="pt-BR" dirty="0"/>
            </a:br>
            <a:r>
              <a:rPr lang="pt-BR" dirty="0"/>
              <a:t>imediatamente maior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 continua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válida</a:t>
            </a:r>
            <a:r>
              <a:rPr lang="pt-BR" dirty="0"/>
              <a:t> e nenhuma outra</a:t>
            </a:r>
            <a:br>
              <a:rPr lang="pt-BR" dirty="0"/>
            </a:br>
            <a:r>
              <a:rPr lang="pt-BR" dirty="0"/>
              <a:t>operação é necessária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596462" y="364331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9596462" y="64291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75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596462" y="564357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881950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81818" y="307181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4" name="Conector de seta reta 13"/>
          <p:cNvCxnSpPr>
            <a:endCxn id="11" idx="1"/>
          </p:cNvCxnSpPr>
          <p:nvPr/>
        </p:nvCxnSpPr>
        <p:spPr>
          <a:xfrm flipV="1">
            <a:off x="7310446" y="2118360"/>
            <a:ext cx="642942" cy="1094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6" idx="1"/>
          </p:cNvCxnSpPr>
          <p:nvPr/>
        </p:nvCxnSpPr>
        <p:spPr>
          <a:xfrm flipV="1">
            <a:off x="8382016" y="1118228"/>
            <a:ext cx="1214446" cy="58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2" idx="1"/>
          </p:cNvCxnSpPr>
          <p:nvPr/>
        </p:nvCxnSpPr>
        <p:spPr>
          <a:xfrm rot="16200000" flipH="1">
            <a:off x="6751320" y="3988126"/>
            <a:ext cx="1689756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1" idx="3"/>
            <a:endCxn id="8" idx="1"/>
          </p:cNvCxnSpPr>
          <p:nvPr/>
        </p:nvCxnSpPr>
        <p:spPr>
          <a:xfrm>
            <a:off x="8382016" y="2118360"/>
            <a:ext cx="1214446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>
            <a:off x="8382016" y="1890023"/>
            <a:ext cx="1214446" cy="228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4" idx="1"/>
          </p:cNvCxnSpPr>
          <p:nvPr/>
        </p:nvCxnSpPr>
        <p:spPr>
          <a:xfrm flipV="1">
            <a:off x="8310578" y="4118624"/>
            <a:ext cx="1285884" cy="606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1"/>
          </p:cNvCxnSpPr>
          <p:nvPr/>
        </p:nvCxnSpPr>
        <p:spPr>
          <a:xfrm>
            <a:off x="8310578" y="4941168"/>
            <a:ext cx="1285884" cy="177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2" idx="3"/>
            <a:endCxn id="10" idx="1"/>
          </p:cNvCxnSpPr>
          <p:nvPr/>
        </p:nvCxnSpPr>
        <p:spPr>
          <a:xfrm>
            <a:off x="8310578" y="5118756"/>
            <a:ext cx="1285884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8">
            <a:extLst>
              <a:ext uri="{FF2B5EF4-FFF2-40B4-BE49-F238E27FC236}">
                <a16:creationId xmlns:a16="http://schemas.microsoft.com/office/drawing/2014/main" id="{EDACBDB5-579B-4670-8E63-B570F928A025}"/>
              </a:ext>
            </a:extLst>
          </p:cNvPr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75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9" name="Retângulo de cantos arredondados 11">
            <a:extLst>
              <a:ext uri="{FF2B5EF4-FFF2-40B4-BE49-F238E27FC236}">
                <a16:creationId xmlns:a16="http://schemas.microsoft.com/office/drawing/2014/main" id="{2D3A820F-8033-4288-AAEE-66747ABF2489}"/>
              </a:ext>
            </a:extLst>
          </p:cNvPr>
          <p:cNvSpPr/>
          <p:nvPr/>
        </p:nvSpPr>
        <p:spPr>
          <a:xfrm>
            <a:off x="7881950" y="4643446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487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página P e sua irmã Q possuem em conjunto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2d ou mais chaves</a:t>
            </a:r>
            <a:r>
              <a:rPr lang="pt-BR" dirty="0"/>
              <a:t>, então a concatenação isolada não funciona</a:t>
            </a:r>
          </a:p>
          <a:p>
            <a:pPr lvl="1"/>
            <a:r>
              <a:rPr lang="pt-BR" dirty="0"/>
              <a:t>Neste caso,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concatena-se P e Q</a:t>
            </a:r>
            <a:r>
              <a:rPr lang="pt-BR" dirty="0"/>
              <a:t>, e imediatamente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aplica-se uma cisão </a:t>
            </a:r>
            <a:r>
              <a:rPr lang="pt-BR" dirty="0"/>
              <a:t>de páginas</a:t>
            </a:r>
          </a:p>
          <a:p>
            <a:pPr lvl="1"/>
            <a:r>
              <a:rPr lang="pt-BR" dirty="0"/>
              <a:t>Essa solução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redistribuição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propagável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8AF7902-1038-402C-9BDE-686A0D7F5788}"/>
              </a:ext>
            </a:extLst>
          </p:cNvPr>
          <p:cNvGrpSpPr/>
          <p:nvPr/>
        </p:nvGrpSpPr>
        <p:grpSpPr>
          <a:xfrm>
            <a:off x="1432409" y="4199396"/>
            <a:ext cx="8903509" cy="2094736"/>
            <a:chOff x="1703512" y="4109473"/>
            <a:chExt cx="8903509" cy="209473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10AFB59-1D2F-42F8-B5B1-D6AD9E794D7B}"/>
                </a:ext>
              </a:extLst>
            </p:cNvPr>
            <p:cNvSpPr txBox="1"/>
            <p:nvPr/>
          </p:nvSpPr>
          <p:spPr>
            <a:xfrm>
              <a:off x="1703512" y="47971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Redistribuição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86F27AC-2761-44E3-8140-D12A095243F0}"/>
                </a:ext>
              </a:extLst>
            </p:cNvPr>
            <p:cNvGrpSpPr/>
            <p:nvPr/>
          </p:nvGrpSpPr>
          <p:grpSpPr>
            <a:xfrm>
              <a:off x="3721085" y="4140017"/>
              <a:ext cx="1478500" cy="2025286"/>
              <a:chOff x="7536160" y="4516508"/>
              <a:chExt cx="1478500" cy="2025286"/>
            </a:xfrm>
          </p:grpSpPr>
          <p:sp>
            <p:nvSpPr>
              <p:cNvPr id="7" name="Retângulo de cantos arredondados 20">
                <a:extLst>
                  <a:ext uri="{FF2B5EF4-FFF2-40B4-BE49-F238E27FC236}">
                    <a16:creationId xmlns:a16="http://schemas.microsoft.com/office/drawing/2014/main" id="{CCA882E4-3D14-4DB2-8DC4-64B94A538F62}"/>
                  </a:ext>
                </a:extLst>
              </p:cNvPr>
              <p:cNvSpPr/>
              <p:nvPr/>
            </p:nvSpPr>
            <p:spPr>
              <a:xfrm>
                <a:off x="8586032" y="4516508"/>
                <a:ext cx="428628" cy="864136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1</a:t>
                </a:r>
                <a:br>
                  <a:rPr lang="pt-BR" dirty="0">
                    <a:latin typeface="+mj-lt"/>
                  </a:rPr>
                </a:br>
                <a:endParaRPr lang="pt-BR" baseline="-25000" dirty="0">
                  <a:latin typeface="+mj-lt"/>
                </a:endParaRPr>
              </a:p>
              <a:p>
                <a:pPr algn="ctr"/>
                <a:endParaRPr lang="pt-BR" sz="1600" baseline="-25000" dirty="0">
                  <a:latin typeface="+mj-lt"/>
                </a:endParaRPr>
              </a:p>
            </p:txBody>
          </p:sp>
          <p:sp>
            <p:nvSpPr>
              <p:cNvPr id="8" name="Retângulo de cantos arredondados 20">
                <a:extLst>
                  <a:ext uri="{FF2B5EF4-FFF2-40B4-BE49-F238E27FC236}">
                    <a16:creationId xmlns:a16="http://schemas.microsoft.com/office/drawing/2014/main" id="{5150DE16-9A14-4FFD-A265-CCDBC24BE973}"/>
                  </a:ext>
                </a:extLst>
              </p:cNvPr>
              <p:cNvSpPr/>
              <p:nvPr/>
            </p:nvSpPr>
            <p:spPr>
              <a:xfrm>
                <a:off x="8586032" y="5481227"/>
                <a:ext cx="428628" cy="1060567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3</a:t>
                </a:r>
              </a:p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4</a:t>
                </a:r>
              </a:p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5</a:t>
                </a:r>
                <a:endParaRPr lang="pt-BR" sz="1600" baseline="-25000" dirty="0">
                  <a:latin typeface="+mj-lt"/>
                </a:endParaRPr>
              </a:p>
            </p:txBody>
          </p:sp>
          <p:sp>
            <p:nvSpPr>
              <p:cNvPr id="9" name="Retângulo de cantos arredondados 20">
                <a:extLst>
                  <a:ext uri="{FF2B5EF4-FFF2-40B4-BE49-F238E27FC236}">
                    <a16:creationId xmlns:a16="http://schemas.microsoft.com/office/drawing/2014/main" id="{57F08697-07C8-4F4C-8ED0-93121E9B8AD0}"/>
                  </a:ext>
                </a:extLst>
              </p:cNvPr>
              <p:cNvSpPr/>
              <p:nvPr/>
            </p:nvSpPr>
            <p:spPr>
              <a:xfrm>
                <a:off x="7536160" y="5013176"/>
                <a:ext cx="428628" cy="864136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2</a:t>
                </a:r>
              </a:p>
              <a:p>
                <a:pPr algn="ctr"/>
                <a:endParaRPr lang="pt-BR" sz="1600" baseline="-25000" dirty="0">
                  <a:latin typeface="+mj-lt"/>
                </a:endParaRPr>
              </a:p>
            </p:txBody>
          </p:sp>
          <p:cxnSp>
            <p:nvCxnSpPr>
              <p:cNvPr id="10" name="Conector de seta reta 17">
                <a:extLst>
                  <a:ext uri="{FF2B5EF4-FFF2-40B4-BE49-F238E27FC236}">
                    <a16:creationId xmlns:a16="http://schemas.microsoft.com/office/drawing/2014/main" id="{706BE79F-9BB2-46A9-8009-B8B2673B3EF7}"/>
                  </a:ext>
                </a:extLst>
              </p:cNvPr>
              <p:cNvCxnSpPr>
                <a:cxnSpLocks/>
                <a:stCxn id="9" idx="3"/>
                <a:endCxn id="7" idx="1"/>
              </p:cNvCxnSpPr>
              <p:nvPr/>
            </p:nvCxnSpPr>
            <p:spPr>
              <a:xfrm flipV="1">
                <a:off x="7964788" y="4948576"/>
                <a:ext cx="621244" cy="49666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8">
                <a:extLst>
                  <a:ext uri="{FF2B5EF4-FFF2-40B4-BE49-F238E27FC236}">
                    <a16:creationId xmlns:a16="http://schemas.microsoft.com/office/drawing/2014/main" id="{B8E07BC2-FC05-4F78-B30E-4CD2ECFA8F68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7964788" y="5445244"/>
                <a:ext cx="621244" cy="56626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73107092-D629-462F-B475-D14B2D44C9F1}"/>
                </a:ext>
              </a:extLst>
            </p:cNvPr>
            <p:cNvSpPr/>
            <p:nvPr/>
          </p:nvSpPr>
          <p:spPr>
            <a:xfrm>
              <a:off x="5840218" y="4849399"/>
              <a:ext cx="504056" cy="43204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0D1A1C-920F-4AB3-BA9C-C2BD444FDAAA}"/>
                </a:ext>
              </a:extLst>
            </p:cNvPr>
            <p:cNvSpPr txBox="1"/>
            <p:nvPr/>
          </p:nvSpPr>
          <p:spPr>
            <a:xfrm>
              <a:off x="5193499" y="410947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FDD4871-E669-4C85-B439-5C7A9F709440}"/>
                </a:ext>
              </a:extLst>
            </p:cNvPr>
            <p:cNvSpPr txBox="1"/>
            <p:nvPr/>
          </p:nvSpPr>
          <p:spPr>
            <a:xfrm>
              <a:off x="5193499" y="586565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Q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65EA422-F2E8-48E6-9B49-91AA4830CF6B}"/>
                </a:ext>
              </a:extLst>
            </p:cNvPr>
            <p:cNvSpPr txBox="1"/>
            <p:nvPr/>
          </p:nvSpPr>
          <p:spPr>
            <a:xfrm>
              <a:off x="3740474" y="430845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W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85CB164-DEFF-4C33-9C7E-483796D59290}"/>
                </a:ext>
              </a:extLst>
            </p:cNvPr>
            <p:cNvGrpSpPr/>
            <p:nvPr/>
          </p:nvGrpSpPr>
          <p:grpSpPr>
            <a:xfrm>
              <a:off x="6697035" y="4297712"/>
              <a:ext cx="864096" cy="1512208"/>
              <a:chOff x="6697035" y="4297712"/>
              <a:chExt cx="864096" cy="1512208"/>
            </a:xfrm>
          </p:grpSpPr>
          <p:sp>
            <p:nvSpPr>
              <p:cNvPr id="16" name="Retângulo de cantos arredondados 20">
                <a:extLst>
                  <a:ext uri="{FF2B5EF4-FFF2-40B4-BE49-F238E27FC236}">
                    <a16:creationId xmlns:a16="http://schemas.microsoft.com/office/drawing/2014/main" id="{AE6379D4-4568-4DF0-A82F-94EC72C3E848}"/>
                  </a:ext>
                </a:extLst>
              </p:cNvPr>
              <p:cNvSpPr/>
              <p:nvPr/>
            </p:nvSpPr>
            <p:spPr>
              <a:xfrm>
                <a:off x="6892493" y="4297712"/>
                <a:ext cx="428628" cy="1512208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1</a:t>
                </a:r>
                <a:br>
                  <a:rPr lang="pt-BR" dirty="0">
                    <a:latin typeface="+mj-lt"/>
                  </a:rPr>
                </a:br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2</a:t>
                </a:r>
              </a:p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3</a:t>
                </a:r>
              </a:p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4</a:t>
                </a:r>
              </a:p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5</a:t>
                </a:r>
                <a:endParaRPr lang="pt-BR" sz="1600" baseline="-25000" dirty="0">
                  <a:latin typeface="+mj-lt"/>
                </a:endParaRPr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B979E5FC-B2B8-42B3-8FCA-79A3BA3CC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7035" y="4945784"/>
                <a:ext cx="864096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BB21417-3B0B-4121-8FE2-429B708E7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7035" y="5233816"/>
                <a:ext cx="864096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45F3ACB1-E664-4B07-876E-A1AD533939B8}"/>
                </a:ext>
              </a:extLst>
            </p:cNvPr>
            <p:cNvGrpSpPr/>
            <p:nvPr/>
          </p:nvGrpSpPr>
          <p:grpSpPr>
            <a:xfrm>
              <a:off x="9128521" y="4172700"/>
              <a:ext cx="1478500" cy="1828856"/>
              <a:chOff x="7536160" y="4516508"/>
              <a:chExt cx="1478500" cy="1828856"/>
            </a:xfrm>
          </p:grpSpPr>
          <p:sp>
            <p:nvSpPr>
              <p:cNvPr id="20" name="Retângulo de cantos arredondados 20">
                <a:extLst>
                  <a:ext uri="{FF2B5EF4-FFF2-40B4-BE49-F238E27FC236}">
                    <a16:creationId xmlns:a16="http://schemas.microsoft.com/office/drawing/2014/main" id="{C0FA9874-CB38-4E4E-9296-50CBCC56F7CD}"/>
                  </a:ext>
                </a:extLst>
              </p:cNvPr>
              <p:cNvSpPr/>
              <p:nvPr/>
            </p:nvSpPr>
            <p:spPr>
              <a:xfrm>
                <a:off x="8586032" y="4516508"/>
                <a:ext cx="428628" cy="864136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1</a:t>
                </a:r>
                <a:br>
                  <a:rPr lang="pt-BR" dirty="0">
                    <a:latin typeface="+mj-lt"/>
                  </a:rPr>
                </a:br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2</a:t>
                </a:r>
              </a:p>
              <a:p>
                <a:pPr algn="ctr"/>
                <a:endParaRPr lang="pt-BR" sz="1600" baseline="-25000" dirty="0">
                  <a:latin typeface="+mj-lt"/>
                </a:endParaRPr>
              </a:p>
            </p:txBody>
          </p:sp>
          <p:sp>
            <p:nvSpPr>
              <p:cNvPr id="21" name="Retângulo de cantos arredondados 20">
                <a:extLst>
                  <a:ext uri="{FF2B5EF4-FFF2-40B4-BE49-F238E27FC236}">
                    <a16:creationId xmlns:a16="http://schemas.microsoft.com/office/drawing/2014/main" id="{1649D03F-C827-4A22-8D53-EEEAF00E8244}"/>
                  </a:ext>
                </a:extLst>
              </p:cNvPr>
              <p:cNvSpPr/>
              <p:nvPr/>
            </p:nvSpPr>
            <p:spPr>
              <a:xfrm>
                <a:off x="8586032" y="5481228"/>
                <a:ext cx="428628" cy="864136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4</a:t>
                </a:r>
              </a:p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5</a:t>
                </a:r>
                <a:endParaRPr lang="pt-BR" sz="1600" baseline="-25000" dirty="0">
                  <a:latin typeface="+mj-lt"/>
                </a:endParaRPr>
              </a:p>
            </p:txBody>
          </p:sp>
          <p:sp>
            <p:nvSpPr>
              <p:cNvPr id="22" name="Retângulo de cantos arredondados 20">
                <a:extLst>
                  <a:ext uri="{FF2B5EF4-FFF2-40B4-BE49-F238E27FC236}">
                    <a16:creationId xmlns:a16="http://schemas.microsoft.com/office/drawing/2014/main" id="{A86F69E9-2A13-4566-A03A-37584642C1F3}"/>
                  </a:ext>
                </a:extLst>
              </p:cNvPr>
              <p:cNvSpPr/>
              <p:nvPr/>
            </p:nvSpPr>
            <p:spPr>
              <a:xfrm>
                <a:off x="7536160" y="5013176"/>
                <a:ext cx="428628" cy="864136"/>
              </a:xfrm>
              <a:prstGeom prst="roundRect">
                <a:avLst/>
              </a:prstGeom>
              <a:solidFill>
                <a:srgbClr val="33333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  <a:r>
                  <a:rPr lang="pt-BR" baseline="-25000" dirty="0">
                    <a:latin typeface="+mj-lt"/>
                  </a:rPr>
                  <a:t>3</a:t>
                </a:r>
              </a:p>
              <a:p>
                <a:pPr algn="ctr"/>
                <a:endParaRPr lang="pt-BR" sz="1600" baseline="-25000" dirty="0">
                  <a:latin typeface="+mj-lt"/>
                </a:endParaRPr>
              </a:p>
            </p:txBody>
          </p:sp>
          <p:cxnSp>
            <p:nvCxnSpPr>
              <p:cNvPr id="23" name="Conector de seta reta 17">
                <a:extLst>
                  <a:ext uri="{FF2B5EF4-FFF2-40B4-BE49-F238E27FC236}">
                    <a16:creationId xmlns:a16="http://schemas.microsoft.com/office/drawing/2014/main" id="{BE1D4B3D-CBC5-4C06-AD56-C9BD8D9401B7}"/>
                  </a:ext>
                </a:extLst>
              </p:cNvPr>
              <p:cNvCxnSpPr>
                <a:cxnSpLocks/>
                <a:stCxn id="22" idx="3"/>
                <a:endCxn id="20" idx="1"/>
              </p:cNvCxnSpPr>
              <p:nvPr/>
            </p:nvCxnSpPr>
            <p:spPr>
              <a:xfrm flipV="1">
                <a:off x="7964788" y="4948576"/>
                <a:ext cx="621244" cy="49666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18">
                <a:extLst>
                  <a:ext uri="{FF2B5EF4-FFF2-40B4-BE49-F238E27FC236}">
                    <a16:creationId xmlns:a16="http://schemas.microsoft.com/office/drawing/2014/main" id="{12CE4E6D-7BAB-4EF0-A2CC-FE6F5A064E89}"/>
                  </a:ext>
                </a:extLst>
              </p:cNvPr>
              <p:cNvCxnSpPr>
                <a:cxnSpLocks/>
                <a:stCxn id="22" idx="3"/>
                <a:endCxn id="21" idx="1"/>
              </p:cNvCxnSpPr>
              <p:nvPr/>
            </p:nvCxnSpPr>
            <p:spPr>
              <a:xfrm>
                <a:off x="7964788" y="5445244"/>
                <a:ext cx="621244" cy="46805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34600246-FC48-48E9-BC2B-7349166E66BD}"/>
                </a:ext>
              </a:extLst>
            </p:cNvPr>
            <p:cNvSpPr/>
            <p:nvPr/>
          </p:nvSpPr>
          <p:spPr>
            <a:xfrm>
              <a:off x="8044839" y="4873796"/>
              <a:ext cx="504056" cy="43204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6386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7953388" y="307181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7953388" y="307181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9596462" y="3500438"/>
            <a:ext cx="428628" cy="1214446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596462" y="364331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9596462" y="3786190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9596462" y="3500438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9596462" y="4643446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da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 65</a:t>
            </a:r>
            <a:r>
              <a:rPr lang="pt-BR" dirty="0"/>
              <a:t> na árvore B</a:t>
            </a:r>
            <a:br>
              <a:rPr lang="pt-BR" dirty="0"/>
            </a:br>
            <a:r>
              <a:rPr lang="pt-BR" dirty="0"/>
              <a:t>ao lado</a:t>
            </a:r>
          </a:p>
          <a:p>
            <a:r>
              <a:rPr lang="pt-BR" dirty="0"/>
              <a:t>Aplica-se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concatenação</a:t>
            </a:r>
            <a:br>
              <a:rPr lang="pt-BR" dirty="0"/>
            </a:br>
            <a:r>
              <a:rPr lang="pt-BR" dirty="0"/>
              <a:t>para balancear a árvore, mas</a:t>
            </a:r>
            <a:br>
              <a:rPr lang="pt-BR" dirty="0"/>
            </a:br>
            <a:r>
              <a:rPr lang="pt-BR" dirty="0"/>
              <a:t>como a página resultante</a:t>
            </a:r>
            <a:br>
              <a:rPr lang="pt-BR" dirty="0"/>
            </a:br>
            <a:r>
              <a:rPr lang="pt-BR" dirty="0"/>
              <a:t>é maior que 2d, aplica-se </a:t>
            </a:r>
            <a:br>
              <a:rPr lang="pt-BR" dirty="0"/>
            </a:br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cisão</a:t>
            </a:r>
            <a:r>
              <a:rPr lang="pt-BR" dirty="0"/>
              <a:t> em seguida,</a:t>
            </a:r>
            <a:br>
              <a:rPr lang="pt-BR" dirty="0"/>
            </a:br>
            <a:r>
              <a:rPr lang="pt-BR" dirty="0"/>
              <a:t>processo conhecido por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redistribuição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9596462" y="64291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15</a:t>
            </a:r>
          </a:p>
          <a:p>
            <a:pPr algn="ctr"/>
            <a:r>
              <a:rPr lang="pt-BR" sz="1400" dirty="0"/>
              <a:t>20</a:t>
            </a:r>
          </a:p>
          <a:p>
            <a:pPr algn="ctr"/>
            <a:r>
              <a:rPr lang="pt-BR" sz="1400" dirty="0"/>
              <a:t>-</a:t>
            </a:r>
          </a:p>
          <a:p>
            <a:pPr algn="ctr"/>
            <a:r>
              <a:rPr lang="pt-BR" sz="1400" dirty="0"/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596462" y="564357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9596462" y="164305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</p:txBody>
      </p:sp>
      <p:cxnSp>
        <p:nvCxnSpPr>
          <p:cNvPr id="29" name="Conector de seta reta 28"/>
          <p:cNvCxnSpPr>
            <a:endCxn id="6" idx="1"/>
          </p:cNvCxnSpPr>
          <p:nvPr/>
        </p:nvCxnSpPr>
        <p:spPr>
          <a:xfrm flipV="1">
            <a:off x="8382016" y="1118228"/>
            <a:ext cx="1214446" cy="202360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26" idx="1"/>
          </p:cNvCxnSpPr>
          <p:nvPr/>
        </p:nvCxnSpPr>
        <p:spPr>
          <a:xfrm rot="5400000" flipH="1" flipV="1">
            <a:off x="8369638" y="2130738"/>
            <a:ext cx="1239202" cy="12144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5" idx="3"/>
            <a:endCxn id="4" idx="1"/>
          </p:cNvCxnSpPr>
          <p:nvPr/>
        </p:nvCxnSpPr>
        <p:spPr>
          <a:xfrm>
            <a:off x="8382016" y="3547120"/>
            <a:ext cx="1214446" cy="571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9" idx="1"/>
          </p:cNvCxnSpPr>
          <p:nvPr/>
        </p:nvCxnSpPr>
        <p:spPr>
          <a:xfrm rot="16200000" flipH="1">
            <a:off x="8322956" y="3845250"/>
            <a:ext cx="1332566" cy="12144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endCxn id="10" idx="1"/>
          </p:cNvCxnSpPr>
          <p:nvPr/>
        </p:nvCxnSpPr>
        <p:spPr>
          <a:xfrm>
            <a:off x="8382016" y="3963370"/>
            <a:ext cx="1214446" cy="215551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4" idx="3"/>
          </p:cNvCxnSpPr>
          <p:nvPr/>
        </p:nvCxnSpPr>
        <p:spPr>
          <a:xfrm>
            <a:off x="8382016" y="3548042"/>
            <a:ext cx="1214446" cy="45338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018353" y="3500439"/>
            <a:ext cx="29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</p:txBody>
      </p:sp>
      <p:cxnSp>
        <p:nvCxnSpPr>
          <p:cNvPr id="53" name="Conector de seta reta 52"/>
          <p:cNvCxnSpPr>
            <a:endCxn id="10" idx="1"/>
          </p:cNvCxnSpPr>
          <p:nvPr/>
        </p:nvCxnSpPr>
        <p:spPr>
          <a:xfrm rot="16200000" flipH="1">
            <a:off x="7822890" y="4345316"/>
            <a:ext cx="2332698" cy="12144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9655713" y="3942714"/>
            <a:ext cx="29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58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953388" y="3072732"/>
            <a:ext cx="428628" cy="950620"/>
          </a:xfrm>
          <a:prstGeom prst="roundRect">
            <a:avLst/>
          </a:prstGeom>
          <a:solidFill>
            <a:srgbClr val="33333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7915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1.875E-6 -0.141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0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0092 L 0.13698 0.076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0.01227 L -0.13216 -0.0615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619 L 0 0.1145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" grpId="0" animBg="1"/>
      <p:bldP spid="9" grpId="0" animBg="1"/>
      <p:bldP spid="46" grpId="0" animBg="1"/>
      <p:bldP spid="46" grpId="1" animBg="1"/>
      <p:bldP spid="45" grpId="0" animBg="1"/>
      <p:bldP spid="36" grpId="0" uiExpand="1" animBg="1"/>
      <p:bldP spid="36" grpId="1" animBg="1"/>
      <p:bldP spid="38" grpId="0"/>
      <p:bldP spid="43" grpId="0"/>
      <p:bldP spid="43" grpId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sz="2800" dirty="0"/>
              <a:t>árvores</a:t>
            </a:r>
            <a:r>
              <a:rPr lang="pt-BR" dirty="0"/>
              <a:t> B são bastante utilizadas quando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dados é muito grande</a:t>
            </a:r>
            <a:r>
              <a:rPr lang="pt-BR" dirty="0"/>
              <a:t> para ser armazenado em memória</a:t>
            </a:r>
          </a:p>
          <a:p>
            <a:pPr lvl="1"/>
            <a:r>
              <a:rPr lang="pt-BR" dirty="0"/>
              <a:t>Os bancos de dados utilizam árvores B 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das páginas </a:t>
            </a:r>
            <a:r>
              <a:rPr lang="pt-BR" dirty="0"/>
              <a:t>normalmente coincidem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bloco </a:t>
            </a:r>
            <a:r>
              <a:rPr lang="pt-BR" dirty="0"/>
              <a:t>da unidade de memória secundária</a:t>
            </a:r>
          </a:p>
          <a:p>
            <a:pPr lvl="2"/>
            <a:r>
              <a:rPr lang="pt-BR" dirty="0"/>
              <a:t>Depende do hardware e sistema de arquivos utilizado pelo sistema operacional</a:t>
            </a:r>
            <a:br>
              <a:rPr lang="pt-BR" dirty="0"/>
            </a:br>
            <a:r>
              <a:rPr lang="pt-BR" dirty="0"/>
              <a:t>(FAT32, NTFS, ext2fs, etc.)</a:t>
            </a:r>
          </a:p>
          <a:p>
            <a:pPr lvl="2"/>
            <a:r>
              <a:rPr lang="pt-BR" dirty="0"/>
              <a:t>Tipicamente 64Kb nos sistemas desktop atuais</a:t>
            </a:r>
          </a:p>
          <a:p>
            <a:r>
              <a:rPr lang="pt-BR" dirty="0"/>
              <a:t>A altura da árvore e suas operações possuem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O(log n)</a:t>
            </a:r>
          </a:p>
          <a:p>
            <a:pPr lvl="1"/>
            <a:r>
              <a:rPr lang="pt-BR" dirty="0"/>
              <a:t>Na prática o desempenho depende da velocidade de leitura/escrita do disco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Torna-se necessário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os dados em memória secundária</a:t>
            </a:r>
            <a:r>
              <a:rPr lang="pt-BR" dirty="0"/>
              <a:t>, o que acarreta em um tempo maior de acesso aos nós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08086" y="5594980"/>
            <a:ext cx="1214446" cy="104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have esquerda 16"/>
          <p:cNvSpPr/>
          <p:nvPr/>
        </p:nvSpPr>
        <p:spPr>
          <a:xfrm>
            <a:off x="4167174" y="4786322"/>
            <a:ext cx="71438" cy="18573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154454" y="5354438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Memória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Secundária</a:t>
            </a:r>
            <a:endParaRPr lang="pt-BR" dirty="0"/>
          </a:p>
        </p:txBody>
      </p:sp>
      <p:sp>
        <p:nvSpPr>
          <p:cNvPr id="22" name="Chave esquerda 21"/>
          <p:cNvSpPr/>
          <p:nvPr/>
        </p:nvSpPr>
        <p:spPr>
          <a:xfrm>
            <a:off x="4187087" y="3786190"/>
            <a:ext cx="113226" cy="7989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316148" y="40005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RAM</a:t>
            </a:r>
            <a:endParaRPr lang="pt-BR" dirty="0"/>
          </a:p>
        </p:txBody>
      </p:sp>
      <p:sp>
        <p:nvSpPr>
          <p:cNvPr id="25" name="Chave esquerda 24"/>
          <p:cNvSpPr/>
          <p:nvPr/>
        </p:nvSpPr>
        <p:spPr>
          <a:xfrm flipH="1">
            <a:off x="7835691" y="3786190"/>
            <a:ext cx="150618" cy="1607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508290" y="3357562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700426" y="335756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28" name="Seta para a esquerda 27"/>
          <p:cNvSpPr/>
          <p:nvPr/>
        </p:nvSpPr>
        <p:spPr>
          <a:xfrm>
            <a:off x="5881686" y="4071942"/>
            <a:ext cx="357190" cy="285752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6451771" y="4585154"/>
            <a:ext cx="1215865" cy="8086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451771" y="3786190"/>
            <a:ext cx="1215865" cy="7989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408086" y="3793066"/>
            <a:ext cx="1214446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4408086" y="4786322"/>
            <a:ext cx="1214446" cy="8086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Seta para a esquerda 32"/>
          <p:cNvSpPr/>
          <p:nvPr/>
        </p:nvSpPr>
        <p:spPr>
          <a:xfrm>
            <a:off x="5881686" y="4904899"/>
            <a:ext cx="357190" cy="285752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154364" y="4266966"/>
            <a:ext cx="106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Imposto</a:t>
            </a:r>
            <a:br>
              <a:rPr lang="pt-BR" dirty="0"/>
            </a:br>
            <a:r>
              <a:rPr lang="pt-BR" dirty="0"/>
              <a:t>de Renda</a:t>
            </a:r>
          </a:p>
        </p:txBody>
      </p:sp>
    </p:spTree>
    <p:extLst>
      <p:ext uri="{BB962C8B-B14F-4D97-AF65-F5344CB8AC3E}">
        <p14:creationId xmlns:p14="http://schemas.microsoft.com/office/powerpoint/2010/main" val="392658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pt-BR" dirty="0"/>
              <a:t>Para estas aplicações é necessário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reduzir 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freqüência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de</a:t>
            </a:r>
            <a:r>
              <a:rPr lang="pt-BR" dirty="0"/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re-balanceamento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da árvore</a:t>
            </a:r>
            <a:r>
              <a:rPr lang="pt-BR" dirty="0"/>
              <a:t>, mantendo a eficiência no acesso aos dados</a:t>
            </a:r>
          </a:p>
          <a:p>
            <a:pPr lvl="1"/>
            <a:r>
              <a:rPr lang="pt-BR" dirty="0"/>
              <a:t>Aplicar transformações pode implicar em acessar dados na memória secundária</a:t>
            </a:r>
          </a:p>
          <a:p>
            <a:pPr lvl="1"/>
            <a:r>
              <a:rPr lang="pt-BR" dirty="0"/>
              <a:t>Taxa de Transferência:</a:t>
            </a:r>
          </a:p>
          <a:p>
            <a:pPr lvl="2"/>
            <a:r>
              <a:rPr lang="pt-BR" dirty="0">
                <a:latin typeface="+mj-lt"/>
              </a:rPr>
              <a:t>RAM: ~50.000Mb/s</a:t>
            </a:r>
          </a:p>
          <a:p>
            <a:pPr lvl="2"/>
            <a:r>
              <a:rPr lang="pt-BR" dirty="0">
                <a:latin typeface="+mj-lt"/>
              </a:rPr>
              <a:t>SSD: ~500Mb/s</a:t>
            </a:r>
          </a:p>
          <a:p>
            <a:pPr lvl="2"/>
            <a:r>
              <a:rPr lang="pt-BR" dirty="0">
                <a:latin typeface="+mj-lt"/>
              </a:rPr>
              <a:t>HDD: ~200Mb/s</a:t>
            </a:r>
          </a:p>
          <a:p>
            <a:pPr lvl="1"/>
            <a:r>
              <a:rPr lang="pt-BR" dirty="0"/>
              <a:t>Acesso Aleatório:</a:t>
            </a:r>
          </a:p>
          <a:p>
            <a:pPr lvl="2"/>
            <a:r>
              <a:rPr lang="pt-BR" dirty="0">
                <a:latin typeface="+mj-lt"/>
              </a:rPr>
              <a:t>RAM: ~50ns</a:t>
            </a:r>
          </a:p>
          <a:p>
            <a:pPr lvl="2"/>
            <a:r>
              <a:rPr lang="pt-BR" dirty="0">
                <a:latin typeface="+mj-lt"/>
              </a:rPr>
              <a:t>SSD: ~30.000ns (0,03 </a:t>
            </a:r>
            <a:r>
              <a:rPr lang="pt-BR" dirty="0" err="1">
                <a:latin typeface="+mj-lt"/>
              </a:rPr>
              <a:t>ms</a:t>
            </a:r>
            <a:r>
              <a:rPr lang="pt-BR" dirty="0">
                <a:latin typeface="+mj-lt"/>
              </a:rPr>
              <a:t>)</a:t>
            </a:r>
          </a:p>
          <a:p>
            <a:pPr lvl="2"/>
            <a:r>
              <a:rPr lang="pt-BR" dirty="0">
                <a:latin typeface="+mj-lt"/>
              </a:rPr>
              <a:t>HDD: ~10.000.000ns (10 </a:t>
            </a:r>
            <a:r>
              <a:rPr lang="pt-BR" dirty="0" err="1">
                <a:latin typeface="+mj-lt"/>
              </a:rPr>
              <a:t>ms</a:t>
            </a:r>
            <a:r>
              <a:rPr lang="pt-BR" dirty="0">
                <a:latin typeface="+mj-lt"/>
              </a:rPr>
              <a:t>)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8AE380F-621E-486A-A8F7-A149A8C315D9}"/>
              </a:ext>
            </a:extLst>
          </p:cNvPr>
          <p:cNvGrpSpPr/>
          <p:nvPr/>
        </p:nvGrpSpPr>
        <p:grpSpPr>
          <a:xfrm>
            <a:off x="4516012" y="3831122"/>
            <a:ext cx="2736304" cy="2736304"/>
            <a:chOff x="4214041" y="3851297"/>
            <a:chExt cx="2736304" cy="2736304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604">
              <a:off x="4214041" y="3851297"/>
              <a:ext cx="2736304" cy="2736304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6AF2F94-EF0A-4FFD-B4AB-EB5D954579B5}"/>
                </a:ext>
              </a:extLst>
            </p:cNvPr>
            <p:cNvSpPr txBox="1"/>
            <p:nvPr/>
          </p:nvSpPr>
          <p:spPr>
            <a:xfrm rot="678853" flipH="1">
              <a:off x="5111930" y="4244635"/>
              <a:ext cx="1106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85702D6-DC87-40C7-B36A-9FD544064C0D}"/>
              </a:ext>
            </a:extLst>
          </p:cNvPr>
          <p:cNvGrpSpPr/>
          <p:nvPr/>
        </p:nvGrpSpPr>
        <p:grpSpPr>
          <a:xfrm>
            <a:off x="7680176" y="3732979"/>
            <a:ext cx="2920008" cy="2765798"/>
            <a:chOff x="7680176" y="3732979"/>
            <a:chExt cx="2920008" cy="276579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9488">
              <a:off x="7680176" y="3940120"/>
              <a:ext cx="2920008" cy="255865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99762C8-0810-4D81-A802-15E2838539AE}"/>
                </a:ext>
              </a:extLst>
            </p:cNvPr>
            <p:cNvSpPr txBox="1"/>
            <p:nvPr/>
          </p:nvSpPr>
          <p:spPr>
            <a:xfrm rot="544801" flipH="1">
              <a:off x="9433614" y="3732979"/>
              <a:ext cx="62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7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</a:t>
            </a:r>
            <a:r>
              <a:rPr lang="pt-BR" dirty="0"/>
              <a:t> proporcionam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rápida</a:t>
            </a:r>
            <a:r>
              <a:rPr lang="pt-BR" dirty="0"/>
              <a:t> das operações de busca, inserção e remoção usando memória primária e secundária</a:t>
            </a:r>
          </a:p>
          <a:p>
            <a:pPr lvl="1"/>
            <a:r>
              <a:rPr lang="pt-BR" dirty="0"/>
              <a:t>Elas mantêm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de uma chave </a:t>
            </a:r>
            <a:r>
              <a:rPr lang="pt-BR" dirty="0"/>
              <a:t>em cada nó</a:t>
            </a:r>
          </a:p>
          <a:p>
            <a:pPr lvl="1"/>
            <a:r>
              <a:rPr lang="pt-BR" dirty="0"/>
              <a:t>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folhas se encontram todas em um mesmo nível</a:t>
            </a:r>
          </a:p>
          <a:p>
            <a:pPr lvl="2"/>
            <a:r>
              <a:rPr lang="pt-BR" dirty="0"/>
              <a:t>Garantido pelo método de construção da árvore</a:t>
            </a:r>
          </a:p>
          <a:p>
            <a:pPr lvl="2"/>
            <a:r>
              <a:rPr lang="pt-BR" dirty="0"/>
              <a:t>Não importa a ordem de entrada de dados</a:t>
            </a:r>
          </a:p>
          <a:p>
            <a:endParaRPr lang="pt-BR" dirty="0"/>
          </a:p>
          <a:p>
            <a:r>
              <a:rPr lang="pt-BR" dirty="0"/>
              <a:t>As árvores B são amplamente usadas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sistemas comerciais de banco de dados </a:t>
            </a:r>
            <a:r>
              <a:rPr lang="pt-BR" dirty="0"/>
              <a:t>para armazenamento em 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371341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Seja d um número natural,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 </a:t>
            </a:r>
            <a:r>
              <a:rPr lang="pt-BR" dirty="0"/>
              <a:t>de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ordem d</a:t>
            </a:r>
            <a:r>
              <a:rPr lang="pt-BR" dirty="0"/>
              <a:t> é </a:t>
            </a:r>
            <a:br>
              <a:rPr lang="pt-BR" dirty="0"/>
            </a:br>
            <a:r>
              <a:rPr lang="pt-BR" dirty="0"/>
              <a:t>uma árvore ordenada que é vazia, ou satisfaz as </a:t>
            </a:r>
            <a:br>
              <a:rPr lang="pt-BR" dirty="0"/>
            </a:br>
            <a:r>
              <a:rPr lang="pt-BR" dirty="0"/>
              <a:t>seguintes condições:</a:t>
            </a:r>
          </a:p>
          <a:p>
            <a:pPr marL="1026414" lvl="1" indent="-571500">
              <a:buFont typeface="+mj-lt"/>
              <a:buAutoNum type="romanLcPeriod"/>
            </a:pPr>
            <a:r>
              <a:rPr lang="pt-BR" dirty="0"/>
              <a:t>A raiz é uma folha ou tem no mínimo dois filhos</a:t>
            </a:r>
          </a:p>
          <a:p>
            <a:pPr marL="1026414" lvl="1" indent="-571500">
              <a:buFont typeface="+mj-lt"/>
              <a:buAutoNum type="romanLcPeriod"/>
            </a:pPr>
            <a:r>
              <a:rPr lang="pt-BR" dirty="0"/>
              <a:t>Cada nó diferente da raiz e das folhas possui </a:t>
            </a:r>
            <a:br>
              <a:rPr lang="pt-BR" dirty="0"/>
            </a:br>
            <a:r>
              <a:rPr lang="pt-BR" dirty="0"/>
              <a:t>no mínimo d+1 filhos</a:t>
            </a:r>
          </a:p>
          <a:p>
            <a:pPr marL="1026414" lvl="1" indent="-571500">
              <a:buFont typeface="+mj-lt"/>
              <a:buAutoNum type="romanLcPeriod"/>
            </a:pPr>
            <a:r>
              <a:rPr lang="pt-BR" dirty="0"/>
              <a:t>Cada nó tem no máximo 2d+1 filhos</a:t>
            </a:r>
          </a:p>
          <a:p>
            <a:pPr marL="1026414" lvl="1" indent="-571500">
              <a:buFont typeface="+mj-lt"/>
              <a:buAutoNum type="romanLcPeriod"/>
            </a:pPr>
            <a:r>
              <a:rPr lang="pt-BR" dirty="0"/>
              <a:t>Todas as folhas estão no mesmo nível</a:t>
            </a:r>
          </a:p>
          <a:p>
            <a:pPr marL="184404" indent="0">
              <a:buNone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1123154" y="1538352"/>
            <a:ext cx="428628" cy="65659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23154" y="2365137"/>
            <a:ext cx="428628" cy="4753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1123154" y="3020609"/>
            <a:ext cx="428628" cy="5347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1123154" y="4340091"/>
            <a:ext cx="428628" cy="66262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1123154" y="5184692"/>
            <a:ext cx="428628" cy="4753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23154" y="5830481"/>
            <a:ext cx="428628" cy="49831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899884" y="2374627"/>
            <a:ext cx="428628" cy="50196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899884" y="5183067"/>
            <a:ext cx="428628" cy="5149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8328248" y="3764311"/>
            <a:ext cx="428628" cy="39698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8756876" y="2625610"/>
            <a:ext cx="1143008" cy="121211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 flipV="1">
            <a:off x="10328512" y="1866647"/>
            <a:ext cx="794642" cy="6016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1" idx="1"/>
          </p:cNvCxnSpPr>
          <p:nvPr/>
        </p:nvCxnSpPr>
        <p:spPr>
          <a:xfrm>
            <a:off x="8756876" y="4095184"/>
            <a:ext cx="1143008" cy="134534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6" idx="1"/>
          </p:cNvCxnSpPr>
          <p:nvPr/>
        </p:nvCxnSpPr>
        <p:spPr>
          <a:xfrm>
            <a:off x="10328512" y="2805773"/>
            <a:ext cx="794642" cy="482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5" idx="1"/>
          </p:cNvCxnSpPr>
          <p:nvPr/>
        </p:nvCxnSpPr>
        <p:spPr>
          <a:xfrm flipV="1">
            <a:off x="10328512" y="2602792"/>
            <a:ext cx="794642" cy="2281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 flipV="1">
            <a:off x="10328512" y="4671402"/>
            <a:ext cx="794642" cy="61423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3"/>
            <a:endCxn id="8" idx="1"/>
          </p:cNvCxnSpPr>
          <p:nvPr/>
        </p:nvCxnSpPr>
        <p:spPr>
          <a:xfrm flipV="1">
            <a:off x="10328512" y="5422347"/>
            <a:ext cx="794642" cy="1817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1"/>
          </p:cNvCxnSpPr>
          <p:nvPr/>
        </p:nvCxnSpPr>
        <p:spPr>
          <a:xfrm>
            <a:off x="10328512" y="5577231"/>
            <a:ext cx="794642" cy="50240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9579195" y="3725481"/>
            <a:ext cx="1058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B </a:t>
            </a:r>
            <a:br>
              <a:rPr lang="pt-BR" dirty="0"/>
            </a:br>
            <a:r>
              <a:rPr lang="pt-BR" sz="1400" dirty="0"/>
              <a:t>Ordem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79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nó de uma árvore B</a:t>
            </a:r>
            <a:br>
              <a:rPr lang="pt-BR" dirty="0"/>
            </a:br>
            <a:r>
              <a:rPr lang="pt-BR" dirty="0"/>
              <a:t>é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página</a:t>
            </a:r>
            <a:br>
              <a:rPr lang="pt-BR" dirty="0"/>
            </a:br>
            <a:endParaRPr lang="pt-BR" dirty="0"/>
          </a:p>
          <a:p>
            <a:r>
              <a:rPr lang="pt-BR" dirty="0"/>
              <a:t>Uma página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diversos nós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9596462" y="642918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  <a:p>
            <a:pPr algn="ctr"/>
            <a:r>
              <a:rPr lang="pt-BR" sz="1200" dirty="0">
                <a:latin typeface="+mj-lt"/>
              </a:rPr>
              <a:t>2</a:t>
            </a:r>
          </a:p>
          <a:p>
            <a:pPr algn="ctr"/>
            <a:r>
              <a:rPr lang="pt-BR" sz="1200" dirty="0">
                <a:latin typeface="+mj-lt"/>
              </a:rPr>
              <a:t>3</a:t>
            </a:r>
          </a:p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9596462" y="165295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15</a:t>
            </a:r>
          </a:p>
          <a:p>
            <a:pPr algn="ctr"/>
            <a:r>
              <a:rPr lang="pt-BR" sz="1200" dirty="0">
                <a:latin typeface="+mj-lt"/>
              </a:rPr>
              <a:t>20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9596462" y="2662985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  <a:p>
            <a:pPr algn="ctr"/>
            <a:r>
              <a:rPr lang="pt-BR" sz="1200" dirty="0">
                <a:latin typeface="+mj-lt"/>
              </a:rPr>
              <a:t>46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9596462" y="3673019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52</a:t>
            </a:r>
          </a:p>
          <a:p>
            <a:pPr algn="ctr"/>
            <a:r>
              <a:rPr lang="pt-BR" sz="1200" dirty="0">
                <a:latin typeface="+mj-lt"/>
              </a:rPr>
              <a:t>56</a:t>
            </a:r>
          </a:p>
          <a:p>
            <a:pPr algn="ctr"/>
            <a:r>
              <a:rPr lang="pt-BR" sz="1200" dirty="0">
                <a:latin typeface="+mj-lt"/>
              </a:rPr>
              <a:t>58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596462" y="4683052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  <a:p>
            <a:pPr algn="ctr"/>
            <a:r>
              <a:rPr lang="pt-BR" sz="1200" dirty="0">
                <a:latin typeface="+mj-lt"/>
              </a:rPr>
              <a:t>70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96462" y="569306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85</a:t>
            </a:r>
          </a:p>
          <a:p>
            <a:pPr algn="ctr"/>
            <a:r>
              <a:rPr lang="pt-BR" sz="1200" dirty="0">
                <a:latin typeface="+mj-lt"/>
              </a:rPr>
              <a:t>90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81950" y="1658054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9</a:t>
            </a:r>
          </a:p>
          <a:p>
            <a:pPr algn="ctr"/>
            <a:r>
              <a:rPr lang="pt-BR" sz="1200" dirty="0">
                <a:latin typeface="+mj-lt"/>
              </a:rPr>
              <a:t>30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881950" y="4643446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  <a:p>
            <a:pPr algn="ctr"/>
            <a:r>
              <a:rPr lang="pt-BR" sz="1200" dirty="0">
                <a:latin typeface="+mj-lt"/>
              </a:rPr>
              <a:t>80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596066" y="3071810"/>
            <a:ext cx="428628" cy="9506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  <a:p>
            <a:pPr algn="ctr"/>
            <a:r>
              <a:rPr lang="pt-BR" sz="1200" dirty="0">
                <a:latin typeface="+mj-lt"/>
              </a:rPr>
              <a:t>-</a:t>
            </a:r>
          </a:p>
        </p:txBody>
      </p:sp>
      <p:cxnSp>
        <p:nvCxnSpPr>
          <p:cNvPr id="13" name="Conector de seta reta 12"/>
          <p:cNvCxnSpPr>
            <a:endCxn id="10" idx="1"/>
          </p:cNvCxnSpPr>
          <p:nvPr/>
        </p:nvCxnSpPr>
        <p:spPr>
          <a:xfrm flipV="1">
            <a:off x="7024694" y="2133364"/>
            <a:ext cx="857256" cy="1023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 flipV="1">
            <a:off x="8310578" y="1118228"/>
            <a:ext cx="1285884" cy="66102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1" idx="1"/>
          </p:cNvCxnSpPr>
          <p:nvPr/>
        </p:nvCxnSpPr>
        <p:spPr>
          <a:xfrm rot="16200000" flipH="1">
            <a:off x="6572725" y="3809531"/>
            <a:ext cx="1761194" cy="857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3"/>
            <a:endCxn id="6" idx="1"/>
          </p:cNvCxnSpPr>
          <p:nvPr/>
        </p:nvCxnSpPr>
        <p:spPr>
          <a:xfrm>
            <a:off x="8310578" y="2133364"/>
            <a:ext cx="1285884" cy="100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5" idx="1"/>
          </p:cNvCxnSpPr>
          <p:nvPr/>
        </p:nvCxnSpPr>
        <p:spPr>
          <a:xfrm>
            <a:off x="8310578" y="1929005"/>
            <a:ext cx="1285884" cy="19925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7" idx="1"/>
          </p:cNvCxnSpPr>
          <p:nvPr/>
        </p:nvCxnSpPr>
        <p:spPr>
          <a:xfrm flipV="1">
            <a:off x="8310578" y="4148329"/>
            <a:ext cx="1285884" cy="6488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8" idx="1"/>
          </p:cNvCxnSpPr>
          <p:nvPr/>
        </p:nvCxnSpPr>
        <p:spPr>
          <a:xfrm>
            <a:off x="8311896" y="4946904"/>
            <a:ext cx="1284566" cy="211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9" idx="1"/>
          </p:cNvCxnSpPr>
          <p:nvPr/>
        </p:nvCxnSpPr>
        <p:spPr>
          <a:xfrm>
            <a:off x="8310578" y="5118756"/>
            <a:ext cx="1285884" cy="1049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599985" y="3231253"/>
            <a:ext cx="1058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B </a:t>
            </a:r>
            <a:br>
              <a:rPr lang="pt-BR" dirty="0"/>
            </a:br>
            <a:r>
              <a:rPr lang="pt-BR" sz="1400" dirty="0"/>
              <a:t>Ordem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4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estrutura satisfaz ainda as propriedades:</a:t>
            </a:r>
          </a:p>
          <a:p>
            <a:pPr marL="969264" lvl="1" indent="-514350">
              <a:buFont typeface="+mj-lt"/>
              <a:buAutoNum type="alphaLcParenR"/>
            </a:pPr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 o número de chaves</a:t>
            </a:r>
            <a:r>
              <a:rPr lang="pt-BR" dirty="0"/>
              <a:t> em uma página P não folha. Então P tem m+1 filhos. Cada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página contém entre d e 2d chaves</a:t>
            </a:r>
            <a:r>
              <a:rPr lang="pt-BR" dirty="0"/>
              <a:t>, exceto a raiz que possui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1 e 2d chaves</a:t>
            </a:r>
            <a:r>
              <a:rPr lang="pt-BR" dirty="0"/>
              <a:t>.</a:t>
            </a:r>
          </a:p>
          <a:p>
            <a:pPr marL="969264" lvl="1" indent="-514350">
              <a:buFont typeface="+mj-lt"/>
              <a:buAutoNum type="alphaLcParenR"/>
            </a:pPr>
            <a:r>
              <a:rPr lang="pt-BR" dirty="0"/>
              <a:t>Em cada página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chaves estão ordenadas</a:t>
            </a:r>
            <a:r>
              <a:rPr lang="pt-BR" dirty="0"/>
              <a:t>. P contém m+1 ponteiros para os filhos de P. Na figura abaixo,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pt-BR" baseline="-25000" dirty="0" err="1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é uma chave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pt-BR" baseline="-25000" dirty="0" err="1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um ponteiro</a:t>
            </a:r>
            <a:r>
              <a:rPr lang="pt-BR" dirty="0"/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223792" y="5445224"/>
            <a:ext cx="378621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  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p</a:t>
            </a:r>
            <a:r>
              <a:rPr lang="pt-BR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p</a:t>
            </a:r>
            <a:r>
              <a:rPr lang="pt-BR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pt-BR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553" y="50165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Página P</a:t>
            </a:r>
          </a:p>
        </p:txBody>
      </p:sp>
    </p:spTree>
    <p:extLst>
      <p:ext uri="{BB962C8B-B14F-4D97-AF65-F5344CB8AC3E}">
        <p14:creationId xmlns:p14="http://schemas.microsoft.com/office/powerpoint/2010/main" val="114287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estrutura satisfaz ainda as propriedades:</a:t>
            </a:r>
          </a:p>
          <a:p>
            <a:pPr marL="969264" lvl="1" indent="-514350">
              <a:buFont typeface="+mj-lt"/>
              <a:buAutoNum type="alphaLcParenR" startAt="3"/>
            </a:pPr>
            <a:r>
              <a:rPr lang="pt-BR" dirty="0"/>
              <a:t>Seja uma página P com m chaves</a:t>
            </a:r>
          </a:p>
          <a:p>
            <a:pPr marL="1223963" lvl="2" indent="-236538"/>
            <a:r>
              <a:rPr lang="pt-BR" dirty="0"/>
              <a:t>Para qualquer chave y pertencente à página apontada por p</a:t>
            </a:r>
            <a:r>
              <a:rPr lang="pt-BR" baseline="-25000" dirty="0"/>
              <a:t>0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y &lt; 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1223963" lvl="2" indent="-236538"/>
            <a:r>
              <a:rPr lang="pt-BR" dirty="0"/>
              <a:t>Para qualquer chave y pertencente à página apontada por </a:t>
            </a:r>
            <a:r>
              <a:rPr lang="pt-BR" dirty="0" err="1"/>
              <a:t>p</a:t>
            </a:r>
            <a:r>
              <a:rPr lang="pt-BR" baseline="-25000" dirty="0" err="1"/>
              <a:t>k</a:t>
            </a:r>
            <a:r>
              <a:rPr lang="pt-BR" dirty="0"/>
              <a:t>, com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≤ k ≤ m-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pt-BR" baseline="-25000" dirty="0" err="1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&lt; y &lt; 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k+1</a:t>
            </a:r>
          </a:p>
          <a:p>
            <a:pPr marL="1223963" lvl="2" indent="-236538"/>
            <a:r>
              <a:rPr lang="pt-BR" dirty="0"/>
              <a:t>Para qualquer chave y pertencente à página apontada por </a:t>
            </a:r>
            <a:r>
              <a:rPr lang="pt-BR" dirty="0" err="1"/>
              <a:t>p</a:t>
            </a:r>
            <a:r>
              <a:rPr lang="pt-BR" baseline="-25000" dirty="0" err="1"/>
              <a:t>m</a:t>
            </a:r>
            <a:r>
              <a:rPr lang="pt-BR" dirty="0"/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y &gt; 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m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C8482B7-759F-4901-98B8-30F5C968877C}"/>
              </a:ext>
            </a:extLst>
          </p:cNvPr>
          <p:cNvGrpSpPr/>
          <p:nvPr/>
        </p:nvGrpSpPr>
        <p:grpSpPr>
          <a:xfrm>
            <a:off x="3791744" y="4869160"/>
            <a:ext cx="3960440" cy="1368154"/>
            <a:chOff x="3791744" y="4869160"/>
            <a:chExt cx="3960440" cy="1368154"/>
          </a:xfrm>
        </p:grpSpPr>
        <p:cxnSp>
          <p:nvCxnSpPr>
            <p:cNvPr id="10" name="Conector de seta reta 9"/>
            <p:cNvCxnSpPr>
              <a:cxnSpLocks/>
            </p:cNvCxnSpPr>
            <p:nvPr/>
          </p:nvCxnSpPr>
          <p:spPr>
            <a:xfrm flipH="1">
              <a:off x="3791744" y="5726416"/>
              <a:ext cx="495700" cy="510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 flipH="1">
              <a:off x="4871864" y="5726442"/>
              <a:ext cx="165676" cy="5108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>
              <a:cxnSpLocks/>
            </p:cNvCxnSpPr>
            <p:nvPr/>
          </p:nvCxnSpPr>
          <p:spPr>
            <a:xfrm>
              <a:off x="6037672" y="5726417"/>
              <a:ext cx="0" cy="5108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</p:cNvCxnSpPr>
            <p:nvPr/>
          </p:nvCxnSpPr>
          <p:spPr>
            <a:xfrm>
              <a:off x="7416069" y="5726416"/>
              <a:ext cx="192099" cy="510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3965970" y="5297788"/>
              <a:ext cx="378621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  </a:t>
              </a:r>
              <a:r>
                <a:rPr lang="pt-B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pt-BR" baseline="-25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p</a:t>
              </a:r>
              <a:r>
                <a:rPr lang="pt-BR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pt-BR" baseline="-25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p</a:t>
              </a:r>
              <a:r>
                <a:rPr lang="pt-BR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 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pt-B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pt-BR" baseline="-25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pt-BR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394731" y="48691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Página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11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4992</TotalTime>
  <Words>1640</Words>
  <Application>Microsoft Office PowerPoint</Application>
  <PresentationFormat>Widescreen</PresentationFormat>
  <Paragraphs>622</Paragraphs>
  <Slides>25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Árvores B</vt:lpstr>
      <vt:lpstr>Introdução</vt:lpstr>
      <vt:lpstr>Introdução</vt:lpstr>
      <vt:lpstr>Introdução</vt:lpstr>
      <vt:lpstr>Introdução</vt:lpstr>
      <vt:lpstr>Árvores B</vt:lpstr>
      <vt:lpstr>Árvores B</vt:lpstr>
      <vt:lpstr>Árvores B</vt:lpstr>
      <vt:lpstr>Árvores B</vt:lpstr>
      <vt:lpstr>Busca em Árvores B</vt:lpstr>
      <vt:lpstr>Busca em Árvores B</vt:lpstr>
      <vt:lpstr>Busca em Árvores B</vt:lpstr>
      <vt:lpstr>Busca em Árvores B</vt:lpstr>
      <vt:lpstr>Inserção em Árvores B</vt:lpstr>
      <vt:lpstr>Inserção em Árvores B</vt:lpstr>
      <vt:lpstr>Inserção em Árvores B</vt:lpstr>
      <vt:lpstr>Inserção em Árvores B</vt:lpstr>
      <vt:lpstr>Remoção em Árvores B</vt:lpstr>
      <vt:lpstr>Remoção em Árvores B</vt:lpstr>
      <vt:lpstr>Remoção em Árvores B</vt:lpstr>
      <vt:lpstr>Remoção em Árvores B</vt:lpstr>
      <vt:lpstr>Remoção em Árvores B</vt:lpstr>
      <vt:lpstr>Remoção em Árvores B</vt:lpstr>
      <vt:lpstr>Remoção em Árvores B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366</cp:revision>
  <cp:lastPrinted>2015-04-24T20:20:31Z</cp:lastPrinted>
  <dcterms:created xsi:type="dcterms:W3CDTF">2008-03-07T12:19:15Z</dcterms:created>
  <dcterms:modified xsi:type="dcterms:W3CDTF">2018-02-19T20:13:04Z</dcterms:modified>
  <cp:contentStatus/>
</cp:coreProperties>
</file>