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28"/>
  </p:notesMasterIdLst>
  <p:handoutMasterIdLst>
    <p:handoutMasterId r:id="rId29"/>
  </p:handoutMasterIdLst>
  <p:sldIdLst>
    <p:sldId id="304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79" r:id="rId26"/>
    <p:sldId id="3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1667" autoAdjust="0"/>
  </p:normalViewPr>
  <p:slideViewPr>
    <p:cSldViewPr>
      <p:cViewPr>
        <p:scale>
          <a:sx n="100" d="100"/>
          <a:sy n="100" d="100"/>
        </p:scale>
        <p:origin x="954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56575994-9DEA-464B-9C7E-CECF87A7DC33}"/>
    <pc:docChg chg="custSel addSld delSld modSld">
      <pc:chgData name="Judson Santiago" userId="ebb108da2f256286" providerId="LiveId" clId="{56575994-9DEA-464B-9C7E-CECF87A7DC33}" dt="2018-02-21T17:12:01.240" v="236"/>
      <pc:docMkLst>
        <pc:docMk/>
      </pc:docMkLst>
      <pc:sldChg chg="modNotesTx">
        <pc:chgData name="Judson Santiago" userId="ebb108da2f256286" providerId="LiveId" clId="{56575994-9DEA-464B-9C7E-CECF87A7DC33}" dt="2018-02-21T17:06:28.883" v="142" actId="20577"/>
        <pc:sldMkLst>
          <pc:docMk/>
          <pc:sldMk cId="2569351920" sldId="279"/>
        </pc:sldMkLst>
      </pc:sldChg>
      <pc:sldChg chg="modSp">
        <pc:chgData name="Judson Santiago" userId="ebb108da2f256286" providerId="LiveId" clId="{56575994-9DEA-464B-9C7E-CECF87A7DC33}" dt="2018-02-21T16:45:16.913" v="62" actId="20577"/>
        <pc:sldMkLst>
          <pc:docMk/>
          <pc:sldMk cId="1915228031" sldId="285"/>
        </pc:sldMkLst>
        <pc:spChg chg="mod">
          <ac:chgData name="Judson Santiago" userId="ebb108da2f256286" providerId="LiveId" clId="{56575994-9DEA-464B-9C7E-CECF87A7DC33}" dt="2018-02-21T16:45:16.913" v="62" actId="20577"/>
          <ac:spMkLst>
            <pc:docMk/>
            <pc:sldMk cId="1915228031" sldId="285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56575994-9DEA-464B-9C7E-CECF87A7DC33}" dt="2018-02-21T16:54:30.893" v="125" actId="20577"/>
        <pc:sldMkLst>
          <pc:docMk/>
          <pc:sldMk cId="4067565229" sldId="291"/>
        </pc:sldMkLst>
        <pc:spChg chg="mod">
          <ac:chgData name="Judson Santiago" userId="ebb108da2f256286" providerId="LiveId" clId="{56575994-9DEA-464B-9C7E-CECF87A7DC33}" dt="2018-02-21T16:53:34.314" v="66" actId="20577"/>
          <ac:spMkLst>
            <pc:docMk/>
            <pc:sldMk cId="4067565229" sldId="291"/>
            <ac:spMk id="3" creationId="{00000000-0000-0000-0000-000000000000}"/>
          </ac:spMkLst>
        </pc:spChg>
      </pc:sldChg>
      <pc:sldChg chg="modSp">
        <pc:chgData name="Judson Santiago" userId="ebb108da2f256286" providerId="LiveId" clId="{56575994-9DEA-464B-9C7E-CECF87A7DC33}" dt="2018-02-21T16:58:23.991" v="140" actId="20577"/>
        <pc:sldMkLst>
          <pc:docMk/>
          <pc:sldMk cId="1483128468" sldId="293"/>
        </pc:sldMkLst>
        <pc:spChg chg="mod">
          <ac:chgData name="Judson Santiago" userId="ebb108da2f256286" providerId="LiveId" clId="{56575994-9DEA-464B-9C7E-CECF87A7DC33}" dt="2018-02-21T16:58:23.991" v="140" actId="20577"/>
          <ac:spMkLst>
            <pc:docMk/>
            <pc:sldMk cId="1483128468" sldId="293"/>
            <ac:spMk id="3" creationId="{00000000-0000-0000-0000-000000000000}"/>
          </ac:spMkLst>
        </pc:spChg>
      </pc:sldChg>
      <pc:sldChg chg="add del">
        <pc:chgData name="Judson Santiago" userId="ebb108da2f256286" providerId="LiveId" clId="{56575994-9DEA-464B-9C7E-CECF87A7DC33}" dt="2018-02-21T16:42:35.675" v="1"/>
        <pc:sldMkLst>
          <pc:docMk/>
          <pc:sldMk cId="136503352" sldId="305"/>
        </pc:sldMkLst>
      </pc:sldChg>
      <pc:sldChg chg="modSp add">
        <pc:chgData name="Judson Santiago" userId="ebb108da2f256286" providerId="LiveId" clId="{56575994-9DEA-464B-9C7E-CECF87A7DC33}" dt="2018-02-21T17:12:01.240" v="236"/>
        <pc:sldMkLst>
          <pc:docMk/>
          <pc:sldMk cId="618162943" sldId="305"/>
        </pc:sldMkLst>
        <pc:spChg chg="mod">
          <ac:chgData name="Judson Santiago" userId="ebb108da2f256286" providerId="LiveId" clId="{56575994-9DEA-464B-9C7E-CECF87A7DC33}" dt="2018-02-21T17:07:11.804" v="149" actId="20577"/>
          <ac:spMkLst>
            <pc:docMk/>
            <pc:sldMk cId="618162943" sldId="305"/>
            <ac:spMk id="2" creationId="{BAAA2403-45E2-47DC-BEE7-E4BBE0DED74D}"/>
          </ac:spMkLst>
        </pc:spChg>
        <pc:spChg chg="mod">
          <ac:chgData name="Judson Santiago" userId="ebb108da2f256286" providerId="LiveId" clId="{56575994-9DEA-464B-9C7E-CECF87A7DC33}" dt="2018-02-21T17:12:01.240" v="236"/>
          <ac:spMkLst>
            <pc:docMk/>
            <pc:sldMk cId="618162943" sldId="305"/>
            <ac:spMk id="3" creationId="{A444A9AD-DBFE-4BE5-81BB-B066D91E699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2/21/2018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485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AND produz resultado sempre menor que os operandos e o OR produz resultado sempre maior. </a:t>
            </a:r>
            <a:br>
              <a:rPr lang="pt-BR" baseline="0" dirty="0"/>
            </a:br>
            <a:r>
              <a:rPr lang="pt-BR" baseline="0" dirty="0"/>
              <a:t>AND e OR tendem a concentrar valores no inicio e fim da tabela, respectivamente. </a:t>
            </a:r>
            <a:br>
              <a:rPr lang="pt-BR" baseline="0" dirty="0"/>
            </a:br>
            <a:endParaRPr lang="pt-BR" baseline="0" dirty="0"/>
          </a:p>
          <a:p>
            <a:r>
              <a:rPr lang="pt-BR" baseline="0" dirty="0"/>
              <a:t>Exemplos: </a:t>
            </a:r>
            <a:br>
              <a:rPr lang="pt-BR" baseline="0" dirty="0"/>
            </a:br>
            <a:r>
              <a:rPr lang="pt-BR" baseline="0" dirty="0"/>
              <a:t>01000 AND 00111 = 00000 </a:t>
            </a:r>
            <a:br>
              <a:rPr lang="pt-BR" baseline="0" dirty="0"/>
            </a:br>
            <a:r>
              <a:rPr lang="pt-BR" baseline="0" dirty="0"/>
              <a:t>01000  OR   00111 = 01111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250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 método</a:t>
            </a:r>
            <a:r>
              <a:rPr lang="pt-BR" baseline="0" dirty="0"/>
              <a:t> leva em consideração o conhecimento prévio das chave. Ele é usado para chaves decimais.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985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Embora</a:t>
            </a:r>
            <a:r>
              <a:rPr lang="pt-BR" baseline="0" dirty="0"/>
              <a:t> teoricamente a tabela de dispersão seja a estrutura mais eficiente para armazenar e recuperar informações, na prática o bom uso das tabelas de dispersão requer uma boa dose de testes e ajuste fino. </a:t>
            </a:r>
          </a:p>
          <a:p>
            <a:endParaRPr lang="pt-BR" baseline="0" dirty="0"/>
          </a:p>
          <a:p>
            <a:r>
              <a:rPr lang="pt-BR" baseline="0" dirty="0"/>
              <a:t>As desvantagens da tabela de dispersão em relação as árvores balanceadas: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Uso maior de memória (vetor + lista ligada)</a:t>
            </a:r>
          </a:p>
          <a:p>
            <a:pPr marL="0" indent="0">
              <a:buFontTx/>
              <a:buNone/>
            </a:pPr>
            <a:r>
              <a:rPr lang="pt-BR" baseline="0" dirty="0"/>
              <a:t>-   </a:t>
            </a:r>
            <a:r>
              <a:rPr lang="pt-BR" baseline="0" dirty="0" err="1"/>
              <a:t>Re-hashings</a:t>
            </a:r>
            <a:r>
              <a:rPr lang="pt-BR" baseline="0" dirty="0"/>
              <a:t> de todas as chaves quando a tabela precisa crescer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Uso de função </a:t>
            </a:r>
            <a:r>
              <a:rPr lang="pt-BR" baseline="0" dirty="0" err="1"/>
              <a:t>hash</a:t>
            </a:r>
            <a:r>
              <a:rPr lang="pt-BR" baseline="0" dirty="0"/>
              <a:t> inadequada pode gerar um elevado número de colisões (linear)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94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C8B43-534C-454B-81F7-C6B3D997B1A1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12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r = número de elementos por compartimento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093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tabela de acesso direto funciona como um escaninho, custo do acesso é O(1)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76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de dispersão usada</a:t>
            </a:r>
            <a:r>
              <a:rPr lang="pt-BR" baseline="0" dirty="0"/>
              <a:t> no g++ é </a:t>
            </a:r>
            <a:r>
              <a:rPr lang="pt-BR" dirty="0" err="1"/>
              <a:t>MurmurHash</a:t>
            </a:r>
            <a:r>
              <a:rPr lang="pt-BR" dirty="0"/>
              <a:t> (Unaligned2)</a:t>
            </a:r>
            <a:r>
              <a:rPr lang="pt-BR" baseline="0" dirty="0"/>
              <a:t> </a:t>
            </a:r>
            <a:r>
              <a:rPr lang="pt-BR" dirty="0"/>
              <a:t>e</a:t>
            </a:r>
            <a:r>
              <a:rPr lang="pt-BR" baseline="0" dirty="0"/>
              <a:t> no Visual C++ é Fowler-Noll-</a:t>
            </a:r>
            <a:r>
              <a:rPr lang="pt-BR" baseline="0" dirty="0" err="1"/>
              <a:t>Vo</a:t>
            </a:r>
            <a:r>
              <a:rPr lang="pt-BR" baseline="0" dirty="0"/>
              <a:t> (</a:t>
            </a:r>
            <a:r>
              <a:rPr lang="pt-BR" baseline="0"/>
              <a:t>FNV-1a).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230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tabela</a:t>
            </a:r>
            <a:r>
              <a:rPr lang="pt-BR" baseline="0" dirty="0"/>
              <a:t> de símbolos guarda o nome dos identificadores, tipos e valores. É usada em muitas fases da compilação do código.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82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Exemplificar a uniformidade mostrando a distribuição das chaves 0 a 12 usando h(x) = x </a:t>
            </a:r>
            <a:r>
              <a:rPr lang="pt-BR" dirty="0" err="1"/>
              <a:t>mod</a:t>
            </a:r>
            <a:r>
              <a:rPr lang="pt-BR" dirty="0"/>
              <a:t> 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549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Números primos são os números naturais que têm apenas dois divisores diferentes: o número um e ele mesmo.</a:t>
            </a:r>
          </a:p>
          <a:p>
            <a:endParaRPr lang="pt-BR" dirty="0"/>
          </a:p>
          <a:p>
            <a:r>
              <a:rPr lang="pt-BR" dirty="0"/>
              <a:t>Exemplos:</a:t>
            </a:r>
          </a:p>
          <a:p>
            <a:r>
              <a:rPr lang="pt-BR" dirty="0"/>
              <a:t>- 2 tem apenas os divisores 1 e 2, portanto 2 é um número primo.</a:t>
            </a:r>
          </a:p>
          <a:p>
            <a:r>
              <a:rPr lang="pt-BR" dirty="0"/>
              <a:t>- 17 tem apenas os divisores 1 e 17, portanto 17 é um número primo.</a:t>
            </a:r>
          </a:p>
          <a:p>
            <a:r>
              <a:rPr lang="pt-BR" dirty="0"/>
              <a:t>- 10 tem os divisores 1, 2, 5 e 10, portanto 10 não é um número primo</a:t>
            </a:r>
          </a:p>
          <a:p>
            <a:endParaRPr lang="pt-BR" dirty="0"/>
          </a:p>
          <a:p>
            <a:r>
              <a:rPr lang="pt-BR" dirty="0"/>
              <a:t>Os primeiros 168 primos positivos são:</a:t>
            </a:r>
          </a:p>
          <a:p>
            <a:r>
              <a:rPr lang="pt-BR" dirty="0"/>
              <a:t>2, 3, 5, 7, 11, 13, 17, 19, 23, 29, 31, 37, 41, 43, 47, 53, 59, 61, 67, 71, 73, 79, 83, 89, 97, 101, 103, 107, 109, 113, 127, 131, 137, 139, 149, 151, 157, 163, 167, 173, 179, 181, 191, 193, 197, 199, 211, 223, 227, 229, 233, 239, 241, 251, 257, 263, 269, 271, 277, 281, 283, 293, 307, 311, 313, 317, 331, 337, 347, 349, 353, 359, 367, 373, 379, 383, 389, 397, 401, 409, 419, 421, 431, 433, 439, 443, 449, 457, 461, 463, 467, 479, 487, 491, 499, 503, 509, 521, 523, 541, 547, 557, 563, 569, 571, 577, 587, 593, 599, 601, 607, 613, 617, 619, 631, 641, 643, 647, 653, 659, 661, 673, 677, 683, 691, 701, 709, 719, 727, 733, 739, 743, 751, 757, 761, 769, 773, 787, 797, 809, 811, 821, 823, 827, 829, 839, 853, 857, 859, 863, 877, 881, 883, 887, 907, 911, 919, 929, 937, 941, 947, 953, 967, 971, 977, 983, 991, 997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842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21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7975626-5B14-4928-8D2B-57BC0D4DF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03B10BC-09F7-45AC-97BF-EA10FE3E4A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F1BF4013-DDC5-4303-980B-2D2777F7F0DF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6A80D63-3365-4FC8-B90F-245D2C74E1E6}"/>
              </a:ext>
            </a:extLst>
          </p:cNvPr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2/21/2018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2/21/2018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2/21/2018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2/21/2018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2/21/2018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2/21/2018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2/21/2018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2/21/2018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2/21/2018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2/21/2018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2/21/2018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D097F-4718-40AF-8E81-C75F31668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Tabelas de dispersão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2BBF79-9BB9-43CD-88F0-0B094BFC0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183699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entanto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de dispersão não garante injetividade </a:t>
            </a:r>
            <a:r>
              <a:rPr lang="pt-BR" dirty="0"/>
              <a:t>e podem existir duas chaves x e y em que h(x) = h(y), fenômeno conhecido por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colisão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495600" y="4066847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h(x) = x mod 5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372327" y="6024190"/>
            <a:ext cx="86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chaves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4567302" y="3566780"/>
            <a:ext cx="5176477" cy="2869662"/>
            <a:chOff x="5310182" y="3786190"/>
            <a:chExt cx="5176477" cy="2869662"/>
          </a:xfrm>
        </p:grpSpPr>
        <p:sp>
          <p:nvSpPr>
            <p:cNvPr id="6" name="Retângulo 5"/>
            <p:cNvSpPr/>
            <p:nvPr/>
          </p:nvSpPr>
          <p:spPr>
            <a:xfrm>
              <a:off x="8167702" y="5500702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C00000"/>
                  </a:solidFill>
                  <a:latin typeface="+mj-lt"/>
                </a:rPr>
                <a:t>x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8167702" y="5072074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78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167702" y="4643446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8167702" y="4214818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96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167702" y="3786190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60</a:t>
              </a:r>
            </a:p>
          </p:txBody>
        </p:sp>
        <p:sp>
          <p:nvSpPr>
            <p:cNvPr id="11" name="Chave esquerda 10"/>
            <p:cNvSpPr/>
            <p:nvPr/>
          </p:nvSpPr>
          <p:spPr>
            <a:xfrm flipH="1">
              <a:off x="9525024" y="3786190"/>
              <a:ext cx="142876" cy="214314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9739339" y="4643446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 = 5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310182" y="628652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78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310314" y="628652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96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810248" y="628652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60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7310446" y="628652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14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810380" y="628652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59</a:t>
              </a:r>
            </a:p>
          </p:txBody>
        </p:sp>
        <p:cxnSp>
          <p:nvCxnSpPr>
            <p:cNvPr id="18" name="Forma 17"/>
            <p:cNvCxnSpPr>
              <a:stCxn id="16" idx="0"/>
            </p:cNvCxnSpPr>
            <p:nvPr/>
          </p:nvCxnSpPr>
          <p:spPr>
            <a:xfrm rot="5400000" flipH="1" flipV="1">
              <a:off x="7504516" y="5623334"/>
              <a:ext cx="646409" cy="67996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Forma 19"/>
            <p:cNvCxnSpPr>
              <a:stCxn id="14" idx="0"/>
              <a:endCxn id="9" idx="1"/>
            </p:cNvCxnSpPr>
            <p:nvPr/>
          </p:nvCxnSpPr>
          <p:spPr>
            <a:xfrm rot="5400000" flipH="1" flipV="1">
              <a:off x="6419799" y="4538617"/>
              <a:ext cx="1857388" cy="163841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Forma 20"/>
            <p:cNvCxnSpPr>
              <a:stCxn id="15" idx="0"/>
              <a:endCxn id="10" idx="1"/>
            </p:cNvCxnSpPr>
            <p:nvPr/>
          </p:nvCxnSpPr>
          <p:spPr>
            <a:xfrm rot="5400000" flipH="1" flipV="1">
              <a:off x="5955452" y="4074270"/>
              <a:ext cx="2286016" cy="213848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Forma 21"/>
            <p:cNvCxnSpPr>
              <a:stCxn id="13" idx="0"/>
              <a:endCxn id="7" idx="1"/>
            </p:cNvCxnSpPr>
            <p:nvPr/>
          </p:nvCxnSpPr>
          <p:spPr>
            <a:xfrm rot="5400000" flipH="1" flipV="1">
              <a:off x="6348361" y="4467179"/>
              <a:ext cx="1000132" cy="263855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/>
            <p:cNvSpPr txBox="1"/>
            <p:nvPr/>
          </p:nvSpPr>
          <p:spPr>
            <a:xfrm>
              <a:off x="9026658" y="385762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9026658" y="428625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9026658" y="471488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2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026658" y="514351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3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9026658" y="557214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4</a:t>
              </a:r>
            </a:p>
          </p:txBody>
        </p:sp>
        <p:cxnSp>
          <p:nvCxnSpPr>
            <p:cNvPr id="38" name="Forma 17"/>
            <p:cNvCxnSpPr>
              <a:stCxn id="17" idx="0"/>
            </p:cNvCxnSpPr>
            <p:nvPr/>
          </p:nvCxnSpPr>
          <p:spPr>
            <a:xfrm rot="5400000" flipH="1" flipV="1">
              <a:off x="7329658" y="5464762"/>
              <a:ext cx="479772" cy="1163745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870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Dispersão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de dispersão </a:t>
            </a:r>
            <a:r>
              <a:rPr lang="pt-BR" dirty="0"/>
              <a:t>transforma uma chave x em um endereço base h(x) da tabela de dispersão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Idealmente</a:t>
            </a:r>
            <a:r>
              <a:rPr lang="pt-BR" dirty="0"/>
              <a:t>, uma função de dispersão </a:t>
            </a:r>
            <a:br>
              <a:rPr lang="pt-BR" dirty="0"/>
            </a:br>
            <a:r>
              <a:rPr lang="pt-BR" dirty="0"/>
              <a:t>deve satisfazer as seguintes condições: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Produzir um número baixo de colisões</a:t>
            </a:r>
          </a:p>
          <a:p>
            <a:pPr lvl="1"/>
            <a:r>
              <a:rPr lang="pt-BR" dirty="0"/>
              <a:t>Ser facilmente computável</a:t>
            </a:r>
          </a:p>
          <a:p>
            <a:pPr lvl="1"/>
            <a:r>
              <a:rPr lang="pt-BR" dirty="0"/>
              <a:t>Ser uniforme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6816080" y="3284984"/>
            <a:ext cx="4997764" cy="3326482"/>
            <a:chOff x="7032104" y="3068960"/>
            <a:chExt cx="4997764" cy="3326482"/>
          </a:xfrm>
        </p:grpSpPr>
        <p:sp>
          <p:nvSpPr>
            <p:cNvPr id="5" name="CaixaDeTexto 4"/>
            <p:cNvSpPr txBox="1"/>
            <p:nvPr/>
          </p:nvSpPr>
          <p:spPr>
            <a:xfrm>
              <a:off x="7845067" y="599533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x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9901668" y="4783472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+mj-lt"/>
                </a:rPr>
                <a:t>59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9901668" y="4354844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78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9901668" y="3926216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9901668" y="3497588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96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901668" y="3068960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60</a:t>
              </a:r>
            </a:p>
          </p:txBody>
        </p:sp>
        <p:sp>
          <p:nvSpPr>
            <p:cNvPr id="12" name="Chave esquerda 10"/>
            <p:cNvSpPr/>
            <p:nvPr/>
          </p:nvSpPr>
          <p:spPr>
            <a:xfrm flipH="1">
              <a:off x="11258990" y="3068960"/>
              <a:ext cx="142876" cy="214314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1473305" y="3926216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h(x</a:t>
              </a:r>
              <a:r>
                <a:rPr lang="pt-BR" dirty="0"/>
                <a:t>)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044148" y="556929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78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8044280" y="556929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96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7544214" y="556929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60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8544346" y="556929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59</a:t>
              </a:r>
            </a:p>
          </p:txBody>
        </p:sp>
        <p:cxnSp>
          <p:nvCxnSpPr>
            <p:cNvPr id="20" name="Forma 19"/>
            <p:cNvCxnSpPr>
              <a:stCxn id="15" idx="0"/>
              <a:endCxn id="10" idx="1"/>
            </p:cNvCxnSpPr>
            <p:nvPr/>
          </p:nvCxnSpPr>
          <p:spPr>
            <a:xfrm rot="5400000" flipH="1" flipV="1">
              <a:off x="8153765" y="3821387"/>
              <a:ext cx="1857388" cy="163841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Forma 20"/>
            <p:cNvCxnSpPr>
              <a:stCxn id="16" idx="0"/>
              <a:endCxn id="11" idx="1"/>
            </p:cNvCxnSpPr>
            <p:nvPr/>
          </p:nvCxnSpPr>
          <p:spPr>
            <a:xfrm rot="5400000" flipH="1" flipV="1">
              <a:off x="7689418" y="3357040"/>
              <a:ext cx="2286016" cy="213848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Forma 21"/>
            <p:cNvCxnSpPr>
              <a:stCxn id="14" idx="0"/>
              <a:endCxn id="8" idx="1"/>
            </p:cNvCxnSpPr>
            <p:nvPr/>
          </p:nvCxnSpPr>
          <p:spPr>
            <a:xfrm rot="5400000" flipH="1" flipV="1">
              <a:off x="8082327" y="3749949"/>
              <a:ext cx="1000132" cy="263855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/>
            <p:cNvSpPr txBox="1"/>
            <p:nvPr/>
          </p:nvSpPr>
          <p:spPr>
            <a:xfrm>
              <a:off x="10760624" y="314039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0760624" y="356902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10760624" y="39976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2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0760624" y="442628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3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0760624" y="48549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4</a:t>
              </a:r>
            </a:p>
          </p:txBody>
        </p:sp>
        <p:cxnSp>
          <p:nvCxnSpPr>
            <p:cNvPr id="28" name="Forma 17"/>
            <p:cNvCxnSpPr>
              <a:stCxn id="18" idx="0"/>
            </p:cNvCxnSpPr>
            <p:nvPr/>
          </p:nvCxnSpPr>
          <p:spPr>
            <a:xfrm rot="5400000" flipH="1" flipV="1">
              <a:off x="9063624" y="4747532"/>
              <a:ext cx="479772" cy="1163745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/>
            <p:cNvSpPr/>
            <p:nvPr/>
          </p:nvSpPr>
          <p:spPr>
            <a:xfrm>
              <a:off x="7032104" y="3068961"/>
              <a:ext cx="2476040" cy="21771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Função de </a:t>
              </a:r>
              <a:br>
                <a:rPr lang="pt-BR" dirty="0"/>
              </a:br>
              <a:r>
                <a:rPr lang="pt-BR" dirty="0"/>
                <a:t>Dispersão</a:t>
              </a:r>
            </a:p>
          </p:txBody>
        </p:sp>
        <p:sp>
          <p:nvSpPr>
            <p:cNvPr id="30" name="Chave esquerda 10"/>
            <p:cNvSpPr/>
            <p:nvPr/>
          </p:nvSpPr>
          <p:spPr>
            <a:xfrm rot="5400000" flipH="1">
              <a:off x="7940229" y="5113163"/>
              <a:ext cx="122583" cy="179481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356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Dispersão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10112432" cy="402336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Produzir um número baixo de colisões</a:t>
            </a:r>
          </a:p>
          <a:p>
            <a:pPr lvl="1"/>
            <a:r>
              <a:rPr lang="pt-BR" dirty="0"/>
              <a:t>Depende da natureza da chave</a:t>
            </a:r>
            <a:br>
              <a:rPr lang="pt-BR" dirty="0"/>
            </a:br>
            <a:endParaRPr lang="pt-BR" dirty="0"/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As chaves podem ser formadas  por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concatenação</a:t>
            </a:r>
            <a:r>
              <a:rPr lang="pt-BR" dirty="0"/>
              <a:t> de informações </a:t>
            </a:r>
          </a:p>
          <a:p>
            <a:pPr lvl="2"/>
            <a:r>
              <a:rPr lang="pt-BR" dirty="0"/>
              <a:t>Ex.: dia, mês e ano de ingresso</a:t>
            </a:r>
          </a:p>
          <a:p>
            <a:pPr lvl="2"/>
            <a:r>
              <a:rPr lang="pt-BR" dirty="0"/>
              <a:t>A função mod produziria muitas colisões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As chaves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desconhecidas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Ex.: uma tabela de símbolos do compilador</a:t>
            </a:r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E4201A6-324C-41AC-AED0-973E8CBA2AC2}"/>
              </a:ext>
            </a:extLst>
          </p:cNvPr>
          <p:cNvGrpSpPr/>
          <p:nvPr/>
        </p:nvGrpSpPr>
        <p:grpSpPr>
          <a:xfrm>
            <a:off x="7896201" y="563291"/>
            <a:ext cx="3838805" cy="2677739"/>
            <a:chOff x="7896201" y="563291"/>
            <a:chExt cx="3838805" cy="2677739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13A2A5AF-51A1-41B3-BB36-2D5685371C0D}"/>
                </a:ext>
              </a:extLst>
            </p:cNvPr>
            <p:cNvSpPr txBox="1"/>
            <p:nvPr/>
          </p:nvSpPr>
          <p:spPr>
            <a:xfrm>
              <a:off x="8514717" y="2941498"/>
              <a:ext cx="240772" cy="29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x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7925CBE5-90E9-43FB-B04C-74B3E16A0F45}"/>
                </a:ext>
              </a:extLst>
            </p:cNvPr>
            <p:cNvSpPr/>
            <p:nvPr/>
          </p:nvSpPr>
          <p:spPr>
            <a:xfrm>
              <a:off x="10104248" y="1850484"/>
              <a:ext cx="604664" cy="32088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+mj-lt"/>
                </a:rPr>
                <a:t>59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0046D8AF-0A66-47FA-A432-FEED2C537156}"/>
                </a:ext>
              </a:extLst>
            </p:cNvPr>
            <p:cNvSpPr/>
            <p:nvPr/>
          </p:nvSpPr>
          <p:spPr>
            <a:xfrm>
              <a:off x="10104248" y="1529603"/>
              <a:ext cx="604664" cy="32088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78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6D401502-06F9-4FAC-8F74-A509F9E6756F}"/>
                </a:ext>
              </a:extLst>
            </p:cNvPr>
            <p:cNvSpPr/>
            <p:nvPr/>
          </p:nvSpPr>
          <p:spPr>
            <a:xfrm>
              <a:off x="10104248" y="1208722"/>
              <a:ext cx="604664" cy="32088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6F1612EE-1540-4C96-96C6-19427C8DCD79}"/>
                </a:ext>
              </a:extLst>
            </p:cNvPr>
            <p:cNvSpPr/>
            <p:nvPr/>
          </p:nvSpPr>
          <p:spPr>
            <a:xfrm>
              <a:off x="10104248" y="887841"/>
              <a:ext cx="604664" cy="32088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96</a:t>
              </a: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3C7A11FF-23B2-4CBE-B7BD-E63835168329}"/>
                </a:ext>
              </a:extLst>
            </p:cNvPr>
            <p:cNvSpPr/>
            <p:nvPr/>
          </p:nvSpPr>
          <p:spPr>
            <a:xfrm>
              <a:off x="10104248" y="566960"/>
              <a:ext cx="604664" cy="32088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60</a:t>
              </a:r>
            </a:p>
          </p:txBody>
        </p:sp>
        <p:sp>
          <p:nvSpPr>
            <p:cNvPr id="58" name="Chave esquerda 10">
              <a:extLst>
                <a:ext uri="{FF2B5EF4-FFF2-40B4-BE49-F238E27FC236}">
                  <a16:creationId xmlns:a16="http://schemas.microsoft.com/office/drawing/2014/main" id="{B7FE12F5-88A1-47E7-A9E8-BC16E2501CAA}"/>
                </a:ext>
              </a:extLst>
            </p:cNvPr>
            <p:cNvSpPr/>
            <p:nvPr/>
          </p:nvSpPr>
          <p:spPr>
            <a:xfrm flipH="1">
              <a:off x="11148669" y="566960"/>
              <a:ext cx="109939" cy="1604406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55A6E21F-F40B-4CEB-99C4-0895AF144E96}"/>
                </a:ext>
              </a:extLst>
            </p:cNvPr>
            <p:cNvSpPr txBox="1"/>
            <p:nvPr/>
          </p:nvSpPr>
          <p:spPr>
            <a:xfrm>
              <a:off x="11306747" y="1171731"/>
              <a:ext cx="428259" cy="29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h(x</a:t>
              </a:r>
              <a:r>
                <a:rPr lang="pt-BR" dirty="0"/>
                <a:t>)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E16C3FE7-A96E-49C4-BE91-27B1914CE1E2}"/>
                </a:ext>
              </a:extLst>
            </p:cNvPr>
            <p:cNvSpPr txBox="1"/>
            <p:nvPr/>
          </p:nvSpPr>
          <p:spPr>
            <a:xfrm>
              <a:off x="7905469" y="2438767"/>
              <a:ext cx="272842" cy="276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78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56C783AE-9D89-468D-BDC5-093EEC2CD20F}"/>
                </a:ext>
              </a:extLst>
            </p:cNvPr>
            <p:cNvSpPr txBox="1"/>
            <p:nvPr/>
          </p:nvSpPr>
          <p:spPr>
            <a:xfrm>
              <a:off x="8675041" y="2438767"/>
              <a:ext cx="272842" cy="276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96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FB5D8377-61A0-4472-832E-2A8BA5E87E88}"/>
                </a:ext>
              </a:extLst>
            </p:cNvPr>
            <p:cNvSpPr txBox="1"/>
            <p:nvPr/>
          </p:nvSpPr>
          <p:spPr>
            <a:xfrm>
              <a:off x="8290255" y="2438767"/>
              <a:ext cx="272842" cy="276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60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799A2608-ED31-4884-A209-03A49EADBF7F}"/>
                </a:ext>
              </a:extLst>
            </p:cNvPr>
            <p:cNvSpPr txBox="1"/>
            <p:nvPr/>
          </p:nvSpPr>
          <p:spPr>
            <a:xfrm>
              <a:off x="9059828" y="2438767"/>
              <a:ext cx="272842" cy="276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59</a:t>
              </a:r>
            </a:p>
          </p:txBody>
        </p:sp>
        <p:cxnSp>
          <p:nvCxnSpPr>
            <p:cNvPr id="64" name="Forma 19">
              <a:extLst>
                <a:ext uri="{FF2B5EF4-FFF2-40B4-BE49-F238E27FC236}">
                  <a16:creationId xmlns:a16="http://schemas.microsoft.com/office/drawing/2014/main" id="{1E302A5C-C69F-4CC8-8E07-D0A51AE566AC}"/>
                </a:ext>
              </a:extLst>
            </p:cNvPr>
            <p:cNvCxnSpPr>
              <a:stCxn id="61" idx="0"/>
              <a:endCxn id="56" idx="1"/>
            </p:cNvCxnSpPr>
            <p:nvPr/>
          </p:nvCxnSpPr>
          <p:spPr>
            <a:xfrm rot="5400000" flipH="1" flipV="1">
              <a:off x="8778648" y="1113166"/>
              <a:ext cx="1390485" cy="126071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Forma 20">
              <a:extLst>
                <a:ext uri="{FF2B5EF4-FFF2-40B4-BE49-F238E27FC236}">
                  <a16:creationId xmlns:a16="http://schemas.microsoft.com/office/drawing/2014/main" id="{98CDB71A-67B7-40B3-AC59-56CD5598176F}"/>
                </a:ext>
              </a:extLst>
            </p:cNvPr>
            <p:cNvCxnSpPr>
              <a:stCxn id="62" idx="0"/>
              <a:endCxn id="57" idx="1"/>
            </p:cNvCxnSpPr>
            <p:nvPr/>
          </p:nvCxnSpPr>
          <p:spPr>
            <a:xfrm rot="5400000" flipH="1" flipV="1">
              <a:off x="8425814" y="760332"/>
              <a:ext cx="1711366" cy="164550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Forma 21">
              <a:extLst>
                <a:ext uri="{FF2B5EF4-FFF2-40B4-BE49-F238E27FC236}">
                  <a16:creationId xmlns:a16="http://schemas.microsoft.com/office/drawing/2014/main" id="{51B6B4EF-C4A9-44B4-B485-234B7E3D9CBD}"/>
                </a:ext>
              </a:extLst>
            </p:cNvPr>
            <p:cNvCxnSpPr>
              <a:stCxn id="60" idx="0"/>
              <a:endCxn id="54" idx="1"/>
            </p:cNvCxnSpPr>
            <p:nvPr/>
          </p:nvCxnSpPr>
          <p:spPr>
            <a:xfrm rot="5400000" flipH="1" flipV="1">
              <a:off x="8714743" y="1049261"/>
              <a:ext cx="748723" cy="203028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09784975-5BA0-496E-BB14-ED490E4113E3}"/>
                </a:ext>
              </a:extLst>
            </p:cNvPr>
            <p:cNvSpPr txBox="1"/>
            <p:nvPr/>
          </p:nvSpPr>
          <p:spPr>
            <a:xfrm>
              <a:off x="10755665" y="563291"/>
              <a:ext cx="218570" cy="230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EA869EA1-07CA-49FC-8D79-42F17C419B88}"/>
                </a:ext>
              </a:extLst>
            </p:cNvPr>
            <p:cNvSpPr txBox="1"/>
            <p:nvPr/>
          </p:nvSpPr>
          <p:spPr>
            <a:xfrm>
              <a:off x="10755665" y="884172"/>
              <a:ext cx="218570" cy="230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75DBDE14-BB46-499A-9913-CEF7D6D117E1}"/>
                </a:ext>
              </a:extLst>
            </p:cNvPr>
            <p:cNvSpPr txBox="1"/>
            <p:nvPr/>
          </p:nvSpPr>
          <p:spPr>
            <a:xfrm>
              <a:off x="10755665" y="1205053"/>
              <a:ext cx="218570" cy="230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2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67B1269B-AA47-4B26-9ED1-284F4DD17749}"/>
                </a:ext>
              </a:extLst>
            </p:cNvPr>
            <p:cNvSpPr txBox="1"/>
            <p:nvPr/>
          </p:nvSpPr>
          <p:spPr>
            <a:xfrm>
              <a:off x="10755665" y="1525934"/>
              <a:ext cx="218570" cy="230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3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539E2598-B5DD-4FF5-813F-607696164778}"/>
                </a:ext>
              </a:extLst>
            </p:cNvPr>
            <p:cNvSpPr txBox="1"/>
            <p:nvPr/>
          </p:nvSpPr>
          <p:spPr>
            <a:xfrm>
              <a:off x="10755665" y="1846815"/>
              <a:ext cx="218570" cy="230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4</a:t>
              </a:r>
            </a:p>
          </p:txBody>
        </p:sp>
        <p:cxnSp>
          <p:nvCxnSpPr>
            <p:cNvPr id="72" name="Forma 17">
              <a:extLst>
                <a:ext uri="{FF2B5EF4-FFF2-40B4-BE49-F238E27FC236}">
                  <a16:creationId xmlns:a16="http://schemas.microsoft.com/office/drawing/2014/main" id="{78EE3C15-21C7-4B4E-B7FC-59BCC92E77A6}"/>
                </a:ext>
              </a:extLst>
            </p:cNvPr>
            <p:cNvCxnSpPr>
              <a:stCxn id="63" idx="0"/>
            </p:cNvCxnSpPr>
            <p:nvPr/>
          </p:nvCxnSpPr>
          <p:spPr>
            <a:xfrm rot="5400000" flipH="1" flipV="1">
              <a:off x="9464399" y="1811448"/>
              <a:ext cx="359169" cy="89546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13F9E1C5-4EA1-4EC3-AE3D-79DC2464E2D9}"/>
                </a:ext>
              </a:extLst>
            </p:cNvPr>
            <p:cNvSpPr/>
            <p:nvPr/>
          </p:nvSpPr>
          <p:spPr>
            <a:xfrm>
              <a:off x="7896201" y="566961"/>
              <a:ext cx="1905242" cy="16298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Função de </a:t>
              </a:r>
              <a:br>
                <a:rPr lang="pt-BR" dirty="0"/>
              </a:br>
              <a:r>
                <a:rPr lang="pt-BR" dirty="0"/>
                <a:t>Dispersão</a:t>
              </a:r>
            </a:p>
          </p:txBody>
        </p:sp>
        <p:sp>
          <p:nvSpPr>
            <p:cNvPr id="74" name="Chave esquerda 10">
              <a:extLst>
                <a:ext uri="{FF2B5EF4-FFF2-40B4-BE49-F238E27FC236}">
                  <a16:creationId xmlns:a16="http://schemas.microsoft.com/office/drawing/2014/main" id="{FB273879-8DF5-4A6A-9BB1-D1422D15B0AB}"/>
                </a:ext>
              </a:extLst>
            </p:cNvPr>
            <p:cNvSpPr/>
            <p:nvPr/>
          </p:nvSpPr>
          <p:spPr>
            <a:xfrm rot="5400000" flipH="1">
              <a:off x="8616317" y="2219018"/>
              <a:ext cx="107050" cy="132565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565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Dispersão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Ser facilmente computável</a:t>
            </a:r>
            <a:endParaRPr lang="pt-BR" dirty="0"/>
          </a:p>
          <a:p>
            <a:pPr lvl="1"/>
            <a:r>
              <a:rPr lang="pt-BR" dirty="0"/>
              <a:t>O tempo consumido para calcular h(x) </a:t>
            </a:r>
            <a:br>
              <a:rPr lang="pt-BR" dirty="0"/>
            </a:br>
            <a:r>
              <a:rPr lang="pt-BR" dirty="0"/>
              <a:t>deve ser levado em conta</a:t>
            </a:r>
          </a:p>
          <a:p>
            <a:endParaRPr lang="pt-BR" dirty="0"/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tabelas armazenadas em disco</a:t>
            </a:r>
            <a:r>
              <a:rPr lang="pt-BR" dirty="0"/>
              <a:t>, o tempo de cálculo não é crítico, devendo-se procurar funções que minimizem o número de colisões</a:t>
            </a:r>
          </a:p>
          <a:p>
            <a:pPr lvl="1"/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tabelas armazenadas em memória </a:t>
            </a:r>
            <a:r>
              <a:rPr lang="pt-BR" dirty="0"/>
              <a:t>ter um tempo de cálculo pequeno é fundamental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0AF32D32-A4F3-4BB7-8B18-015810B4E674}"/>
              </a:ext>
            </a:extLst>
          </p:cNvPr>
          <p:cNvGrpSpPr/>
          <p:nvPr/>
        </p:nvGrpSpPr>
        <p:grpSpPr>
          <a:xfrm>
            <a:off x="7896201" y="563291"/>
            <a:ext cx="3838805" cy="2677739"/>
            <a:chOff x="7896201" y="563291"/>
            <a:chExt cx="3838805" cy="2677739"/>
          </a:xfrm>
        </p:grpSpPr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65737FCB-78F3-4E67-982D-D29175E4D243}"/>
                </a:ext>
              </a:extLst>
            </p:cNvPr>
            <p:cNvSpPr txBox="1"/>
            <p:nvPr/>
          </p:nvSpPr>
          <p:spPr>
            <a:xfrm>
              <a:off x="8514717" y="2941498"/>
              <a:ext cx="240772" cy="29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x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9201084C-7B88-4124-A6C6-928B295E4DAD}"/>
                </a:ext>
              </a:extLst>
            </p:cNvPr>
            <p:cNvSpPr/>
            <p:nvPr/>
          </p:nvSpPr>
          <p:spPr>
            <a:xfrm>
              <a:off x="10104248" y="1850484"/>
              <a:ext cx="604664" cy="32088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+mj-lt"/>
                </a:rPr>
                <a:t>59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C3434FC2-9E77-430B-A67F-F530FE651529}"/>
                </a:ext>
              </a:extLst>
            </p:cNvPr>
            <p:cNvSpPr/>
            <p:nvPr/>
          </p:nvSpPr>
          <p:spPr>
            <a:xfrm>
              <a:off x="10104248" y="1529603"/>
              <a:ext cx="604664" cy="32088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78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AC396CAD-1608-4338-85B6-DB3004AC40B3}"/>
                </a:ext>
              </a:extLst>
            </p:cNvPr>
            <p:cNvSpPr/>
            <p:nvPr/>
          </p:nvSpPr>
          <p:spPr>
            <a:xfrm>
              <a:off x="10104248" y="1208722"/>
              <a:ext cx="604664" cy="32088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78EBA0E1-CA71-4F8B-B923-85E7C0FD4647}"/>
                </a:ext>
              </a:extLst>
            </p:cNvPr>
            <p:cNvSpPr/>
            <p:nvPr/>
          </p:nvSpPr>
          <p:spPr>
            <a:xfrm>
              <a:off x="10104248" y="887841"/>
              <a:ext cx="604664" cy="32088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96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42DEF02B-263B-430A-8149-3E3D2534C6DC}"/>
                </a:ext>
              </a:extLst>
            </p:cNvPr>
            <p:cNvSpPr/>
            <p:nvPr/>
          </p:nvSpPr>
          <p:spPr>
            <a:xfrm>
              <a:off x="10104248" y="566960"/>
              <a:ext cx="604664" cy="32088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60</a:t>
              </a:r>
            </a:p>
          </p:txBody>
        </p:sp>
        <p:sp>
          <p:nvSpPr>
            <p:cNvPr id="57" name="Chave esquerda 10">
              <a:extLst>
                <a:ext uri="{FF2B5EF4-FFF2-40B4-BE49-F238E27FC236}">
                  <a16:creationId xmlns:a16="http://schemas.microsoft.com/office/drawing/2014/main" id="{850BE85D-8758-4AE3-ADDC-0E8AE45D0BCD}"/>
                </a:ext>
              </a:extLst>
            </p:cNvPr>
            <p:cNvSpPr/>
            <p:nvPr/>
          </p:nvSpPr>
          <p:spPr>
            <a:xfrm flipH="1">
              <a:off x="11148669" y="566960"/>
              <a:ext cx="109939" cy="1604406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0330A42C-D4DE-4E2E-9FDC-7AE8CA51EA10}"/>
                </a:ext>
              </a:extLst>
            </p:cNvPr>
            <p:cNvSpPr txBox="1"/>
            <p:nvPr/>
          </p:nvSpPr>
          <p:spPr>
            <a:xfrm>
              <a:off x="11306747" y="1171731"/>
              <a:ext cx="428259" cy="29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h(x</a:t>
              </a:r>
              <a:r>
                <a:rPr lang="pt-BR" dirty="0"/>
                <a:t>)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34FBA1D9-1E10-4B15-AC71-8C6CB5E1F4C3}"/>
                </a:ext>
              </a:extLst>
            </p:cNvPr>
            <p:cNvSpPr txBox="1"/>
            <p:nvPr/>
          </p:nvSpPr>
          <p:spPr>
            <a:xfrm>
              <a:off x="7905469" y="2438767"/>
              <a:ext cx="272842" cy="276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78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76B44A9E-A353-4890-AF82-A6CFE4BC645D}"/>
                </a:ext>
              </a:extLst>
            </p:cNvPr>
            <p:cNvSpPr txBox="1"/>
            <p:nvPr/>
          </p:nvSpPr>
          <p:spPr>
            <a:xfrm>
              <a:off x="8675041" y="2438767"/>
              <a:ext cx="272842" cy="276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96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45BF25CF-FC3C-43E1-8B58-E0AB02855907}"/>
                </a:ext>
              </a:extLst>
            </p:cNvPr>
            <p:cNvSpPr txBox="1"/>
            <p:nvPr/>
          </p:nvSpPr>
          <p:spPr>
            <a:xfrm>
              <a:off x="8290255" y="2438767"/>
              <a:ext cx="272842" cy="276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60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2B8C9D11-9E0E-4676-A794-96B7F19C90FB}"/>
                </a:ext>
              </a:extLst>
            </p:cNvPr>
            <p:cNvSpPr txBox="1"/>
            <p:nvPr/>
          </p:nvSpPr>
          <p:spPr>
            <a:xfrm>
              <a:off x="9059828" y="2438767"/>
              <a:ext cx="272842" cy="276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59</a:t>
              </a:r>
            </a:p>
          </p:txBody>
        </p:sp>
        <p:cxnSp>
          <p:nvCxnSpPr>
            <p:cNvPr id="63" name="Forma 19">
              <a:extLst>
                <a:ext uri="{FF2B5EF4-FFF2-40B4-BE49-F238E27FC236}">
                  <a16:creationId xmlns:a16="http://schemas.microsoft.com/office/drawing/2014/main" id="{B9EB1D9F-A437-4435-80CD-EB5BA1D5A38D}"/>
                </a:ext>
              </a:extLst>
            </p:cNvPr>
            <p:cNvCxnSpPr>
              <a:stCxn id="60" idx="0"/>
              <a:endCxn id="55" idx="1"/>
            </p:cNvCxnSpPr>
            <p:nvPr/>
          </p:nvCxnSpPr>
          <p:spPr>
            <a:xfrm rot="5400000" flipH="1" flipV="1">
              <a:off x="8778648" y="1113166"/>
              <a:ext cx="1390485" cy="126071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Forma 20">
              <a:extLst>
                <a:ext uri="{FF2B5EF4-FFF2-40B4-BE49-F238E27FC236}">
                  <a16:creationId xmlns:a16="http://schemas.microsoft.com/office/drawing/2014/main" id="{57DA2857-01B0-4334-A0E2-7A1FB1F77E56}"/>
                </a:ext>
              </a:extLst>
            </p:cNvPr>
            <p:cNvCxnSpPr>
              <a:stCxn id="61" idx="0"/>
              <a:endCxn id="56" idx="1"/>
            </p:cNvCxnSpPr>
            <p:nvPr/>
          </p:nvCxnSpPr>
          <p:spPr>
            <a:xfrm rot="5400000" flipH="1" flipV="1">
              <a:off x="8425814" y="760332"/>
              <a:ext cx="1711366" cy="164550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Forma 21">
              <a:extLst>
                <a:ext uri="{FF2B5EF4-FFF2-40B4-BE49-F238E27FC236}">
                  <a16:creationId xmlns:a16="http://schemas.microsoft.com/office/drawing/2014/main" id="{1AC4EF78-A86E-4027-94A6-52EC30A197D0}"/>
                </a:ext>
              </a:extLst>
            </p:cNvPr>
            <p:cNvCxnSpPr>
              <a:stCxn id="59" idx="0"/>
              <a:endCxn id="53" idx="1"/>
            </p:cNvCxnSpPr>
            <p:nvPr/>
          </p:nvCxnSpPr>
          <p:spPr>
            <a:xfrm rot="5400000" flipH="1" flipV="1">
              <a:off x="8714743" y="1049261"/>
              <a:ext cx="748723" cy="203028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6C9B963A-14A0-40C8-B5B2-164BF72B9073}"/>
                </a:ext>
              </a:extLst>
            </p:cNvPr>
            <p:cNvSpPr txBox="1"/>
            <p:nvPr/>
          </p:nvSpPr>
          <p:spPr>
            <a:xfrm>
              <a:off x="10755665" y="563291"/>
              <a:ext cx="218570" cy="230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943B454D-F677-4DF6-BF60-0F30171F3440}"/>
                </a:ext>
              </a:extLst>
            </p:cNvPr>
            <p:cNvSpPr txBox="1"/>
            <p:nvPr/>
          </p:nvSpPr>
          <p:spPr>
            <a:xfrm>
              <a:off x="10755665" y="884172"/>
              <a:ext cx="218570" cy="230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85B1A69D-C61A-4157-8CCE-4378FE30B80F}"/>
                </a:ext>
              </a:extLst>
            </p:cNvPr>
            <p:cNvSpPr txBox="1"/>
            <p:nvPr/>
          </p:nvSpPr>
          <p:spPr>
            <a:xfrm>
              <a:off x="10755665" y="1205053"/>
              <a:ext cx="218570" cy="230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2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A5BE33E8-D33A-4DFE-A3D6-2B5F46F31474}"/>
                </a:ext>
              </a:extLst>
            </p:cNvPr>
            <p:cNvSpPr txBox="1"/>
            <p:nvPr/>
          </p:nvSpPr>
          <p:spPr>
            <a:xfrm>
              <a:off x="10755665" y="1525934"/>
              <a:ext cx="218570" cy="230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3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3693078D-A81D-4DCF-B585-FE8FB9F408BE}"/>
                </a:ext>
              </a:extLst>
            </p:cNvPr>
            <p:cNvSpPr txBox="1"/>
            <p:nvPr/>
          </p:nvSpPr>
          <p:spPr>
            <a:xfrm>
              <a:off x="10755665" y="1846815"/>
              <a:ext cx="218570" cy="230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4</a:t>
              </a:r>
            </a:p>
          </p:txBody>
        </p:sp>
        <p:cxnSp>
          <p:nvCxnSpPr>
            <p:cNvPr id="71" name="Forma 17">
              <a:extLst>
                <a:ext uri="{FF2B5EF4-FFF2-40B4-BE49-F238E27FC236}">
                  <a16:creationId xmlns:a16="http://schemas.microsoft.com/office/drawing/2014/main" id="{E2877A85-1E3F-4C2D-84E1-FFE6AEFE5EDA}"/>
                </a:ext>
              </a:extLst>
            </p:cNvPr>
            <p:cNvCxnSpPr>
              <a:stCxn id="62" idx="0"/>
            </p:cNvCxnSpPr>
            <p:nvPr/>
          </p:nvCxnSpPr>
          <p:spPr>
            <a:xfrm rot="5400000" flipH="1" flipV="1">
              <a:off x="9464399" y="1811448"/>
              <a:ext cx="359169" cy="89546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293105D-EA95-4DD6-A147-C354B7C850FA}"/>
                </a:ext>
              </a:extLst>
            </p:cNvPr>
            <p:cNvSpPr/>
            <p:nvPr/>
          </p:nvSpPr>
          <p:spPr>
            <a:xfrm>
              <a:off x="7896201" y="566961"/>
              <a:ext cx="1905242" cy="16298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Função de </a:t>
              </a:r>
              <a:br>
                <a:rPr lang="pt-BR" dirty="0"/>
              </a:br>
              <a:r>
                <a:rPr lang="pt-BR" dirty="0"/>
                <a:t>Dispersão</a:t>
              </a:r>
            </a:p>
          </p:txBody>
        </p:sp>
        <p:sp>
          <p:nvSpPr>
            <p:cNvPr id="73" name="Chave esquerda 10">
              <a:extLst>
                <a:ext uri="{FF2B5EF4-FFF2-40B4-BE49-F238E27FC236}">
                  <a16:creationId xmlns:a16="http://schemas.microsoft.com/office/drawing/2014/main" id="{BB664D67-88BE-40CD-AFBA-12B77DC67751}"/>
                </a:ext>
              </a:extLst>
            </p:cNvPr>
            <p:cNvSpPr/>
            <p:nvPr/>
          </p:nvSpPr>
          <p:spPr>
            <a:xfrm rot="5400000" flipH="1">
              <a:off x="8616317" y="2219018"/>
              <a:ext cx="107050" cy="132565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41509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Dispersão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Ser uniforme</a:t>
            </a:r>
          </a:p>
          <a:p>
            <a:pPr lvl="1"/>
            <a:r>
              <a:rPr lang="pt-BR" dirty="0"/>
              <a:t>Idealmente, a função h deve ser tal </a:t>
            </a:r>
            <a:br>
              <a:rPr lang="pt-BR" dirty="0"/>
            </a:br>
            <a:r>
              <a:rPr lang="pt-BR" dirty="0"/>
              <a:t>que todos os compartimentos possuam a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mesma probabilidade </a:t>
            </a:r>
            <a:r>
              <a:rPr lang="pt-BR" dirty="0"/>
              <a:t>de serem escolhidos</a:t>
            </a:r>
          </a:p>
          <a:p>
            <a:pPr lvl="1"/>
            <a:r>
              <a:rPr lang="pt-BR" dirty="0"/>
              <a:t>Na prática a condição de uniformidade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difícil de ser alcançada</a:t>
            </a:r>
            <a:r>
              <a:rPr lang="pt-BR" dirty="0"/>
              <a:t>, pois em geral, a distribuição das chaves é desconhecida</a:t>
            </a:r>
            <a:br>
              <a:rPr lang="pt-BR" dirty="0"/>
            </a:br>
            <a:br>
              <a:rPr lang="pt-BR" dirty="0"/>
            </a:br>
            <a:r>
              <a:rPr lang="pt-BR" sz="2000" dirty="0"/>
              <a:t>Ex.: distribuir as chaves 0 a 12 usando h(x) = x </a:t>
            </a:r>
            <a:r>
              <a:rPr lang="pt-BR" sz="2000" dirty="0" err="1"/>
              <a:t>mod</a:t>
            </a:r>
            <a:r>
              <a:rPr lang="pt-BR" sz="2000" dirty="0"/>
              <a:t> 5</a:t>
            </a:r>
          </a:p>
          <a:p>
            <a:r>
              <a:rPr lang="pt-BR" dirty="0"/>
              <a:t>É difícil obter uma função h perfeita para todas as situações, vamos estudar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funções de dispersão mais empregadas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E5C19B70-EE22-4C66-9F1D-CBA86FCA7621}"/>
              </a:ext>
            </a:extLst>
          </p:cNvPr>
          <p:cNvGrpSpPr/>
          <p:nvPr/>
        </p:nvGrpSpPr>
        <p:grpSpPr>
          <a:xfrm>
            <a:off x="7896201" y="563291"/>
            <a:ext cx="3838805" cy="2677739"/>
            <a:chOff x="7896201" y="563291"/>
            <a:chExt cx="3838805" cy="2677739"/>
          </a:xfrm>
        </p:grpSpPr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3D13521C-84DE-45A2-AD5B-B4606B7A1615}"/>
                </a:ext>
              </a:extLst>
            </p:cNvPr>
            <p:cNvSpPr txBox="1"/>
            <p:nvPr/>
          </p:nvSpPr>
          <p:spPr>
            <a:xfrm>
              <a:off x="8514717" y="2941498"/>
              <a:ext cx="240772" cy="29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x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3E5A7F5E-3319-4BFD-8760-4846D9439881}"/>
                </a:ext>
              </a:extLst>
            </p:cNvPr>
            <p:cNvSpPr/>
            <p:nvPr/>
          </p:nvSpPr>
          <p:spPr>
            <a:xfrm>
              <a:off x="10104248" y="1850484"/>
              <a:ext cx="604664" cy="32088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+mj-lt"/>
                </a:rPr>
                <a:t>59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2086835C-4968-4E07-B312-1D3E8D71678C}"/>
                </a:ext>
              </a:extLst>
            </p:cNvPr>
            <p:cNvSpPr/>
            <p:nvPr/>
          </p:nvSpPr>
          <p:spPr>
            <a:xfrm>
              <a:off x="10104248" y="1529603"/>
              <a:ext cx="604664" cy="32088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78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CE38F793-72F9-4699-8683-5E5A6198679C}"/>
                </a:ext>
              </a:extLst>
            </p:cNvPr>
            <p:cNvSpPr/>
            <p:nvPr/>
          </p:nvSpPr>
          <p:spPr>
            <a:xfrm>
              <a:off x="10104248" y="1208722"/>
              <a:ext cx="604664" cy="32088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E2193D29-6649-4B80-8E42-7BF6F1432D1C}"/>
                </a:ext>
              </a:extLst>
            </p:cNvPr>
            <p:cNvSpPr/>
            <p:nvPr/>
          </p:nvSpPr>
          <p:spPr>
            <a:xfrm>
              <a:off x="10104248" y="887841"/>
              <a:ext cx="604664" cy="32088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96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03656935-F6ED-4947-9E7E-1B7FD506B754}"/>
                </a:ext>
              </a:extLst>
            </p:cNvPr>
            <p:cNvSpPr/>
            <p:nvPr/>
          </p:nvSpPr>
          <p:spPr>
            <a:xfrm>
              <a:off x="10104248" y="566960"/>
              <a:ext cx="604664" cy="32088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60</a:t>
              </a:r>
            </a:p>
          </p:txBody>
        </p:sp>
        <p:sp>
          <p:nvSpPr>
            <p:cNvPr id="57" name="Chave esquerda 10">
              <a:extLst>
                <a:ext uri="{FF2B5EF4-FFF2-40B4-BE49-F238E27FC236}">
                  <a16:creationId xmlns:a16="http://schemas.microsoft.com/office/drawing/2014/main" id="{59FA6F61-AA3E-410E-9B20-CCF4F930C08F}"/>
                </a:ext>
              </a:extLst>
            </p:cNvPr>
            <p:cNvSpPr/>
            <p:nvPr/>
          </p:nvSpPr>
          <p:spPr>
            <a:xfrm flipH="1">
              <a:off x="11148669" y="566960"/>
              <a:ext cx="109939" cy="1604406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D0ABB38C-2AA1-45B8-B0CD-52D247584CA0}"/>
                </a:ext>
              </a:extLst>
            </p:cNvPr>
            <p:cNvSpPr txBox="1"/>
            <p:nvPr/>
          </p:nvSpPr>
          <p:spPr>
            <a:xfrm>
              <a:off x="11306747" y="1171731"/>
              <a:ext cx="428259" cy="29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h(x</a:t>
              </a:r>
              <a:r>
                <a:rPr lang="pt-BR" dirty="0"/>
                <a:t>)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17430457-7140-4EAA-8B10-47298D54E8EC}"/>
                </a:ext>
              </a:extLst>
            </p:cNvPr>
            <p:cNvSpPr txBox="1"/>
            <p:nvPr/>
          </p:nvSpPr>
          <p:spPr>
            <a:xfrm>
              <a:off x="7905469" y="2438767"/>
              <a:ext cx="272842" cy="276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78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4363FD4D-09E5-499E-9634-89541B1A54C9}"/>
                </a:ext>
              </a:extLst>
            </p:cNvPr>
            <p:cNvSpPr txBox="1"/>
            <p:nvPr/>
          </p:nvSpPr>
          <p:spPr>
            <a:xfrm>
              <a:off x="8675041" y="2438767"/>
              <a:ext cx="272842" cy="276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96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2B742F2B-3B85-4253-8411-442C73557729}"/>
                </a:ext>
              </a:extLst>
            </p:cNvPr>
            <p:cNvSpPr txBox="1"/>
            <p:nvPr/>
          </p:nvSpPr>
          <p:spPr>
            <a:xfrm>
              <a:off x="8290255" y="2438767"/>
              <a:ext cx="272842" cy="276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60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887D260F-E499-4CD7-A733-72D8D77833F7}"/>
                </a:ext>
              </a:extLst>
            </p:cNvPr>
            <p:cNvSpPr txBox="1"/>
            <p:nvPr/>
          </p:nvSpPr>
          <p:spPr>
            <a:xfrm>
              <a:off x="9059828" y="2438767"/>
              <a:ext cx="272842" cy="276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59</a:t>
              </a:r>
            </a:p>
          </p:txBody>
        </p:sp>
        <p:cxnSp>
          <p:nvCxnSpPr>
            <p:cNvPr id="63" name="Forma 19">
              <a:extLst>
                <a:ext uri="{FF2B5EF4-FFF2-40B4-BE49-F238E27FC236}">
                  <a16:creationId xmlns:a16="http://schemas.microsoft.com/office/drawing/2014/main" id="{073DA546-0339-4C4A-B88E-332AF5D36D52}"/>
                </a:ext>
              </a:extLst>
            </p:cNvPr>
            <p:cNvCxnSpPr>
              <a:stCxn id="60" idx="0"/>
              <a:endCxn id="55" idx="1"/>
            </p:cNvCxnSpPr>
            <p:nvPr/>
          </p:nvCxnSpPr>
          <p:spPr>
            <a:xfrm rot="5400000" flipH="1" flipV="1">
              <a:off x="8778648" y="1113166"/>
              <a:ext cx="1390485" cy="126071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Forma 20">
              <a:extLst>
                <a:ext uri="{FF2B5EF4-FFF2-40B4-BE49-F238E27FC236}">
                  <a16:creationId xmlns:a16="http://schemas.microsoft.com/office/drawing/2014/main" id="{FC3EB27B-582C-4EAD-8C99-A1E4DE252B13}"/>
                </a:ext>
              </a:extLst>
            </p:cNvPr>
            <p:cNvCxnSpPr>
              <a:stCxn id="61" idx="0"/>
              <a:endCxn id="56" idx="1"/>
            </p:cNvCxnSpPr>
            <p:nvPr/>
          </p:nvCxnSpPr>
          <p:spPr>
            <a:xfrm rot="5400000" flipH="1" flipV="1">
              <a:off x="8425814" y="760332"/>
              <a:ext cx="1711366" cy="164550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Forma 21">
              <a:extLst>
                <a:ext uri="{FF2B5EF4-FFF2-40B4-BE49-F238E27FC236}">
                  <a16:creationId xmlns:a16="http://schemas.microsoft.com/office/drawing/2014/main" id="{3AB217A6-4356-4970-938E-55D80F844420}"/>
                </a:ext>
              </a:extLst>
            </p:cNvPr>
            <p:cNvCxnSpPr>
              <a:stCxn id="59" idx="0"/>
              <a:endCxn id="53" idx="1"/>
            </p:cNvCxnSpPr>
            <p:nvPr/>
          </p:nvCxnSpPr>
          <p:spPr>
            <a:xfrm rot="5400000" flipH="1" flipV="1">
              <a:off x="8714743" y="1049261"/>
              <a:ext cx="748723" cy="203028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71456A1D-A23B-4A12-AA66-8C786A7DD0AD}"/>
                </a:ext>
              </a:extLst>
            </p:cNvPr>
            <p:cNvSpPr txBox="1"/>
            <p:nvPr/>
          </p:nvSpPr>
          <p:spPr>
            <a:xfrm>
              <a:off x="10755665" y="563291"/>
              <a:ext cx="218570" cy="230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18A356A1-42E4-4E38-9DB7-43C7A904FD9F}"/>
                </a:ext>
              </a:extLst>
            </p:cNvPr>
            <p:cNvSpPr txBox="1"/>
            <p:nvPr/>
          </p:nvSpPr>
          <p:spPr>
            <a:xfrm>
              <a:off x="10755665" y="884172"/>
              <a:ext cx="218570" cy="230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18F34F26-60EC-412F-89C3-1F18F42B0FF5}"/>
                </a:ext>
              </a:extLst>
            </p:cNvPr>
            <p:cNvSpPr txBox="1"/>
            <p:nvPr/>
          </p:nvSpPr>
          <p:spPr>
            <a:xfrm>
              <a:off x="10755665" y="1205053"/>
              <a:ext cx="218570" cy="230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2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35845868-ACCF-4368-B88F-229EA00579C5}"/>
                </a:ext>
              </a:extLst>
            </p:cNvPr>
            <p:cNvSpPr txBox="1"/>
            <p:nvPr/>
          </p:nvSpPr>
          <p:spPr>
            <a:xfrm>
              <a:off x="10755665" y="1525934"/>
              <a:ext cx="218570" cy="230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3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BFC6F5B9-7378-486F-8635-7337DD8FE781}"/>
                </a:ext>
              </a:extLst>
            </p:cNvPr>
            <p:cNvSpPr txBox="1"/>
            <p:nvPr/>
          </p:nvSpPr>
          <p:spPr>
            <a:xfrm>
              <a:off x="10755665" y="1846815"/>
              <a:ext cx="218570" cy="230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4</a:t>
              </a:r>
            </a:p>
          </p:txBody>
        </p:sp>
        <p:cxnSp>
          <p:nvCxnSpPr>
            <p:cNvPr id="71" name="Forma 17">
              <a:extLst>
                <a:ext uri="{FF2B5EF4-FFF2-40B4-BE49-F238E27FC236}">
                  <a16:creationId xmlns:a16="http://schemas.microsoft.com/office/drawing/2014/main" id="{F43E60EC-846C-4DD4-A8BE-C61B75EE0E50}"/>
                </a:ext>
              </a:extLst>
            </p:cNvPr>
            <p:cNvCxnSpPr>
              <a:stCxn id="62" idx="0"/>
            </p:cNvCxnSpPr>
            <p:nvPr/>
          </p:nvCxnSpPr>
          <p:spPr>
            <a:xfrm rot="5400000" flipH="1" flipV="1">
              <a:off x="9464399" y="1811448"/>
              <a:ext cx="359169" cy="89546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B618A8A5-10A0-4E74-9806-20780AA98EED}"/>
                </a:ext>
              </a:extLst>
            </p:cNvPr>
            <p:cNvSpPr/>
            <p:nvPr/>
          </p:nvSpPr>
          <p:spPr>
            <a:xfrm>
              <a:off x="7896201" y="566961"/>
              <a:ext cx="1905242" cy="16298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Função de </a:t>
              </a:r>
              <a:br>
                <a:rPr lang="pt-BR" dirty="0"/>
              </a:br>
              <a:r>
                <a:rPr lang="pt-BR" dirty="0"/>
                <a:t>Dispersão</a:t>
              </a:r>
            </a:p>
          </p:txBody>
        </p:sp>
        <p:sp>
          <p:nvSpPr>
            <p:cNvPr id="73" name="Chave esquerda 10">
              <a:extLst>
                <a:ext uri="{FF2B5EF4-FFF2-40B4-BE49-F238E27FC236}">
                  <a16:creationId xmlns:a16="http://schemas.microsoft.com/office/drawing/2014/main" id="{2000B2D1-96D7-4A66-B740-81E8BAD845D9}"/>
                </a:ext>
              </a:extLst>
            </p:cNvPr>
            <p:cNvSpPr/>
            <p:nvPr/>
          </p:nvSpPr>
          <p:spPr>
            <a:xfrm rot="5400000" flipH="1">
              <a:off x="8616317" y="2219018"/>
              <a:ext cx="107050" cy="132565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48312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método da divisão </a:t>
            </a:r>
            <a:r>
              <a:rPr lang="pt-BR" dirty="0"/>
              <a:t>consiste em dividir a chave x pela dimensão da </a:t>
            </a:r>
            <a:br>
              <a:rPr lang="pt-BR" dirty="0"/>
            </a:br>
            <a:r>
              <a:rPr lang="pt-BR" dirty="0"/>
              <a:t>tabela m e usar o resto da divisão como endereço base</a:t>
            </a:r>
            <a:br>
              <a:rPr lang="pt-BR" dirty="0"/>
            </a:br>
            <a:endParaRPr lang="pt-BR" dirty="0"/>
          </a:p>
          <a:p>
            <a:pPr>
              <a:buNone/>
            </a:pPr>
            <a:r>
              <a:rPr lang="pt-BR" dirty="0"/>
              <a:t>		h(x)= x mod m</a:t>
            </a:r>
          </a:p>
          <a:p>
            <a:pPr algn="ctr">
              <a:buNone/>
            </a:pPr>
            <a:endParaRPr lang="pt-BR" dirty="0"/>
          </a:p>
          <a:p>
            <a:r>
              <a:rPr lang="pt-BR" dirty="0"/>
              <a:t>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método fácil e eficiente</a:t>
            </a:r>
            <a:r>
              <a:rPr lang="pt-BR" dirty="0"/>
              <a:t>, por isso muito empregado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82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Alguns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valores de m </a:t>
            </a:r>
            <a:r>
              <a:rPr lang="pt-BR" dirty="0"/>
              <a:t>geram melhores resultados que outros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 valor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 não deve ser par</a:t>
            </a:r>
          </a:p>
          <a:p>
            <a:pPr lvl="2"/>
            <a:r>
              <a:rPr lang="pt-BR" dirty="0"/>
              <a:t>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 é par </a:t>
            </a:r>
            <a:r>
              <a:rPr lang="pt-BR" dirty="0"/>
              <a:t>então h(x) será par quando x for par e ímpar quando x for ímpar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situação é pior quando m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potência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2</a:t>
            </a:r>
            <a:endParaRPr lang="pt-BR" dirty="0"/>
          </a:p>
          <a:p>
            <a:pPr lvl="2"/>
            <a:r>
              <a:rPr lang="pt-BR" dirty="0"/>
              <a:t>Se m=2</a:t>
            </a:r>
            <a:r>
              <a:rPr lang="pt-BR" baseline="30000" dirty="0"/>
              <a:t>p</a:t>
            </a:r>
            <a:r>
              <a:rPr lang="pt-BR" dirty="0"/>
              <a:t> então h(x) será os p bits de ordem mais baixa de x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Estudos mostram que um bom valor para m 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 primo </a:t>
            </a:r>
            <a:r>
              <a:rPr lang="pt-BR" dirty="0"/>
              <a:t>não próximo a uma potência de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 ou então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que não possua divisores primos menores que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20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2130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Dobra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Suponha a chave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uma seqüência de dígitos </a:t>
            </a:r>
            <a:r>
              <a:rPr lang="pt-BR" dirty="0"/>
              <a:t>escritos em um papel</a:t>
            </a:r>
          </a:p>
          <a:p>
            <a:pPr lvl="1"/>
            <a:r>
              <a:rPr lang="pt-BR" dirty="0"/>
              <a:t>O método consiste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dobrar esse pedaço de papel e somar os dígitos </a:t>
            </a:r>
            <a:r>
              <a:rPr lang="pt-BR" dirty="0"/>
              <a:t>que se superpõe (sem levar em conta o "vai um")</a:t>
            </a:r>
          </a:p>
          <a:p>
            <a:pPr lvl="1"/>
            <a:r>
              <a:rPr lang="pt-BR" dirty="0"/>
              <a:t>Ele tenta fazer com que todos os bits da chave x sejam usados para a definição da posição h(x)</a:t>
            </a:r>
          </a:p>
          <a:p>
            <a:pPr lvl="1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 rot="1354425">
            <a:off x="5361434" y="602913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</a:t>
            </a:r>
          </a:p>
        </p:txBody>
      </p:sp>
      <p:sp>
        <p:nvSpPr>
          <p:cNvPr id="7" name="Retângulo 6"/>
          <p:cNvSpPr/>
          <p:nvPr/>
        </p:nvSpPr>
        <p:spPr>
          <a:xfrm rot="1354425">
            <a:off x="4718276" y="5761754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sp>
        <p:nvSpPr>
          <p:cNvPr id="8" name="Retângulo 7"/>
          <p:cNvSpPr/>
          <p:nvPr/>
        </p:nvSpPr>
        <p:spPr>
          <a:xfrm>
            <a:off x="6149148" y="618039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</a:t>
            </a:r>
          </a:p>
        </p:txBody>
      </p:sp>
      <p:sp>
        <p:nvSpPr>
          <p:cNvPr id="9" name="Retângulo 8"/>
          <p:cNvSpPr/>
          <p:nvPr/>
        </p:nvSpPr>
        <p:spPr>
          <a:xfrm>
            <a:off x="6845668" y="618039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238710" y="618039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7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542189" y="618039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</a:t>
            </a:r>
          </a:p>
        </p:txBody>
      </p:sp>
      <p:sp>
        <p:nvSpPr>
          <p:cNvPr id="4" name="Retângulo 3"/>
          <p:cNvSpPr/>
          <p:nvPr/>
        </p:nvSpPr>
        <p:spPr>
          <a:xfrm rot="3256094">
            <a:off x="3718707" y="469010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8</a:t>
            </a:r>
          </a:p>
        </p:txBody>
      </p:sp>
      <p:sp>
        <p:nvSpPr>
          <p:cNvPr id="5" name="Retângulo 4"/>
          <p:cNvSpPr/>
          <p:nvPr/>
        </p:nvSpPr>
        <p:spPr>
          <a:xfrm rot="3256094">
            <a:off x="4125469" y="525551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cxnSp>
        <p:nvCxnSpPr>
          <p:cNvPr id="14" name="Conector em curva 13"/>
          <p:cNvCxnSpPr>
            <a:stCxn id="5" idx="0"/>
            <a:endCxn id="7" idx="0"/>
          </p:cNvCxnSpPr>
          <p:nvPr/>
        </p:nvCxnSpPr>
        <p:spPr>
          <a:xfrm>
            <a:off x="4638075" y="5339735"/>
            <a:ext cx="506179" cy="437531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 rot="898126">
            <a:off x="5088524" y="5233682"/>
            <a:ext cx="1339679" cy="672288"/>
            <a:chOff x="3194060" y="4708560"/>
            <a:chExt cx="1339679" cy="672288"/>
          </a:xfrm>
        </p:grpSpPr>
        <p:sp>
          <p:nvSpPr>
            <p:cNvPr id="23" name="Retângulo 22"/>
            <p:cNvSpPr/>
            <p:nvPr/>
          </p:nvSpPr>
          <p:spPr>
            <a:xfrm rot="1354425">
              <a:off x="3837218" y="4975936"/>
              <a:ext cx="696521" cy="4049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+mj-lt"/>
                </a:rPr>
                <a:t>2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 rot="1354425">
              <a:off x="3194060" y="4708560"/>
              <a:ext cx="696521" cy="4049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+mj-lt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5622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Dobra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número total de dobras e a posição de cada dobra devem ser definidos de forma a obter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 de dígitos desejado </a:t>
            </a:r>
            <a:r>
              <a:rPr lang="pt-BR" dirty="0"/>
              <a:t>para o endereço base</a:t>
            </a:r>
          </a:p>
        </p:txBody>
      </p:sp>
      <p:sp>
        <p:nvSpPr>
          <p:cNvPr id="6" name="Retângulo 5"/>
          <p:cNvSpPr/>
          <p:nvPr/>
        </p:nvSpPr>
        <p:spPr>
          <a:xfrm rot="1354425">
            <a:off x="2906676" y="5491393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</a:t>
            </a:r>
          </a:p>
        </p:txBody>
      </p:sp>
      <p:sp>
        <p:nvSpPr>
          <p:cNvPr id="7" name="Retângulo 6"/>
          <p:cNvSpPr/>
          <p:nvPr/>
        </p:nvSpPr>
        <p:spPr>
          <a:xfrm rot="1354425">
            <a:off x="2263518" y="5224017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sp>
        <p:nvSpPr>
          <p:cNvPr id="8" name="Retângulo 7"/>
          <p:cNvSpPr/>
          <p:nvPr/>
        </p:nvSpPr>
        <p:spPr>
          <a:xfrm>
            <a:off x="3694390" y="5642661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</a:t>
            </a:r>
          </a:p>
        </p:txBody>
      </p:sp>
      <p:sp>
        <p:nvSpPr>
          <p:cNvPr id="9" name="Retângulo 8"/>
          <p:cNvSpPr/>
          <p:nvPr/>
        </p:nvSpPr>
        <p:spPr>
          <a:xfrm>
            <a:off x="4390910" y="5642661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783952" y="5642661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7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087431" y="5642661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</a:t>
            </a:r>
          </a:p>
        </p:txBody>
      </p:sp>
      <p:sp>
        <p:nvSpPr>
          <p:cNvPr id="4" name="Retângulo 3"/>
          <p:cNvSpPr/>
          <p:nvPr/>
        </p:nvSpPr>
        <p:spPr>
          <a:xfrm rot="3256094">
            <a:off x="1263949" y="4152365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8</a:t>
            </a:r>
          </a:p>
        </p:txBody>
      </p:sp>
      <p:sp>
        <p:nvSpPr>
          <p:cNvPr id="5" name="Retângulo 4"/>
          <p:cNvSpPr/>
          <p:nvPr/>
        </p:nvSpPr>
        <p:spPr>
          <a:xfrm rot="3256094">
            <a:off x="1670711" y="4717773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cxnSp>
        <p:nvCxnSpPr>
          <p:cNvPr id="14" name="Conector em curva 13"/>
          <p:cNvCxnSpPr>
            <a:stCxn id="5" idx="0"/>
            <a:endCxn id="7" idx="0"/>
          </p:cNvCxnSpPr>
          <p:nvPr/>
        </p:nvCxnSpPr>
        <p:spPr>
          <a:xfrm>
            <a:off x="2183317" y="4801998"/>
            <a:ext cx="506179" cy="437531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 rot="898126">
            <a:off x="2263303" y="4170823"/>
            <a:ext cx="1339679" cy="672288"/>
            <a:chOff x="3194060" y="4708560"/>
            <a:chExt cx="1339679" cy="672288"/>
          </a:xfrm>
        </p:grpSpPr>
        <p:sp>
          <p:nvSpPr>
            <p:cNvPr id="13" name="Retângulo 12"/>
            <p:cNvSpPr/>
            <p:nvPr/>
          </p:nvSpPr>
          <p:spPr>
            <a:xfrm rot="1354425">
              <a:off x="3837218" y="4975936"/>
              <a:ext cx="696521" cy="4049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+mj-lt"/>
                </a:rPr>
                <a:t>2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 rot="1354425">
              <a:off x="3194060" y="4708560"/>
              <a:ext cx="696521" cy="4049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+mj-lt"/>
                </a:rPr>
                <a:t>4</a:t>
              </a:r>
            </a:p>
          </p:txBody>
        </p:sp>
      </p:grpSp>
      <p:cxnSp>
        <p:nvCxnSpPr>
          <p:cNvPr id="17" name="Conector em curva 16"/>
          <p:cNvCxnSpPr>
            <a:stCxn id="13" idx="3"/>
            <a:endCxn id="8" idx="0"/>
          </p:cNvCxnSpPr>
          <p:nvPr/>
        </p:nvCxnSpPr>
        <p:spPr>
          <a:xfrm>
            <a:off x="3485414" y="4931393"/>
            <a:ext cx="557236" cy="71126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o 37"/>
          <p:cNvGrpSpPr/>
          <p:nvPr/>
        </p:nvGrpSpPr>
        <p:grpSpPr>
          <a:xfrm rot="1716353">
            <a:off x="3944855" y="4677213"/>
            <a:ext cx="1393041" cy="404912"/>
            <a:chOff x="4875612" y="5214950"/>
            <a:chExt cx="1393041" cy="404912"/>
          </a:xfrm>
        </p:grpSpPr>
        <p:sp>
          <p:nvSpPr>
            <p:cNvPr id="24" name="Retângulo 23"/>
            <p:cNvSpPr/>
            <p:nvPr/>
          </p:nvSpPr>
          <p:spPr>
            <a:xfrm>
              <a:off x="4875612" y="5214950"/>
              <a:ext cx="696521" cy="4049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+mj-lt"/>
                </a:rPr>
                <a:t>8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572132" y="5214950"/>
              <a:ext cx="696521" cy="4049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+mj-lt"/>
                </a:rPr>
                <a:t>5</a:t>
              </a:r>
            </a:p>
          </p:txBody>
        </p:sp>
      </p:grpSp>
      <p:cxnSp>
        <p:nvCxnSpPr>
          <p:cNvPr id="33" name="Forma 32"/>
          <p:cNvCxnSpPr>
            <a:stCxn id="25" idx="3"/>
            <a:endCxn id="11" idx="0"/>
          </p:cNvCxnSpPr>
          <p:nvPr/>
        </p:nvCxnSpPr>
        <p:spPr>
          <a:xfrm>
            <a:off x="5252873" y="5213151"/>
            <a:ext cx="182818" cy="42951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6570201" y="4748651"/>
            <a:ext cx="696521" cy="40491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5873680" y="4748651"/>
            <a:ext cx="696521" cy="40491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cxnSp>
        <p:nvCxnSpPr>
          <p:cNvPr id="34" name="Forma 49"/>
          <p:cNvCxnSpPr>
            <a:cxnSpLocks/>
          </p:cNvCxnSpPr>
          <p:nvPr/>
        </p:nvCxnSpPr>
        <p:spPr>
          <a:xfrm>
            <a:off x="7608168" y="4951107"/>
            <a:ext cx="8830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03476E1-2ADA-4642-A83B-DB41C1A60273}"/>
              </a:ext>
            </a:extLst>
          </p:cNvPr>
          <p:cNvGrpSpPr/>
          <p:nvPr/>
        </p:nvGrpSpPr>
        <p:grpSpPr>
          <a:xfrm>
            <a:off x="8937589" y="3732379"/>
            <a:ext cx="2301685" cy="2368491"/>
            <a:chOff x="8937589" y="3732379"/>
            <a:chExt cx="2301685" cy="2368491"/>
          </a:xfrm>
        </p:grpSpPr>
        <p:sp>
          <p:nvSpPr>
            <p:cNvPr id="28" name="Chave esquerda 31"/>
            <p:cNvSpPr/>
            <p:nvPr/>
          </p:nvSpPr>
          <p:spPr>
            <a:xfrm flipH="1">
              <a:off x="10219026" y="3732379"/>
              <a:ext cx="142876" cy="235745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0504778" y="4741829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m = 100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8E39C560-9416-4CE7-B17B-2215965EAACC}"/>
                </a:ext>
              </a:extLst>
            </p:cNvPr>
            <p:cNvSpPr/>
            <p:nvPr/>
          </p:nvSpPr>
          <p:spPr>
            <a:xfrm>
              <a:off x="8937589" y="5746913"/>
              <a:ext cx="788069" cy="35395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1E497DA5-D667-451C-904E-43D8CEB2EE57}"/>
                </a:ext>
              </a:extLst>
            </p:cNvPr>
            <p:cNvSpPr/>
            <p:nvPr/>
          </p:nvSpPr>
          <p:spPr>
            <a:xfrm>
              <a:off x="8937589" y="3743417"/>
              <a:ext cx="788069" cy="35719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52" name="Triângulo retângulo 54">
              <a:extLst>
                <a:ext uri="{FF2B5EF4-FFF2-40B4-BE49-F238E27FC236}">
                  <a16:creationId xmlns:a16="http://schemas.microsoft.com/office/drawing/2014/main" id="{CB190D6E-E444-49AA-922E-8B03A242DC07}"/>
                </a:ext>
              </a:extLst>
            </p:cNvPr>
            <p:cNvSpPr/>
            <p:nvPr/>
          </p:nvSpPr>
          <p:spPr>
            <a:xfrm flipV="1">
              <a:off x="8937589" y="4458299"/>
              <a:ext cx="785818" cy="353957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3" name="Triângulo retângulo 55">
              <a:extLst>
                <a:ext uri="{FF2B5EF4-FFF2-40B4-BE49-F238E27FC236}">
                  <a16:creationId xmlns:a16="http://schemas.microsoft.com/office/drawing/2014/main" id="{D7E90226-F712-4C50-9A94-2505349276AC}"/>
                </a:ext>
              </a:extLst>
            </p:cNvPr>
            <p:cNvSpPr/>
            <p:nvPr/>
          </p:nvSpPr>
          <p:spPr>
            <a:xfrm flipH="1">
              <a:off x="8937589" y="5045308"/>
              <a:ext cx="785818" cy="353957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47FF6E1E-728F-4D70-9C80-532856C921DB}"/>
                </a:ext>
              </a:extLst>
            </p:cNvPr>
            <p:cNvSpPr txBox="1"/>
            <p:nvPr/>
          </p:nvSpPr>
          <p:spPr>
            <a:xfrm>
              <a:off x="9254224" y="4541670"/>
              <a:ext cx="269626" cy="646331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latin typeface="Consolas" panose="020B0609020204030204" pitchFamily="49" charset="0"/>
                </a:rPr>
                <a:t>.</a:t>
              </a:r>
            </a:p>
            <a:p>
              <a:r>
                <a:rPr lang="pt-BR" sz="1200" b="1" dirty="0">
                  <a:latin typeface="Consolas" panose="020B0609020204030204" pitchFamily="49" charset="0"/>
                </a:rPr>
                <a:t>.</a:t>
              </a:r>
            </a:p>
            <a:p>
              <a:r>
                <a:rPr lang="pt-BR" sz="1200" b="1" dirty="0">
                  <a:latin typeface="Consolas" panose="020B0609020204030204" pitchFamily="49" charset="0"/>
                </a:rPr>
                <a:t>.</a:t>
              </a:r>
              <a:endParaRPr lang="pt-BR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4EAD7BB1-F802-488B-B96D-61A3438A4191}"/>
                </a:ext>
              </a:extLst>
            </p:cNvPr>
            <p:cNvSpPr/>
            <p:nvPr/>
          </p:nvSpPr>
          <p:spPr>
            <a:xfrm>
              <a:off x="8937589" y="4099077"/>
              <a:ext cx="788069" cy="35719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0A8346AA-AB94-4E21-9340-A4062ADC323D}"/>
                </a:ext>
              </a:extLst>
            </p:cNvPr>
            <p:cNvSpPr/>
            <p:nvPr/>
          </p:nvSpPr>
          <p:spPr>
            <a:xfrm>
              <a:off x="8937589" y="5397162"/>
              <a:ext cx="785818" cy="35719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5CAFC178-10B8-4629-B868-9D250399436D}"/>
                </a:ext>
              </a:extLst>
            </p:cNvPr>
            <p:cNvSpPr txBox="1"/>
            <p:nvPr/>
          </p:nvSpPr>
          <p:spPr>
            <a:xfrm>
              <a:off x="9761967" y="374341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00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F62F5CF7-8ED8-40A8-9B87-46B39C390D33}"/>
                </a:ext>
              </a:extLst>
            </p:cNvPr>
            <p:cNvSpPr txBox="1"/>
            <p:nvPr/>
          </p:nvSpPr>
          <p:spPr>
            <a:xfrm>
              <a:off x="9760267" y="4116962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01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6669D2CD-5B2E-4C23-9747-35E342A30EF3}"/>
                </a:ext>
              </a:extLst>
            </p:cNvPr>
            <p:cNvSpPr txBox="1"/>
            <p:nvPr/>
          </p:nvSpPr>
          <p:spPr>
            <a:xfrm>
              <a:off x="9760267" y="542568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98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EA1465B-41F1-4888-91CD-AAA27AAB749B}"/>
                </a:ext>
              </a:extLst>
            </p:cNvPr>
            <p:cNvSpPr txBox="1"/>
            <p:nvPr/>
          </p:nvSpPr>
          <p:spPr>
            <a:xfrm>
              <a:off x="9760267" y="5788051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159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Dobra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variante do método da dobra utiliza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representação binária </a:t>
            </a:r>
            <a:r>
              <a:rPr lang="pt-BR" dirty="0"/>
              <a:t>da chave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É uma maneira de obter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base com k bits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Os blocos de k bits são manipulados logicamente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operação XOR </a:t>
            </a:r>
            <a:r>
              <a:rPr lang="pt-BR" dirty="0"/>
              <a:t>produz resultados melhores (que AND e OR)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703512" y="4437112"/>
            <a:ext cx="345254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latin typeface="+mj-lt"/>
              </a:rPr>
              <a:t>71 = 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00010</a:t>
            </a:r>
            <a:r>
              <a:rPr lang="pt-BR" sz="2200" dirty="0">
                <a:solidFill>
                  <a:srgbClr val="0070C0"/>
                </a:solidFill>
                <a:latin typeface="+mj-lt"/>
              </a:rPr>
              <a:t>00111</a:t>
            </a:r>
          </a:p>
          <a:p>
            <a:r>
              <a:rPr lang="pt-BR" sz="2200" dirty="0">
                <a:latin typeface="+mj-lt"/>
              </a:rPr>
              <a:t>          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00010</a:t>
            </a:r>
            <a:r>
              <a:rPr lang="pt-BR" sz="2200" dirty="0">
                <a:latin typeface="+mj-lt"/>
              </a:rPr>
              <a:t> XOR </a:t>
            </a:r>
            <a:r>
              <a:rPr lang="pt-BR" sz="2200" dirty="0">
                <a:solidFill>
                  <a:srgbClr val="0070C0"/>
                </a:solidFill>
                <a:latin typeface="+mj-lt"/>
              </a:rPr>
              <a:t>00111</a:t>
            </a:r>
            <a:r>
              <a:rPr lang="pt-BR" sz="2200" dirty="0">
                <a:latin typeface="+mj-lt"/>
              </a:rPr>
              <a:t> = 00101 = 5</a:t>
            </a:r>
          </a:p>
          <a:p>
            <a:endParaRPr lang="pt-BR" sz="2200" dirty="0">
              <a:latin typeface="+mj-lt"/>
            </a:endParaRPr>
          </a:p>
          <a:p>
            <a:r>
              <a:rPr lang="pt-BR" sz="2200" dirty="0">
                <a:latin typeface="+mj-lt"/>
              </a:rPr>
              <a:t>46 = 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00001</a:t>
            </a:r>
            <a:r>
              <a:rPr lang="pt-BR" sz="2200" dirty="0">
                <a:solidFill>
                  <a:srgbClr val="0070C0"/>
                </a:solidFill>
                <a:latin typeface="+mj-lt"/>
              </a:rPr>
              <a:t>01110</a:t>
            </a:r>
          </a:p>
          <a:p>
            <a:r>
              <a:rPr lang="pt-BR" sz="2200" dirty="0">
                <a:latin typeface="+mj-lt"/>
              </a:rPr>
              <a:t>          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00001</a:t>
            </a:r>
            <a:r>
              <a:rPr lang="pt-BR" sz="2200" dirty="0">
                <a:latin typeface="+mj-lt"/>
              </a:rPr>
              <a:t> XOR </a:t>
            </a:r>
            <a:r>
              <a:rPr lang="pt-BR" sz="2200" dirty="0">
                <a:solidFill>
                  <a:srgbClr val="0070C0"/>
                </a:solidFill>
                <a:latin typeface="+mj-lt"/>
              </a:rPr>
              <a:t>01110</a:t>
            </a:r>
            <a:r>
              <a:rPr lang="pt-BR" sz="2200" dirty="0">
                <a:latin typeface="+mj-lt"/>
              </a:rPr>
              <a:t> = 01111 = 15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F0935B5-A57A-4D7F-8341-CA2B23904330}"/>
              </a:ext>
            </a:extLst>
          </p:cNvPr>
          <p:cNvGrpSpPr/>
          <p:nvPr/>
        </p:nvGrpSpPr>
        <p:grpSpPr>
          <a:xfrm>
            <a:off x="4036343" y="4315567"/>
            <a:ext cx="504059" cy="456476"/>
            <a:chOff x="2289100" y="3980636"/>
            <a:chExt cx="504059" cy="456476"/>
          </a:xfrm>
        </p:grpSpPr>
        <p:sp>
          <p:nvSpPr>
            <p:cNvPr id="5" name="Chave esquerda 31">
              <a:extLst>
                <a:ext uri="{FF2B5EF4-FFF2-40B4-BE49-F238E27FC236}">
                  <a16:creationId xmlns:a16="http://schemas.microsoft.com/office/drawing/2014/main" id="{1D0A82EE-C367-45FD-B8F4-B13F663EF01C}"/>
                </a:ext>
              </a:extLst>
            </p:cNvPr>
            <p:cNvSpPr/>
            <p:nvPr/>
          </p:nvSpPr>
          <p:spPr>
            <a:xfrm rot="16200000" flipH="1">
              <a:off x="2484213" y="4128165"/>
              <a:ext cx="113834" cy="50405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62BD9869-14C2-41ED-9577-D02711AA666E}"/>
                </a:ext>
              </a:extLst>
            </p:cNvPr>
            <p:cNvSpPr/>
            <p:nvPr/>
          </p:nvSpPr>
          <p:spPr>
            <a:xfrm>
              <a:off x="2423592" y="3980636"/>
              <a:ext cx="2856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/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73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maior inconveniente de se armazenar dados em estruturas de listas e árvores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alto custo existente para a recuperação da informação </a:t>
            </a:r>
          </a:p>
          <a:p>
            <a:pPr lvl="1"/>
            <a:r>
              <a:rPr lang="pt-BR" dirty="0"/>
              <a:t>No melhor caso o custo da busca é O(</a:t>
            </a:r>
            <a:r>
              <a:rPr lang="pt-BR" dirty="0" err="1"/>
              <a:t>lg</a:t>
            </a:r>
            <a:r>
              <a:rPr lang="pt-BR" dirty="0"/>
              <a:t> n)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É possível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recuperar a informação em tempo constante</a:t>
            </a:r>
            <a:r>
              <a:rPr lang="pt-BR" dirty="0"/>
              <a:t>, custo O(1)?</a:t>
            </a: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BAEF995-35B5-4F06-A5AB-E38F8E79ACDA}"/>
              </a:ext>
            </a:extLst>
          </p:cNvPr>
          <p:cNvGrpSpPr/>
          <p:nvPr/>
        </p:nvGrpSpPr>
        <p:grpSpPr>
          <a:xfrm>
            <a:off x="2398670" y="3933056"/>
            <a:ext cx="3286148" cy="1005262"/>
            <a:chOff x="2398670" y="3933056"/>
            <a:chExt cx="3286148" cy="1005262"/>
          </a:xfrm>
        </p:grpSpPr>
        <p:sp>
          <p:nvSpPr>
            <p:cNvPr id="6" name="Retângulo 5"/>
            <p:cNvSpPr/>
            <p:nvPr/>
          </p:nvSpPr>
          <p:spPr>
            <a:xfrm>
              <a:off x="2898736" y="3933056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38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327364" y="3933056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54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755992" y="3933056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88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184620" y="3933056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613248" y="3933056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69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398670" y="458112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38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113050" y="458112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54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827430" y="458112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88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541810" y="458112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90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256190" y="458112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69</a:t>
              </a:r>
            </a:p>
          </p:txBody>
        </p:sp>
        <p:cxnSp>
          <p:nvCxnSpPr>
            <p:cNvPr id="16" name="Conector de seta reta 51"/>
            <p:cNvCxnSpPr>
              <a:stCxn id="11" idx="3"/>
              <a:endCxn id="12" idx="1"/>
            </p:cNvCxnSpPr>
            <p:nvPr/>
          </p:nvCxnSpPr>
          <p:spPr>
            <a:xfrm>
              <a:off x="2827298" y="4759723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52"/>
            <p:cNvCxnSpPr>
              <a:stCxn id="12" idx="3"/>
              <a:endCxn id="13" idx="1"/>
            </p:cNvCxnSpPr>
            <p:nvPr/>
          </p:nvCxnSpPr>
          <p:spPr>
            <a:xfrm>
              <a:off x="3541678" y="4759723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53"/>
            <p:cNvCxnSpPr>
              <a:stCxn id="13" idx="3"/>
              <a:endCxn id="14" idx="1"/>
            </p:cNvCxnSpPr>
            <p:nvPr/>
          </p:nvCxnSpPr>
          <p:spPr>
            <a:xfrm>
              <a:off x="4256058" y="4759723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54"/>
            <p:cNvCxnSpPr>
              <a:stCxn id="14" idx="3"/>
              <a:endCxn id="15" idx="1"/>
            </p:cNvCxnSpPr>
            <p:nvPr/>
          </p:nvCxnSpPr>
          <p:spPr>
            <a:xfrm>
              <a:off x="4970438" y="4759723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Agrupar 28"/>
          <p:cNvGrpSpPr/>
          <p:nvPr/>
        </p:nvGrpSpPr>
        <p:grpSpPr>
          <a:xfrm>
            <a:off x="7392144" y="3289904"/>
            <a:ext cx="2214578" cy="1648414"/>
            <a:chOff x="5591944" y="3857628"/>
            <a:chExt cx="2214578" cy="1648414"/>
          </a:xfrm>
        </p:grpSpPr>
        <p:sp>
          <p:nvSpPr>
            <p:cNvPr id="20" name="Retângulo 19"/>
            <p:cNvSpPr/>
            <p:nvPr/>
          </p:nvSpPr>
          <p:spPr>
            <a:xfrm>
              <a:off x="5591944" y="514885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38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949134" y="443447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54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6663514" y="385762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88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7377894" y="443447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90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306324" y="514885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69</a:t>
              </a:r>
            </a:p>
          </p:txBody>
        </p:sp>
        <p:cxnSp>
          <p:nvCxnSpPr>
            <p:cNvPr id="25" name="Conector de seta reta 60"/>
            <p:cNvCxnSpPr>
              <a:stCxn id="21" idx="2"/>
              <a:endCxn id="20" idx="0"/>
            </p:cNvCxnSpPr>
            <p:nvPr/>
          </p:nvCxnSpPr>
          <p:spPr>
            <a:xfrm rot="5400000">
              <a:off x="5806258" y="4791662"/>
              <a:ext cx="357190" cy="357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61"/>
            <p:cNvCxnSpPr>
              <a:stCxn id="22" idx="2"/>
              <a:endCxn id="21" idx="0"/>
            </p:cNvCxnSpPr>
            <p:nvPr/>
          </p:nvCxnSpPr>
          <p:spPr>
            <a:xfrm rot="5400000">
              <a:off x="6410811" y="3967455"/>
              <a:ext cx="219654" cy="714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62"/>
            <p:cNvCxnSpPr>
              <a:stCxn id="22" idx="2"/>
              <a:endCxn id="23" idx="0"/>
            </p:cNvCxnSpPr>
            <p:nvPr/>
          </p:nvCxnSpPr>
          <p:spPr>
            <a:xfrm rot="16200000" flipH="1">
              <a:off x="7125191" y="3967455"/>
              <a:ext cx="219654" cy="714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63"/>
            <p:cNvCxnSpPr>
              <a:stCxn id="21" idx="2"/>
              <a:endCxn id="24" idx="0"/>
            </p:cNvCxnSpPr>
            <p:nvPr/>
          </p:nvCxnSpPr>
          <p:spPr>
            <a:xfrm rot="16200000" flipH="1">
              <a:off x="6163448" y="4791662"/>
              <a:ext cx="357190" cy="357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5354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Multiplicação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chave é multiplicada </a:t>
            </a:r>
            <a:r>
              <a:rPr lang="pt-BR" dirty="0"/>
              <a:t>por ela mesma ou por uma constante e o resultado armazenado em k bits</a:t>
            </a:r>
          </a:p>
          <a:p>
            <a:r>
              <a:rPr lang="pt-BR" dirty="0"/>
              <a:t>O número de bits necessário para formar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endereço é retirado do meio dos k bits</a:t>
            </a:r>
            <a:r>
              <a:rPr lang="pt-BR" dirty="0"/>
              <a:t>, descartando-se os bits em excesso da direita e da esquerda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3575720" y="4869160"/>
            <a:ext cx="33123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71 * 71 = 1001</a:t>
            </a:r>
            <a:r>
              <a:rPr lang="pt-BR" sz="2400" dirty="0">
                <a:solidFill>
                  <a:srgbClr val="FF0000"/>
                </a:solidFill>
                <a:latin typeface="+mj-lt"/>
              </a:rPr>
              <a:t>11011</a:t>
            </a:r>
            <a:r>
              <a:rPr lang="pt-BR" sz="2400" dirty="0">
                <a:latin typeface="+mj-lt"/>
              </a:rPr>
              <a:t>0001 = 27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64E307F-1742-4548-9738-87F5F88E06CE}"/>
              </a:ext>
            </a:extLst>
          </p:cNvPr>
          <p:cNvGrpSpPr/>
          <p:nvPr/>
        </p:nvGrpSpPr>
        <p:grpSpPr>
          <a:xfrm>
            <a:off x="5097413" y="4412684"/>
            <a:ext cx="504059" cy="456476"/>
            <a:chOff x="2289100" y="3980636"/>
            <a:chExt cx="504059" cy="456476"/>
          </a:xfrm>
        </p:grpSpPr>
        <p:sp>
          <p:nvSpPr>
            <p:cNvPr id="7" name="Chave esquerda 31">
              <a:extLst>
                <a:ext uri="{FF2B5EF4-FFF2-40B4-BE49-F238E27FC236}">
                  <a16:creationId xmlns:a16="http://schemas.microsoft.com/office/drawing/2014/main" id="{D313C93A-B926-48CB-98EE-972C234739C4}"/>
                </a:ext>
              </a:extLst>
            </p:cNvPr>
            <p:cNvSpPr/>
            <p:nvPr/>
          </p:nvSpPr>
          <p:spPr>
            <a:xfrm rot="16200000" flipH="1">
              <a:off x="2484213" y="4128165"/>
              <a:ext cx="113834" cy="50405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F288051-158A-4B3F-B794-B3490663E5CC}"/>
                </a:ext>
              </a:extLst>
            </p:cNvPr>
            <p:cNvSpPr/>
            <p:nvPr/>
          </p:nvSpPr>
          <p:spPr>
            <a:xfrm>
              <a:off x="2423592" y="3980636"/>
              <a:ext cx="2856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/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151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Análise dos Dígitos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Esse método consiste em compor o endereço da chave a partir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alguns dos dígitos decimais</a:t>
            </a:r>
            <a:r>
              <a:rPr lang="pt-BR" dirty="0"/>
              <a:t> que a formam</a:t>
            </a:r>
          </a:p>
          <a:p>
            <a:r>
              <a:rPr lang="pt-BR" dirty="0"/>
              <a:t>Inicialmente observa-se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primeiro dígito de cada chave</a:t>
            </a:r>
            <a:r>
              <a:rPr lang="pt-BR" dirty="0"/>
              <a:t>. Se existirem n chaves diferentes, então em média:</a:t>
            </a:r>
          </a:p>
          <a:p>
            <a:pPr lvl="1"/>
            <a:r>
              <a:rPr lang="pt-BR" dirty="0"/>
              <a:t>n/10 devem ter o primeiro dígito igual a zero</a:t>
            </a:r>
          </a:p>
          <a:p>
            <a:pPr lvl="1"/>
            <a:r>
              <a:rPr lang="pt-BR" dirty="0"/>
              <a:t>n/10 devem ter o primeiro dígito igual a um</a:t>
            </a:r>
          </a:p>
          <a:p>
            <a:pPr lvl="1"/>
            <a:r>
              <a:rPr lang="pt-BR" dirty="0"/>
              <a:t>. . .</a:t>
            </a:r>
          </a:p>
          <a:p>
            <a:pPr lvl="1"/>
            <a:r>
              <a:rPr lang="pt-BR" dirty="0"/>
              <a:t>n/10 devem ter o primeiro dígito igual a nove</a:t>
            </a:r>
          </a:p>
        </p:txBody>
      </p:sp>
    </p:spTree>
    <p:extLst>
      <p:ext uri="{BB962C8B-B14F-4D97-AF65-F5344CB8AC3E}">
        <p14:creationId xmlns:p14="http://schemas.microsoft.com/office/powerpoint/2010/main" val="200422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Análise dos Dígitos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Suponha que existem </a:t>
            </a:r>
            <a:r>
              <a:rPr lang="pt-BR" dirty="0" err="1"/>
              <a:t>n</a:t>
            </a:r>
            <a:r>
              <a:rPr lang="pt-BR" baseline="-25000" dirty="0" err="1"/>
              <a:t>i</a:t>
            </a:r>
            <a:r>
              <a:rPr lang="pt-BR" dirty="0"/>
              <a:t> chaves com primeiro dígito i, com </a:t>
            </a:r>
            <a:r>
              <a:rPr lang="pt-BR" sz="2800" dirty="0">
                <a:latin typeface="+mj-lt"/>
                <a:cs typeface="Arial" pitchFamily="34" charset="0"/>
              </a:rPr>
              <a:t>0 ≤ i ≤ 9</a:t>
            </a:r>
            <a:r>
              <a:rPr lang="pt-BR" dirty="0">
                <a:cs typeface="Arial" pitchFamily="34" charset="0"/>
              </a:rPr>
              <a:t>. O somatório abaixo representa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desvio da distribuição </a:t>
            </a:r>
            <a:r>
              <a:rPr lang="pt-BR" dirty="0">
                <a:cs typeface="Arial" pitchFamily="34" charset="0"/>
              </a:rPr>
              <a:t>do primeiro dígito</a:t>
            </a:r>
            <a:br>
              <a:rPr lang="pt-BR" dirty="0">
                <a:cs typeface="Arial" pitchFamily="34" charset="0"/>
              </a:rPr>
            </a:br>
            <a:br>
              <a:rPr lang="pt-BR" dirty="0">
                <a:cs typeface="Arial" pitchFamily="34" charset="0"/>
              </a:rPr>
            </a:br>
            <a:br>
              <a:rPr lang="pt-BR" dirty="0">
                <a:cs typeface="Arial" pitchFamily="34" charset="0"/>
              </a:rPr>
            </a:br>
            <a:endParaRPr lang="pt-BR" dirty="0">
              <a:cs typeface="Arial" pitchFamily="34" charset="0"/>
            </a:endParaRPr>
          </a:p>
          <a:p>
            <a:endParaRPr lang="pt-BR" dirty="0">
              <a:cs typeface="Arial" pitchFamily="34" charset="0"/>
            </a:endParaRPr>
          </a:p>
          <a:p>
            <a:r>
              <a:rPr lang="pt-BR" dirty="0">
                <a:cs typeface="Arial" pitchFamily="34" charset="0"/>
              </a:rPr>
              <a:t>Repita a análise para cada dígito e encontre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k melhores</a:t>
            </a:r>
            <a:r>
              <a:rPr lang="pt-BR" dirty="0">
                <a:cs typeface="Arial" pitchFamily="34" charset="0"/>
              </a:rPr>
              <a:t>, isto é, aqueles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menor desvio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491646"/>
              </p:ext>
            </p:extLst>
          </p:nvPr>
        </p:nvGraphicFramePr>
        <p:xfrm>
          <a:off x="4223792" y="3429000"/>
          <a:ext cx="1915049" cy="1001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ção" r:id="rId3" imgW="825480" imgH="431640" progId="Equation.3">
                  <p:embed/>
                </p:oleObj>
              </mc:Choice>
              <mc:Fallback>
                <p:oleObj name="Equação" r:id="rId3" imgW="825480" imgH="431640" progId="Equation.3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2" y="3429000"/>
                        <a:ext cx="1915049" cy="100171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8096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Análise dos Dígitos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cs typeface="Arial" pitchFamily="34" charset="0"/>
              </a:rPr>
              <a:t>O endereço base de uma chave é formado pelos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k melhores dígitos</a:t>
            </a:r>
          </a:p>
          <a:p>
            <a:r>
              <a:rPr lang="pt-BR" dirty="0"/>
              <a:t>Exemplo: </a:t>
            </a:r>
          </a:p>
          <a:p>
            <a:pPr lvl="1"/>
            <a:r>
              <a:rPr lang="pt-BR" dirty="0"/>
              <a:t>Considere as chaves </a:t>
            </a:r>
            <a:r>
              <a:rPr lang="pt-BR" sz="2400" dirty="0">
                <a:latin typeface="+mj-lt"/>
              </a:rPr>
              <a:t>44, 46, 49, 68, 71 e 97 </a:t>
            </a:r>
            <a:endParaRPr lang="pt-BR" dirty="0">
              <a:latin typeface="+mj-lt"/>
            </a:endParaRPr>
          </a:p>
          <a:p>
            <a:pPr lvl="1"/>
            <a:r>
              <a:rPr lang="pt-BR" dirty="0">
                <a:cs typeface="Arial" pitchFamily="34" charset="0"/>
              </a:rPr>
              <a:t>Para o dígito d</a:t>
            </a:r>
            <a:r>
              <a:rPr lang="pt-BR" baseline="-25000" dirty="0">
                <a:cs typeface="Arial" pitchFamily="34" charset="0"/>
              </a:rPr>
              <a:t>1</a:t>
            </a:r>
            <a:r>
              <a:rPr lang="pt-BR" dirty="0">
                <a:cs typeface="Arial" pitchFamily="34" charset="0"/>
              </a:rPr>
              <a:t> das dezenas o desvio é </a:t>
            </a:r>
            <a:r>
              <a:rPr lang="pt-BR" sz="2400" dirty="0">
                <a:latin typeface="+mj-lt"/>
                <a:cs typeface="Arial" pitchFamily="34" charset="0"/>
              </a:rPr>
              <a:t>7.2</a:t>
            </a:r>
            <a:endParaRPr lang="pt-BR" dirty="0">
              <a:latin typeface="+mj-lt"/>
              <a:cs typeface="Arial" pitchFamily="34" charset="0"/>
            </a:endParaRPr>
          </a:p>
          <a:p>
            <a:pPr lvl="1"/>
            <a:r>
              <a:rPr lang="pt-BR" dirty="0">
                <a:cs typeface="Arial" pitchFamily="34" charset="0"/>
              </a:rPr>
              <a:t>Para o dígito d</a:t>
            </a:r>
            <a:r>
              <a:rPr lang="pt-BR" baseline="-25000" dirty="0">
                <a:cs typeface="Arial" pitchFamily="34" charset="0"/>
              </a:rPr>
              <a:t>2</a:t>
            </a:r>
            <a:r>
              <a:rPr lang="pt-BR" dirty="0">
                <a:cs typeface="Arial" pitchFamily="34" charset="0"/>
              </a:rPr>
              <a:t> das unidades o desvio é </a:t>
            </a:r>
            <a:r>
              <a:rPr lang="pt-BR" sz="2400" dirty="0">
                <a:latin typeface="+mj-lt"/>
                <a:cs typeface="Arial" pitchFamily="34" charset="0"/>
              </a:rPr>
              <a:t>4.8</a:t>
            </a:r>
            <a:endParaRPr lang="pt-BR" dirty="0">
              <a:latin typeface="+mj-lt"/>
              <a:cs typeface="Arial" pitchFamily="34" charset="0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Considerando h(x) = d</a:t>
            </a:r>
            <a:r>
              <a:rPr lang="pt-BR" baseline="-25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2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não haveriam colisões</a:t>
            </a:r>
          </a:p>
          <a:p>
            <a:pPr lvl="1"/>
            <a:r>
              <a:rPr lang="pt-BR" dirty="0">
                <a:cs typeface="Arial" pitchFamily="34" charset="0"/>
              </a:rPr>
              <a:t>Enquanto que para h(x) = d</a:t>
            </a:r>
            <a:r>
              <a:rPr lang="pt-BR" baseline="-25000" dirty="0">
                <a:cs typeface="Arial" pitchFamily="34" charset="0"/>
              </a:rPr>
              <a:t>1</a:t>
            </a:r>
            <a:r>
              <a:rPr lang="pt-BR" dirty="0">
                <a:cs typeface="Arial" pitchFamily="34" charset="0"/>
              </a:rPr>
              <a:t> haveriam colisões</a:t>
            </a:r>
          </a:p>
        </p:txBody>
      </p:sp>
    </p:spTree>
    <p:extLst>
      <p:ext uri="{BB962C8B-B14F-4D97-AF65-F5344CB8AC3E}">
        <p14:creationId xmlns:p14="http://schemas.microsoft.com/office/powerpoint/2010/main" val="3740326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Análise dos Dígitos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cs typeface="Arial" pitchFamily="34" charset="0"/>
              </a:rPr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desvantagens</a:t>
            </a:r>
            <a:r>
              <a:rPr lang="pt-BR" dirty="0">
                <a:cs typeface="Arial" pitchFamily="34" charset="0"/>
              </a:rPr>
              <a:t> do método são:</a:t>
            </a:r>
          </a:p>
          <a:p>
            <a:pPr lvl="1"/>
            <a:r>
              <a:rPr lang="pt-BR" dirty="0">
                <a:cs typeface="Arial" pitchFamily="34" charset="0"/>
              </a:rPr>
              <a:t>A computação da função de dispersão exige uma manipulação prévia de todas as chaves</a:t>
            </a:r>
          </a:p>
          <a:p>
            <a:pPr lvl="1"/>
            <a:r>
              <a:rPr lang="pt-BR" dirty="0">
                <a:cs typeface="Arial" pitchFamily="34" charset="0"/>
              </a:rPr>
              <a:t>As chaves devem ser conhecidas previamente</a:t>
            </a:r>
          </a:p>
          <a:p>
            <a:pPr lvl="1"/>
            <a:r>
              <a:rPr lang="pt-BR" dirty="0">
                <a:cs typeface="Arial" pitchFamily="34" charset="0"/>
              </a:rPr>
              <a:t>A determinação dos endereços base tem complexidade O(n)</a:t>
            </a:r>
          </a:p>
          <a:p>
            <a:r>
              <a:rPr lang="pt-BR" dirty="0">
                <a:cs typeface="Arial" pitchFamily="34" charset="0"/>
              </a:rPr>
              <a:t>Por esses motivos, o método da análise dos dígitos 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aplicabilidade restrita</a:t>
            </a:r>
          </a:p>
        </p:txBody>
      </p:sp>
    </p:spTree>
    <p:extLst>
      <p:ext uri="{BB962C8B-B14F-4D97-AF65-F5344CB8AC3E}">
        <p14:creationId xmlns:p14="http://schemas.microsoft.com/office/powerpoint/2010/main" val="44785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tabela de dispersão </a:t>
            </a:r>
            <a:r>
              <a:rPr lang="pt-BR" dirty="0"/>
              <a:t>usa uma função de dispersão para armazenar e buscar elementos com custo O(1)</a:t>
            </a:r>
          </a:p>
          <a:p>
            <a:r>
              <a:rPr lang="pt-BR" dirty="0"/>
              <a:t>A função de dispersão pode ser construída por vários métodos:</a:t>
            </a:r>
          </a:p>
          <a:p>
            <a:pPr lvl="1"/>
            <a:r>
              <a:rPr lang="pt-BR" dirty="0"/>
              <a:t>Divisão</a:t>
            </a:r>
          </a:p>
          <a:p>
            <a:pPr lvl="1"/>
            <a:r>
              <a:rPr lang="pt-BR" dirty="0"/>
              <a:t>Dobra</a:t>
            </a:r>
          </a:p>
          <a:p>
            <a:pPr lvl="1"/>
            <a:r>
              <a:rPr lang="pt-BR" dirty="0"/>
              <a:t>Multiplicação</a:t>
            </a:r>
          </a:p>
          <a:p>
            <a:pPr lvl="1"/>
            <a:r>
              <a:rPr lang="pt-BR" dirty="0"/>
              <a:t>Análise de Dígitos</a:t>
            </a:r>
          </a:p>
          <a:p>
            <a:r>
              <a:rPr lang="pt-BR" dirty="0"/>
              <a:t>Independentemente do método utilizado, as tabelas de dispersão precisam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tratar colisões</a:t>
            </a:r>
            <a:r>
              <a:rPr lang="pt-BR" dirty="0"/>
              <a:t>, quando duas chaves são mapeadas para o mesmo compartimento</a:t>
            </a:r>
          </a:p>
        </p:txBody>
      </p:sp>
    </p:spTree>
    <p:extLst>
      <p:ext uri="{BB962C8B-B14F-4D97-AF65-F5344CB8AC3E}">
        <p14:creationId xmlns:p14="http://schemas.microsoft.com/office/powerpoint/2010/main" val="2569351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A2403-45E2-47DC-BEE7-E4BBE0DE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4A9AD-DBFE-4BE5-81BB-B066D91E6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Teoricamente, a tabela de dispersão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é a estrutura mais eficiente </a:t>
            </a:r>
            <a:r>
              <a:rPr lang="pt-BR" dirty="0"/>
              <a:t>para armazenar e recuperar informações</a:t>
            </a:r>
          </a:p>
          <a:p>
            <a:r>
              <a:rPr lang="pt-BR" dirty="0"/>
              <a:t>Na prática,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bom uso das tabelas de dispersão requer </a:t>
            </a:r>
            <a:r>
              <a:rPr lang="pt-BR" dirty="0"/>
              <a:t>uma boa dose de testes e ajuste fino. </a:t>
            </a:r>
          </a:p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desvantagens</a:t>
            </a:r>
            <a:r>
              <a:rPr lang="pt-BR" dirty="0"/>
              <a:t> da tabela de dispersão em relação as árvores balanceadas:</a:t>
            </a:r>
          </a:p>
          <a:p>
            <a:pPr lvl="1"/>
            <a:r>
              <a:rPr lang="pt-BR" dirty="0"/>
              <a:t>Uso maior de memória (vetor + lista ligada)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Re-hashing</a:t>
            </a:r>
            <a:r>
              <a:rPr lang="pt-BR" dirty="0"/>
              <a:t> de todas as chaves quando a tabela precisa crescer</a:t>
            </a:r>
          </a:p>
          <a:p>
            <a:pPr lvl="1"/>
            <a:r>
              <a:rPr lang="pt-BR" dirty="0"/>
              <a:t>Uso de uma função de dispersão inadequada pode gerar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elevado número de colisões</a:t>
            </a:r>
            <a:r>
              <a:rPr lang="pt-BR" dirty="0"/>
              <a:t> (busca linear)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16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Imagine a utilização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escaninhos</a:t>
            </a:r>
            <a:r>
              <a:rPr lang="pt-BR" dirty="0"/>
              <a:t> para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distribuição de correspondências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Cada pessoa sabe onde fica seu escaninho</a:t>
            </a:r>
          </a:p>
          <a:p>
            <a:pPr lvl="1"/>
            <a:r>
              <a:rPr lang="pt-BR" dirty="0"/>
              <a:t>Cada escaninho pode armazenar uma certa quantidade de correspondências</a:t>
            </a:r>
          </a:p>
          <a:p>
            <a:pPr lvl="1"/>
            <a:r>
              <a:rPr lang="pt-BR" dirty="0"/>
              <a:t>A recuperação das correspondências é instantânea,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é preciso fazer busca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Esse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princípio da tabela de dispersão</a:t>
            </a: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9" name="Agrupar 8"/>
          <p:cNvGrpSpPr/>
          <p:nvPr/>
        </p:nvGrpSpPr>
        <p:grpSpPr>
          <a:xfrm>
            <a:off x="1487488" y="4437112"/>
            <a:ext cx="7485412" cy="576064"/>
            <a:chOff x="1634924" y="4581128"/>
            <a:chExt cx="2143140" cy="357190"/>
          </a:xfrm>
          <a:solidFill>
            <a:schemeClr val="bg1"/>
          </a:solidFill>
        </p:grpSpPr>
        <p:sp>
          <p:nvSpPr>
            <p:cNvPr id="4" name="Retângulo 3"/>
            <p:cNvSpPr/>
            <p:nvPr/>
          </p:nvSpPr>
          <p:spPr>
            <a:xfrm>
              <a:off x="1634924" y="4581128"/>
              <a:ext cx="428628" cy="3571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063552" y="4581128"/>
              <a:ext cx="428628" cy="3571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492180" y="4581128"/>
              <a:ext cx="428628" cy="3571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920808" y="4581128"/>
              <a:ext cx="428628" cy="3571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349436" y="4581128"/>
              <a:ext cx="428628" cy="3571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1961676" y="4067413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470399" y="406741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Luiz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369261" y="4067413"/>
            <a:ext cx="71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Pedro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833065" y="406741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Maria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917869" y="4067413"/>
            <a:ext cx="62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João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02C49F3-B272-4848-A4C9-7A4DB6D72400}"/>
              </a:ext>
            </a:extLst>
          </p:cNvPr>
          <p:cNvGrpSpPr/>
          <p:nvPr/>
        </p:nvGrpSpPr>
        <p:grpSpPr>
          <a:xfrm>
            <a:off x="1961566" y="4554664"/>
            <a:ext cx="524055" cy="386504"/>
            <a:chOff x="1961566" y="4536557"/>
            <a:chExt cx="524055" cy="386504"/>
          </a:xfrm>
        </p:grpSpPr>
        <p:sp>
          <p:nvSpPr>
            <p:cNvPr id="18" name="Fluxograma: Documento 17"/>
            <p:cNvSpPr/>
            <p:nvPr/>
          </p:nvSpPr>
          <p:spPr>
            <a:xfrm>
              <a:off x="2038802" y="4536557"/>
              <a:ext cx="446819" cy="288032"/>
            </a:xfrm>
            <a:prstGeom prst="flowChartDocumen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Documento 18"/>
            <p:cNvSpPr/>
            <p:nvPr/>
          </p:nvSpPr>
          <p:spPr>
            <a:xfrm>
              <a:off x="1995432" y="4582082"/>
              <a:ext cx="446819" cy="288032"/>
            </a:xfrm>
            <a:prstGeom prst="flowChartDocumen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Documento 19"/>
            <p:cNvSpPr/>
            <p:nvPr/>
          </p:nvSpPr>
          <p:spPr>
            <a:xfrm>
              <a:off x="1961566" y="4635029"/>
              <a:ext cx="446819" cy="288032"/>
            </a:xfrm>
            <a:prstGeom prst="flowChartDocumen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" name="Fluxograma: Documento 22"/>
          <p:cNvSpPr/>
          <p:nvPr/>
        </p:nvSpPr>
        <p:spPr>
          <a:xfrm>
            <a:off x="3503712" y="4581128"/>
            <a:ext cx="446819" cy="288032"/>
          </a:xfrm>
          <a:prstGeom prst="flowChartDocumen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AC6965F-EBAD-416A-BF02-EC56E8F3C18F}"/>
              </a:ext>
            </a:extLst>
          </p:cNvPr>
          <p:cNvGrpSpPr/>
          <p:nvPr/>
        </p:nvGrpSpPr>
        <p:grpSpPr>
          <a:xfrm>
            <a:off x="6503780" y="4581128"/>
            <a:ext cx="480858" cy="333557"/>
            <a:chOff x="6503780" y="4538613"/>
            <a:chExt cx="480858" cy="333557"/>
          </a:xfrm>
        </p:grpSpPr>
        <p:sp>
          <p:nvSpPr>
            <p:cNvPr id="27" name="Fluxograma: Documento 26"/>
            <p:cNvSpPr/>
            <p:nvPr/>
          </p:nvSpPr>
          <p:spPr>
            <a:xfrm>
              <a:off x="6537819" y="4538613"/>
              <a:ext cx="446819" cy="288032"/>
            </a:xfrm>
            <a:prstGeom prst="flowChartDocumen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Documento 27"/>
            <p:cNvSpPr/>
            <p:nvPr/>
          </p:nvSpPr>
          <p:spPr>
            <a:xfrm>
              <a:off x="6503780" y="4584138"/>
              <a:ext cx="446819" cy="288032"/>
            </a:xfrm>
            <a:prstGeom prst="flowChartDocumen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929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Agrupar 46"/>
          <p:cNvGrpSpPr/>
          <p:nvPr/>
        </p:nvGrpSpPr>
        <p:grpSpPr>
          <a:xfrm>
            <a:off x="3143672" y="4941168"/>
            <a:ext cx="5572165" cy="357190"/>
            <a:chOff x="3667108" y="5572140"/>
            <a:chExt cx="5572165" cy="357190"/>
          </a:xfrm>
          <a:solidFill>
            <a:schemeClr val="bg2">
              <a:lumMod val="75000"/>
            </a:schemeClr>
          </a:solidFill>
        </p:grpSpPr>
        <p:sp>
          <p:nvSpPr>
            <p:cNvPr id="48" name="Retângulo 47"/>
            <p:cNvSpPr/>
            <p:nvPr/>
          </p:nvSpPr>
          <p:spPr>
            <a:xfrm>
              <a:off x="3667108" y="5572140"/>
              <a:ext cx="696521" cy="3571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363628" y="5572140"/>
              <a:ext cx="696521" cy="3571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5756670" y="5572140"/>
              <a:ext cx="696521" cy="3571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060149" y="5572140"/>
              <a:ext cx="696521" cy="3571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6453190" y="5572140"/>
              <a:ext cx="696521" cy="3571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7149710" y="5572140"/>
              <a:ext cx="696521" cy="3571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8542752" y="5572140"/>
              <a:ext cx="696521" cy="3571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7846231" y="5572140"/>
              <a:ext cx="696521" cy="3571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5" name="Agrupar 4"/>
          <p:cNvGrpSpPr/>
          <p:nvPr/>
        </p:nvGrpSpPr>
        <p:grpSpPr>
          <a:xfrm>
            <a:off x="2869993" y="4770881"/>
            <a:ext cx="5572165" cy="357190"/>
            <a:chOff x="3667108" y="5572140"/>
            <a:chExt cx="5572165" cy="357190"/>
          </a:xfrm>
          <a:solidFill>
            <a:schemeClr val="bg2">
              <a:lumMod val="75000"/>
            </a:schemeClr>
          </a:solidFill>
        </p:grpSpPr>
        <p:sp>
          <p:nvSpPr>
            <p:cNvPr id="88" name="Retângulo 87"/>
            <p:cNvSpPr/>
            <p:nvPr/>
          </p:nvSpPr>
          <p:spPr>
            <a:xfrm>
              <a:off x="3667108" y="5572140"/>
              <a:ext cx="696521" cy="3571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4363628" y="5572140"/>
              <a:ext cx="696521" cy="3571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5756670" y="5572140"/>
              <a:ext cx="696521" cy="3571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060149" y="5572140"/>
              <a:ext cx="696521" cy="3571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6453190" y="5572140"/>
              <a:ext cx="696521" cy="3571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7149710" y="5572140"/>
              <a:ext cx="696521" cy="3571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8542752" y="5572140"/>
              <a:ext cx="696521" cy="3571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7846231" y="5572140"/>
              <a:ext cx="696521" cy="3571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2591589" y="4594990"/>
            <a:ext cx="5572165" cy="357190"/>
            <a:chOff x="3524232" y="5357826"/>
            <a:chExt cx="5572165" cy="357190"/>
          </a:xfrm>
          <a:solidFill>
            <a:schemeClr val="bg2">
              <a:lumMod val="75000"/>
            </a:schemeClr>
          </a:solidFill>
        </p:grpSpPr>
        <p:sp>
          <p:nvSpPr>
            <p:cNvPr id="80" name="Retângulo 79"/>
            <p:cNvSpPr/>
            <p:nvPr/>
          </p:nvSpPr>
          <p:spPr>
            <a:xfrm>
              <a:off x="3524232" y="5357826"/>
              <a:ext cx="696521" cy="3571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81" name="Retângulo 80"/>
            <p:cNvSpPr/>
            <p:nvPr/>
          </p:nvSpPr>
          <p:spPr>
            <a:xfrm>
              <a:off x="4220752" y="5357826"/>
              <a:ext cx="696521" cy="3571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613794" y="5357826"/>
              <a:ext cx="696521" cy="3571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917273" y="5357826"/>
              <a:ext cx="696521" cy="3571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310314" y="5357826"/>
              <a:ext cx="696521" cy="3571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7006834" y="5357826"/>
              <a:ext cx="696521" cy="3571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8399876" y="5357826"/>
              <a:ext cx="696521" cy="3571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7703355" y="5357826"/>
              <a:ext cx="696521" cy="3571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tabela de dispersão </a:t>
            </a:r>
            <a:r>
              <a:rPr lang="pt-BR" dirty="0"/>
              <a:t>é uma tabela que contém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 compartimentos</a:t>
            </a:r>
            <a:r>
              <a:rPr lang="pt-BR" dirty="0"/>
              <a:t>, cada um contendo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</a:t>
            </a:r>
            <a:r>
              <a:rPr lang="pt-BR" dirty="0"/>
              <a:t> e podendo armazenar até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 elementos </a:t>
            </a:r>
            <a:r>
              <a:rPr lang="pt-BR" dirty="0"/>
              <a:t>distintos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2573361" y="4039478"/>
            <a:ext cx="5141836" cy="307777"/>
            <a:chOff x="3524232" y="4643447"/>
            <a:chExt cx="5141836" cy="307777"/>
          </a:xfrm>
        </p:grpSpPr>
        <p:sp>
          <p:nvSpPr>
            <p:cNvPr id="12" name="CaixaDeTexto 11"/>
            <p:cNvSpPr txBox="1"/>
            <p:nvPr/>
          </p:nvSpPr>
          <p:spPr>
            <a:xfrm>
              <a:off x="3524232" y="46434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167174" y="46434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881554" y="46434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2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595934" y="46434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3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238876" y="46434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4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953256" y="46434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5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7667636" y="46434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6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8382016" y="46434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7</a:t>
              </a:r>
            </a:p>
          </p:txBody>
        </p:sp>
      </p:grpSp>
      <p:sp>
        <p:nvSpPr>
          <p:cNvPr id="63" name="CaixaDeTexto 62"/>
          <p:cNvSpPr txBox="1"/>
          <p:nvPr/>
        </p:nvSpPr>
        <p:spPr>
          <a:xfrm>
            <a:off x="8458158" y="4207289"/>
            <a:ext cx="27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</a:t>
            </a:r>
          </a:p>
        </p:txBody>
      </p:sp>
      <p:sp>
        <p:nvSpPr>
          <p:cNvPr id="65" name="Chave esquerda 64"/>
          <p:cNvSpPr/>
          <p:nvPr/>
        </p:nvSpPr>
        <p:spPr>
          <a:xfrm rot="5400000">
            <a:off x="5008728" y="1143437"/>
            <a:ext cx="208712" cy="557216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4934990" y="341813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m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2327002" y="4408087"/>
            <a:ext cx="5572165" cy="357190"/>
            <a:chOff x="3417075" y="5143512"/>
            <a:chExt cx="5572165" cy="357190"/>
          </a:xfrm>
        </p:grpSpPr>
        <p:sp>
          <p:nvSpPr>
            <p:cNvPr id="50" name="Retângulo 49"/>
            <p:cNvSpPr/>
            <p:nvPr/>
          </p:nvSpPr>
          <p:spPr>
            <a:xfrm>
              <a:off x="3417075" y="5143512"/>
              <a:ext cx="696521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113595" y="5143512"/>
              <a:ext cx="696521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506637" y="5143512"/>
              <a:ext cx="696521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810116" y="5143512"/>
              <a:ext cx="696521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6203157" y="5143512"/>
              <a:ext cx="696521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6899677" y="5143512"/>
              <a:ext cx="696521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8292719" y="5143512"/>
              <a:ext cx="696521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7596198" y="5143512"/>
              <a:ext cx="696521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8" name="Conector de Seta Reta 7"/>
          <p:cNvCxnSpPr/>
          <p:nvPr/>
        </p:nvCxnSpPr>
        <p:spPr>
          <a:xfrm>
            <a:off x="8163753" y="4368339"/>
            <a:ext cx="704104" cy="4663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4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armazenamento em memória </a:t>
            </a:r>
            <a:r>
              <a:rPr lang="pt-BR" dirty="0"/>
              <a:t>considera-se o armazenamento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uma única chave por compartimento </a:t>
            </a:r>
            <a:r>
              <a:rPr lang="pt-BR" dirty="0"/>
              <a:t>da tabela de dispersão</a:t>
            </a:r>
          </a:p>
          <a:p>
            <a:pPr lvl="1"/>
            <a:r>
              <a:rPr lang="pt-BR" dirty="0"/>
              <a:t>Diversas chaves por compartimento são usadas para armazenamento em disco</a:t>
            </a:r>
          </a:p>
          <a:p>
            <a:pPr lvl="1"/>
            <a:r>
              <a:rPr lang="pt-BR" dirty="0"/>
              <a:t>Cada compartimento ocupa um bloco do disco </a:t>
            </a:r>
          </a:p>
          <a:p>
            <a:r>
              <a:rPr lang="pt-BR" dirty="0"/>
              <a:t>Com essa restrição a tabela de dispersão pode ser implementada por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m elementos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3215680" y="54819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3858622" y="54819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4573002" y="54819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2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5287382" y="54819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3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5930324" y="54819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4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6644704" y="54819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5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7359084" y="54819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6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8073464" y="54819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7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3001367" y="5839144"/>
            <a:ext cx="5572165" cy="404912"/>
            <a:chOff x="3595671" y="5643578"/>
            <a:chExt cx="5572165" cy="404912"/>
          </a:xfrm>
        </p:grpSpPr>
        <p:sp>
          <p:nvSpPr>
            <p:cNvPr id="91" name="Retângulo 90"/>
            <p:cNvSpPr/>
            <p:nvPr/>
          </p:nvSpPr>
          <p:spPr>
            <a:xfrm>
              <a:off x="3595671" y="564357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4292191" y="564357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685233" y="564357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4988712" y="564357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381753" y="564357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7078273" y="564357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8471315" y="564357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7774794" y="564357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100" name="CaixaDeTexto 99"/>
          <p:cNvSpPr txBox="1"/>
          <p:nvPr/>
        </p:nvSpPr>
        <p:spPr>
          <a:xfrm>
            <a:off x="9300987" y="5672215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r = </a:t>
            </a:r>
            <a:r>
              <a:rPr lang="pt-BR" sz="1600" dirty="0"/>
              <a:t>1</a:t>
            </a:r>
            <a:endParaRPr lang="pt-BR" sz="2000" dirty="0"/>
          </a:p>
        </p:txBody>
      </p:sp>
      <p:sp>
        <p:nvSpPr>
          <p:cNvPr id="101" name="Chave esquerda 100"/>
          <p:cNvSpPr/>
          <p:nvPr/>
        </p:nvSpPr>
        <p:spPr>
          <a:xfrm rot="5400000">
            <a:off x="5701125" y="2567882"/>
            <a:ext cx="172650" cy="557216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5603896" y="483901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m</a:t>
            </a: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8901654" y="5839144"/>
            <a:ext cx="704104" cy="4663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6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 tabela de dispersão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surgiu para resolver um problema simples</a:t>
            </a:r>
            <a:r>
              <a:rPr lang="pt-BR" dirty="0"/>
              <a:t>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Suponha que desejamos armazenar e recuperar as chaves de um conjunto </a:t>
            </a:r>
            <a:br>
              <a:rPr lang="pt-BR" dirty="0"/>
            </a:br>
            <a:r>
              <a:rPr lang="pt-BR" dirty="0"/>
              <a:t>S da formas mais rápida possível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forma mais rápida é obtida </a:t>
            </a:r>
            <a:br>
              <a:rPr lang="pt-BR" dirty="0"/>
            </a:br>
            <a:r>
              <a:rPr lang="pt-BR" dirty="0"/>
              <a:t>com uma tabela de acesso </a:t>
            </a:r>
            <a:br>
              <a:rPr lang="pt-BR" dirty="0"/>
            </a:br>
            <a:r>
              <a:rPr lang="pt-BR" dirty="0"/>
              <a:t>direto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 posições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8596330" y="5929330"/>
            <a:ext cx="785818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05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8596330" y="5500702"/>
            <a:ext cx="785818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8596330" y="5072074"/>
            <a:ext cx="785818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03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8596330" y="4643446"/>
            <a:ext cx="785818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02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8596330" y="4214818"/>
            <a:ext cx="785818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01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8596330" y="3786190"/>
            <a:ext cx="785818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00</a:t>
            </a:r>
          </a:p>
        </p:txBody>
      </p:sp>
      <p:sp>
        <p:nvSpPr>
          <p:cNvPr id="42" name="Chave esquerda 41"/>
          <p:cNvSpPr/>
          <p:nvPr/>
        </p:nvSpPr>
        <p:spPr>
          <a:xfrm flipH="1">
            <a:off x="9770798" y="3786190"/>
            <a:ext cx="214314" cy="257176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9985112" y="485776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m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667372" y="6286520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00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667504" y="6286520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01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167438" y="6286520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02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667636" y="6286520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03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7570" y="6286520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05</a:t>
            </a:r>
          </a:p>
        </p:txBody>
      </p:sp>
      <p:cxnSp>
        <p:nvCxnSpPr>
          <p:cNvPr id="18" name="Forma 17"/>
          <p:cNvCxnSpPr>
            <a:stCxn id="15" idx="0"/>
            <a:endCxn id="35" idx="1"/>
          </p:cNvCxnSpPr>
          <p:nvPr/>
        </p:nvCxnSpPr>
        <p:spPr>
          <a:xfrm rot="5400000" flipH="1" flipV="1">
            <a:off x="7734188" y="5424380"/>
            <a:ext cx="1000132" cy="724151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orma 19"/>
          <p:cNvCxnSpPr>
            <a:stCxn id="16" idx="0"/>
            <a:endCxn id="31" idx="1"/>
          </p:cNvCxnSpPr>
          <p:nvPr/>
        </p:nvCxnSpPr>
        <p:spPr>
          <a:xfrm rot="5400000" flipH="1" flipV="1">
            <a:off x="7912783" y="5602975"/>
            <a:ext cx="142876" cy="1224217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>
            <a:stCxn id="13" idx="0"/>
            <a:endCxn id="40" idx="1"/>
          </p:cNvCxnSpPr>
          <p:nvPr/>
        </p:nvCxnSpPr>
        <p:spPr>
          <a:xfrm rot="5400000" flipH="1" flipV="1">
            <a:off x="6805494" y="4495686"/>
            <a:ext cx="1857388" cy="1724283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orma 23"/>
          <p:cNvCxnSpPr>
            <a:cxnSpLocks/>
            <a:stCxn id="14" idx="0"/>
            <a:endCxn id="37" idx="1"/>
          </p:cNvCxnSpPr>
          <p:nvPr/>
        </p:nvCxnSpPr>
        <p:spPr>
          <a:xfrm rot="5400000" flipH="1" flipV="1">
            <a:off x="6769775" y="4459967"/>
            <a:ext cx="1428760" cy="2224349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orma 25"/>
          <p:cNvCxnSpPr>
            <a:stCxn id="12" idx="0"/>
            <a:endCxn id="41" idx="1"/>
          </p:cNvCxnSpPr>
          <p:nvPr/>
        </p:nvCxnSpPr>
        <p:spPr>
          <a:xfrm rot="5400000" flipH="1" flipV="1">
            <a:off x="6091114" y="3781306"/>
            <a:ext cx="2286016" cy="2724415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455286" y="38356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9453586" y="42862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9453586" y="47148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2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9453586" y="51435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3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9453586" y="55721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4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9453586" y="60007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5</a:t>
            </a:r>
          </a:p>
        </p:txBody>
      </p:sp>
      <p:sp>
        <p:nvSpPr>
          <p:cNvPr id="4" name="Retângulo 3"/>
          <p:cNvSpPr/>
          <p:nvPr/>
        </p:nvSpPr>
        <p:spPr>
          <a:xfrm>
            <a:off x="407368" y="5405388"/>
            <a:ext cx="3387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pt-BR" dirty="0"/>
              <a:t>S = {00, 02, 01, 05, 03}</a:t>
            </a:r>
          </a:p>
          <a:p>
            <a:pPr lvl="2"/>
            <a:r>
              <a:rPr lang="pt-BR" dirty="0"/>
              <a:t>m = 6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2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tabela de acesso direto </a:t>
            </a:r>
            <a:r>
              <a:rPr lang="pt-BR" dirty="0"/>
              <a:t>só é conveniente se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 de chaves está próximo do valor de m</a:t>
            </a:r>
            <a:r>
              <a:rPr lang="pt-BR" dirty="0"/>
              <a:t>, caso contrário tem-se um desperdício considerável de espaço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338216" y="4384735"/>
            <a:ext cx="2712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pt-BR" dirty="0"/>
              <a:t>S = {0, 999.999}</a:t>
            </a:r>
          </a:p>
          <a:p>
            <a:pPr lvl="2"/>
            <a:r>
              <a:rPr lang="pt-BR" dirty="0"/>
              <a:t>m = 1.000.000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EE8AB95-33D4-43DE-8017-B8916D65B988}"/>
              </a:ext>
            </a:extLst>
          </p:cNvPr>
          <p:cNvGrpSpPr/>
          <p:nvPr/>
        </p:nvGrpSpPr>
        <p:grpSpPr>
          <a:xfrm>
            <a:off x="4075354" y="3650732"/>
            <a:ext cx="6125102" cy="2624570"/>
            <a:chOff x="4075354" y="3650732"/>
            <a:chExt cx="6125102" cy="2624570"/>
          </a:xfrm>
        </p:grpSpPr>
        <p:sp>
          <p:nvSpPr>
            <p:cNvPr id="23" name="Retângulo 22"/>
            <p:cNvSpPr/>
            <p:nvPr/>
          </p:nvSpPr>
          <p:spPr>
            <a:xfrm>
              <a:off x="7004312" y="5654228"/>
              <a:ext cx="785818" cy="35395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999.999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7004312" y="3650732"/>
              <a:ext cx="785818" cy="35719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0</a:t>
              </a:r>
            </a:p>
          </p:txBody>
        </p:sp>
        <p:sp>
          <p:nvSpPr>
            <p:cNvPr id="32" name="Chave esquerda 31"/>
            <p:cNvSpPr/>
            <p:nvPr/>
          </p:nvSpPr>
          <p:spPr>
            <a:xfrm flipH="1">
              <a:off x="8801899" y="3650732"/>
              <a:ext cx="142876" cy="235745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9087651" y="4660182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m = 1.000.000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075354" y="5936748"/>
              <a:ext cx="260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0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575421" y="5936748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999.999</a:t>
              </a:r>
            </a:p>
          </p:txBody>
        </p:sp>
        <p:cxnSp>
          <p:nvCxnSpPr>
            <p:cNvPr id="49" name="Forma 48"/>
            <p:cNvCxnSpPr>
              <a:cxnSpLocks/>
              <a:stCxn id="39" idx="0"/>
              <a:endCxn id="23" idx="1"/>
            </p:cNvCxnSpPr>
            <p:nvPr/>
          </p:nvCxnSpPr>
          <p:spPr>
            <a:xfrm rot="5400000" flipH="1" flipV="1">
              <a:off x="5905893" y="4838329"/>
              <a:ext cx="105541" cy="209129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Forma 49"/>
            <p:cNvCxnSpPr>
              <a:cxnSpLocks/>
              <a:stCxn id="36" idx="0"/>
              <a:endCxn id="30" idx="1"/>
            </p:cNvCxnSpPr>
            <p:nvPr/>
          </p:nvCxnSpPr>
          <p:spPr>
            <a:xfrm rot="5400000" flipH="1" flipV="1">
              <a:off x="4551125" y="3483561"/>
              <a:ext cx="2107420" cy="279895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riângulo retângulo 54"/>
            <p:cNvSpPr/>
            <p:nvPr/>
          </p:nvSpPr>
          <p:spPr>
            <a:xfrm flipV="1">
              <a:off x="7002061" y="4365615"/>
              <a:ext cx="785818" cy="353957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6" name="Triângulo retângulo 55"/>
            <p:cNvSpPr/>
            <p:nvPr/>
          </p:nvSpPr>
          <p:spPr>
            <a:xfrm flipH="1">
              <a:off x="7002061" y="4952623"/>
              <a:ext cx="785818" cy="353957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7318696" y="4448985"/>
              <a:ext cx="269626" cy="646331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latin typeface="Consolas" panose="020B0609020204030204" pitchFamily="49" charset="0"/>
                </a:rPr>
                <a:t>.</a:t>
              </a:r>
            </a:p>
            <a:p>
              <a:r>
                <a:rPr lang="pt-BR" sz="1200" b="1" dirty="0">
                  <a:latin typeface="Consolas" panose="020B0609020204030204" pitchFamily="49" charset="0"/>
                </a:rPr>
                <a:t>.</a:t>
              </a:r>
            </a:p>
            <a:p>
              <a:r>
                <a:rPr lang="pt-BR" sz="1200" b="1" dirty="0">
                  <a:latin typeface="Consolas" panose="020B0609020204030204" pitchFamily="49" charset="0"/>
                </a:rPr>
                <a:t>.</a:t>
              </a:r>
              <a:endParaRPr lang="pt-BR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C38A965-3932-4D16-B589-6CC7903615BC}"/>
                </a:ext>
              </a:extLst>
            </p:cNvPr>
            <p:cNvSpPr/>
            <p:nvPr/>
          </p:nvSpPr>
          <p:spPr>
            <a:xfrm>
              <a:off x="7004312" y="4006392"/>
              <a:ext cx="785818" cy="35719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1EAD4DB-8E62-4749-BF6F-9CEBC2262AD7}"/>
                </a:ext>
              </a:extLst>
            </p:cNvPr>
            <p:cNvSpPr/>
            <p:nvPr/>
          </p:nvSpPr>
          <p:spPr>
            <a:xfrm>
              <a:off x="7002061" y="5304477"/>
              <a:ext cx="785818" cy="35719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DD39F39-E1A8-49FC-9AF3-1A380BA74AD4}"/>
                </a:ext>
              </a:extLst>
            </p:cNvPr>
            <p:cNvSpPr txBox="1"/>
            <p:nvPr/>
          </p:nvSpPr>
          <p:spPr>
            <a:xfrm>
              <a:off x="7826439" y="365073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A0669B58-31A8-4884-9BF9-7B9895F2FF37}"/>
                </a:ext>
              </a:extLst>
            </p:cNvPr>
            <p:cNvSpPr txBox="1"/>
            <p:nvPr/>
          </p:nvSpPr>
          <p:spPr>
            <a:xfrm>
              <a:off x="7824739" y="402427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62F3E7B8-B154-46B2-9ADD-24699B972E30}"/>
                </a:ext>
              </a:extLst>
            </p:cNvPr>
            <p:cNvSpPr txBox="1"/>
            <p:nvPr/>
          </p:nvSpPr>
          <p:spPr>
            <a:xfrm>
              <a:off x="7824739" y="5333002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999.998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66E61A5-ACCA-4E22-93F9-3FD0F71788C8}"/>
                </a:ext>
              </a:extLst>
            </p:cNvPr>
            <p:cNvSpPr txBox="1"/>
            <p:nvPr/>
          </p:nvSpPr>
          <p:spPr>
            <a:xfrm>
              <a:off x="7824739" y="5695366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999.999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919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Então como usar uma tabela de acesso direto para armazenar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dados qualquer </a:t>
            </a:r>
            <a:r>
              <a:rPr lang="pt-BR" dirty="0"/>
              <a:t>de tamanho n?</a:t>
            </a:r>
          </a:p>
          <a:p>
            <a:r>
              <a:rPr lang="pt-BR" dirty="0"/>
              <a:t>A solução é criar uma tabela de tamanho m (com m sendo um valor próximo de n)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mapear cada chave para um endereço do intervalo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[0, m-1]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72CCFEF-C863-422A-AE59-CC619B64FE5D}"/>
              </a:ext>
            </a:extLst>
          </p:cNvPr>
          <p:cNvGrpSpPr/>
          <p:nvPr/>
        </p:nvGrpSpPr>
        <p:grpSpPr>
          <a:xfrm>
            <a:off x="3433694" y="4582838"/>
            <a:ext cx="5102067" cy="1553001"/>
            <a:chOff x="3433694" y="4582838"/>
            <a:chExt cx="5102067" cy="1553001"/>
          </a:xfrm>
        </p:grpSpPr>
        <p:sp>
          <p:nvSpPr>
            <p:cNvPr id="4" name="Retângulo 3"/>
            <p:cNvSpPr/>
            <p:nvPr/>
          </p:nvSpPr>
          <p:spPr>
            <a:xfrm>
              <a:off x="6362652" y="5440094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6362652" y="4582838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6" name="Chave esquerda 5"/>
            <p:cNvSpPr/>
            <p:nvPr/>
          </p:nvSpPr>
          <p:spPr>
            <a:xfrm flipH="1">
              <a:off x="7616501" y="4582838"/>
              <a:ext cx="142876" cy="12858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902254" y="501146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m = 3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433694" y="5797285"/>
              <a:ext cx="260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0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933760" y="5797285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999.999</a:t>
              </a:r>
            </a:p>
          </p:txBody>
        </p:sp>
        <p:cxnSp>
          <p:nvCxnSpPr>
            <p:cNvPr id="10" name="Forma 9"/>
            <p:cNvCxnSpPr>
              <a:stCxn id="9" idx="0"/>
              <a:endCxn id="15" idx="1"/>
            </p:cNvCxnSpPr>
            <p:nvPr/>
          </p:nvCxnSpPr>
          <p:spPr>
            <a:xfrm rot="5400000" flipH="1" flipV="1">
              <a:off x="5082546" y="4517180"/>
              <a:ext cx="571504" cy="198870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Forma 10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4469120" y="3903752"/>
              <a:ext cx="1000132" cy="27869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tângulo 14"/>
            <p:cNvSpPr/>
            <p:nvPr/>
          </p:nvSpPr>
          <p:spPr>
            <a:xfrm>
              <a:off x="6362652" y="5011466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999.999</a:t>
              </a:r>
              <a:endParaRPr lang="pt-BR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7221608" y="461022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219908" y="506088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7219908" y="548950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031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transformação da chave em um endereço do intervalo </a:t>
            </a:r>
            <a:r>
              <a:rPr lang="pt-BR" sz="2800" dirty="0">
                <a:latin typeface="+mj-lt"/>
              </a:rPr>
              <a:t>[0, m-1] </a:t>
            </a:r>
            <a:r>
              <a:rPr lang="pt-BR" dirty="0"/>
              <a:t>é feita através da aplicação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de dispersão</a:t>
            </a:r>
            <a:r>
              <a:rPr lang="pt-BR" dirty="0"/>
              <a:t> h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559496" y="3919195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h(x) = x mod 5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4252EAB-4B1F-49A9-A66B-95EA81D722CA}"/>
              </a:ext>
            </a:extLst>
          </p:cNvPr>
          <p:cNvGrpSpPr/>
          <p:nvPr/>
        </p:nvGrpSpPr>
        <p:grpSpPr>
          <a:xfrm>
            <a:off x="3168493" y="3573016"/>
            <a:ext cx="6319484" cy="2890558"/>
            <a:chOff x="4167175" y="3786190"/>
            <a:chExt cx="6319484" cy="2890558"/>
          </a:xfrm>
        </p:grpSpPr>
        <p:sp>
          <p:nvSpPr>
            <p:cNvPr id="6" name="Retângulo 5"/>
            <p:cNvSpPr/>
            <p:nvPr/>
          </p:nvSpPr>
          <p:spPr>
            <a:xfrm>
              <a:off x="8167702" y="5500702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59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8167702" y="5072074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78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167702" y="4643446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17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167702" y="4214818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96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167702" y="3786190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60</a:t>
              </a:r>
            </a:p>
          </p:txBody>
        </p:sp>
        <p:sp>
          <p:nvSpPr>
            <p:cNvPr id="11" name="Chave esquerda 10"/>
            <p:cNvSpPr/>
            <p:nvPr/>
          </p:nvSpPr>
          <p:spPr>
            <a:xfrm flipH="1">
              <a:off x="9525024" y="3786190"/>
              <a:ext cx="142876" cy="214314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9739339" y="4643446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 = 5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381620" y="628652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78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381752" y="628652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96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881686" y="628652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60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7381884" y="628652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17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881818" y="628652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59</a:t>
              </a:r>
            </a:p>
          </p:txBody>
        </p:sp>
        <p:cxnSp>
          <p:nvCxnSpPr>
            <p:cNvPr id="18" name="Forma 17"/>
            <p:cNvCxnSpPr>
              <a:stCxn id="16" idx="0"/>
              <a:endCxn id="8" idx="1"/>
            </p:cNvCxnSpPr>
            <p:nvPr/>
          </p:nvCxnSpPr>
          <p:spPr>
            <a:xfrm rot="5400000" flipH="1" flipV="1">
              <a:off x="7169898" y="5288716"/>
              <a:ext cx="1428760" cy="56684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Forma 19"/>
            <p:cNvCxnSpPr>
              <a:stCxn id="14" idx="0"/>
              <a:endCxn id="9" idx="1"/>
            </p:cNvCxnSpPr>
            <p:nvPr/>
          </p:nvCxnSpPr>
          <p:spPr>
            <a:xfrm rot="5400000" flipH="1" flipV="1">
              <a:off x="6455518" y="4574336"/>
              <a:ext cx="1857388" cy="156698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Forma 20"/>
            <p:cNvCxnSpPr>
              <a:stCxn id="15" idx="0"/>
              <a:endCxn id="10" idx="1"/>
            </p:cNvCxnSpPr>
            <p:nvPr/>
          </p:nvCxnSpPr>
          <p:spPr>
            <a:xfrm rot="5400000" flipH="1" flipV="1">
              <a:off x="5991171" y="4109989"/>
              <a:ext cx="2286016" cy="206704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Forma 21"/>
            <p:cNvCxnSpPr>
              <a:stCxn id="13" idx="0"/>
              <a:endCxn id="7" idx="1"/>
            </p:cNvCxnSpPr>
            <p:nvPr/>
          </p:nvCxnSpPr>
          <p:spPr>
            <a:xfrm rot="5400000" flipH="1" flipV="1">
              <a:off x="6384080" y="4502898"/>
              <a:ext cx="1000132" cy="256711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/>
            <p:cNvSpPr txBox="1"/>
            <p:nvPr/>
          </p:nvSpPr>
          <p:spPr>
            <a:xfrm>
              <a:off x="4167175" y="6215083"/>
              <a:ext cx="10051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chaves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9026658" y="385762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9026658" y="428625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9026658" y="471488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2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026658" y="514351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3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9026658" y="557214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4</a:t>
              </a:r>
            </a:p>
          </p:txBody>
        </p:sp>
        <p:cxnSp>
          <p:nvCxnSpPr>
            <p:cNvPr id="38" name="Forma 17"/>
            <p:cNvCxnSpPr>
              <a:stCxn id="17" idx="0"/>
              <a:endCxn id="6" idx="1"/>
            </p:cNvCxnSpPr>
            <p:nvPr/>
          </p:nvCxnSpPr>
          <p:spPr>
            <a:xfrm rot="5400000" flipH="1" flipV="1">
              <a:off x="7348493" y="5467311"/>
              <a:ext cx="571504" cy="10669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9361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2976</TotalTime>
  <Words>2054</Words>
  <Application>Microsoft Office PowerPoint</Application>
  <PresentationFormat>Widescreen</PresentationFormat>
  <Paragraphs>392</Paragraphs>
  <Slides>26</Slides>
  <Notes>12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Consolas</vt:lpstr>
      <vt:lpstr>Tw Cen MT</vt:lpstr>
      <vt:lpstr>Tw Cen MT Condensed</vt:lpstr>
      <vt:lpstr>Wingdings 3</vt:lpstr>
      <vt:lpstr>Integral</vt:lpstr>
      <vt:lpstr>Equação</vt:lpstr>
      <vt:lpstr>Tabelas de dispersão</vt:lpstr>
      <vt:lpstr>Introdução</vt:lpstr>
      <vt:lpstr>Introdução</vt:lpstr>
      <vt:lpstr>Definição</vt:lpstr>
      <vt:lpstr>Implementação</vt:lpstr>
      <vt:lpstr>Motivação</vt:lpstr>
      <vt:lpstr>Motivação</vt:lpstr>
      <vt:lpstr>Motivação</vt:lpstr>
      <vt:lpstr>Funcionamento</vt:lpstr>
      <vt:lpstr>Funcionamento</vt:lpstr>
      <vt:lpstr>Funções de Dispersão</vt:lpstr>
      <vt:lpstr>Funções de Dispersão</vt:lpstr>
      <vt:lpstr>Funções de Dispersão</vt:lpstr>
      <vt:lpstr>Funções de Dispersão</vt:lpstr>
      <vt:lpstr>Método da Divisão</vt:lpstr>
      <vt:lpstr>Método da Divisão</vt:lpstr>
      <vt:lpstr>Método da Dobra</vt:lpstr>
      <vt:lpstr>Método da Dobra</vt:lpstr>
      <vt:lpstr>Método da Dobra</vt:lpstr>
      <vt:lpstr>Método da Multiplicação</vt:lpstr>
      <vt:lpstr>Método Análise dos Dígitos</vt:lpstr>
      <vt:lpstr>Método Análise dos Dígitos</vt:lpstr>
      <vt:lpstr>Método Análise dos Dígitos</vt:lpstr>
      <vt:lpstr>Método Análise dos Dígitos</vt:lpstr>
      <vt:lpstr>Resumo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Hash</cp:keywords>
  <cp:lastModifiedBy>Judson Santiago</cp:lastModifiedBy>
  <cp:revision>332</cp:revision>
  <dcterms:created xsi:type="dcterms:W3CDTF">2008-03-07T12:19:15Z</dcterms:created>
  <dcterms:modified xsi:type="dcterms:W3CDTF">2018-02-21T17:12:12Z</dcterms:modified>
  <cp:contentStatus/>
</cp:coreProperties>
</file>