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4"/>
  </p:notesMasterIdLst>
  <p:handoutMasterIdLst>
    <p:handoutMasterId r:id="rId25"/>
  </p:handoutMasterIdLst>
  <p:sldIdLst>
    <p:sldId id="340" r:id="rId2"/>
    <p:sldId id="336" r:id="rId3"/>
    <p:sldId id="33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38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9" r:id="rId20"/>
    <p:sldId id="318" r:id="rId21"/>
    <p:sldId id="319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667" autoAdjust="0"/>
  </p:normalViewPr>
  <p:slideViewPr>
    <p:cSldViewPr>
      <p:cViewPr varScale="1">
        <p:scale>
          <a:sx n="100" d="100"/>
          <a:sy n="100" d="100"/>
        </p:scale>
        <p:origin x="9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8/21/2017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9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47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Ilustrar cache miss com o percurso de uma matriz por linha e </a:t>
            </a:r>
            <a:r>
              <a:rPr lang="pt-BR" sz="1200">
                <a:solidFill>
                  <a:schemeClr val="bg1"/>
                </a:solidFill>
              </a:rPr>
              <a:t>por coluna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livro</a:t>
            </a:r>
            <a:r>
              <a:rPr lang="pt-BR" baseline="0" dirty="0"/>
              <a:t> mostra os algoritmos de busca, inserção e remoção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8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09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dirty="0"/>
              <a:t>É</a:t>
            </a:r>
            <a:r>
              <a:rPr lang="pt-BR" baseline="0" dirty="0"/>
              <a:t> possível mostrar que a recorrência satisfaz a tentativa quadrática.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85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que os endereços obtidos correspondam à</a:t>
            </a:r>
            <a:r>
              <a:rPr lang="pt-BR" baseline="0" dirty="0"/>
              <a:t> varredura de toda a tabela, h’’(x) e m devem ser primos entre si (não tem divisor comum) 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03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0F2EDB-1553-426E-B3D1-42D0E8CB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625E189-43DE-4B54-806D-EBCCA37485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430547D9-3CFB-424E-9DD2-2284CF19FBE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35CC20-D3B4-4119-BE75-003AF690421A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8/21/2017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67D32-EF71-47FA-A515-A302DC733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Tratamento de colisão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BD085-607D-40C4-BDC4-978FD5D49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57303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7739074" y="6005328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7739074" y="5862452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>
            <a:off x="7739074" y="5719576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7739074" y="5576700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7167570" y="4648006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1" name="Retângulo 70"/>
          <p:cNvSpPr/>
          <p:nvPr/>
        </p:nvSpPr>
        <p:spPr>
          <a:xfrm>
            <a:off x="7167570" y="4576568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2" name="Retângulo 71"/>
          <p:cNvSpPr/>
          <p:nvPr/>
        </p:nvSpPr>
        <p:spPr>
          <a:xfrm>
            <a:off x="7167570" y="4505130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3" name="Retângulo 72"/>
          <p:cNvSpPr/>
          <p:nvPr/>
        </p:nvSpPr>
        <p:spPr>
          <a:xfrm>
            <a:off x="7167570" y="4433692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7739074" y="6291080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739074" y="6148204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Interior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técnica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alternativa para o encadeamento interior</a:t>
            </a:r>
            <a:r>
              <a:rPr lang="pt-BR" dirty="0"/>
              <a:t> consiste em não diferenciar as duas zonas na tabela</a:t>
            </a:r>
          </a:p>
          <a:p>
            <a:r>
              <a:rPr lang="pt-BR" dirty="0"/>
              <a:t>Essa técnica provoca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colisões secundárias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167570" y="4433692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28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39074" y="4433692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167570" y="4719444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39074" y="4719444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167570" y="5290948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19</a:t>
            </a:r>
          </a:p>
        </p:txBody>
      </p:sp>
      <p:sp>
        <p:nvSpPr>
          <p:cNvPr id="9" name="Retângulo 8"/>
          <p:cNvSpPr/>
          <p:nvPr/>
        </p:nvSpPr>
        <p:spPr>
          <a:xfrm>
            <a:off x="7739074" y="5290948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167570" y="5005196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739074" y="5005196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167570" y="5576700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739074" y="5576700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167570" y="6148204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739074" y="6148204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167570" y="5862452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14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739074" y="5862452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95935" y="4005064"/>
            <a:ext cx="6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chaves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024166" y="40050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28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595670" y="40050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095736" y="40050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595802" y="40050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70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095868" y="40050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19</a:t>
            </a:r>
          </a:p>
        </p:txBody>
      </p:sp>
      <p:cxnSp>
        <p:nvCxnSpPr>
          <p:cNvPr id="26" name="Forma 25"/>
          <p:cNvCxnSpPr>
            <a:stCxn id="20" idx="2"/>
            <a:endCxn id="73" idx="1"/>
          </p:cNvCxnSpPr>
          <p:nvPr/>
        </p:nvCxnSpPr>
        <p:spPr>
          <a:xfrm rot="16200000" flipH="1">
            <a:off x="5157847" y="2459686"/>
            <a:ext cx="95015" cy="392443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21" idx="2"/>
            <a:endCxn id="72" idx="1"/>
          </p:cNvCxnSpPr>
          <p:nvPr/>
        </p:nvCxnSpPr>
        <p:spPr>
          <a:xfrm rot="16200000" flipH="1">
            <a:off x="5407880" y="2781157"/>
            <a:ext cx="166453" cy="335293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22" idx="2"/>
            <a:endCxn id="71" idx="1"/>
          </p:cNvCxnSpPr>
          <p:nvPr/>
        </p:nvCxnSpPr>
        <p:spPr>
          <a:xfrm rot="16200000" flipH="1">
            <a:off x="5622194" y="3066909"/>
            <a:ext cx="237891" cy="285286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a 34"/>
          <p:cNvCxnSpPr>
            <a:stCxn id="23" idx="2"/>
            <a:endCxn id="64" idx="1"/>
          </p:cNvCxnSpPr>
          <p:nvPr/>
        </p:nvCxnSpPr>
        <p:spPr>
          <a:xfrm rot="16200000" flipH="1">
            <a:off x="5836508" y="3352661"/>
            <a:ext cx="309329" cy="235279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4" idx="2"/>
            <a:endCxn id="17" idx="1"/>
          </p:cNvCxnSpPr>
          <p:nvPr/>
        </p:nvCxnSpPr>
        <p:spPr>
          <a:xfrm rot="16200000" flipH="1">
            <a:off x="5425738" y="4263496"/>
            <a:ext cx="1630932" cy="185273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5" idx="3"/>
            <a:endCxn id="57" idx="3"/>
          </p:cNvCxnSpPr>
          <p:nvPr/>
        </p:nvCxnSpPr>
        <p:spPr>
          <a:xfrm>
            <a:off x="8024826" y="4576568"/>
            <a:ext cx="1588" cy="1785950"/>
          </a:xfrm>
          <a:prstGeom prst="bentConnector3">
            <a:avLst>
              <a:gd name="adj1" fmla="val 25791885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86" idx="3"/>
            <a:endCxn id="9" idx="3"/>
          </p:cNvCxnSpPr>
          <p:nvPr/>
        </p:nvCxnSpPr>
        <p:spPr>
          <a:xfrm flipV="1">
            <a:off x="8024826" y="5433824"/>
            <a:ext cx="1588" cy="214314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58" idx="3"/>
            <a:endCxn id="83" idx="3"/>
          </p:cNvCxnSpPr>
          <p:nvPr/>
        </p:nvCxnSpPr>
        <p:spPr>
          <a:xfrm flipV="1">
            <a:off x="8024826" y="6076766"/>
            <a:ext cx="1588" cy="14287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266718" y="524915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h(x) = x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7</a:t>
            </a:r>
          </a:p>
        </p:txBody>
      </p:sp>
      <p:cxnSp>
        <p:nvCxnSpPr>
          <p:cNvPr id="91" name="Conector angulado 90"/>
          <p:cNvCxnSpPr>
            <a:stCxn id="84" idx="3"/>
            <a:endCxn id="85" idx="3"/>
          </p:cNvCxnSpPr>
          <p:nvPr/>
        </p:nvCxnSpPr>
        <p:spPr>
          <a:xfrm flipV="1">
            <a:off x="8024826" y="5791014"/>
            <a:ext cx="1588" cy="14287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have esquerda 10"/>
          <p:cNvSpPr/>
          <p:nvPr/>
        </p:nvSpPr>
        <p:spPr>
          <a:xfrm flipH="1">
            <a:off x="9014919" y="4436731"/>
            <a:ext cx="184274" cy="19972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232798" y="523766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m = 7</a:t>
            </a:r>
          </a:p>
        </p:txBody>
      </p:sp>
    </p:spTree>
    <p:extLst>
      <p:ext uri="{BB962C8B-B14F-4D97-AF65-F5344CB8AC3E}">
        <p14:creationId xmlns:p14="http://schemas.microsoft.com/office/powerpoint/2010/main" val="241359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interior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operações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são facilmente implementadas usando os conceitos de listas encadeadas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</a:t>
            </a:r>
            <a:r>
              <a:rPr lang="pt-BR" dirty="0"/>
              <a:t> exige cuidado para não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invalidar buscas</a:t>
            </a:r>
          </a:p>
          <a:p>
            <a:pPr lvl="1"/>
            <a:r>
              <a:rPr lang="pt-BR" dirty="0"/>
              <a:t>Solução: marcar cada nó com: vazio, ocupado ou liberado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8827744" y="6157324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827744" y="6014448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827744" y="5871572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827744" y="5728696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256240" y="4800002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8256240" y="4728564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8256240" y="4657126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8256240" y="4585688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8827744" y="6443076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827744" y="6300200"/>
            <a:ext cx="285752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256240" y="4585688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28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827744" y="4585688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256240" y="4871440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827744" y="4871440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256240" y="5442944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19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827744" y="5442944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256240" y="5157192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827744" y="5157192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256240" y="5728696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8827744" y="5728696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256240" y="6300200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35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827744" y="6300200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8256240" y="6014448"/>
            <a:ext cx="571504" cy="2857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14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827744" y="6014448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684605" y="4157060"/>
            <a:ext cx="6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chaves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112836" y="415706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28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684340" y="415706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184406" y="415706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684472" y="415706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70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184538" y="415706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19</a:t>
            </a:r>
          </a:p>
        </p:txBody>
      </p:sp>
      <p:cxnSp>
        <p:nvCxnSpPr>
          <p:cNvPr id="34" name="Forma 25"/>
          <p:cNvCxnSpPr>
            <a:stCxn id="29" idx="2"/>
            <a:endCxn id="11" idx="1"/>
          </p:cNvCxnSpPr>
          <p:nvPr/>
        </p:nvCxnSpPr>
        <p:spPr>
          <a:xfrm rot="16200000" flipH="1">
            <a:off x="6246517" y="2611682"/>
            <a:ext cx="95015" cy="392443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a 27"/>
          <p:cNvCxnSpPr>
            <a:stCxn id="30" idx="2"/>
            <a:endCxn id="10" idx="1"/>
          </p:cNvCxnSpPr>
          <p:nvPr/>
        </p:nvCxnSpPr>
        <p:spPr>
          <a:xfrm rot="16200000" flipH="1">
            <a:off x="6496550" y="2933153"/>
            <a:ext cx="166453" cy="335293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a 29"/>
          <p:cNvCxnSpPr>
            <a:stCxn id="31" idx="2"/>
            <a:endCxn id="9" idx="1"/>
          </p:cNvCxnSpPr>
          <p:nvPr/>
        </p:nvCxnSpPr>
        <p:spPr>
          <a:xfrm rot="16200000" flipH="1">
            <a:off x="6710864" y="3218905"/>
            <a:ext cx="237891" cy="285286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4"/>
          <p:cNvCxnSpPr>
            <a:stCxn id="32" idx="2"/>
            <a:endCxn id="8" idx="1"/>
          </p:cNvCxnSpPr>
          <p:nvPr/>
        </p:nvCxnSpPr>
        <p:spPr>
          <a:xfrm rot="16200000" flipH="1">
            <a:off x="6925178" y="3504657"/>
            <a:ext cx="309329" cy="235279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orma 36"/>
          <p:cNvCxnSpPr>
            <a:stCxn id="33" idx="2"/>
            <a:endCxn id="26" idx="1"/>
          </p:cNvCxnSpPr>
          <p:nvPr/>
        </p:nvCxnSpPr>
        <p:spPr>
          <a:xfrm rot="16200000" flipH="1">
            <a:off x="6514408" y="4415492"/>
            <a:ext cx="1630932" cy="185273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9"/>
          <p:cNvCxnSpPr>
            <a:stCxn id="15" idx="3"/>
            <a:endCxn id="12" idx="3"/>
          </p:cNvCxnSpPr>
          <p:nvPr/>
        </p:nvCxnSpPr>
        <p:spPr>
          <a:xfrm>
            <a:off x="9113496" y="4728564"/>
            <a:ext cx="1588" cy="1785950"/>
          </a:xfrm>
          <a:prstGeom prst="bentConnector3">
            <a:avLst>
              <a:gd name="adj1" fmla="val 25791885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41"/>
          <p:cNvCxnSpPr>
            <a:stCxn id="7" idx="3"/>
            <a:endCxn id="19" idx="3"/>
          </p:cNvCxnSpPr>
          <p:nvPr/>
        </p:nvCxnSpPr>
        <p:spPr>
          <a:xfrm flipV="1">
            <a:off x="9113496" y="5585820"/>
            <a:ext cx="1588" cy="214314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4"/>
          <p:cNvCxnSpPr>
            <a:stCxn id="13" idx="3"/>
            <a:endCxn id="4" idx="3"/>
          </p:cNvCxnSpPr>
          <p:nvPr/>
        </p:nvCxnSpPr>
        <p:spPr>
          <a:xfrm flipV="1">
            <a:off x="9113496" y="6228762"/>
            <a:ext cx="1588" cy="14287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90"/>
          <p:cNvCxnSpPr>
            <a:stCxn id="5" idx="3"/>
            <a:endCxn id="6" idx="3"/>
          </p:cNvCxnSpPr>
          <p:nvPr/>
        </p:nvCxnSpPr>
        <p:spPr>
          <a:xfrm flipV="1">
            <a:off x="9113496" y="5943010"/>
            <a:ext cx="1588" cy="14287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ave esquerda 10"/>
          <p:cNvSpPr/>
          <p:nvPr/>
        </p:nvSpPr>
        <p:spPr>
          <a:xfrm flipH="1">
            <a:off x="10103589" y="4588727"/>
            <a:ext cx="184274" cy="19972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0321468" y="538965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m = 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197420" y="4575725"/>
            <a:ext cx="1398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  <a:p>
            <a:endParaRPr lang="pt-BR" dirty="0">
              <a:latin typeface="Calibri" panose="020F050202020403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</a:rPr>
              <a:t>Remover(14)</a:t>
            </a:r>
          </a:p>
          <a:p>
            <a:r>
              <a:rPr lang="pt-BR" dirty="0">
                <a:latin typeface="Calibri" panose="020F0502020204030204" pitchFamily="34" charset="0"/>
              </a:rPr>
              <a:t>Buscar(19)</a:t>
            </a:r>
          </a:p>
        </p:txBody>
      </p:sp>
    </p:spTree>
    <p:extLst>
      <p:ext uri="{BB962C8B-B14F-4D97-AF65-F5344CB8AC3E}">
        <p14:creationId xmlns:p14="http://schemas.microsoft.com/office/powerpoint/2010/main" val="12686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Aberto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colisões por encadeamento utiliza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 encadeadas </a:t>
            </a:r>
          </a:p>
          <a:p>
            <a:pPr lvl="1"/>
            <a:r>
              <a:rPr lang="pt-BR" dirty="0"/>
              <a:t>Estas listas utilizam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, que consomem espaço adicional na memória</a:t>
            </a:r>
          </a:p>
          <a:p>
            <a:r>
              <a:rPr lang="pt-BR" dirty="0"/>
              <a:t>O método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endereçamento aberto </a:t>
            </a:r>
            <a:r>
              <a:rPr lang="pt-BR" dirty="0"/>
              <a:t>visa um melhor aproveitamento do espaço, eliminando o uso de ponteiros </a:t>
            </a:r>
          </a:p>
        </p:txBody>
      </p:sp>
      <p:grpSp>
        <p:nvGrpSpPr>
          <p:cNvPr id="88" name="Agrupar 87"/>
          <p:cNvGrpSpPr/>
          <p:nvPr/>
        </p:nvGrpSpPr>
        <p:grpSpPr>
          <a:xfrm>
            <a:off x="2639616" y="4221088"/>
            <a:ext cx="5874197" cy="2439836"/>
            <a:chOff x="2653200" y="4309096"/>
            <a:chExt cx="5874197" cy="2439836"/>
          </a:xfrm>
        </p:grpSpPr>
        <p:sp>
          <p:nvSpPr>
            <p:cNvPr id="50" name="Retângulo 49"/>
            <p:cNvSpPr/>
            <p:nvPr/>
          </p:nvSpPr>
          <p:spPr>
            <a:xfrm>
              <a:off x="6796604" y="4952038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796604" y="4880600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796604" y="4809162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796604" y="4737724"/>
              <a:ext cx="571504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6796604" y="4737724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28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96604" y="5023476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35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796604" y="5594980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70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6796604" y="5309228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14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796604" y="5880732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6796604" y="6452236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796604" y="6166484"/>
              <a:ext cx="57150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19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5224969" y="4309096"/>
              <a:ext cx="647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chaves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653200" y="43090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28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224704" y="43090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35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3724770" y="43090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14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224836" y="43090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70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724902" y="43090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19</a:t>
              </a:r>
            </a:p>
          </p:txBody>
        </p:sp>
        <p:cxnSp>
          <p:nvCxnSpPr>
            <p:cNvPr id="76" name="Forma 25"/>
            <p:cNvCxnSpPr>
              <a:stCxn id="71" idx="2"/>
              <a:endCxn id="53" idx="1"/>
            </p:cNvCxnSpPr>
            <p:nvPr/>
          </p:nvCxnSpPr>
          <p:spPr>
            <a:xfrm rot="16200000" flipH="1">
              <a:off x="4786881" y="2763718"/>
              <a:ext cx="95015" cy="392443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Forma 27"/>
            <p:cNvCxnSpPr>
              <a:stCxn id="72" idx="2"/>
              <a:endCxn id="52" idx="1"/>
            </p:cNvCxnSpPr>
            <p:nvPr/>
          </p:nvCxnSpPr>
          <p:spPr>
            <a:xfrm rot="16200000" flipH="1">
              <a:off x="5036914" y="3085189"/>
              <a:ext cx="166453" cy="335293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a 29"/>
            <p:cNvCxnSpPr>
              <a:stCxn id="73" idx="2"/>
              <a:endCxn id="51" idx="1"/>
            </p:cNvCxnSpPr>
            <p:nvPr/>
          </p:nvCxnSpPr>
          <p:spPr>
            <a:xfrm rot="16200000" flipH="1">
              <a:off x="5251228" y="3370941"/>
              <a:ext cx="237891" cy="285286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Forma 34"/>
            <p:cNvCxnSpPr>
              <a:stCxn id="74" idx="2"/>
              <a:endCxn id="50" idx="1"/>
            </p:cNvCxnSpPr>
            <p:nvPr/>
          </p:nvCxnSpPr>
          <p:spPr>
            <a:xfrm rot="16200000" flipH="1">
              <a:off x="5465542" y="3656693"/>
              <a:ext cx="309329" cy="235279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Forma 36"/>
            <p:cNvCxnSpPr>
              <a:stCxn id="75" idx="2"/>
              <a:endCxn id="68" idx="1"/>
            </p:cNvCxnSpPr>
            <p:nvPr/>
          </p:nvCxnSpPr>
          <p:spPr>
            <a:xfrm rot="16200000" flipH="1">
              <a:off x="5054772" y="4567528"/>
              <a:ext cx="1630932" cy="185273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2895752" y="555319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h(x) = x </a:t>
              </a:r>
              <a:r>
                <a:rPr lang="pt-BR" dirty="0" err="1">
                  <a:latin typeface="Calibri" panose="020F0502020204030204" pitchFamily="34" charset="0"/>
                </a:rPr>
                <a:t>mod</a:t>
              </a:r>
              <a:r>
                <a:rPr lang="pt-BR" dirty="0">
                  <a:latin typeface="Calibri" panose="020F0502020204030204" pitchFamily="34" charset="0"/>
                </a:rPr>
                <a:t> 7</a:t>
              </a:r>
            </a:p>
          </p:txBody>
        </p:sp>
        <p:sp>
          <p:nvSpPr>
            <p:cNvPr id="86" name="Chave esquerda 10"/>
            <p:cNvSpPr/>
            <p:nvPr/>
          </p:nvSpPr>
          <p:spPr>
            <a:xfrm flipH="1">
              <a:off x="7602273" y="4751707"/>
              <a:ext cx="184274" cy="199722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820152" y="5552639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2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Aberto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idéia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endereçamento aberto </a:t>
            </a:r>
            <a:r>
              <a:rPr lang="pt-BR" dirty="0"/>
              <a:t>é utilizar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novo cálculo</a:t>
            </a:r>
            <a:r>
              <a:rPr lang="pt-BR" dirty="0"/>
              <a:t> para encontrar uma nova posição para um elemento em estado de colisão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</a:t>
            </a:r>
            <a:r>
              <a:rPr lang="pt-BR" dirty="0"/>
              <a:t>para cada chave x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até m endereços base </a:t>
            </a:r>
            <a:r>
              <a:rPr lang="pt-BR" dirty="0">
                <a:latin typeface="Calibri" panose="020F0502020204030204" pitchFamily="34" charset="0"/>
              </a:rPr>
              <a:t>h(x,k)</a:t>
            </a:r>
            <a:r>
              <a:rPr lang="pt-BR" dirty="0"/>
              <a:t>, onde </a:t>
            </a:r>
            <a:r>
              <a:rPr lang="pt-BR" dirty="0">
                <a:latin typeface="Calibri" panose="020F0502020204030204" pitchFamily="34" charset="0"/>
              </a:rPr>
              <a:t>k  =  0, ..., m-1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encontrar a chave x</a:t>
            </a:r>
            <a:r>
              <a:rPr lang="pt-BR" dirty="0"/>
              <a:t>, deve-se calcular </a:t>
            </a:r>
            <a:r>
              <a:rPr lang="pt-BR" dirty="0">
                <a:latin typeface="Calibri" panose="020F0502020204030204" pitchFamily="34" charset="0"/>
              </a:rPr>
              <a:t>h(x,0)</a:t>
            </a:r>
            <a:r>
              <a:rPr lang="pt-BR" dirty="0"/>
              <a:t>. Caso esteja ocupada por outra chave, calcula-se o </a:t>
            </a:r>
            <a:r>
              <a:rPr lang="pt-BR" dirty="0">
                <a:latin typeface="Calibri" panose="020F0502020204030204" pitchFamily="34" charset="0"/>
              </a:rPr>
              <a:t>h(x,1)</a:t>
            </a:r>
            <a:r>
              <a:rPr lang="pt-BR" dirty="0"/>
              <a:t> e assim por diante</a:t>
            </a:r>
          </a:p>
        </p:txBody>
      </p:sp>
    </p:spTree>
    <p:extLst>
      <p:ext uri="{BB962C8B-B14F-4D97-AF65-F5344CB8AC3E}">
        <p14:creationId xmlns:p14="http://schemas.microsoft.com/office/powerpoint/2010/main" val="345795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Aberto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seqüência de endereços base </a:t>
            </a:r>
            <a:r>
              <a:rPr lang="pt-BR" dirty="0">
                <a:latin typeface="Calibri" panose="020F0502020204030204" pitchFamily="34" charset="0"/>
              </a:rPr>
              <a:t>h(x,k)</a:t>
            </a:r>
            <a:r>
              <a:rPr lang="pt-BR" dirty="0"/>
              <a:t>, onde </a:t>
            </a:r>
            <a:r>
              <a:rPr lang="pt-BR" dirty="0">
                <a:latin typeface="Calibri" panose="020F0502020204030204" pitchFamily="34" charset="0"/>
              </a:rPr>
              <a:t>k  =  0,..., m-1</a:t>
            </a:r>
            <a:r>
              <a:rPr lang="pt-BR" dirty="0"/>
              <a:t>, 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seqüência de tentativas</a:t>
            </a:r>
          </a:p>
          <a:p>
            <a:r>
              <a:rPr lang="pt-BR" dirty="0"/>
              <a:t>A seqüência de tentativas </a:t>
            </a:r>
            <a:r>
              <a:rPr lang="pt-BR" dirty="0">
                <a:latin typeface="Calibri" panose="020F0502020204030204" pitchFamily="34" charset="0"/>
              </a:rPr>
              <a:t>h(x,0)</a:t>
            </a:r>
            <a:r>
              <a:rPr lang="pt-BR" dirty="0"/>
              <a:t>, </a:t>
            </a:r>
            <a:r>
              <a:rPr lang="pt-BR" dirty="0">
                <a:latin typeface="Calibri" panose="020F0502020204030204" pitchFamily="34" charset="0"/>
              </a:rPr>
              <a:t>h(x,1)</a:t>
            </a:r>
            <a:r>
              <a:rPr lang="pt-BR" dirty="0"/>
              <a:t>, ..., </a:t>
            </a:r>
            <a:r>
              <a:rPr lang="pt-BR" dirty="0">
                <a:latin typeface="Calibri" panose="020F0502020204030204" pitchFamily="34" charset="0"/>
              </a:rPr>
              <a:t>h(x, m-1)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permutação</a:t>
            </a:r>
            <a:r>
              <a:rPr lang="pt-BR" dirty="0"/>
              <a:t> do conjunto </a:t>
            </a:r>
            <a:r>
              <a:rPr lang="pt-BR" dirty="0">
                <a:latin typeface="Calibri" panose="020F0502020204030204" pitchFamily="34" charset="0"/>
              </a:rPr>
              <a:t>{0, ..., m-1}</a:t>
            </a:r>
          </a:p>
          <a:p>
            <a:r>
              <a:rPr lang="pt-BR" dirty="0"/>
              <a:t>Para cada chave x,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</a:t>
            </a:r>
            <a:r>
              <a:rPr lang="pt-BR" dirty="0"/>
              <a:t>deve ser capaz de fornecer essa permutação</a:t>
            </a:r>
          </a:p>
        </p:txBody>
      </p:sp>
    </p:spTree>
    <p:extLst>
      <p:ext uri="{BB962C8B-B14F-4D97-AF65-F5344CB8AC3E}">
        <p14:creationId xmlns:p14="http://schemas.microsoft.com/office/powerpoint/2010/main" val="69511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Aberto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</a:t>
            </a:r>
            <a:r>
              <a:rPr lang="pt-BR" dirty="0"/>
              <a:t> para a determinação da seqüência de tentativas </a:t>
            </a:r>
            <a:r>
              <a:rPr lang="pt-BR" dirty="0">
                <a:latin typeface="Calibri" panose="020F0502020204030204" pitchFamily="34" charset="0"/>
              </a:rPr>
              <a:t>h(x,k) </a:t>
            </a:r>
            <a:r>
              <a:rPr lang="pt-BR" dirty="0"/>
              <a:t>, </a:t>
            </a:r>
            <a:r>
              <a:rPr lang="pt-BR" dirty="0">
                <a:latin typeface="Calibri" panose="020F0502020204030204" pitchFamily="34" charset="0"/>
              </a:rPr>
              <a:t>k = 0, ..., m-1</a:t>
            </a:r>
          </a:p>
          <a:p>
            <a:endParaRPr lang="pt-BR" dirty="0">
              <a:latin typeface="Calibri" panose="020F0502020204030204" pitchFamily="34" charset="0"/>
            </a:endParaRPr>
          </a:p>
          <a:p>
            <a:pPr lvl="1"/>
            <a:r>
              <a:rPr lang="pt-BR" dirty="0"/>
              <a:t>Tentativa linear</a:t>
            </a:r>
          </a:p>
          <a:p>
            <a:pPr lvl="1"/>
            <a:r>
              <a:rPr lang="pt-BR" dirty="0"/>
              <a:t>Tentativa quadrática</a:t>
            </a:r>
          </a:p>
          <a:p>
            <a:pPr lvl="1"/>
            <a:r>
              <a:rPr lang="pt-BR" dirty="0"/>
              <a:t>Dispersão dupla</a:t>
            </a:r>
          </a:p>
        </p:txBody>
      </p:sp>
    </p:spTree>
    <p:extLst>
      <p:ext uri="{BB962C8B-B14F-4D97-AF65-F5344CB8AC3E}">
        <p14:creationId xmlns:p14="http://schemas.microsoft.com/office/powerpoint/2010/main" val="232859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Tentativa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consiste em tentar armazenar o novo nó, de chave x,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consecutivos</a:t>
            </a:r>
          </a:p>
          <a:p>
            <a:pPr algn="ctr">
              <a:buNone/>
            </a:pPr>
            <a:r>
              <a:rPr lang="pt-BR" dirty="0">
                <a:latin typeface="Calibri" panose="020F0502020204030204" pitchFamily="34" charset="0"/>
              </a:rPr>
              <a:t>h(x,k) = (h’(x) + k)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m, 0 ≤ k ≤ m-1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>
                <a:latin typeface="Calibri" panose="020F0502020204030204" pitchFamily="34" charset="0"/>
              </a:rPr>
              <a:t>h’(x) </a:t>
            </a:r>
            <a:r>
              <a:rPr lang="pt-BR" dirty="0"/>
              <a:t>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</a:t>
            </a:r>
            <a:r>
              <a:rPr lang="pt-BR" dirty="0"/>
              <a:t>convencional</a:t>
            </a:r>
          </a:p>
          <a:p>
            <a:r>
              <a:rPr lang="pt-BR" dirty="0"/>
              <a:t>Este método possui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inconveniente</a:t>
            </a:r>
            <a:r>
              <a:rPr lang="pt-BR" dirty="0"/>
              <a:t> de produzir longos trechos consecutivos de memória ocupada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82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Tentativa Linear</a:t>
            </a:r>
          </a:p>
        </p:txBody>
      </p:sp>
      <p:sp>
        <p:nvSpPr>
          <p:cNvPr id="10" name="Chave esquerda 9"/>
          <p:cNvSpPr/>
          <p:nvPr/>
        </p:nvSpPr>
        <p:spPr>
          <a:xfrm flipH="1">
            <a:off x="10223047" y="2643182"/>
            <a:ext cx="142876" cy="335758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508799" y="414338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m = 23</a:t>
            </a:r>
          </a:p>
        </p:txBody>
      </p:sp>
      <p:cxnSp>
        <p:nvCxnSpPr>
          <p:cNvPr id="17" name="Forma 16"/>
          <p:cNvCxnSpPr>
            <a:stCxn id="28" idx="0"/>
            <a:endCxn id="42" idx="1"/>
          </p:cNvCxnSpPr>
          <p:nvPr/>
        </p:nvCxnSpPr>
        <p:spPr>
          <a:xfrm rot="5400000" flipH="1" flipV="1">
            <a:off x="7668883" y="4660654"/>
            <a:ext cx="357190" cy="2751666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29" idx="0"/>
            <a:endCxn id="75" idx="1"/>
          </p:cNvCxnSpPr>
          <p:nvPr/>
        </p:nvCxnSpPr>
        <p:spPr>
          <a:xfrm rot="5400000" flipH="1" flipV="1">
            <a:off x="6329421" y="3321192"/>
            <a:ext cx="2607487" cy="318029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orma 18"/>
          <p:cNvCxnSpPr>
            <a:stCxn id="30" idx="0"/>
            <a:endCxn id="9" idx="1"/>
          </p:cNvCxnSpPr>
          <p:nvPr/>
        </p:nvCxnSpPr>
        <p:spPr>
          <a:xfrm rot="5400000" flipH="1" flipV="1">
            <a:off x="5704338" y="2696109"/>
            <a:ext cx="3429024" cy="360892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a 19"/>
          <p:cNvCxnSpPr>
            <a:stCxn id="12" idx="0"/>
            <a:endCxn id="35" idx="1"/>
          </p:cNvCxnSpPr>
          <p:nvPr/>
        </p:nvCxnSpPr>
        <p:spPr>
          <a:xfrm rot="5400000" flipH="1" flipV="1">
            <a:off x="6633032" y="3624803"/>
            <a:ext cx="2857520" cy="232303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17"/>
          <p:cNvCxnSpPr>
            <a:stCxn id="31" idx="0"/>
            <a:endCxn id="41" idx="1"/>
          </p:cNvCxnSpPr>
          <p:nvPr/>
        </p:nvCxnSpPr>
        <p:spPr>
          <a:xfrm rot="5400000" flipH="1" flipV="1">
            <a:off x="6883065" y="3874836"/>
            <a:ext cx="642942" cy="403755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4079776" y="6215082"/>
            <a:ext cx="4640863" cy="369332"/>
            <a:chOff x="4079776" y="6215082"/>
            <a:chExt cx="4640863" cy="369332"/>
          </a:xfrm>
        </p:grpSpPr>
        <p:sp>
          <p:nvSpPr>
            <p:cNvPr id="12" name="CaixaDeTexto 11"/>
            <p:cNvSpPr txBox="1"/>
            <p:nvPr/>
          </p:nvSpPr>
          <p:spPr>
            <a:xfrm>
              <a:off x="6722981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508799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26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080171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366055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27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937427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72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079776" y="6215082"/>
              <a:ext cx="647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chaves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294353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68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865725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49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437097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46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008469" y="621508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44</a:t>
              </a:r>
            </a:p>
          </p:txBody>
        </p:sp>
      </p:grpSp>
      <p:cxnSp>
        <p:nvCxnSpPr>
          <p:cNvPr id="61" name="Forma 60"/>
          <p:cNvCxnSpPr>
            <a:stCxn id="14" idx="0"/>
            <a:endCxn id="38" idx="1"/>
          </p:cNvCxnSpPr>
          <p:nvPr/>
        </p:nvCxnSpPr>
        <p:spPr>
          <a:xfrm rot="5400000" flipH="1" flipV="1">
            <a:off x="7240255" y="4232026"/>
            <a:ext cx="2000264" cy="196584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orma 64"/>
          <p:cNvCxnSpPr>
            <a:stCxn id="13" idx="0"/>
            <a:endCxn id="74" idx="1"/>
          </p:cNvCxnSpPr>
          <p:nvPr/>
        </p:nvCxnSpPr>
        <p:spPr>
          <a:xfrm rot="5400000" flipH="1" flipV="1">
            <a:off x="7186677" y="4178448"/>
            <a:ext cx="2536049" cy="153722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Forma 69"/>
          <p:cNvCxnSpPr>
            <a:stCxn id="16" idx="0"/>
            <a:endCxn id="73" idx="1"/>
          </p:cNvCxnSpPr>
          <p:nvPr/>
        </p:nvCxnSpPr>
        <p:spPr>
          <a:xfrm rot="5400000" flipH="1" flipV="1">
            <a:off x="7436710" y="4428481"/>
            <a:ext cx="2464611" cy="110859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Forma 71"/>
          <p:cNvCxnSpPr>
            <a:stCxn id="15" idx="0"/>
            <a:endCxn id="37" idx="1"/>
          </p:cNvCxnSpPr>
          <p:nvPr/>
        </p:nvCxnSpPr>
        <p:spPr>
          <a:xfrm rot="5400000" flipH="1" flipV="1">
            <a:off x="7740321" y="4732092"/>
            <a:ext cx="2286016" cy="67996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805993" y="4002692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h(</a:t>
            </a:r>
            <a:r>
              <a:rPr lang="pt-BR" sz="2400" dirty="0" err="1">
                <a:latin typeface="Calibri" panose="020F0502020204030204" pitchFamily="34" charset="0"/>
              </a:rPr>
              <a:t>x,k</a:t>
            </a:r>
            <a:r>
              <a:rPr lang="pt-BR" sz="2400" dirty="0">
                <a:latin typeface="Calibri" panose="020F0502020204030204" pitchFamily="34" charset="0"/>
              </a:rPr>
              <a:t>) = 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(x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mod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23)</a:t>
            </a:r>
            <a:r>
              <a:rPr lang="pt-BR" sz="2400" dirty="0">
                <a:latin typeface="Calibri" panose="020F0502020204030204" pitchFamily="34" charset="0"/>
              </a:rPr>
              <a:t> + k) </a:t>
            </a:r>
            <a:r>
              <a:rPr lang="pt-BR" sz="2400" dirty="0" err="1">
                <a:latin typeface="Calibri" panose="020F0502020204030204" pitchFamily="34" charset="0"/>
              </a:rPr>
              <a:t>mod</a:t>
            </a:r>
            <a:r>
              <a:rPr lang="pt-BR" sz="2400" dirty="0">
                <a:latin typeface="Calibri" panose="020F0502020204030204" pitchFamily="34" charset="0"/>
              </a:rPr>
              <a:t> 23</a:t>
            </a:r>
            <a:endParaRPr lang="pt-BR" sz="3200" dirty="0">
              <a:latin typeface="Calibri" panose="020F0502020204030204" pitchFamily="34" charset="0"/>
            </a:endParaRPr>
          </a:p>
        </p:txBody>
      </p:sp>
      <p:grpSp>
        <p:nvGrpSpPr>
          <p:cNvPr id="56" name="Agrupar 55"/>
          <p:cNvGrpSpPr/>
          <p:nvPr/>
        </p:nvGrpSpPr>
        <p:grpSpPr>
          <a:xfrm>
            <a:off x="9223311" y="2643182"/>
            <a:ext cx="918680" cy="3357586"/>
            <a:chOff x="9223311" y="2643182"/>
            <a:chExt cx="918680" cy="3357586"/>
          </a:xfrm>
        </p:grpSpPr>
        <p:sp>
          <p:nvSpPr>
            <p:cNvPr id="22" name="CaixaDeTexto 21"/>
            <p:cNvSpPr txBox="1"/>
            <p:nvPr/>
          </p:nvSpPr>
          <p:spPr>
            <a:xfrm>
              <a:off x="9813055" y="264318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813055" y="292893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813055" y="321468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813055" y="350043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813055" y="3786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813055" y="407194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9813055" y="4429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9813055" y="471488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9813055" y="542926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813055" y="571501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223311" y="3714752"/>
              <a:ext cx="517736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9223311" y="3643314"/>
              <a:ext cx="517736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9223311" y="3571876"/>
              <a:ext cx="517736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9223311" y="3500438"/>
              <a:ext cx="517736" cy="71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223311" y="2643182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46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9223311" y="2928934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9223311" y="3214686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9223311" y="3500438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49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9223311" y="3786190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26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9223311" y="4071942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97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9223311" y="4357694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72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9223311" y="4643446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27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23311" y="5429264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44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223311" y="5715016"/>
              <a:ext cx="517736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68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400057" y="4857760"/>
              <a:ext cx="145959" cy="553998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pt-BR" sz="1000" b="1" dirty="0"/>
                <a:t>.</a:t>
              </a:r>
            </a:p>
            <a:p>
              <a:r>
                <a:rPr lang="pt-BR" sz="1000" b="1" dirty="0"/>
                <a:t>.</a:t>
              </a:r>
            </a:p>
            <a:p>
              <a:r>
                <a:rPr lang="pt-BR" sz="1000" b="1" dirty="0"/>
                <a:t>.</a:t>
              </a:r>
            </a:p>
          </p:txBody>
        </p:sp>
      </p:grpSp>
      <p:sp>
        <p:nvSpPr>
          <p:cNvPr id="47" name="Retângulo 46"/>
          <p:cNvSpPr/>
          <p:nvPr/>
        </p:nvSpPr>
        <p:spPr>
          <a:xfrm>
            <a:off x="805993" y="2494721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h(</a:t>
            </a:r>
            <a:r>
              <a:rPr lang="pt-BR" sz="2400" dirty="0" err="1">
                <a:latin typeface="Calibri" panose="020F0502020204030204" pitchFamily="34" charset="0"/>
              </a:rPr>
              <a:t>x,k</a:t>
            </a:r>
            <a:r>
              <a:rPr lang="pt-BR" sz="2400" dirty="0">
                <a:latin typeface="Calibri" panose="020F0502020204030204" pitchFamily="34" charset="0"/>
              </a:rPr>
              <a:t>) = 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h’(x)</a:t>
            </a:r>
            <a:r>
              <a:rPr lang="pt-BR" sz="2400" dirty="0">
                <a:latin typeface="Calibri" panose="020F0502020204030204" pitchFamily="34" charset="0"/>
              </a:rPr>
              <a:t> + k) </a:t>
            </a:r>
            <a:r>
              <a:rPr lang="pt-BR" sz="2400" dirty="0" err="1">
                <a:latin typeface="Calibri" panose="020F0502020204030204" pitchFamily="34" charset="0"/>
              </a:rPr>
              <a:t>mod</a:t>
            </a:r>
            <a:r>
              <a:rPr lang="pt-BR" sz="2400" dirty="0">
                <a:latin typeface="Calibri" panose="020F0502020204030204" pitchFamily="34" charset="0"/>
              </a:rPr>
              <a:t> m</a:t>
            </a:r>
            <a:endParaRPr lang="pt-BR" sz="2400" dirty="0"/>
          </a:p>
        </p:txBody>
      </p:sp>
      <p:sp>
        <p:nvSpPr>
          <p:cNvPr id="55" name="Retângulo 54"/>
          <p:cNvSpPr/>
          <p:nvPr/>
        </p:nvSpPr>
        <p:spPr>
          <a:xfrm>
            <a:off x="805993" y="3229273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h’(x)</a:t>
            </a:r>
            <a:r>
              <a:rPr lang="pt-BR" sz="2400" dirty="0">
                <a:latin typeface="Calibri" panose="020F0502020204030204" pitchFamily="34" charset="0"/>
              </a:rPr>
              <a:t> = x </a:t>
            </a:r>
            <a:r>
              <a:rPr lang="pt-BR" sz="2400" dirty="0" err="1">
                <a:latin typeface="Calibri" panose="020F0502020204030204" pitchFamily="34" charset="0"/>
              </a:rPr>
              <a:t>mod</a:t>
            </a:r>
            <a:r>
              <a:rPr lang="pt-BR" sz="2400" dirty="0">
                <a:latin typeface="Calibri" panose="020F0502020204030204" pitchFamily="34" charset="0"/>
              </a:rPr>
              <a:t> 23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5550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Tentativa Quadrática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método linear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chaves tendem a se concentrar</a:t>
            </a:r>
            <a:r>
              <a:rPr lang="pt-BR" dirty="0"/>
              <a:t> criando agrupamentos que aumentam muito o tempo de busca</a:t>
            </a:r>
          </a:p>
          <a:p>
            <a:r>
              <a:rPr lang="pt-BR" dirty="0"/>
              <a:t>A idéia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tentativa quadrática </a:t>
            </a:r>
            <a:r>
              <a:rPr lang="pt-BR" dirty="0"/>
              <a:t>é obter sequências diferentes para endereços base próximos</a:t>
            </a:r>
          </a:p>
          <a:p>
            <a:r>
              <a:rPr lang="pt-BR" dirty="0"/>
              <a:t>Para isso utiliza-se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quadrática</a:t>
            </a:r>
          </a:p>
          <a:p>
            <a:pPr algn="ctr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algn="ctr">
              <a:buNone/>
            </a:pPr>
            <a:r>
              <a:rPr lang="pt-BR" dirty="0">
                <a:latin typeface="Calibri" panose="020F0502020204030204" pitchFamily="34" charset="0"/>
              </a:rPr>
              <a:t>h(</a:t>
            </a:r>
            <a:r>
              <a:rPr lang="pt-BR" dirty="0" err="1">
                <a:latin typeface="Calibri" panose="020F0502020204030204" pitchFamily="34" charset="0"/>
              </a:rPr>
              <a:t>x,k</a:t>
            </a:r>
            <a:r>
              <a:rPr lang="pt-BR" dirty="0">
                <a:latin typeface="Calibri" panose="020F0502020204030204" pitchFamily="34" charset="0"/>
              </a:rPr>
              <a:t>)=(h’(x) + c</a:t>
            </a:r>
            <a:r>
              <a:rPr lang="pt-BR" baseline="-25000" dirty="0">
                <a:latin typeface="Calibri" panose="020F0502020204030204" pitchFamily="34" charset="0"/>
              </a:rPr>
              <a:t>1</a:t>
            </a:r>
            <a:r>
              <a:rPr lang="pt-BR" dirty="0">
                <a:latin typeface="Calibri" panose="020F0502020204030204" pitchFamily="34" charset="0"/>
              </a:rPr>
              <a:t>k + c</a:t>
            </a:r>
            <a:r>
              <a:rPr lang="pt-BR" baseline="-25000" dirty="0">
                <a:latin typeface="Calibri" panose="020F0502020204030204" pitchFamily="34" charset="0"/>
              </a:rPr>
              <a:t>2</a:t>
            </a:r>
            <a:r>
              <a:rPr lang="pt-BR" dirty="0">
                <a:latin typeface="Calibri" panose="020F0502020204030204" pitchFamily="34" charset="0"/>
              </a:rPr>
              <a:t>k</a:t>
            </a:r>
            <a:r>
              <a:rPr lang="pt-BR" baseline="30000" dirty="0">
                <a:latin typeface="Calibri" panose="020F0502020204030204" pitchFamily="34" charset="0"/>
              </a:rPr>
              <a:t>2</a:t>
            </a:r>
            <a:r>
              <a:rPr lang="pt-BR" dirty="0">
                <a:latin typeface="Calibri" panose="020F0502020204030204" pitchFamily="34" charset="0"/>
              </a:rPr>
              <a:t>)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m</a:t>
            </a:r>
            <a:endParaRPr lang="pt-BR" dirty="0"/>
          </a:p>
          <a:p>
            <a:pPr algn="ctr">
              <a:buNone/>
            </a:pPr>
            <a:br>
              <a:rPr lang="pt-BR" dirty="0"/>
            </a:br>
            <a:r>
              <a:rPr lang="pt-BR" dirty="0"/>
              <a:t>c</a:t>
            </a:r>
            <a:r>
              <a:rPr lang="pt-BR" baseline="-25000" dirty="0"/>
              <a:t>1</a:t>
            </a:r>
            <a:r>
              <a:rPr lang="pt-BR" dirty="0"/>
              <a:t> e c</a:t>
            </a:r>
            <a:r>
              <a:rPr lang="pt-BR" baseline="-25000" dirty="0"/>
              <a:t>2</a:t>
            </a:r>
            <a:r>
              <a:rPr lang="pt-BR" dirty="0"/>
              <a:t> são constantes, </a:t>
            </a:r>
            <a:r>
              <a:rPr lang="pt-BR" dirty="0">
                <a:latin typeface="Calibri" panose="020F0502020204030204" pitchFamily="34" charset="0"/>
              </a:rPr>
              <a:t>c</a:t>
            </a:r>
            <a:r>
              <a:rPr lang="pt-BR" baseline="-25000" dirty="0">
                <a:latin typeface="Calibri" panose="020F0502020204030204" pitchFamily="34" charset="0"/>
              </a:rPr>
              <a:t>2</a:t>
            </a:r>
            <a:r>
              <a:rPr lang="pt-BR" dirty="0">
                <a:latin typeface="Calibri" panose="020F0502020204030204" pitchFamily="34" charset="0"/>
              </a:rPr>
              <a:t> ≠ 0</a:t>
            </a:r>
            <a:r>
              <a:rPr lang="pt-BR" dirty="0"/>
              <a:t> e </a:t>
            </a:r>
            <a:r>
              <a:rPr lang="pt-BR" dirty="0">
                <a:latin typeface="Calibri" panose="020F0502020204030204" pitchFamily="34" charset="0"/>
              </a:rPr>
              <a:t>k = 0, ..., m-1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5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Tentativa quadrática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aplicação do método da tentativa quadrática,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valores de m, c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c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devem ser escolhidos de forma que </a:t>
            </a:r>
            <a:r>
              <a:rPr lang="pt-BR" dirty="0">
                <a:latin typeface="Calibri" panose="020F0502020204030204" pitchFamily="34" charset="0"/>
              </a:rPr>
              <a:t>h(</a:t>
            </a:r>
            <a:r>
              <a:rPr lang="pt-BR" dirty="0" err="1">
                <a:latin typeface="Calibri" panose="020F0502020204030204" pitchFamily="34" charset="0"/>
              </a:rPr>
              <a:t>x,k</a:t>
            </a:r>
            <a:r>
              <a:rPr lang="pt-BR" dirty="0">
                <a:latin typeface="Calibri" panose="020F0502020204030204" pitchFamily="34" charset="0"/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percorra toda a tabela</a:t>
            </a:r>
          </a:p>
          <a:p>
            <a:r>
              <a:rPr lang="pt-BR" dirty="0">
                <a:latin typeface="Calibri" panose="020F0502020204030204" pitchFamily="34" charset="0"/>
              </a:rPr>
              <a:t>   h(</a:t>
            </a:r>
            <a:r>
              <a:rPr lang="pt-BR" dirty="0" err="1">
                <a:latin typeface="Calibri" panose="020F0502020204030204" pitchFamily="34" charset="0"/>
              </a:rPr>
              <a:t>x,k</a:t>
            </a:r>
            <a:r>
              <a:rPr lang="pt-BR" dirty="0">
                <a:latin typeface="Calibri" panose="020F0502020204030204" pitchFamily="34" charset="0"/>
              </a:rPr>
              <a:t>)=(h’(x) 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pt-BR" dirty="0">
                <a:latin typeface="Calibri" panose="020F0502020204030204" pitchFamily="34" charset="0"/>
              </a:rPr>
              <a:t>k 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pt-BR" baseline="-25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latin typeface="Calibri" panose="020F0502020204030204" pitchFamily="34" charset="0"/>
              </a:rPr>
              <a:t>k</a:t>
            </a:r>
            <a:r>
              <a:rPr lang="pt-BR" baseline="30000" dirty="0">
                <a:latin typeface="Calibri" panose="020F0502020204030204" pitchFamily="34" charset="0"/>
              </a:rPr>
              <a:t>2</a:t>
            </a:r>
            <a:r>
              <a:rPr lang="pt-BR" dirty="0">
                <a:latin typeface="Calibri" panose="020F0502020204030204" pitchFamily="34" charset="0"/>
              </a:rPr>
              <a:t>)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recorrência</a:t>
            </a:r>
            <a:r>
              <a:rPr lang="pt-BR" dirty="0"/>
              <a:t> abaixo implementa a tentativa quadrática:</a:t>
            </a:r>
          </a:p>
          <a:p>
            <a:r>
              <a:rPr lang="pt-BR" dirty="0">
                <a:latin typeface="Calibri" panose="020F0502020204030204" pitchFamily="34" charset="0"/>
              </a:rPr>
              <a:t>    h(x,0) = h’(x)</a:t>
            </a:r>
          </a:p>
          <a:p>
            <a:r>
              <a:rPr lang="pt-BR" dirty="0">
                <a:latin typeface="Calibri" panose="020F0502020204030204" pitchFamily="34" charset="0"/>
              </a:rPr>
              <a:t>    h(</a:t>
            </a:r>
            <a:r>
              <a:rPr lang="pt-BR" dirty="0" err="1">
                <a:latin typeface="Calibri" panose="020F0502020204030204" pitchFamily="34" charset="0"/>
              </a:rPr>
              <a:t>x,k</a:t>
            </a:r>
            <a:r>
              <a:rPr lang="pt-BR" dirty="0">
                <a:latin typeface="Calibri" panose="020F0502020204030204" pitchFamily="34" charset="0"/>
              </a:rPr>
              <a:t>) = (h(x, k-1) + k)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m,  0 &lt; k &lt; m </a:t>
            </a:r>
          </a:p>
          <a:p>
            <a:r>
              <a:rPr lang="pt-BR" dirty="0">
                <a:latin typeface="Calibri" panose="020F0502020204030204" pitchFamily="34" charset="0"/>
              </a:rPr>
              <a:t>Se m for potencia de 2, os compartimentos obtidos varrem toda a tabela</a:t>
            </a:r>
          </a:p>
        </p:txBody>
      </p:sp>
    </p:spTree>
    <p:extLst>
      <p:ext uri="{BB962C8B-B14F-4D97-AF65-F5344CB8AC3E}">
        <p14:creationId xmlns:p14="http://schemas.microsoft.com/office/powerpoint/2010/main" val="13563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de dispersão </a:t>
            </a:r>
            <a:r>
              <a:rPr lang="pt-BR" dirty="0"/>
              <a:t>de tamanho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</a:t>
            </a:r>
            <a:r>
              <a:rPr lang="pt-BR" dirty="0"/>
              <a:t> transforma uma chave em um endereço no intervalo </a:t>
            </a:r>
            <a:r>
              <a:rPr lang="pt-BR" dirty="0">
                <a:latin typeface="Calibri" panose="020F0502020204030204" pitchFamily="34" charset="0"/>
              </a:rPr>
              <a:t>[0, m-1]</a:t>
            </a:r>
            <a:r>
              <a:rPr lang="pt-BR" dirty="0">
                <a:latin typeface="+mj-lt"/>
              </a:rPr>
              <a:t> </a:t>
            </a:r>
            <a:r>
              <a:rPr lang="pt-BR" dirty="0"/>
              <a:t>através da aplicação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4380" y="4384893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h(x) = x mod 5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3575720" y="3619970"/>
            <a:ext cx="6279409" cy="2890558"/>
            <a:chOff x="4007768" y="3645024"/>
            <a:chExt cx="6279409" cy="2890558"/>
          </a:xfrm>
        </p:grpSpPr>
        <p:sp>
          <p:nvSpPr>
            <p:cNvPr id="6" name="Retângulo 5"/>
            <p:cNvSpPr/>
            <p:nvPr/>
          </p:nvSpPr>
          <p:spPr>
            <a:xfrm>
              <a:off x="8008295" y="535953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59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008295" y="4930908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78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08295" y="450228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17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008295" y="407365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96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008295" y="364502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60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 flipH="1">
              <a:off x="9365617" y="3645024"/>
              <a:ext cx="142876" cy="21431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579932" y="450228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libri" panose="020F0502020204030204" pitchFamily="34" charset="0"/>
                </a:rPr>
                <a:t>m = 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222213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78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22345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96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722279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60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222477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17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22411" y="61453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59</a:t>
              </a:r>
            </a:p>
          </p:txBody>
        </p:sp>
        <p:cxnSp>
          <p:nvCxnSpPr>
            <p:cNvPr id="18" name="Forma 17"/>
            <p:cNvCxnSpPr>
              <a:stCxn id="16" idx="0"/>
              <a:endCxn id="8" idx="1"/>
            </p:cNvCxnSpPr>
            <p:nvPr/>
          </p:nvCxnSpPr>
          <p:spPr>
            <a:xfrm rot="5400000" flipH="1" flipV="1">
              <a:off x="7010491" y="5147550"/>
              <a:ext cx="1428760" cy="56684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19"/>
            <p:cNvCxnSpPr>
              <a:stCxn id="14" idx="0"/>
              <a:endCxn id="9" idx="1"/>
            </p:cNvCxnSpPr>
            <p:nvPr/>
          </p:nvCxnSpPr>
          <p:spPr>
            <a:xfrm rot="5400000" flipH="1" flipV="1">
              <a:off x="6296111" y="4433170"/>
              <a:ext cx="1857388" cy="156698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Forma 20"/>
            <p:cNvCxnSpPr>
              <a:stCxn id="15" idx="0"/>
              <a:endCxn id="10" idx="1"/>
            </p:cNvCxnSpPr>
            <p:nvPr/>
          </p:nvCxnSpPr>
          <p:spPr>
            <a:xfrm rot="5400000" flipH="1" flipV="1">
              <a:off x="5831764" y="3968823"/>
              <a:ext cx="2286016" cy="206704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Forma 21"/>
            <p:cNvCxnSpPr>
              <a:stCxn id="13" idx="0"/>
              <a:endCxn id="7" idx="1"/>
            </p:cNvCxnSpPr>
            <p:nvPr/>
          </p:nvCxnSpPr>
          <p:spPr>
            <a:xfrm rot="5400000" flipH="1" flipV="1">
              <a:off x="6224673" y="4361732"/>
              <a:ext cx="1000132" cy="256711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4007768" y="6073917"/>
              <a:ext cx="1005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chaves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8867251" y="371646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867251" y="41450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867251" y="457371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867251" y="5002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8867251" y="54309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38" name="Forma 17"/>
            <p:cNvCxnSpPr>
              <a:stCxn id="17" idx="0"/>
              <a:endCxn id="6" idx="1"/>
            </p:cNvCxnSpPr>
            <p:nvPr/>
          </p:nvCxnSpPr>
          <p:spPr>
            <a:xfrm rot="5400000" flipH="1" flipV="1">
              <a:off x="7189086" y="5326145"/>
              <a:ext cx="571504" cy="10669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86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Dispersão Dupla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dispersão dupla </a:t>
            </a:r>
            <a:r>
              <a:rPr lang="pt-BR" dirty="0"/>
              <a:t>calcula a seqüência de tentativas segundo a seguinte equação:</a:t>
            </a:r>
          </a:p>
          <a:p>
            <a:pPr algn="ctr">
              <a:buNone/>
            </a:pPr>
            <a:r>
              <a:rPr lang="pt-BR" dirty="0">
                <a:latin typeface="Calibri" panose="020F0502020204030204" pitchFamily="34" charset="0"/>
              </a:rPr>
              <a:t>h(x,k) = (h’(x) + k ∙ (h’’(x)) </a:t>
            </a:r>
            <a:r>
              <a:rPr lang="pt-BR" dirty="0" err="1">
                <a:latin typeface="Calibri" panose="020F0502020204030204" pitchFamily="34" charset="0"/>
              </a:rPr>
              <a:t>mod</a:t>
            </a:r>
            <a:r>
              <a:rPr lang="pt-BR" dirty="0">
                <a:latin typeface="Calibri" panose="020F0502020204030204" pitchFamily="34" charset="0"/>
              </a:rPr>
              <a:t> m </a:t>
            </a:r>
            <a:br>
              <a:rPr lang="pt-BR" dirty="0">
                <a:latin typeface="Calibri" panose="020F0502020204030204" pitchFamily="34" charset="0"/>
              </a:rPr>
            </a:br>
            <a:br>
              <a:rPr lang="pt-BR" dirty="0">
                <a:latin typeface="Calibri" panose="020F0502020204030204" pitchFamily="34" charset="0"/>
              </a:rPr>
            </a:br>
            <a:r>
              <a:rPr lang="pt-BR" dirty="0">
                <a:latin typeface="Calibri" panose="020F0502020204030204" pitchFamily="34" charset="0"/>
              </a:rPr>
              <a:t>0 ≤ k ≤ m-1</a:t>
            </a:r>
          </a:p>
          <a:p>
            <a:endParaRPr lang="pt-BR" dirty="0">
              <a:latin typeface="Calibri" panose="020F050202020403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</a:rPr>
              <a:t>h’(x) </a:t>
            </a:r>
            <a:r>
              <a:rPr lang="pt-BR" dirty="0"/>
              <a:t>e </a:t>
            </a:r>
            <a:r>
              <a:rPr lang="pt-BR" dirty="0">
                <a:latin typeface="Calibri" panose="020F0502020204030204" pitchFamily="34" charset="0"/>
              </a:rPr>
              <a:t>h’’(x) </a:t>
            </a:r>
            <a:r>
              <a:rPr lang="pt-BR" dirty="0"/>
              <a:t>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de dispersão </a:t>
            </a:r>
            <a:r>
              <a:rPr lang="pt-BR" dirty="0"/>
              <a:t>convencionais</a:t>
            </a:r>
          </a:p>
          <a:p>
            <a:r>
              <a:rPr lang="pt-BR" dirty="0"/>
              <a:t>Este método tende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distribuir as chaves</a:t>
            </a:r>
            <a:r>
              <a:rPr lang="pt-BR" dirty="0"/>
              <a:t> de forma mais uniforme do que os métodos linear e quadrático</a:t>
            </a:r>
          </a:p>
        </p:txBody>
      </p:sp>
    </p:spTree>
    <p:extLst>
      <p:ext uri="{BB962C8B-B14F-4D97-AF65-F5344CB8AC3E}">
        <p14:creationId xmlns:p14="http://schemas.microsoft.com/office/powerpoint/2010/main" val="6113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9344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pt-BR" dirty="0"/>
              <a:t>Suponha um conjunto de n chaves formadas pelos n primeiros múltiplos do número </a:t>
            </a:r>
            <a:r>
              <a:rPr lang="pt-BR" dirty="0">
                <a:latin typeface="+mj-lt"/>
              </a:rPr>
              <a:t>7</a:t>
            </a:r>
            <a:r>
              <a:rPr lang="pt-BR" dirty="0"/>
              <a:t>. Quantas colisões seriam obtidas mediante a aplicação das funções de dispersão seguintes:</a:t>
            </a:r>
          </a:p>
          <a:p>
            <a:pPr marL="1168146" lvl="2" indent="-514350">
              <a:buFont typeface="+mj-lt"/>
              <a:buAutoNum type="alphaLcParenR"/>
            </a:pPr>
            <a:r>
              <a:rPr lang="pt-BR" dirty="0">
                <a:latin typeface="+mj-lt"/>
              </a:rPr>
              <a:t>x </a:t>
            </a:r>
            <a:r>
              <a:rPr lang="pt-BR" dirty="0" err="1">
                <a:latin typeface="+mj-lt"/>
              </a:rPr>
              <a:t>mod</a:t>
            </a:r>
            <a:r>
              <a:rPr lang="pt-BR" dirty="0">
                <a:latin typeface="+mj-lt"/>
              </a:rPr>
              <a:t> 7</a:t>
            </a:r>
          </a:p>
          <a:p>
            <a:pPr marL="1168146" lvl="2" indent="-514350">
              <a:buFont typeface="+mj-lt"/>
              <a:buAutoNum type="alphaLcParenR"/>
            </a:pPr>
            <a:r>
              <a:rPr lang="pt-BR" dirty="0">
                <a:latin typeface="+mj-lt"/>
              </a:rPr>
              <a:t>x </a:t>
            </a:r>
            <a:r>
              <a:rPr lang="pt-BR" dirty="0" err="1">
                <a:latin typeface="+mj-lt"/>
              </a:rPr>
              <a:t>mod</a:t>
            </a:r>
            <a:r>
              <a:rPr lang="pt-BR" dirty="0">
                <a:latin typeface="+mj-lt"/>
              </a:rPr>
              <a:t> 14</a:t>
            </a:r>
          </a:p>
          <a:p>
            <a:pPr marL="1168146" lvl="2" indent="-514350">
              <a:buFont typeface="+mj-lt"/>
              <a:buAutoNum type="alphaLcParenR"/>
            </a:pPr>
            <a:r>
              <a:rPr lang="pt-BR" dirty="0">
                <a:latin typeface="+mj-lt"/>
              </a:rPr>
              <a:t>x </a:t>
            </a:r>
            <a:r>
              <a:rPr lang="pt-BR" dirty="0" err="1">
                <a:latin typeface="+mj-lt"/>
              </a:rPr>
              <a:t>mod</a:t>
            </a:r>
            <a:r>
              <a:rPr lang="pt-BR" dirty="0">
                <a:latin typeface="+mj-lt"/>
              </a:rPr>
              <a:t> 5</a:t>
            </a:r>
          </a:p>
          <a:p>
            <a:pPr marL="582930" indent="-514350">
              <a:buFont typeface="+mj-lt"/>
              <a:buAutoNum type="arabicPeriod"/>
            </a:pPr>
            <a:r>
              <a:rPr lang="pt-BR" dirty="0"/>
              <a:t>Escreva os algoritmos de busca, inserção e remoção em uma tabela de dispersão com colisão por encadeamento exterior</a:t>
            </a:r>
          </a:p>
          <a:p>
            <a:pPr marL="582930" indent="-514350">
              <a:buFont typeface="+mj-lt"/>
              <a:buAutoNum type="arabicPeriod"/>
            </a:pPr>
            <a:r>
              <a:rPr lang="pt-BR" dirty="0"/>
              <a:t>Pesquise sobre as funções de dispersão </a:t>
            </a:r>
            <a:r>
              <a:rPr lang="pt-BR" dirty="0" err="1"/>
              <a:t>MurmurHash</a:t>
            </a:r>
            <a:r>
              <a:rPr lang="pt-BR" dirty="0"/>
              <a:t> (Unaligned2) e Fowler-Noll-</a:t>
            </a:r>
            <a:r>
              <a:rPr lang="pt-BR" dirty="0" err="1"/>
              <a:t>Vo</a:t>
            </a:r>
            <a:r>
              <a:rPr lang="pt-BR" dirty="0"/>
              <a:t> (FNV-1a) utilizadas </a:t>
            </a:r>
            <a:r>
              <a:rPr lang="pt-BR"/>
              <a:t>respectivamente pelo </a:t>
            </a:r>
            <a:r>
              <a:rPr lang="pt-BR" dirty="0"/>
              <a:t>g++ (Linux) e Visual C++ (Windows). </a:t>
            </a:r>
          </a:p>
          <a:p>
            <a:pPr marL="58293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91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fator de carga </a:t>
            </a:r>
            <a:r>
              <a:rPr lang="pt-BR" dirty="0"/>
              <a:t>deve permanecer baixo (</a:t>
            </a:r>
            <a:r>
              <a:rPr lang="el-GR" dirty="0">
                <a:latin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 &lt; 1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dirty="0"/>
              <a:t> para evitar muitas colisões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Colisões</a:t>
            </a:r>
            <a:r>
              <a:rPr lang="pt-BR" dirty="0"/>
              <a:t> podem ser tratadas de três formas:</a:t>
            </a:r>
          </a:p>
          <a:p>
            <a:pPr lvl="1"/>
            <a:r>
              <a:rPr lang="pt-BR" dirty="0"/>
              <a:t>Encadeamento exterior</a:t>
            </a:r>
          </a:p>
          <a:p>
            <a:pPr lvl="1"/>
            <a:r>
              <a:rPr lang="pt-BR" dirty="0"/>
              <a:t>Encadeamento interior</a:t>
            </a:r>
          </a:p>
          <a:p>
            <a:pPr lvl="1"/>
            <a:r>
              <a:rPr lang="pt-BR" dirty="0"/>
              <a:t>Endereçamento aberto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endereçamento aberto </a:t>
            </a:r>
            <a:r>
              <a:rPr lang="pt-BR" dirty="0"/>
              <a:t>pode obter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sequencia de tentativas </a:t>
            </a:r>
            <a:r>
              <a:rPr lang="pt-BR" dirty="0"/>
              <a:t>através:</a:t>
            </a:r>
          </a:p>
          <a:p>
            <a:pPr lvl="1"/>
            <a:r>
              <a:rPr lang="pt-BR" dirty="0"/>
              <a:t>Tentativa linear</a:t>
            </a:r>
          </a:p>
          <a:p>
            <a:pPr lvl="1"/>
            <a:r>
              <a:rPr lang="pt-BR" dirty="0"/>
              <a:t>Tentativa quadrática</a:t>
            </a:r>
          </a:p>
          <a:p>
            <a:pPr lvl="1"/>
            <a:r>
              <a:rPr lang="pt-BR" dirty="0"/>
              <a:t>Dispersão dupla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a utilização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</a:t>
            </a:r>
            <a:r>
              <a:rPr lang="pt-BR" dirty="0"/>
              <a:t>é possível armazenar e buscar elementos com custo O(1)</a:t>
            </a:r>
          </a:p>
          <a:p>
            <a:r>
              <a:rPr lang="pt-BR" dirty="0"/>
              <a:t>A função de dispersão pode ser construída por vários métodos:</a:t>
            </a:r>
          </a:p>
          <a:p>
            <a:pPr lvl="1"/>
            <a:r>
              <a:rPr lang="pt-BR" dirty="0"/>
              <a:t>Divisão</a:t>
            </a:r>
          </a:p>
          <a:p>
            <a:pPr lvl="1"/>
            <a:r>
              <a:rPr lang="pt-BR" dirty="0"/>
              <a:t>Dobra</a:t>
            </a:r>
          </a:p>
          <a:p>
            <a:pPr lvl="1"/>
            <a:r>
              <a:rPr lang="pt-BR" dirty="0"/>
              <a:t>Multiplicação</a:t>
            </a:r>
          </a:p>
          <a:p>
            <a:pPr lvl="1"/>
            <a:r>
              <a:rPr lang="pt-BR" dirty="0"/>
              <a:t>Análise de Dígitos</a:t>
            </a:r>
          </a:p>
          <a:p>
            <a:r>
              <a:rPr lang="pt-BR" dirty="0"/>
              <a:t>Independentemente do método utilizado, duas chaves podem ser mapeadas para o mesmo compartimento, problema conhecido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15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Colisões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ym typeface="Symbol"/>
                  </a:rPr>
                  <a:t>Uma forma de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diminuir colisões</a:t>
                </a:r>
                <a:r>
                  <a:rPr lang="pt-BR" dirty="0">
                    <a:sym typeface="Symbol"/>
                  </a:rPr>
                  <a:t> é reduzir o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fator de carga </a:t>
                </a:r>
                <a:r>
                  <a:rPr lang="pt-BR" dirty="0">
                    <a:sym typeface="Symbol"/>
                  </a:rPr>
                  <a:t>de uma tabela:</a:t>
                </a:r>
                <a:br>
                  <a:rPr lang="pt-BR" dirty="0">
                    <a:sym typeface="Symbol"/>
                  </a:rPr>
                </a:br>
                <a:endParaRPr lang="pt-BR" dirty="0">
                  <a:sym typeface="Symbol"/>
                </a:endParaRPr>
              </a:p>
              <a:p>
                <a:pPr marL="808673" lvl="4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𝛼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>
                  <a:latin typeface="Calibri" panose="020F0502020204030204" pitchFamily="34" charset="0"/>
                  <a:sym typeface="Symbol"/>
                </a:endParaRPr>
              </a:p>
              <a:p>
                <a:endParaRPr lang="pt-BR" dirty="0">
                  <a:sym typeface="Symbol"/>
                </a:endParaRPr>
              </a:p>
              <a:p>
                <a:r>
                  <a:rPr lang="pt-BR" dirty="0"/>
                  <a:t>Mas não importa quão boa é a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função de dispersão</a:t>
                </a:r>
                <a:r>
                  <a:rPr lang="pt-BR" dirty="0"/>
                  <a:t> utilizada ou o quão grande é o fator de carga, eventualmente existirão colisões na tabela</a:t>
                </a:r>
              </a:p>
              <a:p>
                <a:endParaRPr lang="pt-BR" dirty="0"/>
              </a:p>
              <a:p>
                <a:r>
                  <a:rPr lang="pt-BR" dirty="0"/>
                  <a:t>É preciso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tratar as colisões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74279"/>
              </p:ext>
            </p:extLst>
          </p:nvPr>
        </p:nvGraphicFramePr>
        <p:xfrm>
          <a:off x="3215680" y="2852936"/>
          <a:ext cx="34563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56643791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7708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0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  <a:r>
                        <a:rPr lang="pt-BR" baseline="0" dirty="0"/>
                        <a:t> da tabela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0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26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Colisões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idéia natural para tratar colisões consiste em armazenar as chaves que colidem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 encadeadas</a:t>
            </a:r>
            <a:endParaRPr lang="pt-BR" dirty="0"/>
          </a:p>
          <a:p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alternativas </a:t>
            </a:r>
            <a:r>
              <a:rPr lang="pt-BR" dirty="0"/>
              <a:t>usando listas:</a:t>
            </a:r>
          </a:p>
          <a:p>
            <a:pPr lvl="1"/>
            <a:r>
              <a:rPr lang="pt-BR" dirty="0"/>
              <a:t>Encadeamento exterior</a:t>
            </a:r>
          </a:p>
          <a:p>
            <a:pPr lvl="1"/>
            <a:r>
              <a:rPr lang="pt-BR" dirty="0"/>
              <a:t>Encadeamento interior</a:t>
            </a:r>
          </a:p>
          <a:p>
            <a:r>
              <a:rPr lang="pt-BR" dirty="0"/>
              <a:t>Existe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terceira alternativa </a:t>
            </a:r>
            <a:r>
              <a:rPr lang="pt-BR" dirty="0"/>
              <a:t>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utiliza listas encadeadas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Endereçamento aberto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1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Exterior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pt-BR" dirty="0"/>
              <a:t>Consiste em manter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 listas encadeadas</a:t>
            </a:r>
            <a:r>
              <a:rPr lang="pt-BR" dirty="0"/>
              <a:t>, uma para cada endereço base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 próximo </a:t>
            </a:r>
            <a:r>
              <a:rPr lang="pt-BR" dirty="0"/>
              <a:t>deve ser acrescentado para cada nó</a:t>
            </a:r>
          </a:p>
          <a:p>
            <a:pPr lvl="1"/>
            <a:r>
              <a:rPr lang="pt-BR" dirty="0"/>
              <a:t>Os nós dos endereços base serão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para essas listas</a:t>
            </a:r>
          </a:p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74" y="4512115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h(x) = x mod 5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25874" y="6249499"/>
            <a:ext cx="86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chaves</a:t>
            </a:r>
          </a:p>
        </p:txBody>
      </p:sp>
      <p:sp>
        <p:nvSpPr>
          <p:cNvPr id="36" name="Chave esquerda 10"/>
          <p:cNvSpPr/>
          <p:nvPr/>
        </p:nvSpPr>
        <p:spPr>
          <a:xfrm flipH="1">
            <a:off x="8919522" y="3821805"/>
            <a:ext cx="142876" cy="21431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9133837" y="467906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m = 5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620849" y="62924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78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620981" y="62924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96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120915" y="62924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60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621113" y="62924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14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121047" y="62924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59</a:t>
            </a:r>
          </a:p>
        </p:txBody>
      </p:sp>
      <p:cxnSp>
        <p:nvCxnSpPr>
          <p:cNvPr id="43" name="Forma 17"/>
          <p:cNvCxnSpPr>
            <a:stCxn id="41" idx="0"/>
          </p:cNvCxnSpPr>
          <p:nvPr/>
        </p:nvCxnSpPr>
        <p:spPr>
          <a:xfrm rot="5400000" flipH="1" flipV="1">
            <a:off x="4815183" y="5629233"/>
            <a:ext cx="646409" cy="679964"/>
          </a:xfrm>
          <a:prstGeom prst="bentConnector2">
            <a:avLst/>
          </a:prstGeom>
          <a:ln w="222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orma 19"/>
          <p:cNvCxnSpPr>
            <a:cxnSpLocks/>
            <a:stCxn id="39" idx="0"/>
          </p:cNvCxnSpPr>
          <p:nvPr/>
        </p:nvCxnSpPr>
        <p:spPr>
          <a:xfrm rot="5400000" flipH="1" flipV="1">
            <a:off x="3709627" y="4523677"/>
            <a:ext cx="1857388" cy="1680096"/>
          </a:xfrm>
          <a:prstGeom prst="bentConnector2">
            <a:avLst/>
          </a:prstGeom>
          <a:ln w="222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Forma 20"/>
          <p:cNvCxnSpPr>
            <a:cxnSpLocks/>
            <a:stCxn id="40" idx="0"/>
          </p:cNvCxnSpPr>
          <p:nvPr/>
        </p:nvCxnSpPr>
        <p:spPr>
          <a:xfrm rot="5400000" flipH="1" flipV="1">
            <a:off x="3245280" y="4059330"/>
            <a:ext cx="2286016" cy="2180162"/>
          </a:xfrm>
          <a:prstGeom prst="bentConnector2">
            <a:avLst/>
          </a:prstGeom>
          <a:ln w="222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21"/>
          <p:cNvCxnSpPr>
            <a:cxnSpLocks/>
            <a:stCxn id="38" idx="0"/>
          </p:cNvCxnSpPr>
          <p:nvPr/>
        </p:nvCxnSpPr>
        <p:spPr>
          <a:xfrm rot="5400000" flipH="1" flipV="1">
            <a:off x="3638189" y="4452239"/>
            <a:ext cx="1000132" cy="2680228"/>
          </a:xfrm>
          <a:prstGeom prst="bentConnector2">
            <a:avLst/>
          </a:prstGeom>
          <a:ln w="222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Forma 17"/>
          <p:cNvCxnSpPr>
            <a:stCxn id="42" idx="0"/>
          </p:cNvCxnSpPr>
          <p:nvPr/>
        </p:nvCxnSpPr>
        <p:spPr>
          <a:xfrm rot="5400000" flipH="1" flipV="1">
            <a:off x="4640325" y="5470661"/>
            <a:ext cx="479772" cy="1163745"/>
          </a:xfrm>
          <a:prstGeom prst="bentConnector2">
            <a:avLst/>
          </a:prstGeom>
          <a:ln w="222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5475605" y="5506600"/>
            <a:ext cx="285617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5475605" y="5077972"/>
            <a:ext cx="285617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5475605" y="4649344"/>
            <a:ext cx="285617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5475605" y="4220716"/>
            <a:ext cx="285617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5475605" y="3792088"/>
            <a:ext cx="285617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6366483" y="5549634"/>
            <a:ext cx="644642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59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6366483" y="5116072"/>
            <a:ext cx="644642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78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366483" y="4258816"/>
            <a:ext cx="644642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96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6366483" y="3830188"/>
            <a:ext cx="644642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7011125" y="5549634"/>
            <a:ext cx="285617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011125" y="5116072"/>
            <a:ext cx="285617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7011125" y="4258816"/>
            <a:ext cx="285617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011125" y="3830188"/>
            <a:ext cx="285617" cy="3535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7666353" y="5549633"/>
            <a:ext cx="644642" cy="3570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+mj-lt"/>
              </a:rPr>
              <a:t>14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8310995" y="5549633"/>
            <a:ext cx="285617" cy="3570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2" name="Conector de Seta Reta 11"/>
          <p:cNvCxnSpPr>
            <a:stCxn id="61" idx="3"/>
            <a:endCxn id="66" idx="1"/>
          </p:cNvCxnSpPr>
          <p:nvPr/>
        </p:nvCxnSpPr>
        <p:spPr>
          <a:xfrm>
            <a:off x="5761222" y="4006402"/>
            <a:ext cx="605261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57" idx="3"/>
            <a:endCxn id="62" idx="1"/>
          </p:cNvCxnSpPr>
          <p:nvPr/>
        </p:nvCxnSpPr>
        <p:spPr>
          <a:xfrm>
            <a:off x="5761222" y="5720914"/>
            <a:ext cx="605261" cy="5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60" idx="3"/>
            <a:endCxn id="65" idx="1"/>
          </p:cNvCxnSpPr>
          <p:nvPr/>
        </p:nvCxnSpPr>
        <p:spPr>
          <a:xfrm>
            <a:off x="5761222" y="4435030"/>
            <a:ext cx="605261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58" idx="3"/>
            <a:endCxn id="63" idx="1"/>
          </p:cNvCxnSpPr>
          <p:nvPr/>
        </p:nvCxnSpPr>
        <p:spPr>
          <a:xfrm>
            <a:off x="5761222" y="5292286"/>
            <a:ext cx="605261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67" idx="3"/>
            <a:endCxn id="72" idx="1"/>
          </p:cNvCxnSpPr>
          <p:nvPr/>
        </p:nvCxnSpPr>
        <p:spPr>
          <a:xfrm>
            <a:off x="7296742" y="5726420"/>
            <a:ext cx="369611" cy="1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5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Exterior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implementação</a:t>
            </a:r>
            <a:r>
              <a:rPr lang="pt-BR" dirty="0"/>
              <a:t> do encadeamento exterior é uma simples aplicação de listas encadeadas</a:t>
            </a:r>
          </a:p>
          <a:p>
            <a:endParaRPr lang="pt-BR" dirty="0"/>
          </a:p>
          <a:p>
            <a:r>
              <a:rPr lang="pt-BR" dirty="0"/>
              <a:t>É usual efetuar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inclusão</a:t>
            </a:r>
            <a:r>
              <a:rPr lang="pt-BR" dirty="0"/>
              <a:t> de uma nova chave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sempre no final </a:t>
            </a:r>
            <a:r>
              <a:rPr lang="pt-BR" dirty="0"/>
              <a:t>da lista encadeada:</a:t>
            </a:r>
          </a:p>
          <a:p>
            <a:pPr lvl="1"/>
            <a:r>
              <a:rPr lang="pt-BR" dirty="0"/>
              <a:t>A lista terá que ser percorrida de qualquer forma</a:t>
            </a:r>
          </a:p>
          <a:p>
            <a:pPr lvl="1"/>
            <a:r>
              <a:rPr lang="pt-BR" dirty="0"/>
              <a:t>Essa lista não deve ser muito extensa</a:t>
            </a:r>
          </a:p>
          <a:p>
            <a:pPr lvl="1"/>
            <a:r>
              <a:rPr lang="pt-BR" dirty="0"/>
              <a:t>Uma lista extensa indica a necessidade:</a:t>
            </a:r>
          </a:p>
          <a:p>
            <a:pPr lvl="2"/>
            <a:r>
              <a:rPr lang="pt-BR" dirty="0"/>
              <a:t>De diminuir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fator de carga</a:t>
            </a:r>
            <a:r>
              <a:rPr lang="pt-BR" dirty="0"/>
              <a:t> (</a:t>
            </a:r>
            <a:r>
              <a:rPr lang="pt-BR" dirty="0">
                <a:sym typeface="Symbol"/>
              </a:rPr>
              <a:t> = n/m)</a:t>
            </a:r>
          </a:p>
          <a:p>
            <a:pPr lvl="2"/>
            <a:r>
              <a:rPr lang="pt-BR" dirty="0">
                <a:sym typeface="Symbol"/>
              </a:rPr>
              <a:t>De encontrar uma função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melhor dispersão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5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Interior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algumas aplicações não é desejável a manutenção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 exteriores </a:t>
            </a:r>
            <a:r>
              <a:rPr lang="pt-BR" dirty="0"/>
              <a:t>a tabela de dispersão</a:t>
            </a:r>
          </a:p>
          <a:p>
            <a:pPr lvl="1"/>
            <a:r>
              <a:rPr lang="pt-BR" dirty="0"/>
              <a:t>Listas encadeadas tendem a ter alta taxa de “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cache miss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Estruturas de dados que utilizam o cache possuem melhor desempenho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encadeamento interior </a:t>
            </a:r>
            <a:r>
              <a:rPr lang="pt-BR" dirty="0"/>
              <a:t>mantém listas encadeadas compartilhando o mesmo espaço de memória que a tabela de dispersão</a:t>
            </a:r>
          </a:p>
          <a:p>
            <a:r>
              <a:rPr lang="pt-BR" dirty="0"/>
              <a:t>A tabela é dividida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zonas</a:t>
            </a:r>
            <a:r>
              <a:rPr lang="pt-BR" dirty="0"/>
              <a:t>, uma de endereços base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p</a:t>
            </a:r>
            <a:r>
              <a:rPr lang="pt-BR" dirty="0"/>
              <a:t>, e outra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s</a:t>
            </a:r>
            <a:r>
              <a:rPr lang="pt-BR" dirty="0"/>
              <a:t>, reservada às colisões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7483A04-4C07-48E2-B574-0ABDFE93E1DC}"/>
              </a:ext>
            </a:extLst>
          </p:cNvPr>
          <p:cNvGrpSpPr/>
          <p:nvPr/>
        </p:nvGrpSpPr>
        <p:grpSpPr>
          <a:xfrm>
            <a:off x="11594275" y="6393203"/>
            <a:ext cx="654875" cy="494091"/>
            <a:chOff x="11582400" y="6381328"/>
            <a:chExt cx="654875" cy="49409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4AFEE9A8-CAB2-40F0-AD91-04E3BA6434A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47487B-B212-4D59-8CB0-3558F5C6BE6A}"/>
                </a:ext>
              </a:extLst>
            </p:cNvPr>
            <p:cNvSpPr/>
            <p:nvPr/>
          </p:nvSpPr>
          <p:spPr>
            <a:xfrm>
              <a:off x="11845991" y="6536865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14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/>
          <p:cNvSpPr/>
          <p:nvPr/>
        </p:nvSpPr>
        <p:spPr>
          <a:xfrm>
            <a:off x="6371491" y="4287966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1" name="Retângulo 70"/>
          <p:cNvSpPr/>
          <p:nvPr/>
        </p:nvSpPr>
        <p:spPr>
          <a:xfrm>
            <a:off x="6371491" y="4216528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2" name="Retângulo 71"/>
          <p:cNvSpPr/>
          <p:nvPr/>
        </p:nvSpPr>
        <p:spPr>
          <a:xfrm>
            <a:off x="6371491" y="4145090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3" name="Retângulo 72"/>
          <p:cNvSpPr/>
          <p:nvPr/>
        </p:nvSpPr>
        <p:spPr>
          <a:xfrm>
            <a:off x="6371491" y="4073652"/>
            <a:ext cx="571504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65" name="Retângulo 64"/>
          <p:cNvSpPr/>
          <p:nvPr/>
        </p:nvSpPr>
        <p:spPr>
          <a:xfrm>
            <a:off x="6371491" y="5073784"/>
            <a:ext cx="571504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66" name="Retângulo 65"/>
          <p:cNvSpPr/>
          <p:nvPr/>
        </p:nvSpPr>
        <p:spPr>
          <a:xfrm>
            <a:off x="6371491" y="4930908"/>
            <a:ext cx="571504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6942995" y="5356497"/>
            <a:ext cx="285752" cy="14287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6942995" y="5213621"/>
            <a:ext cx="285752" cy="14287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Interior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valores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p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são fixos </a:t>
            </a:r>
            <a:r>
              <a:rPr lang="pt-BR" dirty="0"/>
              <a:t>e o tamanho total da tabela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m = p + 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de dispersão </a:t>
            </a:r>
            <a:r>
              <a:rPr lang="pt-BR" dirty="0"/>
              <a:t>deve obter endereços apenas na faixa </a:t>
            </a:r>
            <a:r>
              <a:rPr lang="pt-BR" dirty="0">
                <a:latin typeface="Calibri" panose="020F0502020204030204" pitchFamily="34" charset="0"/>
              </a:rPr>
              <a:t>[0 ... p-1]</a:t>
            </a:r>
          </a:p>
        </p:txBody>
      </p:sp>
      <p:sp>
        <p:nvSpPr>
          <p:cNvPr id="4" name="Retângulo 3"/>
          <p:cNvSpPr/>
          <p:nvPr/>
        </p:nvSpPr>
        <p:spPr>
          <a:xfrm>
            <a:off x="6371491" y="4073652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48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42995" y="4073652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71491" y="4359404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942995" y="4359404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371491" y="4930908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03</a:t>
            </a:r>
          </a:p>
        </p:txBody>
      </p:sp>
      <p:sp>
        <p:nvSpPr>
          <p:cNvPr id="9" name="Retângulo 8"/>
          <p:cNvSpPr/>
          <p:nvPr/>
        </p:nvSpPr>
        <p:spPr>
          <a:xfrm>
            <a:off x="6942995" y="4930908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371491" y="4645156"/>
            <a:ext cx="57150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942995" y="4645156"/>
            <a:ext cx="28575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371491" y="5213621"/>
            <a:ext cx="571504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942995" y="5213621"/>
            <a:ext cx="285752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71491" y="5785125"/>
            <a:ext cx="571504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942995" y="5785125"/>
            <a:ext cx="285752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371491" y="5499373"/>
            <a:ext cx="571504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942995" y="5499373"/>
            <a:ext cx="285752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388182" y="359214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chaves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228087" y="36450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48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799591" y="36450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03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299657" y="36450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80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99723" y="36450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99789" y="36450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20</a:t>
            </a:r>
          </a:p>
        </p:txBody>
      </p:sp>
      <p:cxnSp>
        <p:nvCxnSpPr>
          <p:cNvPr id="26" name="Forma 25"/>
          <p:cNvCxnSpPr>
            <a:stCxn id="20" idx="2"/>
            <a:endCxn id="73" idx="1"/>
          </p:cNvCxnSpPr>
          <p:nvPr/>
        </p:nvCxnSpPr>
        <p:spPr>
          <a:xfrm rot="16200000" flipH="1">
            <a:off x="4361768" y="2099646"/>
            <a:ext cx="95015" cy="392443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21" idx="2"/>
            <a:endCxn id="65" idx="1"/>
          </p:cNvCxnSpPr>
          <p:nvPr/>
        </p:nvCxnSpPr>
        <p:spPr>
          <a:xfrm rot="16200000" flipH="1">
            <a:off x="4129593" y="2903324"/>
            <a:ext cx="1130866" cy="335293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22" idx="2"/>
            <a:endCxn id="4" idx="1"/>
          </p:cNvCxnSpPr>
          <p:nvPr/>
        </p:nvCxnSpPr>
        <p:spPr>
          <a:xfrm rot="16200000" flipH="1">
            <a:off x="4823134" y="2668171"/>
            <a:ext cx="202172" cy="289454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a 34"/>
          <p:cNvCxnSpPr>
            <a:stCxn id="23" idx="2"/>
            <a:endCxn id="66" idx="1"/>
          </p:cNvCxnSpPr>
          <p:nvPr/>
        </p:nvCxnSpPr>
        <p:spPr>
          <a:xfrm rot="16200000" flipH="1">
            <a:off x="4701097" y="3331952"/>
            <a:ext cx="987990" cy="235279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4" idx="2"/>
          </p:cNvCxnSpPr>
          <p:nvPr/>
        </p:nvCxnSpPr>
        <p:spPr>
          <a:xfrm rot="16200000" flipH="1">
            <a:off x="5268822" y="3222615"/>
            <a:ext cx="310930" cy="189441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>
            <a:off x="7228747" y="4187180"/>
            <a:ext cx="12700" cy="114949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9" idx="3"/>
            <a:endCxn id="18" idx="3"/>
          </p:cNvCxnSpPr>
          <p:nvPr/>
        </p:nvCxnSpPr>
        <p:spPr>
          <a:xfrm>
            <a:off x="7228747" y="5073784"/>
            <a:ext cx="1588" cy="642942"/>
          </a:xfrm>
          <a:prstGeom prst="bentConnector3">
            <a:avLst>
              <a:gd name="adj1" fmla="val 28191130"/>
            </a:avLst>
          </a:prstGeom>
          <a:ln w="19050">
            <a:solidFill>
              <a:schemeClr val="tx1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57" idx="3"/>
            <a:endCxn id="16" idx="3"/>
          </p:cNvCxnSpPr>
          <p:nvPr/>
        </p:nvCxnSpPr>
        <p:spPr>
          <a:xfrm>
            <a:off x="7228747" y="5427935"/>
            <a:ext cx="1588" cy="50006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triangl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2968765" y="5359536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h(x) = x </a:t>
            </a:r>
            <a:r>
              <a:rPr lang="pt-BR" sz="2000" dirty="0" err="1">
                <a:latin typeface="Calibri" panose="020F0502020204030204" pitchFamily="34" charset="0"/>
              </a:rPr>
              <a:t>mod</a:t>
            </a:r>
            <a:r>
              <a:rPr lang="pt-BR" sz="2000" dirty="0">
                <a:latin typeface="Calibri" panose="020F0502020204030204" pitchFamily="34" charset="0"/>
              </a:rPr>
              <a:t> 4</a:t>
            </a:r>
          </a:p>
        </p:txBody>
      </p:sp>
      <p:sp>
        <p:nvSpPr>
          <p:cNvPr id="48" name="Chave esquerda 10"/>
          <p:cNvSpPr/>
          <p:nvPr/>
        </p:nvSpPr>
        <p:spPr>
          <a:xfrm flipH="1">
            <a:off x="9525530" y="4073651"/>
            <a:ext cx="184274" cy="19972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743409" y="487458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m = 7</a:t>
            </a:r>
          </a:p>
        </p:txBody>
      </p:sp>
      <p:sp>
        <p:nvSpPr>
          <p:cNvPr id="50" name="Chave esquerda 10"/>
          <p:cNvSpPr/>
          <p:nvPr/>
        </p:nvSpPr>
        <p:spPr>
          <a:xfrm flipH="1">
            <a:off x="8113183" y="4082781"/>
            <a:ext cx="244853" cy="106244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414589" y="442933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p = 4</a:t>
            </a:r>
          </a:p>
        </p:txBody>
      </p:sp>
      <p:sp>
        <p:nvSpPr>
          <p:cNvPr id="52" name="Chave esquerda 10"/>
          <p:cNvSpPr/>
          <p:nvPr/>
        </p:nvSpPr>
        <p:spPr>
          <a:xfrm flipH="1">
            <a:off x="8113184" y="5219704"/>
            <a:ext cx="244853" cy="8511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430619" y="545758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s = 3</a:t>
            </a:r>
          </a:p>
        </p:txBody>
      </p:sp>
    </p:spTree>
    <p:extLst>
      <p:ext uri="{BB962C8B-B14F-4D97-AF65-F5344CB8AC3E}">
        <p14:creationId xmlns:p14="http://schemas.microsoft.com/office/powerpoint/2010/main" val="254099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2984</TotalTime>
  <Words>1383</Words>
  <Application>Microsoft Office PowerPoint</Application>
  <PresentationFormat>Widescreen</PresentationFormat>
  <Paragraphs>266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Times New Roman</vt:lpstr>
      <vt:lpstr>Tw Cen MT</vt:lpstr>
      <vt:lpstr>Tw Cen MT Condensed</vt:lpstr>
      <vt:lpstr>Wingdings 3</vt:lpstr>
      <vt:lpstr>Integral</vt:lpstr>
      <vt:lpstr>Tratamento de colisão</vt:lpstr>
      <vt:lpstr>Introdução</vt:lpstr>
      <vt:lpstr>Introdução</vt:lpstr>
      <vt:lpstr>Tratamento de Colisões</vt:lpstr>
      <vt:lpstr>Tratamento de Colisões</vt:lpstr>
      <vt:lpstr>Encadeamento Exterior</vt:lpstr>
      <vt:lpstr>Encadeamento Exterior</vt:lpstr>
      <vt:lpstr>Encadeamento Interior</vt:lpstr>
      <vt:lpstr>Encadeamento Interior</vt:lpstr>
      <vt:lpstr>Encadeamento Interior</vt:lpstr>
      <vt:lpstr>Encadeamento interior</vt:lpstr>
      <vt:lpstr>Endereçamento Aberto</vt:lpstr>
      <vt:lpstr>Endereçamento Aberto</vt:lpstr>
      <vt:lpstr>Endereçamento Aberto</vt:lpstr>
      <vt:lpstr>Endereçamento Aberto</vt:lpstr>
      <vt:lpstr>Tentativa Linear</vt:lpstr>
      <vt:lpstr>Tentativa Linear</vt:lpstr>
      <vt:lpstr>Tentativa Quadrática</vt:lpstr>
      <vt:lpstr>Tentativa quadrática</vt:lpstr>
      <vt:lpstr>Dispersão Dupla</vt:lpstr>
      <vt:lpstr>Exercícios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Hash</cp:keywords>
  <cp:lastModifiedBy>Judson Santiago</cp:lastModifiedBy>
  <cp:revision>349</cp:revision>
  <dcterms:created xsi:type="dcterms:W3CDTF">2008-03-07T12:19:15Z</dcterms:created>
  <dcterms:modified xsi:type="dcterms:W3CDTF">2017-08-21T18:27:22Z</dcterms:modified>
  <cp:contentStatus/>
</cp:coreProperties>
</file>