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22"/>
  </p:notesMasterIdLst>
  <p:handoutMasterIdLst>
    <p:handoutMasterId r:id="rId23"/>
  </p:handoutMasterIdLst>
  <p:sldIdLst>
    <p:sldId id="301" r:id="rId2"/>
    <p:sldId id="297" r:id="rId3"/>
    <p:sldId id="298" r:id="rId4"/>
    <p:sldId id="299" r:id="rId5"/>
    <p:sldId id="300" r:id="rId6"/>
    <p:sldId id="280" r:id="rId7"/>
    <p:sldId id="281" r:id="rId8"/>
    <p:sldId id="282" r:id="rId9"/>
    <p:sldId id="284" r:id="rId10"/>
    <p:sldId id="285" r:id="rId11"/>
    <p:sldId id="286" r:id="rId12"/>
    <p:sldId id="291" r:id="rId13"/>
    <p:sldId id="287" r:id="rId14"/>
    <p:sldId id="289" r:id="rId15"/>
    <p:sldId id="290" r:id="rId16"/>
    <p:sldId id="292" r:id="rId17"/>
    <p:sldId id="293" r:id="rId18"/>
    <p:sldId id="294" r:id="rId19"/>
    <p:sldId id="295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1892" autoAdjust="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EF9B645F-FEBB-4DCD-B61E-5F0DDDC1B3DC}"/>
  </pc:docChgLst>
  <pc:docChgLst>
    <pc:chgData name="Judson Santiago" userId="ebb108da2f256286" providerId="LiveId" clId="{C974CB3E-24A2-4E90-92E0-AACFD05BA88B}"/>
    <pc:docChg chg="modSld">
      <pc:chgData name="Judson Santiago" userId="ebb108da2f256286" providerId="LiveId" clId="{C974CB3E-24A2-4E90-92E0-AACFD05BA88B}" dt="2018-02-28T21:26:57.876" v="0" actId="20577"/>
      <pc:docMkLst>
        <pc:docMk/>
      </pc:docMkLst>
      <pc:sldChg chg="modNotesTx">
        <pc:chgData name="Judson Santiago" userId="ebb108da2f256286" providerId="LiveId" clId="{C974CB3E-24A2-4E90-92E0-AACFD05BA88B}" dt="2018-02-28T21:26:57.876" v="0" actId="20577"/>
        <pc:sldMkLst>
          <pc:docMk/>
          <pc:sldMk cId="2170526851" sldId="2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2/28/2018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24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38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assumir por um instante que a criação de um único compartimento é possível.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074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Variáveis</a:t>
            </a:r>
            <a:r>
              <a:rPr lang="pt-BR" baseline="0" dirty="0"/>
              <a:t> em negrito representam retorno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17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Implica na realocação completa do</a:t>
            </a:r>
            <a:r>
              <a:rPr lang="pt-BR" baseline="0" dirty="0"/>
              <a:t> vetor, não é a melhor solução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582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O diretório pode usar um vetor que </a:t>
            </a:r>
            <a:r>
              <a:rPr lang="pt-BR"/>
              <a:t>cresce dinamicamente, </a:t>
            </a:r>
            <a:r>
              <a:rPr lang="pt-BR" dirty="0"/>
              <a:t>se o objetivo é</a:t>
            </a:r>
            <a:r>
              <a:rPr lang="pt-BR" baseline="0" dirty="0"/>
              <a:t> realmente ter uma tabela que cresça sem limitações.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19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4196820-20FF-4CE4-A9DB-B81242E22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9C9CF2D-EDF0-42D7-97A5-C3E994F41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E5B0AADF-3B89-4D7C-A155-B6DDB022C4F8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9DB3FCD-02BE-407B-B05E-482D06432DC4}"/>
              </a:ext>
            </a:extLst>
          </p:cNvPr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2/28/2018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2/28/2018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2/28/2018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2/28/2018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2/28/2018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2/28/2018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2/28/2018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2/28/2018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2/28/2018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2/28/2018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2/28/2018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9FE77-BC10-47D0-B446-63E660847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Tabela de Dispersão Dinâmica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2BFE72-DC8F-48DF-80EA-2CF45C925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272192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EXPANSÃO LINEAR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As chaves originalmente com endereço base </a:t>
            </a:r>
            <a:r>
              <a:rPr lang="pt-BR" i="1" dirty="0"/>
              <a:t>p</a:t>
            </a:r>
            <a:r>
              <a:rPr lang="pt-BR" dirty="0"/>
              <a:t> são distribuídas entre </a:t>
            </a:r>
            <a:r>
              <a:rPr lang="pt-BR" i="1" dirty="0"/>
              <a:t>p</a:t>
            </a:r>
            <a:r>
              <a:rPr lang="pt-BR" dirty="0"/>
              <a:t> e </a:t>
            </a:r>
            <a:r>
              <a:rPr lang="pt-BR" i="1" dirty="0"/>
              <a:t>q</a:t>
            </a: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8E46E6A-2FFD-4701-9D94-203AADF4111F}"/>
              </a:ext>
            </a:extLst>
          </p:cNvPr>
          <p:cNvGrpSpPr/>
          <p:nvPr/>
        </p:nvGrpSpPr>
        <p:grpSpPr>
          <a:xfrm>
            <a:off x="2351584" y="2996952"/>
            <a:ext cx="6065095" cy="2980207"/>
            <a:chOff x="3055241" y="3053029"/>
            <a:chExt cx="6065095" cy="2980207"/>
          </a:xfrm>
        </p:grpSpPr>
        <p:sp>
          <p:nvSpPr>
            <p:cNvPr id="24" name="CaixaDeTexto 23"/>
            <p:cNvSpPr txBox="1"/>
            <p:nvPr/>
          </p:nvSpPr>
          <p:spPr>
            <a:xfrm>
              <a:off x="5187994" y="3053029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libri" panose="020F0502020204030204" pitchFamily="34" charset="0"/>
                </a:rPr>
                <a:t>h(x) = x mod 5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944927" y="4857190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59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6944927" y="4500000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78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944927" y="4142810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944927" y="3785620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96</a:t>
              </a:r>
            </a:p>
          </p:txBody>
        </p:sp>
        <p:sp>
          <p:nvSpPr>
            <p:cNvPr id="30" name="Chave esquerda 29"/>
            <p:cNvSpPr/>
            <p:nvPr/>
          </p:nvSpPr>
          <p:spPr>
            <a:xfrm flipH="1">
              <a:off x="8198776" y="3356992"/>
              <a:ext cx="142876" cy="192882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8413091" y="4142810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libri" panose="020F0502020204030204" pitchFamily="34" charset="0"/>
                </a:rPr>
                <a:t>m = 5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269686" y="564300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78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269818" y="564300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96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769752" y="564300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60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769884" y="564300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59</a:t>
              </a:r>
            </a:p>
          </p:txBody>
        </p:sp>
        <p:cxnSp>
          <p:nvCxnSpPr>
            <p:cNvPr id="36" name="Forma 35"/>
            <p:cNvCxnSpPr>
              <a:stCxn id="33" idx="0"/>
              <a:endCxn id="28" idx="1"/>
            </p:cNvCxnSpPr>
            <p:nvPr/>
          </p:nvCxnSpPr>
          <p:spPr>
            <a:xfrm rot="5400000" flipH="1" flipV="1">
              <a:off x="5377462" y="4075544"/>
              <a:ext cx="1678793" cy="145613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Forma 36"/>
            <p:cNvCxnSpPr>
              <a:stCxn id="34" idx="0"/>
              <a:endCxn id="54" idx="1"/>
            </p:cNvCxnSpPr>
            <p:nvPr/>
          </p:nvCxnSpPr>
          <p:spPr>
            <a:xfrm rot="5400000" flipH="1" flipV="1">
              <a:off x="4948834" y="3646916"/>
              <a:ext cx="2035983" cy="1956205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Forma 37"/>
            <p:cNvCxnSpPr>
              <a:stCxn id="32" idx="0"/>
              <a:endCxn id="26" idx="1"/>
            </p:cNvCxnSpPr>
            <p:nvPr/>
          </p:nvCxnSpPr>
          <p:spPr>
            <a:xfrm rot="5400000" flipH="1" flipV="1">
              <a:off x="5234586" y="3932668"/>
              <a:ext cx="964413" cy="24562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/>
            <p:cNvSpPr txBox="1"/>
            <p:nvPr/>
          </p:nvSpPr>
          <p:spPr>
            <a:xfrm>
              <a:off x="3055241" y="5571571"/>
              <a:ext cx="10051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chaves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7802183" y="3428431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p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7770148" y="5214381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q</a:t>
              </a:r>
            </a:p>
          </p:txBody>
        </p:sp>
        <p:cxnSp>
          <p:nvCxnSpPr>
            <p:cNvPr id="42" name="Forma 17"/>
            <p:cNvCxnSpPr>
              <a:stCxn id="35" idx="0"/>
              <a:endCxn id="25" idx="1"/>
            </p:cNvCxnSpPr>
            <p:nvPr/>
          </p:nvCxnSpPr>
          <p:spPr>
            <a:xfrm rot="5400000" flipH="1" flipV="1">
              <a:off x="6163280" y="4861362"/>
              <a:ext cx="607223" cy="95607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tângulo 42"/>
            <p:cNvSpPr/>
            <p:nvPr/>
          </p:nvSpPr>
          <p:spPr>
            <a:xfrm>
              <a:off x="6944927" y="5214380"/>
              <a:ext cx="785818" cy="3571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6944927" y="3428430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1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EXPANSÃO LINEAR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Quando todos os compartimentos forem expandidos a tabela terá dobrado de tamanho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5C68EFE-77C3-48AE-9A60-759D07D9E8DC}"/>
              </a:ext>
            </a:extLst>
          </p:cNvPr>
          <p:cNvGrpSpPr/>
          <p:nvPr/>
        </p:nvGrpSpPr>
        <p:grpSpPr>
          <a:xfrm>
            <a:off x="2578344" y="3018447"/>
            <a:ext cx="7104396" cy="3197203"/>
            <a:chOff x="2578344" y="3018447"/>
            <a:chExt cx="7104396" cy="3197203"/>
          </a:xfrm>
        </p:grpSpPr>
        <p:sp>
          <p:nvSpPr>
            <p:cNvPr id="4" name="CaixaDeTexto 3"/>
            <p:cNvSpPr txBox="1"/>
            <p:nvPr/>
          </p:nvSpPr>
          <p:spPr>
            <a:xfrm>
              <a:off x="4613511" y="3018447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libri" panose="020F0502020204030204" pitchFamily="34" charset="0"/>
                </a:rPr>
                <a:t>h(x) = x mod 5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6468030" y="4501138"/>
              <a:ext cx="785818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59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6468030" y="4215386"/>
              <a:ext cx="785818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78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6468030" y="3929634"/>
              <a:ext cx="785818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468030" y="3643882"/>
              <a:ext cx="785818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96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792789" y="550127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78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792921" y="550127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96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292855" y="550127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60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292987" y="550127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59</a:t>
              </a:r>
            </a:p>
          </p:txBody>
        </p:sp>
        <p:cxnSp>
          <p:nvCxnSpPr>
            <p:cNvPr id="15" name="Forma 14"/>
            <p:cNvCxnSpPr>
              <a:stCxn id="12" idx="0"/>
              <a:endCxn id="8" idx="1"/>
            </p:cNvCxnSpPr>
            <p:nvPr/>
          </p:nvCxnSpPr>
          <p:spPr>
            <a:xfrm rot="5400000" flipH="1" flipV="1">
              <a:off x="4882704" y="3915946"/>
              <a:ext cx="1714512" cy="145613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Forma 15"/>
            <p:cNvCxnSpPr>
              <a:stCxn id="13" idx="0"/>
              <a:endCxn id="23" idx="1"/>
            </p:cNvCxnSpPr>
            <p:nvPr/>
          </p:nvCxnSpPr>
          <p:spPr>
            <a:xfrm rot="5400000" flipH="1" flipV="1">
              <a:off x="4489795" y="3523037"/>
              <a:ext cx="2000264" cy="1956205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Forma 16"/>
            <p:cNvCxnSpPr>
              <a:stCxn id="11" idx="0"/>
              <a:endCxn id="6" idx="1"/>
            </p:cNvCxnSpPr>
            <p:nvPr/>
          </p:nvCxnSpPr>
          <p:spPr>
            <a:xfrm rot="5400000" flipH="1" flipV="1">
              <a:off x="4668390" y="3701632"/>
              <a:ext cx="1143008" cy="24562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2578344" y="5429833"/>
              <a:ext cx="10051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chaves</a:t>
              </a:r>
            </a:p>
          </p:txBody>
        </p:sp>
        <p:cxnSp>
          <p:nvCxnSpPr>
            <p:cNvPr id="21" name="Forma 17"/>
            <p:cNvCxnSpPr>
              <a:stCxn id="14" idx="0"/>
              <a:endCxn id="5" idx="1"/>
            </p:cNvCxnSpPr>
            <p:nvPr/>
          </p:nvCxnSpPr>
          <p:spPr>
            <a:xfrm rot="5400000" flipH="1" flipV="1">
              <a:off x="5561365" y="4594607"/>
              <a:ext cx="857256" cy="95607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/>
            <p:cNvSpPr/>
            <p:nvPr/>
          </p:nvSpPr>
          <p:spPr>
            <a:xfrm>
              <a:off x="6468030" y="4786890"/>
              <a:ext cx="785818" cy="28575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468030" y="3358130"/>
              <a:ext cx="785818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6468030" y="5072642"/>
              <a:ext cx="785818" cy="28575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468030" y="5358394"/>
              <a:ext cx="785818" cy="28575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468030" y="5644146"/>
              <a:ext cx="785818" cy="28575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468030" y="5929898"/>
              <a:ext cx="785818" cy="28575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35" name="Chave esquerda 34"/>
            <p:cNvSpPr/>
            <p:nvPr/>
          </p:nvSpPr>
          <p:spPr>
            <a:xfrm flipH="1">
              <a:off x="7325286" y="3358130"/>
              <a:ext cx="142876" cy="142876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7539600" y="3903233"/>
              <a:ext cx="81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Calibri" panose="020F0502020204030204" pitchFamily="34" charset="0"/>
                </a:rPr>
                <a:t>m = 5</a:t>
              </a:r>
            </a:p>
          </p:txBody>
        </p:sp>
        <p:sp>
          <p:nvSpPr>
            <p:cNvPr id="37" name="Chave esquerda 36"/>
            <p:cNvSpPr/>
            <p:nvPr/>
          </p:nvSpPr>
          <p:spPr>
            <a:xfrm flipH="1">
              <a:off x="8396856" y="3358130"/>
              <a:ext cx="142876" cy="28575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8611170" y="4602224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alibri" panose="020F0502020204030204" pitchFamily="34" charset="0"/>
                </a:rPr>
                <a:t>m =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428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EXPANSÃO LINEAR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expansão linear utiliza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encadeamento exterior</a:t>
            </a:r>
          </a:p>
          <a:p>
            <a:pPr lvl="1"/>
            <a:r>
              <a:rPr lang="pt-BR" dirty="0"/>
              <a:t>Ao expandir um compartimento é necessário apenas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ajustar ponteiros da lista</a:t>
            </a:r>
            <a:endParaRPr lang="pt-BR" dirty="0"/>
          </a:p>
          <a:p>
            <a:pPr lvl="1"/>
            <a:r>
              <a:rPr lang="pt-BR" dirty="0"/>
              <a:t>A expansão é feita sempre que o fator de carga atingir um limite máximo</a:t>
            </a:r>
          </a:p>
          <a:p>
            <a:pPr lvl="2"/>
            <a:r>
              <a:rPr lang="pt-BR" dirty="0"/>
              <a:t>Isso retorna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fator de carga </a:t>
            </a:r>
            <a:r>
              <a:rPr lang="pt-BR" dirty="0"/>
              <a:t>ao limite aceitável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236D4EC-92DE-4776-8BED-11C52F64BAB5}"/>
              </a:ext>
            </a:extLst>
          </p:cNvPr>
          <p:cNvGrpSpPr/>
          <p:nvPr/>
        </p:nvGrpSpPr>
        <p:grpSpPr>
          <a:xfrm>
            <a:off x="1828481" y="4157879"/>
            <a:ext cx="7795177" cy="2276692"/>
            <a:chOff x="2554319" y="4941168"/>
            <a:chExt cx="5438487" cy="1588387"/>
          </a:xfrm>
        </p:grpSpPr>
        <p:sp>
          <p:nvSpPr>
            <p:cNvPr id="5" name="CaixaDeTexto 4"/>
            <p:cNvSpPr txBox="1"/>
            <p:nvPr/>
          </p:nvSpPr>
          <p:spPr>
            <a:xfrm>
              <a:off x="2554319" y="5374536"/>
              <a:ext cx="979129" cy="236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Calibri" panose="020F0502020204030204" pitchFamily="34" charset="0"/>
                </a:rPr>
                <a:t>h(x) = x mod 5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567608" y="6291247"/>
              <a:ext cx="510828" cy="236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chaves</a:t>
              </a:r>
              <a:endParaRPr lang="pt-BR" sz="1400" dirty="0"/>
            </a:p>
          </p:txBody>
        </p:sp>
        <p:sp>
          <p:nvSpPr>
            <p:cNvPr id="12" name="Chave esquerda 10"/>
            <p:cNvSpPr/>
            <p:nvPr/>
          </p:nvSpPr>
          <p:spPr>
            <a:xfrm flipH="1">
              <a:off x="7441047" y="4957494"/>
              <a:ext cx="94061" cy="1177422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7582139" y="5428463"/>
              <a:ext cx="410667" cy="214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m = 5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354306" y="6314827"/>
              <a:ext cx="220543" cy="214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78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012732" y="6314827"/>
              <a:ext cx="220543" cy="214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96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683519" y="6314827"/>
              <a:ext cx="220543" cy="214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60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4671158" y="6314827"/>
              <a:ext cx="220543" cy="214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14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341945" y="6314827"/>
              <a:ext cx="220543" cy="214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59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19" name="Forma 17"/>
            <p:cNvCxnSpPr>
              <a:stCxn id="17" idx="0"/>
            </p:cNvCxnSpPr>
            <p:nvPr/>
          </p:nvCxnSpPr>
          <p:spPr>
            <a:xfrm rot="5400000" flipH="1" flipV="1">
              <a:off x="4830915" y="5910219"/>
              <a:ext cx="355123" cy="454093"/>
            </a:xfrm>
            <a:prstGeom prst="bentConnector2">
              <a:avLst/>
            </a:prstGeom>
            <a:ln w="222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Forma 19"/>
            <p:cNvCxnSpPr>
              <a:cxnSpLocks/>
              <a:stCxn id="15" idx="0"/>
            </p:cNvCxnSpPr>
            <p:nvPr/>
          </p:nvCxnSpPr>
          <p:spPr>
            <a:xfrm rot="5400000" flipH="1" flipV="1">
              <a:off x="4169048" y="5248351"/>
              <a:ext cx="1020432" cy="1112520"/>
            </a:xfrm>
            <a:prstGeom prst="bentConnector2">
              <a:avLst/>
            </a:prstGeom>
            <a:ln w="222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Forma 20"/>
            <p:cNvCxnSpPr>
              <a:cxnSpLocks/>
              <a:stCxn id="16" idx="0"/>
            </p:cNvCxnSpPr>
            <p:nvPr/>
          </p:nvCxnSpPr>
          <p:spPr>
            <a:xfrm rot="5400000" flipH="1" flipV="1">
              <a:off x="3886699" y="4966003"/>
              <a:ext cx="1255916" cy="1441733"/>
            </a:xfrm>
            <a:prstGeom prst="bentConnector2">
              <a:avLst/>
            </a:prstGeom>
            <a:ln w="222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Forma 21"/>
            <p:cNvCxnSpPr>
              <a:cxnSpLocks/>
              <a:stCxn id="14" idx="0"/>
            </p:cNvCxnSpPr>
            <p:nvPr/>
          </p:nvCxnSpPr>
          <p:spPr>
            <a:xfrm rot="5400000" flipH="1" flipV="1">
              <a:off x="4075319" y="5154623"/>
              <a:ext cx="549463" cy="1770945"/>
            </a:xfrm>
            <a:prstGeom prst="bentConnector2">
              <a:avLst/>
            </a:prstGeom>
            <a:ln w="222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Forma 17"/>
            <p:cNvCxnSpPr>
              <a:stCxn id="18" idx="0"/>
            </p:cNvCxnSpPr>
            <p:nvPr/>
          </p:nvCxnSpPr>
          <p:spPr>
            <a:xfrm rot="5400000" flipH="1" flipV="1">
              <a:off x="4706720" y="5796745"/>
              <a:ext cx="263579" cy="772585"/>
            </a:xfrm>
            <a:prstGeom prst="bentConnector2">
              <a:avLst/>
            </a:prstGeom>
            <a:ln w="222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/>
            <p:cNvSpPr/>
            <p:nvPr/>
          </p:nvSpPr>
          <p:spPr>
            <a:xfrm>
              <a:off x="5231904" y="5883106"/>
              <a:ext cx="188033" cy="2354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231904" y="5647621"/>
              <a:ext cx="188033" cy="2354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231904" y="5412137"/>
              <a:ext cx="188033" cy="2354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231904" y="5176652"/>
              <a:ext cx="188033" cy="2354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231904" y="4941168"/>
              <a:ext cx="188033" cy="2354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39996" y="5906748"/>
              <a:ext cx="424393" cy="1942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  <a:latin typeface="+mj-lt"/>
                </a:rPr>
                <a:t>59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39996" y="5668553"/>
              <a:ext cx="424393" cy="1942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78</a:t>
              </a:r>
              <a:endParaRPr lang="pt-BR" sz="1100" dirty="0">
                <a:latin typeface="+mj-lt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739996" y="5197584"/>
              <a:ext cx="424393" cy="1942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96</a:t>
              </a:r>
              <a:endParaRPr lang="pt-BR" sz="1100" dirty="0">
                <a:latin typeface="+mj-lt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739996" y="4962100"/>
              <a:ext cx="424393" cy="1942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60</a:t>
              </a:r>
              <a:endParaRPr lang="pt-BR" sz="11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164389" y="5906748"/>
              <a:ext cx="188033" cy="1942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164389" y="5668553"/>
              <a:ext cx="188033" cy="1942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4389" y="5197584"/>
              <a:ext cx="188033" cy="1942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4389" y="4962100"/>
              <a:ext cx="188033" cy="1942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616037" y="5906748"/>
              <a:ext cx="424393" cy="19614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  <a:latin typeface="+mj-lt"/>
                </a:rPr>
                <a:t>14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040430" y="5906748"/>
              <a:ext cx="188033" cy="19614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rgbClr val="C00000"/>
                </a:solidFill>
                <a:latin typeface="+mj-lt"/>
              </a:endParaRPr>
            </a:p>
          </p:txBody>
        </p:sp>
        <p:cxnSp>
          <p:nvCxnSpPr>
            <p:cNvPr id="41" name="Conector de Seta Reta 40"/>
            <p:cNvCxnSpPr>
              <a:stCxn id="28" idx="3"/>
              <a:endCxn id="33" idx="1"/>
            </p:cNvCxnSpPr>
            <p:nvPr/>
          </p:nvCxnSpPr>
          <p:spPr>
            <a:xfrm>
              <a:off x="5419937" y="5058910"/>
              <a:ext cx="320059" cy="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24" idx="3"/>
              <a:endCxn id="29" idx="1"/>
            </p:cNvCxnSpPr>
            <p:nvPr/>
          </p:nvCxnSpPr>
          <p:spPr>
            <a:xfrm>
              <a:off x="5419937" y="6000848"/>
              <a:ext cx="320059" cy="3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stCxn id="27" idx="3"/>
              <a:endCxn id="32" idx="1"/>
            </p:cNvCxnSpPr>
            <p:nvPr/>
          </p:nvCxnSpPr>
          <p:spPr>
            <a:xfrm>
              <a:off x="5419937" y="5294394"/>
              <a:ext cx="320059" cy="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stCxn id="25" idx="3"/>
              <a:endCxn id="30" idx="1"/>
            </p:cNvCxnSpPr>
            <p:nvPr/>
          </p:nvCxnSpPr>
          <p:spPr>
            <a:xfrm>
              <a:off x="5419937" y="5765363"/>
              <a:ext cx="320059" cy="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stCxn id="34" idx="3"/>
              <a:endCxn id="39" idx="1"/>
            </p:cNvCxnSpPr>
            <p:nvPr/>
          </p:nvCxnSpPr>
          <p:spPr>
            <a:xfrm>
              <a:off x="6352422" y="6003873"/>
              <a:ext cx="263615" cy="9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DA7B2A4D-8F43-4351-BA65-3B0CD0D60240}"/>
                </a:ext>
              </a:extLst>
            </p:cNvPr>
            <p:cNvSpPr/>
            <p:nvPr/>
          </p:nvSpPr>
          <p:spPr>
            <a:xfrm>
              <a:off x="6616424" y="4957494"/>
              <a:ext cx="424393" cy="1942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65</a:t>
              </a:r>
              <a:endParaRPr lang="pt-BR" sz="1100" dirty="0">
                <a:latin typeface="+mj-lt"/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E4CA95B6-1CC9-476F-9EAB-5B50D4EBE3E6}"/>
                </a:ext>
              </a:extLst>
            </p:cNvPr>
            <p:cNvSpPr/>
            <p:nvPr/>
          </p:nvSpPr>
          <p:spPr>
            <a:xfrm>
              <a:off x="7040817" y="4957494"/>
              <a:ext cx="188033" cy="1942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316E7392-06A9-495F-86A6-756FCC47380C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6347929" y="5046319"/>
              <a:ext cx="268495" cy="8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832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EXPANSÃO LINEAR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endereçamento</a:t>
            </a:r>
            <a:r>
              <a:rPr lang="pt-BR" dirty="0"/>
              <a:t> é mantido ao longo do processo?</a:t>
            </a:r>
          </a:p>
          <a:p>
            <a:pPr lvl="1"/>
            <a:r>
              <a:rPr lang="pt-BR" dirty="0"/>
              <a:t>Inicialmente os endereços são obtidos com a função </a:t>
            </a:r>
            <a:r>
              <a:rPr lang="pt-BR" sz="2000" dirty="0">
                <a:latin typeface="Calibri" panose="020F0502020204030204" pitchFamily="34" charset="0"/>
              </a:rPr>
              <a:t>h</a:t>
            </a:r>
            <a:r>
              <a:rPr lang="pt-BR" sz="2000" baseline="-25000" dirty="0">
                <a:latin typeface="Calibri" panose="020F0502020204030204" pitchFamily="34" charset="0"/>
              </a:rPr>
              <a:t>0</a:t>
            </a:r>
            <a:r>
              <a:rPr lang="pt-BR" sz="2000" dirty="0">
                <a:latin typeface="Calibri" panose="020F0502020204030204" pitchFamily="34" charset="0"/>
              </a:rPr>
              <a:t>(x) = x </a:t>
            </a:r>
            <a:r>
              <a:rPr lang="pt-BR" sz="2000" dirty="0" err="1">
                <a:latin typeface="Calibri" panose="020F0502020204030204" pitchFamily="34" charset="0"/>
              </a:rPr>
              <a:t>mod</a:t>
            </a:r>
            <a:r>
              <a:rPr lang="pt-BR" sz="2000" dirty="0">
                <a:latin typeface="Calibri" panose="020F0502020204030204" pitchFamily="34" charset="0"/>
              </a:rPr>
              <a:t> 5</a:t>
            </a:r>
          </a:p>
          <a:p>
            <a:pPr lvl="1"/>
            <a:r>
              <a:rPr lang="pt-BR" dirty="0"/>
              <a:t>Após expansão os endereços serão obtidos com</a:t>
            </a:r>
            <a:r>
              <a:rPr lang="pt-BR" sz="2000" dirty="0">
                <a:latin typeface="MS Reference Sans Serif" pitchFamily="34" charset="0"/>
              </a:rPr>
              <a:t> </a:t>
            </a:r>
            <a:r>
              <a:rPr lang="pt-BR" sz="2000" dirty="0">
                <a:latin typeface="Calibri" panose="020F0502020204030204" pitchFamily="34" charset="0"/>
              </a:rPr>
              <a:t>h</a:t>
            </a:r>
            <a:r>
              <a:rPr lang="pt-BR" sz="2000" baseline="-25000" dirty="0">
                <a:latin typeface="Calibri" panose="020F0502020204030204" pitchFamily="34" charset="0"/>
              </a:rPr>
              <a:t>1</a:t>
            </a:r>
            <a:r>
              <a:rPr lang="pt-BR" sz="2000" dirty="0">
                <a:latin typeface="Calibri" panose="020F0502020204030204" pitchFamily="34" charset="0"/>
              </a:rPr>
              <a:t>(x) = x </a:t>
            </a:r>
            <a:r>
              <a:rPr lang="pt-BR" sz="2000" dirty="0" err="1">
                <a:latin typeface="Calibri" panose="020F0502020204030204" pitchFamily="34" charset="0"/>
              </a:rPr>
              <a:t>mod</a:t>
            </a:r>
            <a:r>
              <a:rPr lang="pt-BR" sz="2000" dirty="0">
                <a:latin typeface="Calibri" panose="020F0502020204030204" pitchFamily="34" charset="0"/>
              </a:rPr>
              <a:t> 10</a:t>
            </a:r>
          </a:p>
          <a:p>
            <a:r>
              <a:rPr lang="pt-BR" dirty="0"/>
              <a:t>Usando 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h</a:t>
            </a:r>
            <a:r>
              <a:rPr lang="pt-BR" baseline="-25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(x) = x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mod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5</a:t>
            </a:r>
          </a:p>
          <a:p>
            <a:pPr lvl="1"/>
            <a:r>
              <a:rPr lang="pt-BR" dirty="0"/>
              <a:t>Para pertencer ao compartimento </a:t>
            </a:r>
            <a:r>
              <a:rPr lang="pt-BR" dirty="0">
                <a:latin typeface="Calibri" panose="020F0502020204030204" pitchFamily="34" charset="0"/>
              </a:rPr>
              <a:t>0</a:t>
            </a:r>
            <a:r>
              <a:rPr lang="pt-BR" dirty="0"/>
              <a:t>, o último dígito da chave deve ser </a:t>
            </a:r>
            <a:r>
              <a:rPr lang="pt-BR" dirty="0">
                <a:latin typeface="Calibri" panose="020F0502020204030204" pitchFamily="34" charset="0"/>
              </a:rPr>
              <a:t>0</a:t>
            </a:r>
            <a:r>
              <a:rPr lang="pt-BR" dirty="0"/>
              <a:t> ou </a:t>
            </a:r>
            <a:r>
              <a:rPr lang="pt-BR" dirty="0">
                <a:latin typeface="Calibri" panose="020F0502020204030204" pitchFamily="34" charset="0"/>
              </a:rPr>
              <a:t>5</a:t>
            </a:r>
          </a:p>
          <a:p>
            <a:r>
              <a:rPr lang="pt-BR" dirty="0"/>
              <a:t>Usando 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h</a:t>
            </a:r>
            <a:r>
              <a:rPr lang="pt-BR" baseline="-25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1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(x) = x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mod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10</a:t>
            </a:r>
          </a:p>
          <a:p>
            <a:pPr lvl="1"/>
            <a:r>
              <a:rPr lang="pt-BR" dirty="0"/>
              <a:t>As chaves com último dígito 0 ainda pertencem ao compartimento 0</a:t>
            </a:r>
          </a:p>
          <a:p>
            <a:pPr lvl="1"/>
            <a:r>
              <a:rPr lang="pt-BR" dirty="0"/>
              <a:t>As chaves com último dígito 5 irão para o novo compartimento</a:t>
            </a:r>
          </a:p>
          <a:p>
            <a:r>
              <a:rPr lang="pt-BR" dirty="0"/>
              <a:t>Nenhuma das chaves dos demais compartimentos sofrem alterações</a:t>
            </a:r>
          </a:p>
          <a:p>
            <a:pPr lvl="1"/>
            <a:endParaRPr lang="pt-BR" dirty="0">
              <a:latin typeface="Calibri" panose="020F0502020204030204" pitchFamily="34" charset="0"/>
            </a:endParaRPr>
          </a:p>
          <a:p>
            <a:endParaRPr lang="pt-BR" dirty="0">
              <a:latin typeface="MS Reference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8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EXPANSÃO LINEAR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Dada uma chave x,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computa-se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h</a:t>
            </a:r>
            <a:r>
              <a:rPr lang="pt-BR" baseline="-25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(x)</a:t>
            </a:r>
          </a:p>
          <a:p>
            <a:r>
              <a:rPr lang="pt-BR" dirty="0"/>
              <a:t>Seja </a:t>
            </a:r>
            <a:r>
              <a:rPr lang="pt-BR" i="1" dirty="0"/>
              <a:t>p</a:t>
            </a:r>
            <a:r>
              <a:rPr lang="pt-BR" dirty="0"/>
              <a:t> o primeiro compartimento não expandido</a:t>
            </a:r>
          </a:p>
          <a:p>
            <a:pPr lvl="1"/>
            <a:r>
              <a:rPr lang="pt-BR" dirty="0"/>
              <a:t>Se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h</a:t>
            </a:r>
            <a:r>
              <a:rPr lang="pt-BR" sz="2000" baseline="-25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0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(x) &lt; p</a:t>
            </a:r>
            <a:r>
              <a:rPr lang="pt-BR" dirty="0"/>
              <a:t>, o compartimento já foi expandido </a:t>
            </a:r>
          </a:p>
          <a:p>
            <a:pPr lvl="2"/>
            <a:r>
              <a:rPr lang="pt-BR" dirty="0"/>
              <a:t>O endereço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recalculado com h</a:t>
            </a:r>
            <a:r>
              <a:rPr lang="pt-BR" baseline="-250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(x)</a:t>
            </a:r>
          </a:p>
          <a:p>
            <a:endParaRPr lang="pt-BR" dirty="0"/>
          </a:p>
          <a:p>
            <a:r>
              <a:rPr lang="pt-BR" dirty="0"/>
              <a:t>Quando toda a tabela tiver sido expandida, todos os endereços serão calculados com h</a:t>
            </a:r>
            <a:r>
              <a:rPr lang="pt-BR" baseline="-25000" dirty="0"/>
              <a:t>1</a:t>
            </a:r>
            <a:r>
              <a:rPr lang="pt-BR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90570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EXPANSÃO LINEAR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geral </a:t>
            </a:r>
            <a:r>
              <a:rPr lang="pt-BR" dirty="0"/>
              <a:t>é necessário conhecer </a:t>
            </a:r>
            <a:r>
              <a:rPr lang="pt-BR" dirty="0">
                <a:latin typeface="Freestyle Script" pitchFamily="66" charset="0"/>
                <a:cs typeface="MV Boli" pitchFamily="2" charset="0"/>
              </a:rPr>
              <a:t>l</a:t>
            </a:r>
            <a:r>
              <a:rPr lang="pt-BR" dirty="0"/>
              <a:t>, o número de expansões da tabela:</a:t>
            </a:r>
          </a:p>
          <a:p>
            <a:pPr lvl="1"/>
            <a:r>
              <a:rPr lang="pt-BR" dirty="0"/>
              <a:t>A função de dispersão é </a:t>
            </a:r>
            <a:r>
              <a:rPr lang="pt-BR" dirty="0">
                <a:latin typeface="Calibri" panose="020F0502020204030204" pitchFamily="34" charset="0"/>
              </a:rPr>
              <a:t>h</a:t>
            </a:r>
            <a:r>
              <a:rPr lang="pt-BR" baseline="-25000" dirty="0">
                <a:latin typeface="Freestyle Script" pitchFamily="66" charset="0"/>
                <a:cs typeface="MV Boli" pitchFamily="2" charset="0"/>
              </a:rPr>
              <a:t>l</a:t>
            </a:r>
            <a:r>
              <a:rPr lang="pt-BR" baseline="-25000" dirty="0">
                <a:latin typeface="MV Boli" pitchFamily="2" charset="0"/>
                <a:cs typeface="MV Boli" pitchFamily="2" charset="0"/>
              </a:rPr>
              <a:t> </a:t>
            </a:r>
            <a:r>
              <a:rPr lang="pt-BR" dirty="0">
                <a:latin typeface="Calibri" panose="020F0502020204030204" pitchFamily="34" charset="0"/>
              </a:rPr>
              <a:t>= x </a:t>
            </a:r>
            <a:r>
              <a:rPr lang="pt-BR" dirty="0" err="1">
                <a:latin typeface="Calibri" panose="020F0502020204030204" pitchFamily="34" charset="0"/>
              </a:rPr>
              <a:t>mod</a:t>
            </a:r>
            <a:r>
              <a:rPr lang="pt-BR" dirty="0">
                <a:latin typeface="Calibri" panose="020F0502020204030204" pitchFamily="34" charset="0"/>
              </a:rPr>
              <a:t> (m * 2</a:t>
            </a:r>
            <a:r>
              <a:rPr lang="pt-BR" baseline="30000" dirty="0">
                <a:latin typeface="Freestyle Script" pitchFamily="66" charset="0"/>
              </a:rPr>
              <a:t>l </a:t>
            </a:r>
            <a:r>
              <a:rPr lang="pt-BR" dirty="0">
                <a:latin typeface="Calibri" panose="020F0502020204030204" pitchFamily="34" charset="0"/>
              </a:rPr>
              <a:t>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variável </a:t>
            </a:r>
            <a:r>
              <a:rPr lang="pt-BR" i="1" dirty="0"/>
              <a:t>p</a:t>
            </a:r>
            <a:r>
              <a:rPr lang="pt-BR" dirty="0"/>
              <a:t> aponta para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próximo compartimento </a:t>
            </a:r>
            <a:r>
              <a:rPr lang="pt-BR" dirty="0"/>
              <a:t>a ser expandido</a:t>
            </a:r>
          </a:p>
          <a:p>
            <a:pPr lvl="1"/>
            <a:r>
              <a:rPr lang="pt-BR" dirty="0"/>
              <a:t>Inicialmente </a:t>
            </a:r>
            <a:r>
              <a:rPr lang="pt-BR" i="1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Freestyle Script" pitchFamily="66" charset="0"/>
              </a:rPr>
              <a:t>l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0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3212976"/>
            <a:ext cx="47852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Algoritmo</a:t>
            </a:r>
            <a:r>
              <a:rPr lang="pt-BR" sz="1600" dirty="0">
                <a:latin typeface="Consolas" pitchFamily="49" charset="0"/>
              </a:rPr>
              <a:t>: Calcular o endereço da chave x</a:t>
            </a:r>
          </a:p>
          <a:p>
            <a:endParaRPr lang="pt-BR" sz="1600" dirty="0">
              <a:latin typeface="Consolas" pitchFamily="49" charset="0"/>
            </a:endParaRPr>
          </a:p>
          <a:p>
            <a:r>
              <a:rPr lang="pt-BR" sz="1600" dirty="0">
                <a:latin typeface="Consolas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procedimento</a:t>
            </a:r>
            <a:r>
              <a:rPr lang="pt-BR" sz="1600" dirty="0">
                <a:latin typeface="Consolas" pitchFamily="49" charset="0"/>
              </a:rPr>
              <a:t> mapear(x, </a:t>
            </a:r>
            <a:r>
              <a:rPr lang="pt-BR" sz="1600" b="1" dirty="0" err="1">
                <a:latin typeface="Consolas" pitchFamily="49" charset="0"/>
              </a:rPr>
              <a:t>ender</a:t>
            </a:r>
            <a:r>
              <a:rPr lang="pt-BR" sz="1600" dirty="0">
                <a:latin typeface="Consolas" pitchFamily="49" charset="0"/>
              </a:rPr>
              <a:t>, </a:t>
            </a:r>
            <a:r>
              <a:rPr lang="pt-BR" sz="1600" b="1" i="1" dirty="0">
                <a:latin typeface="Consolas" pitchFamily="49" charset="0"/>
              </a:rPr>
              <a:t>p</a:t>
            </a:r>
            <a:r>
              <a:rPr lang="pt-BR" sz="1600" dirty="0">
                <a:latin typeface="Consolas" pitchFamily="49" charset="0"/>
              </a:rPr>
              <a:t>, </a:t>
            </a:r>
            <a:r>
              <a:rPr lang="pt-BR" sz="1600" b="1" dirty="0">
                <a:latin typeface="Consolas" pitchFamily="49" charset="0"/>
              </a:rPr>
              <a:t>l</a:t>
            </a:r>
            <a:r>
              <a:rPr lang="pt-BR" sz="1600" dirty="0">
                <a:latin typeface="Consolas" pitchFamily="49" charset="0"/>
              </a:rPr>
              <a:t> )</a:t>
            </a:r>
          </a:p>
          <a:p>
            <a:r>
              <a:rPr lang="pt-BR" sz="1600" dirty="0">
                <a:latin typeface="Consolas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|</a:t>
            </a:r>
            <a:r>
              <a:rPr lang="pt-BR" sz="1600" dirty="0">
                <a:latin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</a:rPr>
              <a:t>ender</a:t>
            </a:r>
            <a:r>
              <a:rPr lang="pt-BR" sz="1600" dirty="0">
                <a:latin typeface="Consolas" pitchFamily="49" charset="0"/>
              </a:rPr>
              <a:t> = h</a:t>
            </a:r>
            <a:r>
              <a:rPr lang="pt-BR" sz="1600" baseline="-25000" dirty="0">
                <a:latin typeface="Consolas" panose="020B0609020204030204" pitchFamily="49" charset="0"/>
              </a:rPr>
              <a:t>l </a:t>
            </a:r>
            <a:r>
              <a:rPr lang="pt-BR" sz="1600" dirty="0">
                <a:latin typeface="Consolas" pitchFamily="49" charset="0"/>
              </a:rPr>
              <a:t>(x)</a:t>
            </a:r>
          </a:p>
          <a:p>
            <a:r>
              <a:rPr lang="pt-BR" sz="1600" dirty="0">
                <a:latin typeface="Consolas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|</a:t>
            </a:r>
            <a:r>
              <a:rPr lang="pt-BR" sz="1600" dirty="0">
                <a:latin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se</a:t>
            </a:r>
            <a:r>
              <a:rPr lang="pt-BR" sz="1600" dirty="0">
                <a:latin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</a:rPr>
              <a:t>ender</a:t>
            </a:r>
            <a:r>
              <a:rPr lang="pt-BR" sz="1600" dirty="0">
                <a:latin typeface="Consolas" pitchFamily="49" charset="0"/>
              </a:rPr>
              <a:t> &lt; </a:t>
            </a:r>
            <a:r>
              <a:rPr lang="pt-BR" sz="1600" i="1" dirty="0">
                <a:latin typeface="Consolas" pitchFamily="49" charset="0"/>
              </a:rPr>
              <a:t>p</a:t>
            </a:r>
            <a:r>
              <a:rPr lang="pt-BR" sz="1600" dirty="0">
                <a:latin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então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sym typeface="Symbol"/>
              </a:rPr>
              <a:t>  |</a:t>
            </a:r>
            <a:r>
              <a:rPr lang="pt-BR" sz="1600" dirty="0">
                <a:latin typeface="Consolas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sym typeface="Symbol"/>
              </a:rPr>
              <a:t>|</a:t>
            </a:r>
            <a:r>
              <a:rPr lang="pt-BR" sz="1600" dirty="0">
                <a:latin typeface="Consolas" pitchFamily="49" charset="0"/>
                <a:sym typeface="Symbol"/>
              </a:rPr>
              <a:t>   </a:t>
            </a:r>
            <a:r>
              <a:rPr lang="pt-BR" sz="1600" dirty="0" err="1">
                <a:latin typeface="Consolas" pitchFamily="49" charset="0"/>
                <a:sym typeface="Symbol"/>
              </a:rPr>
              <a:t>ender</a:t>
            </a:r>
            <a:r>
              <a:rPr lang="pt-BR" sz="1600" dirty="0">
                <a:latin typeface="Consolas" pitchFamily="49" charset="0"/>
                <a:sym typeface="Symbol"/>
              </a:rPr>
              <a:t> = h</a:t>
            </a:r>
            <a:r>
              <a:rPr lang="pt-BR" sz="1600" baseline="-25000" dirty="0">
                <a:latin typeface="Consolas" pitchFamily="49" charset="0"/>
                <a:sym typeface="Symbol"/>
              </a:rPr>
              <a:t>l+1</a:t>
            </a:r>
            <a:r>
              <a:rPr lang="pt-BR" sz="1600" dirty="0">
                <a:latin typeface="Consolas" pitchFamily="49" charset="0"/>
                <a:sym typeface="Symbol"/>
              </a:rPr>
              <a:t>(x)</a:t>
            </a:r>
            <a:endParaRPr lang="pt-BR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00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EXPANSÃO LINEAR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implementação da expansão requer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</a:t>
            </a:r>
            <a:r>
              <a:rPr lang="pt-BR" dirty="0"/>
              <a:t> que possa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expandido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Algumas linguagens de programação </a:t>
            </a:r>
            <a:br>
              <a:rPr lang="pt-BR" dirty="0"/>
            </a:br>
            <a:r>
              <a:rPr lang="pt-BR" dirty="0"/>
              <a:t>oferecem esse recurso*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Outra solução é utilizar </a:t>
            </a:r>
            <a:br>
              <a:rPr lang="pt-BR" dirty="0"/>
            </a:br>
            <a:r>
              <a:rPr lang="pt-BR" dirty="0"/>
              <a:t>uma estrutura de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armazenamento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em dois níveis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16C6414-3865-4B01-A864-E6684E0954E6}"/>
              </a:ext>
            </a:extLst>
          </p:cNvPr>
          <p:cNvGrpSpPr/>
          <p:nvPr/>
        </p:nvGrpSpPr>
        <p:grpSpPr>
          <a:xfrm>
            <a:off x="6648856" y="2895754"/>
            <a:ext cx="2099470" cy="3643338"/>
            <a:chOff x="6648856" y="2895754"/>
            <a:chExt cx="2099470" cy="3643338"/>
          </a:xfrm>
        </p:grpSpPr>
        <p:sp>
          <p:nvSpPr>
            <p:cNvPr id="5" name="Retângulo 4"/>
            <p:cNvSpPr/>
            <p:nvPr/>
          </p:nvSpPr>
          <p:spPr>
            <a:xfrm>
              <a:off x="8176822" y="3324382"/>
              <a:ext cx="57150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176822" y="3610134"/>
              <a:ext cx="57150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8176822" y="3895886"/>
              <a:ext cx="57150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8176822" y="4181638"/>
              <a:ext cx="57150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dirty="0">
                  <a:latin typeface="+mj-lt"/>
                </a:rPr>
                <a:t>3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8176822" y="5110332"/>
              <a:ext cx="57150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dirty="0">
                  <a:latin typeface="+mj-lt"/>
                </a:rPr>
                <a:t>5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8176822" y="5396084"/>
              <a:ext cx="57150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dirty="0">
                  <a:latin typeface="+mj-lt"/>
                </a:rPr>
                <a:t>6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8176822" y="5681836"/>
              <a:ext cx="57150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dirty="0">
                  <a:latin typeface="+mj-lt"/>
                </a:rPr>
                <a:t>7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8176822" y="5967588"/>
              <a:ext cx="57150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dirty="0">
                  <a:latin typeface="+mj-lt"/>
                </a:rPr>
                <a:t>8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8176823" y="289575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Calibri" panose="020F0502020204030204" pitchFamily="34" charset="0"/>
                </a:rPr>
                <a:t>seg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8176822" y="4467390"/>
              <a:ext cx="57150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dirty="0">
                  <a:latin typeface="+mj-lt"/>
                </a:rPr>
                <a:t>4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8176822" y="6253340"/>
              <a:ext cx="57150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dirty="0">
                  <a:latin typeface="+mj-lt"/>
                </a:rPr>
                <a:t>9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AFA441C-30D7-47E5-AEA1-605968236EE2}"/>
                </a:ext>
              </a:extLst>
            </p:cNvPr>
            <p:cNvSpPr/>
            <p:nvPr/>
          </p:nvSpPr>
          <p:spPr>
            <a:xfrm>
              <a:off x="6931122" y="3997009"/>
              <a:ext cx="467967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de seta reta 5">
              <a:extLst>
                <a:ext uri="{FF2B5EF4-FFF2-40B4-BE49-F238E27FC236}">
                  <a16:creationId xmlns:a16="http://schemas.microsoft.com/office/drawing/2014/main" id="{0138C441-25AE-4A30-95AE-6EDF7EB1328E}"/>
                </a:ext>
              </a:extLst>
            </p:cNvPr>
            <p:cNvCxnSpPr>
              <a:cxnSpLocks/>
              <a:stCxn id="24" idx="3"/>
              <a:endCxn id="5" idx="1"/>
            </p:cNvCxnSpPr>
            <p:nvPr/>
          </p:nvCxnSpPr>
          <p:spPr>
            <a:xfrm flipV="1">
              <a:off x="7399089" y="3467258"/>
              <a:ext cx="777733" cy="672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E11C4D6-1A1A-4071-A498-75C4F7036A2E}"/>
                </a:ext>
              </a:extLst>
            </p:cNvPr>
            <p:cNvSpPr/>
            <p:nvPr/>
          </p:nvSpPr>
          <p:spPr>
            <a:xfrm>
              <a:off x="6931121" y="4272273"/>
              <a:ext cx="467967" cy="28575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3CDE926-DDA2-48D4-A7E3-81FD97EE74BE}"/>
                </a:ext>
              </a:extLst>
            </p:cNvPr>
            <p:cNvSpPr/>
            <p:nvPr/>
          </p:nvSpPr>
          <p:spPr>
            <a:xfrm>
              <a:off x="6931121" y="4558024"/>
              <a:ext cx="467968" cy="28575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8">
              <a:extLst>
                <a:ext uri="{FF2B5EF4-FFF2-40B4-BE49-F238E27FC236}">
                  <a16:creationId xmlns:a16="http://schemas.microsoft.com/office/drawing/2014/main" id="{24807841-9E1C-4E25-B597-DDB2D3848A88}"/>
                </a:ext>
              </a:extLst>
            </p:cNvPr>
            <p:cNvCxnSpPr>
              <a:cxnSpLocks/>
              <a:stCxn id="26" idx="3"/>
              <a:endCxn id="49" idx="1"/>
            </p:cNvCxnSpPr>
            <p:nvPr/>
          </p:nvCxnSpPr>
          <p:spPr>
            <a:xfrm>
              <a:off x="7399088" y="4415149"/>
              <a:ext cx="777734" cy="838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61C40FE-A42B-41C5-9096-C35A08ECC2DB}"/>
                </a:ext>
              </a:extLst>
            </p:cNvPr>
            <p:cNvSpPr txBox="1"/>
            <p:nvPr/>
          </p:nvSpPr>
          <p:spPr>
            <a:xfrm>
              <a:off x="6648856" y="400576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C3C03337-5698-4A28-A48F-2AB0B1839CF7}"/>
                </a:ext>
              </a:extLst>
            </p:cNvPr>
            <p:cNvSpPr txBox="1"/>
            <p:nvPr/>
          </p:nvSpPr>
          <p:spPr>
            <a:xfrm>
              <a:off x="6648856" y="427562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6EA6CE3D-1078-45EB-B5DC-F6BD9C6949F8}"/>
                </a:ext>
              </a:extLst>
            </p:cNvPr>
            <p:cNvSpPr txBox="1"/>
            <p:nvPr/>
          </p:nvSpPr>
          <p:spPr>
            <a:xfrm>
              <a:off x="6655332" y="456137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22B08B90-85C5-4225-97F9-C0C660406823}"/>
                </a:ext>
              </a:extLst>
            </p:cNvPr>
            <p:cNvSpPr txBox="1"/>
            <p:nvPr/>
          </p:nvSpPr>
          <p:spPr>
            <a:xfrm>
              <a:off x="6918546" y="35702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Calibri" panose="020F0502020204030204" pitchFamily="34" charset="0"/>
                </a:rPr>
                <a:t>dir</a:t>
              </a:r>
              <a:endParaRPr lang="pt-BR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64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EXPANSÃO LINEAR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tabela é composta por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segmentos de tamanho fixo</a:t>
            </a:r>
            <a:r>
              <a:rPr lang="pt-BR" dirty="0"/>
              <a:t> m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diretório </a:t>
            </a:r>
            <a:r>
              <a:rPr lang="pt-BR" dirty="0"/>
              <a:t>controla os </a:t>
            </a:r>
            <a:br>
              <a:rPr lang="pt-BR" dirty="0"/>
            </a:br>
            <a:r>
              <a:rPr lang="pt-BR" dirty="0"/>
              <a:t>segmentos em uso</a:t>
            </a:r>
          </a:p>
          <a:p>
            <a:pPr lvl="1"/>
            <a:r>
              <a:rPr lang="pt-BR" dirty="0"/>
              <a:t>O diretório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alocado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estaticamente</a:t>
            </a:r>
            <a:r>
              <a:rPr lang="pt-BR" dirty="0"/>
              <a:t> ou crescer </a:t>
            </a:r>
            <a:br>
              <a:rPr lang="pt-BR" dirty="0"/>
            </a:br>
            <a:r>
              <a:rPr lang="pt-BR" dirty="0"/>
              <a:t>dinamicamente*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dos segmentos</a:t>
            </a:r>
            <a:br>
              <a:rPr lang="pt-BR" dirty="0"/>
            </a:br>
            <a:r>
              <a:rPr lang="pt-BR" dirty="0"/>
              <a:t>é feita durante o processo</a:t>
            </a:r>
            <a:br>
              <a:rPr lang="pt-BR" dirty="0"/>
            </a:br>
            <a:r>
              <a:rPr lang="pt-BR" dirty="0"/>
              <a:t>de expansão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D7127C2-41D0-4DCB-9CCC-35657B5D6CAD}"/>
              </a:ext>
            </a:extLst>
          </p:cNvPr>
          <p:cNvGrpSpPr/>
          <p:nvPr/>
        </p:nvGrpSpPr>
        <p:grpSpPr>
          <a:xfrm>
            <a:off x="5750377" y="2881862"/>
            <a:ext cx="5118471" cy="3630396"/>
            <a:chOff x="5750377" y="2881862"/>
            <a:chExt cx="5118471" cy="3630396"/>
          </a:xfrm>
        </p:grpSpPr>
        <p:sp>
          <p:nvSpPr>
            <p:cNvPr id="5" name="Retângulo 4"/>
            <p:cNvSpPr/>
            <p:nvPr/>
          </p:nvSpPr>
          <p:spPr>
            <a:xfrm>
              <a:off x="7248128" y="3297548"/>
              <a:ext cx="450351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7248128" y="3583300"/>
              <a:ext cx="450351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7248128" y="3869052"/>
              <a:ext cx="450351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7248128" y="4154804"/>
              <a:ext cx="450351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7248128" y="5083498"/>
              <a:ext cx="450351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7248128" y="5369250"/>
              <a:ext cx="450351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7248128" y="5655002"/>
              <a:ext cx="450351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7248128" y="5940754"/>
              <a:ext cx="450351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8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7215860" y="2881862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Calibri" panose="020F0502020204030204" pitchFamily="34" charset="0"/>
                </a:rPr>
                <a:t>seg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7248128" y="4440556"/>
              <a:ext cx="450351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7248128" y="6226506"/>
              <a:ext cx="450351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</a:t>
              </a:r>
            </a:p>
          </p:txBody>
        </p:sp>
        <p:sp>
          <p:nvSpPr>
            <p:cNvPr id="24" name="Chave esquerda 23"/>
            <p:cNvSpPr/>
            <p:nvPr/>
          </p:nvSpPr>
          <p:spPr>
            <a:xfrm flipH="1">
              <a:off x="9797277" y="3297547"/>
              <a:ext cx="110809" cy="142876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Chave esquerda 25"/>
            <p:cNvSpPr/>
            <p:nvPr/>
          </p:nvSpPr>
          <p:spPr>
            <a:xfrm flipH="1">
              <a:off x="9797278" y="5083497"/>
              <a:ext cx="110809" cy="142876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0011624" y="5632977"/>
              <a:ext cx="857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m = 5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8080460" y="3612485"/>
              <a:ext cx="408392" cy="2568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8080460" y="3297548"/>
              <a:ext cx="408392" cy="2568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8488852" y="3612485"/>
              <a:ext cx="180943" cy="2568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8488852" y="3297548"/>
              <a:ext cx="180943" cy="2568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9047967" y="3612484"/>
              <a:ext cx="408392" cy="25933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9456359" y="3612484"/>
              <a:ext cx="180943" cy="25933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rgbClr val="C00000"/>
                </a:solidFill>
                <a:latin typeface="+mj-lt"/>
              </a:endParaRPr>
            </a:p>
          </p:txBody>
        </p:sp>
        <p:cxnSp>
          <p:nvCxnSpPr>
            <p:cNvPr id="34" name="Conector de Seta Reta 33"/>
            <p:cNvCxnSpPr>
              <a:endCxn id="28" idx="1"/>
            </p:cNvCxnSpPr>
            <p:nvPr/>
          </p:nvCxnSpPr>
          <p:spPr>
            <a:xfrm>
              <a:off x="7697017" y="3736902"/>
              <a:ext cx="383443" cy="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endCxn id="29" idx="1"/>
            </p:cNvCxnSpPr>
            <p:nvPr/>
          </p:nvCxnSpPr>
          <p:spPr>
            <a:xfrm>
              <a:off x="7697017" y="3425549"/>
              <a:ext cx="383443" cy="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>
              <a:stCxn id="30" idx="3"/>
              <a:endCxn id="32" idx="1"/>
            </p:cNvCxnSpPr>
            <p:nvPr/>
          </p:nvCxnSpPr>
          <p:spPr>
            <a:xfrm>
              <a:off x="8669795" y="3740901"/>
              <a:ext cx="378172" cy="12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/>
            <p:cNvSpPr txBox="1"/>
            <p:nvPr/>
          </p:nvSpPr>
          <p:spPr>
            <a:xfrm>
              <a:off x="10037730" y="3873427"/>
              <a:ext cx="543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m = 5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36026A59-1432-4243-8C69-A15DFCE9E7E0}"/>
                </a:ext>
              </a:extLst>
            </p:cNvPr>
            <p:cNvSpPr/>
            <p:nvPr/>
          </p:nvSpPr>
          <p:spPr>
            <a:xfrm>
              <a:off x="8080460" y="4480537"/>
              <a:ext cx="408392" cy="2568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A264C2B-1B26-435B-B93F-CA92799BD29B}"/>
                </a:ext>
              </a:extLst>
            </p:cNvPr>
            <p:cNvSpPr/>
            <p:nvPr/>
          </p:nvSpPr>
          <p:spPr>
            <a:xfrm>
              <a:off x="8080460" y="4165600"/>
              <a:ext cx="408392" cy="2568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5633AB35-3022-4ED6-BC4A-4415DE0B464C}"/>
                </a:ext>
              </a:extLst>
            </p:cNvPr>
            <p:cNvSpPr/>
            <p:nvPr/>
          </p:nvSpPr>
          <p:spPr>
            <a:xfrm>
              <a:off x="8488852" y="4480537"/>
              <a:ext cx="180943" cy="2568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5B3A5E07-5046-4317-8F26-D6DBB6340279}"/>
                </a:ext>
              </a:extLst>
            </p:cNvPr>
            <p:cNvSpPr/>
            <p:nvPr/>
          </p:nvSpPr>
          <p:spPr>
            <a:xfrm>
              <a:off x="8488852" y="4165600"/>
              <a:ext cx="180943" cy="2568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AA633F5C-43E8-420C-AEAF-B83118709E98}"/>
                </a:ext>
              </a:extLst>
            </p:cNvPr>
            <p:cNvCxnSpPr>
              <a:endCxn id="39" idx="1"/>
            </p:cNvCxnSpPr>
            <p:nvPr/>
          </p:nvCxnSpPr>
          <p:spPr>
            <a:xfrm>
              <a:off x="7697017" y="4604954"/>
              <a:ext cx="383443" cy="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A2E1815E-37A7-4362-A99C-DB75AEF4066B}"/>
                </a:ext>
              </a:extLst>
            </p:cNvPr>
            <p:cNvCxnSpPr>
              <a:endCxn id="41" idx="1"/>
            </p:cNvCxnSpPr>
            <p:nvPr/>
          </p:nvCxnSpPr>
          <p:spPr>
            <a:xfrm>
              <a:off x="7697017" y="4293601"/>
              <a:ext cx="383443" cy="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E07DA7D0-7E45-49B8-9D1E-E9F66B673401}"/>
                </a:ext>
              </a:extLst>
            </p:cNvPr>
            <p:cNvSpPr/>
            <p:nvPr/>
          </p:nvSpPr>
          <p:spPr>
            <a:xfrm>
              <a:off x="8076977" y="5405022"/>
              <a:ext cx="408392" cy="2568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2EDB75D2-55A2-4857-A46E-B66E97513D82}"/>
                </a:ext>
              </a:extLst>
            </p:cNvPr>
            <p:cNvSpPr/>
            <p:nvPr/>
          </p:nvSpPr>
          <p:spPr>
            <a:xfrm>
              <a:off x="8485369" y="5405022"/>
              <a:ext cx="180943" cy="2568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8833F404-D416-4128-B911-C95C30295C71}"/>
                </a:ext>
              </a:extLst>
            </p:cNvPr>
            <p:cNvSpPr/>
            <p:nvPr/>
          </p:nvSpPr>
          <p:spPr>
            <a:xfrm>
              <a:off x="9044484" y="5405021"/>
              <a:ext cx="408392" cy="25933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341C87D4-F679-49C5-B6DB-6FFF33093FEE}"/>
                </a:ext>
              </a:extLst>
            </p:cNvPr>
            <p:cNvSpPr/>
            <p:nvPr/>
          </p:nvSpPr>
          <p:spPr>
            <a:xfrm>
              <a:off x="9452876" y="5405021"/>
              <a:ext cx="180943" cy="25933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rgbClr val="C00000"/>
                </a:solidFill>
                <a:latin typeface="+mj-lt"/>
              </a:endParaRPr>
            </a:p>
          </p:txBody>
        </p: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F58C2DE3-D1F6-4FAD-9BAD-788AEB4B50EE}"/>
                </a:ext>
              </a:extLst>
            </p:cNvPr>
            <p:cNvCxnSpPr>
              <a:endCxn id="56" idx="1"/>
            </p:cNvCxnSpPr>
            <p:nvPr/>
          </p:nvCxnSpPr>
          <p:spPr>
            <a:xfrm>
              <a:off x="7693534" y="5529439"/>
              <a:ext cx="383443" cy="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C0E49EA2-8C83-4EB4-954E-0EA4CC60AE15}"/>
                </a:ext>
              </a:extLst>
            </p:cNvPr>
            <p:cNvCxnSpPr>
              <a:stCxn id="58" idx="3"/>
              <a:endCxn id="64" idx="1"/>
            </p:cNvCxnSpPr>
            <p:nvPr/>
          </p:nvCxnSpPr>
          <p:spPr>
            <a:xfrm>
              <a:off x="8666312" y="5533438"/>
              <a:ext cx="378172" cy="12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7265AA62-6C0B-44DC-BC68-B27CC14C56CE}"/>
                </a:ext>
              </a:extLst>
            </p:cNvPr>
            <p:cNvSpPr/>
            <p:nvPr/>
          </p:nvSpPr>
          <p:spPr>
            <a:xfrm>
              <a:off x="8080460" y="6251802"/>
              <a:ext cx="408392" cy="2568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CDDD3D6E-9289-458B-8541-0A3175D2435E}"/>
                </a:ext>
              </a:extLst>
            </p:cNvPr>
            <p:cNvSpPr/>
            <p:nvPr/>
          </p:nvSpPr>
          <p:spPr>
            <a:xfrm>
              <a:off x="8080460" y="5955542"/>
              <a:ext cx="408392" cy="2568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0F5741BB-5BB8-4304-BDC8-9F22F47751B3}"/>
                </a:ext>
              </a:extLst>
            </p:cNvPr>
            <p:cNvSpPr/>
            <p:nvPr/>
          </p:nvSpPr>
          <p:spPr>
            <a:xfrm>
              <a:off x="8488852" y="6251802"/>
              <a:ext cx="180943" cy="2568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530D120F-1971-494E-9162-B352586B92CC}"/>
                </a:ext>
              </a:extLst>
            </p:cNvPr>
            <p:cNvSpPr/>
            <p:nvPr/>
          </p:nvSpPr>
          <p:spPr>
            <a:xfrm>
              <a:off x="8488852" y="5955542"/>
              <a:ext cx="180943" cy="2568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9893B41A-B43D-447B-8985-7E90A9AC88EF}"/>
                </a:ext>
              </a:extLst>
            </p:cNvPr>
            <p:cNvSpPr/>
            <p:nvPr/>
          </p:nvSpPr>
          <p:spPr>
            <a:xfrm>
              <a:off x="9047967" y="6251801"/>
              <a:ext cx="408392" cy="25933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BA7A37DC-A9DC-44FE-A73B-FADDB1D8791E}"/>
                </a:ext>
              </a:extLst>
            </p:cNvPr>
            <p:cNvSpPr/>
            <p:nvPr/>
          </p:nvSpPr>
          <p:spPr>
            <a:xfrm>
              <a:off x="9456359" y="6251801"/>
              <a:ext cx="180943" cy="25933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rgbClr val="C00000"/>
                </a:solidFill>
                <a:latin typeface="+mj-lt"/>
              </a:endParaRPr>
            </a:p>
          </p:txBody>
        </p: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5F442874-9D84-4D21-A64E-12E6F2CCDC28}"/>
                </a:ext>
              </a:extLst>
            </p:cNvPr>
            <p:cNvCxnSpPr>
              <a:endCxn id="69" idx="1"/>
            </p:cNvCxnSpPr>
            <p:nvPr/>
          </p:nvCxnSpPr>
          <p:spPr>
            <a:xfrm>
              <a:off x="7697017" y="6376219"/>
              <a:ext cx="383443" cy="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2A4DF597-F7B4-4439-AD46-DA5A013DE55C}"/>
                </a:ext>
              </a:extLst>
            </p:cNvPr>
            <p:cNvCxnSpPr>
              <a:endCxn id="70" idx="1"/>
            </p:cNvCxnSpPr>
            <p:nvPr/>
          </p:nvCxnSpPr>
          <p:spPr>
            <a:xfrm>
              <a:off x="7697017" y="6083543"/>
              <a:ext cx="383443" cy="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95953C98-804E-4658-9708-D67C58CC1811}"/>
                </a:ext>
              </a:extLst>
            </p:cNvPr>
            <p:cNvCxnSpPr>
              <a:stCxn id="71" idx="3"/>
              <a:endCxn id="73" idx="1"/>
            </p:cNvCxnSpPr>
            <p:nvPr/>
          </p:nvCxnSpPr>
          <p:spPr>
            <a:xfrm>
              <a:off x="8669795" y="6380218"/>
              <a:ext cx="378172" cy="12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095F6006-7D2F-424D-9AD2-42542DD316B8}"/>
                </a:ext>
              </a:extLst>
            </p:cNvPr>
            <p:cNvSpPr/>
            <p:nvPr/>
          </p:nvSpPr>
          <p:spPr>
            <a:xfrm>
              <a:off x="6032643" y="3915428"/>
              <a:ext cx="467967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9" name="Conector de seta reta 5">
              <a:extLst>
                <a:ext uri="{FF2B5EF4-FFF2-40B4-BE49-F238E27FC236}">
                  <a16:creationId xmlns:a16="http://schemas.microsoft.com/office/drawing/2014/main" id="{4718B3F9-737F-400D-AAAC-E9140720D337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 flipV="1">
              <a:off x="6500610" y="3416906"/>
              <a:ext cx="746479" cy="6413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1612A1ED-6C65-41D8-9F3E-29DB0533704D}"/>
                </a:ext>
              </a:extLst>
            </p:cNvPr>
            <p:cNvSpPr/>
            <p:nvPr/>
          </p:nvSpPr>
          <p:spPr>
            <a:xfrm>
              <a:off x="6032642" y="4190692"/>
              <a:ext cx="467967" cy="28575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966F44DB-23FB-4C67-96D4-50514CA0D97E}"/>
                </a:ext>
              </a:extLst>
            </p:cNvPr>
            <p:cNvSpPr/>
            <p:nvPr/>
          </p:nvSpPr>
          <p:spPr>
            <a:xfrm>
              <a:off x="6032642" y="4476443"/>
              <a:ext cx="467968" cy="28575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2" name="Conector de seta reta 8">
              <a:extLst>
                <a:ext uri="{FF2B5EF4-FFF2-40B4-BE49-F238E27FC236}">
                  <a16:creationId xmlns:a16="http://schemas.microsoft.com/office/drawing/2014/main" id="{1C61FEFB-385C-4A60-9A8C-37A49B66B45D}"/>
                </a:ext>
              </a:extLst>
            </p:cNvPr>
            <p:cNvCxnSpPr>
              <a:cxnSpLocks/>
              <a:stCxn id="80" idx="3"/>
              <a:endCxn id="49" idx="1"/>
            </p:cNvCxnSpPr>
            <p:nvPr/>
          </p:nvCxnSpPr>
          <p:spPr>
            <a:xfrm>
              <a:off x="6500609" y="4333568"/>
              <a:ext cx="747519" cy="892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6FF8E2BB-7518-4E01-942B-765CAFA0A9A5}"/>
                </a:ext>
              </a:extLst>
            </p:cNvPr>
            <p:cNvSpPr txBox="1"/>
            <p:nvPr/>
          </p:nvSpPr>
          <p:spPr>
            <a:xfrm>
              <a:off x="5750377" y="39241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7FA692E2-D1C7-4339-A511-C23D9D55879C}"/>
                </a:ext>
              </a:extLst>
            </p:cNvPr>
            <p:cNvSpPr txBox="1"/>
            <p:nvPr/>
          </p:nvSpPr>
          <p:spPr>
            <a:xfrm>
              <a:off x="5750377" y="419404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1DF03A9E-451F-4F4D-855F-90C9F4253E90}"/>
                </a:ext>
              </a:extLst>
            </p:cNvPr>
            <p:cNvSpPr txBox="1"/>
            <p:nvPr/>
          </p:nvSpPr>
          <p:spPr>
            <a:xfrm>
              <a:off x="5756853" y="44797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B91306E4-18A2-4462-A347-8F366FA305D0}"/>
                </a:ext>
              </a:extLst>
            </p:cNvPr>
            <p:cNvSpPr txBox="1"/>
            <p:nvPr/>
          </p:nvSpPr>
          <p:spPr>
            <a:xfrm>
              <a:off x="6020067" y="348865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Calibri" panose="020F0502020204030204" pitchFamily="34" charset="0"/>
                </a:rPr>
                <a:t>dir</a:t>
              </a:r>
              <a:endParaRPr lang="pt-BR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052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EXPANSÃO LINEAR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localizar um certo compartimento c deve-se:</a:t>
            </a:r>
          </a:p>
          <a:p>
            <a:pPr lvl="1"/>
            <a:r>
              <a:rPr lang="pt-BR" dirty="0"/>
              <a:t>Determinar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índice do diretório </a:t>
            </a:r>
            <a:r>
              <a:rPr lang="pt-BR" dirty="0"/>
              <a:t>que aponta para o segmento que contém c</a:t>
            </a:r>
          </a:p>
          <a:p>
            <a:pPr marL="401638" lvl="2" indent="0">
              <a:buNone/>
            </a:pPr>
            <a:r>
              <a:rPr lang="pt-BR" dirty="0">
                <a:latin typeface="Calibri" panose="020F0502020204030204" pitchFamily="34" charset="0"/>
              </a:rPr>
              <a:t>id = c / m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Calcular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índice do segmento</a:t>
            </a:r>
            <a:r>
              <a:rPr lang="pt-BR" dirty="0"/>
              <a:t> que </a:t>
            </a:r>
            <a:br>
              <a:rPr lang="pt-BR" dirty="0"/>
            </a:br>
            <a:r>
              <a:rPr lang="pt-BR" dirty="0"/>
              <a:t>corresponde a c</a:t>
            </a:r>
          </a:p>
          <a:p>
            <a:pPr marL="401638" lvl="2" indent="0">
              <a:buNone/>
            </a:pPr>
            <a:r>
              <a:rPr lang="pt-BR" dirty="0">
                <a:latin typeface="Calibri" panose="020F0502020204030204" pitchFamily="34" charset="0"/>
              </a:rPr>
              <a:t>is = c </a:t>
            </a:r>
            <a:r>
              <a:rPr lang="pt-BR" dirty="0" err="1">
                <a:latin typeface="Calibri" panose="020F0502020204030204" pitchFamily="34" charset="0"/>
              </a:rPr>
              <a:t>mod</a:t>
            </a:r>
            <a:r>
              <a:rPr lang="pt-BR" dirty="0">
                <a:latin typeface="Calibri" panose="020F0502020204030204" pitchFamily="34" charset="0"/>
              </a:rPr>
              <a:t> m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Final</a:t>
            </a:r>
            <a:r>
              <a:rPr lang="pt-BR" dirty="0"/>
              <a:t>: </a:t>
            </a:r>
            <a:r>
              <a:rPr lang="pt-BR" dirty="0" err="1">
                <a:latin typeface="Calibri" panose="020F0502020204030204" pitchFamily="34" charset="0"/>
              </a:rPr>
              <a:t>dir</a:t>
            </a:r>
            <a:r>
              <a:rPr lang="pt-BR" dirty="0">
                <a:latin typeface="Calibri" panose="020F0502020204030204" pitchFamily="34" charset="0"/>
              </a:rPr>
              <a:t>[id]</a:t>
            </a:r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 err="1">
                <a:latin typeface="Calibri" panose="020F0502020204030204" pitchFamily="34" charset="0"/>
              </a:rPr>
              <a:t>seg</a:t>
            </a:r>
            <a:r>
              <a:rPr lang="pt-BR" dirty="0">
                <a:latin typeface="Calibri" panose="020F0502020204030204" pitchFamily="34" charset="0"/>
              </a:rPr>
              <a:t>[</a:t>
            </a:r>
            <a:r>
              <a:rPr lang="pt-BR" dirty="0" err="1">
                <a:latin typeface="Calibri" panose="020F0502020204030204" pitchFamily="34" charset="0"/>
              </a:rPr>
              <a:t>is</a:t>
            </a:r>
            <a:r>
              <a:rPr lang="pt-BR" dirty="0">
                <a:latin typeface="Calibri" panose="020F0502020204030204" pitchFamily="34" charset="0"/>
              </a:rPr>
              <a:t>]</a:t>
            </a:r>
          </a:p>
          <a:p>
            <a:pPr lvl="2"/>
            <a:endParaRPr lang="pt-BR" dirty="0"/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9067EB7B-FBFA-48A3-9C5D-3E15F46F5D74}"/>
              </a:ext>
            </a:extLst>
          </p:cNvPr>
          <p:cNvGrpSpPr/>
          <p:nvPr/>
        </p:nvGrpSpPr>
        <p:grpSpPr>
          <a:xfrm>
            <a:off x="6386948" y="3140968"/>
            <a:ext cx="3425538" cy="3500462"/>
            <a:chOff x="6386948" y="3140968"/>
            <a:chExt cx="3425538" cy="3500462"/>
          </a:xfrm>
        </p:grpSpPr>
        <p:sp>
          <p:nvSpPr>
            <p:cNvPr id="4" name="Retângulo 3"/>
            <p:cNvSpPr/>
            <p:nvPr/>
          </p:nvSpPr>
          <p:spPr>
            <a:xfrm>
              <a:off x="6669214" y="4210994"/>
              <a:ext cx="467967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7883660" y="3569596"/>
              <a:ext cx="467967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</a:t>
              </a:r>
            </a:p>
          </p:txBody>
        </p:sp>
        <p:cxnSp>
          <p:nvCxnSpPr>
            <p:cNvPr id="6" name="Conector de seta reta 5"/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7137181" y="3712472"/>
              <a:ext cx="746479" cy="6413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6669213" y="4486258"/>
              <a:ext cx="467967" cy="28575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6669213" y="4772009"/>
              <a:ext cx="467968" cy="28575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Conector de seta reta 8"/>
            <p:cNvCxnSpPr>
              <a:cxnSpLocks/>
              <a:stCxn id="7" idx="3"/>
              <a:endCxn id="16" idx="1"/>
            </p:cNvCxnSpPr>
            <p:nvPr/>
          </p:nvCxnSpPr>
          <p:spPr>
            <a:xfrm>
              <a:off x="7137180" y="4629134"/>
              <a:ext cx="746480" cy="726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6386948" y="421974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386948" y="448960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93424" y="47753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7883660" y="3855348"/>
              <a:ext cx="467967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7883660" y="4141100"/>
              <a:ext cx="467967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883660" y="4426852"/>
              <a:ext cx="467967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7883660" y="5212670"/>
              <a:ext cx="467967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7883660" y="5498422"/>
              <a:ext cx="467967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7883660" y="5784174"/>
              <a:ext cx="467967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7883660" y="6069926"/>
              <a:ext cx="467967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8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6656638" y="378422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Calibri" panose="020F0502020204030204" pitchFamily="34" charset="0"/>
                </a:rPr>
                <a:t>dir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7860200" y="314096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Calibri" panose="020F0502020204030204" pitchFamily="34" charset="0"/>
                </a:rPr>
                <a:t>seg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7883660" y="4712604"/>
              <a:ext cx="467967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7883660" y="6355678"/>
              <a:ext cx="467967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</a:t>
              </a:r>
            </a:p>
          </p:txBody>
        </p:sp>
        <p:sp>
          <p:nvSpPr>
            <p:cNvPr id="24" name="Chave esquerda 23"/>
            <p:cNvSpPr/>
            <p:nvPr/>
          </p:nvSpPr>
          <p:spPr>
            <a:xfrm flipH="1">
              <a:off x="8740915" y="3569596"/>
              <a:ext cx="110809" cy="142876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8955261" y="4119076"/>
              <a:ext cx="857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m = 5</a:t>
              </a:r>
            </a:p>
          </p:txBody>
        </p:sp>
        <p:sp>
          <p:nvSpPr>
            <p:cNvPr id="26" name="Chave esquerda 25"/>
            <p:cNvSpPr/>
            <p:nvPr/>
          </p:nvSpPr>
          <p:spPr>
            <a:xfrm flipH="1">
              <a:off x="8740916" y="5212670"/>
              <a:ext cx="110809" cy="142876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8955262" y="5762150"/>
              <a:ext cx="857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m = 5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8351627" y="356959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8351627" y="38790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8351627" y="415609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8351627" y="444184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8351627" y="472760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8351627" y="522142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8351627" y="55309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8351627" y="5807924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8351627" y="609367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8351627" y="637942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alibri" panose="020F050202020403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7254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2930" indent="-514350">
              <a:buFont typeface="+mj-lt"/>
              <a:buAutoNum type="arabicPeriod"/>
            </a:pPr>
            <a:r>
              <a:rPr lang="pt-BR" dirty="0"/>
              <a:t>Dado o valor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m=3</a:t>
            </a:r>
            <a:r>
              <a:rPr lang="pt-BR" dirty="0"/>
              <a:t>, a função de dispersão h</a:t>
            </a:r>
            <a:r>
              <a:rPr lang="pt-BR" baseline="-25000" dirty="0">
                <a:latin typeface="Freestyle Script" pitchFamily="66" charset="0"/>
                <a:cs typeface="MV Boli" pitchFamily="2" charset="0"/>
              </a:rPr>
              <a:t>l</a:t>
            </a:r>
            <a:r>
              <a:rPr lang="pt-BR" baseline="-25000" dirty="0">
                <a:latin typeface="MV Boli" pitchFamily="2" charset="0"/>
                <a:cs typeface="MV Boli" pitchFamily="2" charset="0"/>
              </a:rPr>
              <a:t> </a:t>
            </a:r>
            <a:r>
              <a:rPr lang="pt-BR" dirty="0"/>
              <a:t>= x </a:t>
            </a:r>
            <a:r>
              <a:rPr lang="pt-BR" dirty="0" err="1"/>
              <a:t>mod</a:t>
            </a:r>
            <a:r>
              <a:rPr lang="pt-BR" dirty="0"/>
              <a:t> (m · 2</a:t>
            </a:r>
            <a:r>
              <a:rPr lang="pt-BR" baseline="30000" dirty="0">
                <a:latin typeface="Freestyle Script" pitchFamily="66" charset="0"/>
              </a:rPr>
              <a:t>l </a:t>
            </a:r>
            <a:r>
              <a:rPr lang="pt-BR" dirty="0"/>
              <a:t>) e as chaves x de valores </a:t>
            </a:r>
            <a:r>
              <a:rPr lang="pt-BR" dirty="0">
                <a:latin typeface="+mj-lt"/>
              </a:rPr>
              <a:t>23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4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55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12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5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8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90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34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54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45</a:t>
            </a:r>
            <a:r>
              <a:rPr lang="pt-BR" dirty="0"/>
              <a:t> e </a:t>
            </a:r>
            <a:r>
              <a:rPr lang="pt-BR" dirty="0">
                <a:latin typeface="+mj-lt"/>
              </a:rPr>
              <a:t>67</a:t>
            </a:r>
            <a:r>
              <a:rPr lang="pt-BR" dirty="0"/>
              <a:t>, construir a tabela de dispersão correspondente a todas as expansões para 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 ≤ </a:t>
            </a:r>
            <a:r>
              <a:rPr lang="pt-BR" dirty="0">
                <a:latin typeface="Freestyle Script" pitchFamily="66" charset="0"/>
              </a:rPr>
              <a:t>l </a:t>
            </a:r>
            <a:r>
              <a:rPr lang="pt-BR" dirty="0"/>
              <a:t>≤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167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tabela de dispersão </a:t>
            </a:r>
            <a:r>
              <a:rPr lang="pt-BR" dirty="0"/>
              <a:t>de tamanho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m</a:t>
            </a:r>
            <a:r>
              <a:rPr lang="pt-BR" dirty="0"/>
              <a:t> transforma uma chave em um endereço no intervalo </a:t>
            </a:r>
            <a:r>
              <a:rPr lang="pt-BR" dirty="0">
                <a:latin typeface="Calibri" panose="020F0502020204030204" pitchFamily="34" charset="0"/>
              </a:rPr>
              <a:t>[0, m-1]</a:t>
            </a:r>
            <a:r>
              <a:rPr lang="pt-BR" dirty="0">
                <a:latin typeface="+mj-lt"/>
              </a:rPr>
              <a:t> </a:t>
            </a:r>
            <a:r>
              <a:rPr lang="pt-BR" dirty="0"/>
              <a:t>através da aplicação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de dispersão</a:t>
            </a:r>
            <a:r>
              <a:rPr lang="pt-BR" dirty="0"/>
              <a:t> </a:t>
            </a:r>
            <a:r>
              <a:rPr lang="pt-BR" dirty="0">
                <a:latin typeface="Calibri" panose="020F0502020204030204" pitchFamily="34" charset="0"/>
              </a:rPr>
              <a:t>h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54380" y="4384893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</a:rPr>
              <a:t>h(x) = x mod 5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3575720" y="3619970"/>
            <a:ext cx="6279409" cy="2890558"/>
            <a:chOff x="4007768" y="3645024"/>
            <a:chExt cx="6279409" cy="2890558"/>
          </a:xfrm>
        </p:grpSpPr>
        <p:sp>
          <p:nvSpPr>
            <p:cNvPr id="6" name="Retângulo 5"/>
            <p:cNvSpPr/>
            <p:nvPr/>
          </p:nvSpPr>
          <p:spPr>
            <a:xfrm>
              <a:off x="8008295" y="5359536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59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8008295" y="4930908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78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008295" y="4502280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17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008295" y="4073652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96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008295" y="3645024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60</a:t>
              </a:r>
            </a:p>
          </p:txBody>
        </p:sp>
        <p:sp>
          <p:nvSpPr>
            <p:cNvPr id="11" name="Chave esquerda 10"/>
            <p:cNvSpPr/>
            <p:nvPr/>
          </p:nvSpPr>
          <p:spPr>
            <a:xfrm flipH="1">
              <a:off x="9365617" y="3645024"/>
              <a:ext cx="142876" cy="214314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9579932" y="4502280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libri" panose="020F0502020204030204" pitchFamily="34" charset="0"/>
                </a:rPr>
                <a:t>m = 5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222213" y="61453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78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222345" y="61453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96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722279" y="61453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60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7222477" y="61453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17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722411" y="61453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59</a:t>
              </a:r>
            </a:p>
          </p:txBody>
        </p:sp>
        <p:cxnSp>
          <p:nvCxnSpPr>
            <p:cNvPr id="18" name="Forma 17"/>
            <p:cNvCxnSpPr>
              <a:stCxn id="16" idx="0"/>
              <a:endCxn id="8" idx="1"/>
            </p:cNvCxnSpPr>
            <p:nvPr/>
          </p:nvCxnSpPr>
          <p:spPr>
            <a:xfrm rot="5400000" flipH="1" flipV="1">
              <a:off x="7010491" y="5147550"/>
              <a:ext cx="1428760" cy="56684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Forma 19"/>
            <p:cNvCxnSpPr>
              <a:stCxn id="14" idx="0"/>
              <a:endCxn id="9" idx="1"/>
            </p:cNvCxnSpPr>
            <p:nvPr/>
          </p:nvCxnSpPr>
          <p:spPr>
            <a:xfrm rot="5400000" flipH="1" flipV="1">
              <a:off x="6296111" y="4433170"/>
              <a:ext cx="1857388" cy="156698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Forma 20"/>
            <p:cNvCxnSpPr>
              <a:stCxn id="15" idx="0"/>
              <a:endCxn id="10" idx="1"/>
            </p:cNvCxnSpPr>
            <p:nvPr/>
          </p:nvCxnSpPr>
          <p:spPr>
            <a:xfrm rot="5400000" flipH="1" flipV="1">
              <a:off x="5831764" y="3968823"/>
              <a:ext cx="2286016" cy="206704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Forma 21"/>
            <p:cNvCxnSpPr>
              <a:stCxn id="13" idx="0"/>
              <a:endCxn id="7" idx="1"/>
            </p:cNvCxnSpPr>
            <p:nvPr/>
          </p:nvCxnSpPr>
          <p:spPr>
            <a:xfrm rot="5400000" flipH="1" flipV="1">
              <a:off x="6224673" y="4361732"/>
              <a:ext cx="1000132" cy="256711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/>
            <p:cNvSpPr txBox="1"/>
            <p:nvPr/>
          </p:nvSpPr>
          <p:spPr>
            <a:xfrm>
              <a:off x="4007768" y="6073917"/>
              <a:ext cx="10051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chaves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8867251" y="371646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8867251" y="414509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8867251" y="457371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8867251" y="50023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8867251" y="54309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38" name="Forma 17"/>
            <p:cNvCxnSpPr>
              <a:stCxn id="17" idx="0"/>
              <a:endCxn id="6" idx="1"/>
            </p:cNvCxnSpPr>
            <p:nvPr/>
          </p:nvCxnSpPr>
          <p:spPr>
            <a:xfrm rot="5400000" flipH="1" flipV="1">
              <a:off x="7189086" y="5326145"/>
              <a:ext cx="571504" cy="10669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6074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se pode prever o número de elementos armazenados </a:t>
            </a:r>
            <a:r>
              <a:rPr lang="pt-BR" dirty="0"/>
              <a:t>em uma  tabela de dispersão é preciso utilizar uma solução dinâmica</a:t>
            </a:r>
          </a:p>
          <a:p>
            <a:pPr lvl="1"/>
            <a:r>
              <a:rPr lang="pt-BR" dirty="0"/>
              <a:t>O número de compartimentos da tabela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cresce com o tempo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problemas</a:t>
            </a:r>
            <a:r>
              <a:rPr lang="pt-BR" dirty="0"/>
              <a:t> decorrentes do aumento na dimensão da tabela são:</a:t>
            </a:r>
          </a:p>
          <a:p>
            <a:pPr lvl="1"/>
            <a:r>
              <a:rPr lang="pt-BR" dirty="0"/>
              <a:t>A função de dispersão deve ser modificada</a:t>
            </a:r>
          </a:p>
          <a:p>
            <a:pPr lvl="1"/>
            <a:r>
              <a:rPr lang="pt-BR" dirty="0"/>
              <a:t>Todos os nós devem ser realocados (</a:t>
            </a:r>
            <a:r>
              <a:rPr lang="pt-BR" dirty="0" err="1"/>
              <a:t>re-hashing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r>
              <a:rPr lang="pt-BR" dirty="0"/>
              <a:t>O método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expansão linear </a:t>
            </a:r>
            <a:r>
              <a:rPr lang="pt-BR" dirty="0"/>
              <a:t>permite aumentar o tamanho da tabela de dispersão gradativamente, minimizando </a:t>
            </a:r>
            <a:r>
              <a:rPr lang="pt-BR"/>
              <a:t>o seu impacto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35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 a utilização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de dispersão </a:t>
            </a:r>
            <a:r>
              <a:rPr lang="pt-BR" dirty="0"/>
              <a:t>é possível armazenar e buscar elementos com custo O(1)</a:t>
            </a:r>
          </a:p>
          <a:p>
            <a:r>
              <a:rPr lang="pt-BR" dirty="0"/>
              <a:t>A função de dispersão pode ser construída por vários métodos:</a:t>
            </a:r>
          </a:p>
          <a:p>
            <a:pPr lvl="1"/>
            <a:r>
              <a:rPr lang="pt-BR" dirty="0"/>
              <a:t>Divisão</a:t>
            </a:r>
          </a:p>
          <a:p>
            <a:pPr lvl="1"/>
            <a:r>
              <a:rPr lang="pt-BR" dirty="0"/>
              <a:t>Dobra</a:t>
            </a:r>
          </a:p>
          <a:p>
            <a:pPr lvl="1"/>
            <a:r>
              <a:rPr lang="pt-BR" dirty="0"/>
              <a:t>Multiplicação</a:t>
            </a:r>
          </a:p>
          <a:p>
            <a:pPr lvl="1"/>
            <a:r>
              <a:rPr lang="pt-BR" dirty="0"/>
              <a:t>Análise de Dígitos</a:t>
            </a:r>
          </a:p>
          <a:p>
            <a:r>
              <a:rPr lang="pt-BR" dirty="0"/>
              <a:t>Independentemente do método utilizado, duas chaves podem ser mapeadas para o mesmo compartimento, problema conhecido por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colisão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28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>
                    <a:sym typeface="Symbol"/>
                  </a:rPr>
                  <a:t>Uma forma de diminuir colisões é reduzir o </a:t>
                </a: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fator de carga </a:t>
                </a:r>
                <a:r>
                  <a:rPr lang="pt-BR" dirty="0">
                    <a:sym typeface="Symbol"/>
                  </a:rPr>
                  <a:t>de uma tabela:</a:t>
                </a:r>
                <a:br>
                  <a:rPr lang="pt-BR" dirty="0">
                    <a:sym typeface="Symbol"/>
                  </a:rPr>
                </a:br>
                <a:endParaRPr lang="pt-BR" dirty="0">
                  <a:sym typeface="Symbol"/>
                </a:endParaRPr>
              </a:p>
              <a:p>
                <a:pPr marL="808673" lvl="4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𝛼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𝑛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pt-BR" dirty="0">
                  <a:latin typeface="Calibri" panose="020F0502020204030204" pitchFamily="34" charset="0"/>
                  <a:sym typeface="Symbol"/>
                </a:endParaRPr>
              </a:p>
              <a:p>
                <a:endParaRPr lang="pt-BR" dirty="0">
                  <a:sym typeface="Symbol"/>
                </a:endParaRPr>
              </a:p>
              <a:p>
                <a:r>
                  <a:rPr lang="pt-BR" dirty="0"/>
                  <a:t>Mas </a:t>
                </a: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não importa </a:t>
                </a:r>
                <a:r>
                  <a:rPr lang="pt-BR" dirty="0"/>
                  <a:t>quão boa é a função de dispersão utilizada ou o </a:t>
                </a: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quão grande é o fator de carga</a:t>
                </a:r>
                <a:r>
                  <a:rPr lang="pt-BR" dirty="0"/>
                  <a:t>, eventualmente existirão colisões na tabela</a:t>
                </a:r>
              </a:p>
              <a:p>
                <a:endParaRPr lang="pt-BR" dirty="0"/>
              </a:p>
              <a:p>
                <a:r>
                  <a:rPr lang="pt-BR" dirty="0"/>
                  <a:t>É preciso </a:t>
                </a: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tratar as colisões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2" t="-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3215680" y="2852936"/>
          <a:ext cx="34563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56643791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377084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 de elementos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0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</a:t>
                      </a:r>
                      <a:r>
                        <a:rPr lang="pt-BR" baseline="0" dirty="0"/>
                        <a:t> da tabela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04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39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tratamento de colisões consiste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armazenar as chaves que colidem em</a:t>
            </a:r>
            <a:r>
              <a:rPr lang="pt-BR" dirty="0"/>
              <a:t>: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Listas encadeadas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Encadeamento exterior</a:t>
            </a:r>
          </a:p>
          <a:p>
            <a:pPr lvl="1"/>
            <a:r>
              <a:rPr lang="pt-BR" dirty="0"/>
              <a:t>Encadeamento interior</a:t>
            </a:r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Dentro da tabela</a:t>
            </a:r>
            <a:r>
              <a:rPr lang="pt-BR" dirty="0"/>
              <a:t>, sem uso de encadeamento</a:t>
            </a:r>
          </a:p>
          <a:p>
            <a:pPr lvl="1"/>
            <a:r>
              <a:rPr lang="pt-BR" dirty="0"/>
              <a:t>Endereçamento aberto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92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Dispersão Dinâmica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tabela de dispersão estudada adapta-se muito bem para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dados relativamente estático</a:t>
            </a:r>
          </a:p>
          <a:p>
            <a:pPr lvl="1"/>
            <a:r>
              <a:rPr lang="pt-BR" dirty="0"/>
              <a:t>O número de compartimentos </a:t>
            </a:r>
            <a:br>
              <a:rPr lang="pt-BR" dirty="0"/>
            </a:br>
            <a:r>
              <a:rPr lang="pt-BR" dirty="0"/>
              <a:t>da tabela não varia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a quantidade de dados cresce com o tempo e o fator de carga </a:t>
            </a:r>
            <a:r>
              <a:rPr lang="pt-BR" dirty="0">
                <a:sym typeface="Symbol"/>
              </a:rPr>
              <a:t> = n/m atinge um valor limite (maior que 1, por exemplo) é preciso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redimensionar a tabela de dispersão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5447928" y="2924944"/>
            <a:ext cx="3113461" cy="1644211"/>
            <a:chOff x="5222213" y="3645024"/>
            <a:chExt cx="5027912" cy="2869662"/>
          </a:xfrm>
        </p:grpSpPr>
        <p:sp>
          <p:nvSpPr>
            <p:cNvPr id="5" name="Retângulo 4"/>
            <p:cNvSpPr/>
            <p:nvPr/>
          </p:nvSpPr>
          <p:spPr>
            <a:xfrm>
              <a:off x="8008295" y="5359536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59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8008295" y="4930908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78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8008295" y="4502280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17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008295" y="4073652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96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008295" y="3645024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60</a:t>
              </a:r>
            </a:p>
          </p:txBody>
        </p:sp>
        <p:sp>
          <p:nvSpPr>
            <p:cNvPr id="10" name="Chave esquerda 10"/>
            <p:cNvSpPr/>
            <p:nvPr/>
          </p:nvSpPr>
          <p:spPr>
            <a:xfrm flipH="1">
              <a:off x="9365617" y="3645024"/>
              <a:ext cx="142876" cy="214314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9542880" y="4347261"/>
              <a:ext cx="70724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libri" panose="020F0502020204030204" pitchFamily="34" charset="0"/>
                </a:rPr>
                <a:t>m = 5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222213" y="61453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78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6222345" y="61453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96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722279" y="61453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60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7222477" y="61453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17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722411" y="61453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59</a:t>
              </a:r>
            </a:p>
          </p:txBody>
        </p:sp>
        <p:cxnSp>
          <p:nvCxnSpPr>
            <p:cNvPr id="17" name="Forma 17"/>
            <p:cNvCxnSpPr>
              <a:stCxn id="15" idx="0"/>
              <a:endCxn id="7" idx="1"/>
            </p:cNvCxnSpPr>
            <p:nvPr/>
          </p:nvCxnSpPr>
          <p:spPr>
            <a:xfrm rot="5400000" flipH="1" flipV="1">
              <a:off x="7010491" y="5147550"/>
              <a:ext cx="1428760" cy="56684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Forma 19"/>
            <p:cNvCxnSpPr>
              <a:stCxn id="13" idx="0"/>
              <a:endCxn id="8" idx="1"/>
            </p:cNvCxnSpPr>
            <p:nvPr/>
          </p:nvCxnSpPr>
          <p:spPr>
            <a:xfrm rot="5400000" flipH="1" flipV="1">
              <a:off x="6296111" y="4433170"/>
              <a:ext cx="1857388" cy="156698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Forma 20"/>
            <p:cNvCxnSpPr>
              <a:stCxn id="14" idx="0"/>
              <a:endCxn id="9" idx="1"/>
            </p:cNvCxnSpPr>
            <p:nvPr/>
          </p:nvCxnSpPr>
          <p:spPr>
            <a:xfrm rot="5400000" flipH="1" flipV="1">
              <a:off x="5831764" y="3968823"/>
              <a:ext cx="2286016" cy="206704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Forma 21"/>
            <p:cNvCxnSpPr>
              <a:stCxn id="12" idx="0"/>
              <a:endCxn id="6" idx="1"/>
            </p:cNvCxnSpPr>
            <p:nvPr/>
          </p:nvCxnSpPr>
          <p:spPr>
            <a:xfrm rot="5400000" flipH="1" flipV="1">
              <a:off x="6224673" y="4361732"/>
              <a:ext cx="1000132" cy="256711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/>
            <p:cNvSpPr txBox="1"/>
            <p:nvPr/>
          </p:nvSpPr>
          <p:spPr>
            <a:xfrm>
              <a:off x="8867251" y="371646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8867251" y="414509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8867251" y="457371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8867251" y="50023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8867251" y="54309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27" name="Forma 17"/>
            <p:cNvCxnSpPr>
              <a:stCxn id="16" idx="0"/>
              <a:endCxn id="5" idx="1"/>
            </p:cNvCxnSpPr>
            <p:nvPr/>
          </p:nvCxnSpPr>
          <p:spPr>
            <a:xfrm rot="5400000" flipH="1" flipV="1">
              <a:off x="7189086" y="5326145"/>
              <a:ext cx="571504" cy="10669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88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Dispersão Dinâmica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problemas</a:t>
            </a:r>
            <a:r>
              <a:rPr lang="pt-BR" dirty="0"/>
              <a:t> decorrentes do aumento na dimensão da tabela são:</a:t>
            </a:r>
          </a:p>
          <a:p>
            <a:pPr lvl="1"/>
            <a:r>
              <a:rPr lang="pt-BR" dirty="0"/>
              <a:t>A função de dispersão deve ser modificada</a:t>
            </a:r>
          </a:p>
          <a:p>
            <a:pPr lvl="1"/>
            <a:r>
              <a:rPr lang="pt-BR" dirty="0"/>
              <a:t>Todos os nós devem ser realocados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28655" y="4431413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</a:rPr>
              <a:t>h(x) = x mod 5</a:t>
            </a:r>
          </a:p>
        </p:txBody>
      </p:sp>
      <p:grpSp>
        <p:nvGrpSpPr>
          <p:cNvPr id="15" name="Agrupar 14"/>
          <p:cNvGrpSpPr/>
          <p:nvPr/>
        </p:nvGrpSpPr>
        <p:grpSpPr>
          <a:xfrm>
            <a:off x="3071664" y="3717032"/>
            <a:ext cx="6136533" cy="2676244"/>
            <a:chOff x="4167175" y="4000504"/>
            <a:chExt cx="6136533" cy="2676244"/>
          </a:xfrm>
        </p:grpSpPr>
        <p:sp>
          <p:nvSpPr>
            <p:cNvPr id="5" name="Retângulo 4"/>
            <p:cNvSpPr/>
            <p:nvPr/>
          </p:nvSpPr>
          <p:spPr>
            <a:xfrm>
              <a:off x="8024826" y="5500702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59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8024826" y="5143512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78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8024826" y="4786322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024826" y="4429132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96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024826" y="4071942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60</a:t>
              </a:r>
            </a:p>
          </p:txBody>
        </p:sp>
        <p:sp>
          <p:nvSpPr>
            <p:cNvPr id="10" name="Chave esquerda 9"/>
            <p:cNvSpPr/>
            <p:nvPr/>
          </p:nvSpPr>
          <p:spPr>
            <a:xfrm flipH="1">
              <a:off x="9382148" y="4000504"/>
              <a:ext cx="142876" cy="192882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9596463" y="4786322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libri" panose="020F0502020204030204" pitchFamily="34" charset="0"/>
                </a:rPr>
                <a:t>m = 5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381620" y="628652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78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6381752" y="628652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96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881686" y="628652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60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881818" y="628652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59</a:t>
              </a:r>
            </a:p>
          </p:txBody>
        </p:sp>
        <p:cxnSp>
          <p:nvCxnSpPr>
            <p:cNvPr id="18" name="Forma 17"/>
            <p:cNvCxnSpPr>
              <a:stCxn id="13" idx="0"/>
              <a:endCxn id="8" idx="1"/>
            </p:cNvCxnSpPr>
            <p:nvPr/>
          </p:nvCxnSpPr>
          <p:spPr>
            <a:xfrm rot="5400000" flipH="1" flipV="1">
              <a:off x="6473379" y="4735072"/>
              <a:ext cx="1678793" cy="142410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Forma 18"/>
            <p:cNvCxnSpPr>
              <a:stCxn id="14" idx="0"/>
              <a:endCxn id="9" idx="1"/>
            </p:cNvCxnSpPr>
            <p:nvPr/>
          </p:nvCxnSpPr>
          <p:spPr>
            <a:xfrm rot="5400000" flipH="1" flipV="1">
              <a:off x="6044751" y="4306444"/>
              <a:ext cx="2035983" cy="192417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Forma 19"/>
            <p:cNvCxnSpPr>
              <a:stCxn id="12" idx="0"/>
              <a:endCxn id="6" idx="1"/>
            </p:cNvCxnSpPr>
            <p:nvPr/>
          </p:nvCxnSpPr>
          <p:spPr>
            <a:xfrm rot="5400000" flipH="1" flipV="1">
              <a:off x="6330503" y="4592196"/>
              <a:ext cx="964413" cy="242423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4167175" y="6215083"/>
              <a:ext cx="10051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chaves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8883782" y="407194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8883782" y="442913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8883782" y="47863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8883782" y="514351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8883782" y="55007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27" name="Forma 17"/>
            <p:cNvCxnSpPr>
              <a:stCxn id="16" idx="0"/>
              <a:endCxn id="5" idx="1"/>
            </p:cNvCxnSpPr>
            <p:nvPr/>
          </p:nvCxnSpPr>
          <p:spPr>
            <a:xfrm rot="5400000" flipH="1" flipV="1">
              <a:off x="7259197" y="5520890"/>
              <a:ext cx="607223" cy="92403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ângulo 43"/>
            <p:cNvSpPr/>
            <p:nvPr/>
          </p:nvSpPr>
          <p:spPr>
            <a:xfrm>
              <a:off x="8024826" y="5857892"/>
              <a:ext cx="785818" cy="3571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8024826" y="6215082"/>
              <a:ext cx="785818" cy="3571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01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Dispersão Dinâmica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Realocar todos os nós de uma tabela de dispersão possui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custo alto</a:t>
            </a:r>
            <a:r>
              <a:rPr lang="pt-BR" dirty="0"/>
              <a:t>: O(n)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426279" y="2949056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</a:rPr>
              <a:t>h</a:t>
            </a:r>
            <a:r>
              <a:rPr lang="pt-BR" sz="2400" baseline="-25000" dirty="0">
                <a:latin typeface="Calibri" panose="020F0502020204030204" pitchFamily="34" charset="0"/>
              </a:rPr>
              <a:t>1</a:t>
            </a:r>
            <a:r>
              <a:rPr lang="pt-BR" sz="2400" dirty="0">
                <a:latin typeface="Calibri" panose="020F0502020204030204" pitchFamily="34" charset="0"/>
              </a:rPr>
              <a:t>(x) = x </a:t>
            </a:r>
            <a:r>
              <a:rPr lang="pt-BR" sz="2400" dirty="0" err="1">
                <a:latin typeface="Calibri" panose="020F0502020204030204" pitchFamily="34" charset="0"/>
              </a:rPr>
              <a:t>mod</a:t>
            </a:r>
            <a:r>
              <a:rPr lang="pt-BR" sz="2400" dirty="0">
                <a:latin typeface="Calibri" panose="020F0502020204030204" pitchFamily="34" charset="0"/>
              </a:rPr>
              <a:t> 7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3253548" y="2949056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</a:rPr>
              <a:t>h</a:t>
            </a:r>
            <a:r>
              <a:rPr lang="pt-BR" sz="2400" baseline="-25000" dirty="0">
                <a:latin typeface="Calibri" panose="020F0502020204030204" pitchFamily="34" charset="0"/>
              </a:rPr>
              <a:t>0</a:t>
            </a:r>
            <a:r>
              <a:rPr lang="pt-BR" sz="2400" dirty="0">
                <a:latin typeface="Calibri" panose="020F0502020204030204" pitchFamily="34" charset="0"/>
              </a:rPr>
              <a:t>(x) = x </a:t>
            </a:r>
            <a:r>
              <a:rPr lang="pt-BR" sz="2400" dirty="0" err="1">
                <a:latin typeface="Calibri" panose="020F0502020204030204" pitchFamily="34" charset="0"/>
              </a:rPr>
              <a:t>mod</a:t>
            </a:r>
            <a:r>
              <a:rPr lang="pt-BR" sz="2400" dirty="0">
                <a:latin typeface="Calibri" panose="020F0502020204030204" pitchFamily="34" charset="0"/>
              </a:rPr>
              <a:t> 5</a:t>
            </a:r>
          </a:p>
        </p:txBody>
      </p:sp>
      <p:cxnSp>
        <p:nvCxnSpPr>
          <p:cNvPr id="32" name="Conector de seta reta 31"/>
          <p:cNvCxnSpPr>
            <a:cxnSpLocks/>
          </p:cNvCxnSpPr>
          <p:nvPr/>
        </p:nvCxnSpPr>
        <p:spPr>
          <a:xfrm>
            <a:off x="6023992" y="3179888"/>
            <a:ext cx="1472257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Agrupar 14"/>
          <p:cNvGrpSpPr/>
          <p:nvPr/>
        </p:nvGrpSpPr>
        <p:grpSpPr>
          <a:xfrm>
            <a:off x="6461496" y="3717032"/>
            <a:ext cx="4916632" cy="2655348"/>
            <a:chOff x="4140595" y="3967467"/>
            <a:chExt cx="4916632" cy="2655348"/>
          </a:xfrm>
        </p:grpSpPr>
        <p:sp>
          <p:nvSpPr>
            <p:cNvPr id="5" name="Retângulo 4"/>
            <p:cNvSpPr/>
            <p:nvPr/>
          </p:nvSpPr>
          <p:spPr>
            <a:xfrm>
              <a:off x="6778345" y="5467665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6778345" y="5110475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59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6778345" y="4753285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778345" y="4396095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78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778345" y="4038905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10" name="Chave esquerda 9"/>
            <p:cNvSpPr/>
            <p:nvPr/>
          </p:nvSpPr>
          <p:spPr>
            <a:xfrm flipH="1">
              <a:off x="8135667" y="3967467"/>
              <a:ext cx="142876" cy="264320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8349982" y="5098333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libri" panose="020F0502020204030204" pitchFamily="34" charset="0"/>
                </a:rPr>
                <a:t>m = 7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076699" y="6253483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78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572643" y="6253483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96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140595" y="6253483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60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635337" y="6253483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59</a:t>
              </a:r>
            </a:p>
          </p:txBody>
        </p:sp>
        <p:cxnSp>
          <p:nvCxnSpPr>
            <p:cNvPr id="18" name="Forma 17"/>
            <p:cNvCxnSpPr>
              <a:stCxn id="13" idx="0"/>
              <a:endCxn id="28" idx="1"/>
            </p:cNvCxnSpPr>
            <p:nvPr/>
          </p:nvCxnSpPr>
          <p:spPr>
            <a:xfrm rot="5400000" flipH="1" flipV="1">
              <a:off x="5639124" y="5114262"/>
              <a:ext cx="250033" cy="202841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Forma 18"/>
            <p:cNvCxnSpPr>
              <a:stCxn id="14" idx="0"/>
              <a:endCxn id="5" idx="1"/>
            </p:cNvCxnSpPr>
            <p:nvPr/>
          </p:nvCxnSpPr>
          <p:spPr>
            <a:xfrm rot="5400000" flipH="1" flipV="1">
              <a:off x="5244505" y="4719643"/>
              <a:ext cx="607223" cy="246045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Forma 19"/>
            <p:cNvCxnSpPr>
              <a:stCxn id="12" idx="0"/>
              <a:endCxn id="8" idx="1"/>
            </p:cNvCxnSpPr>
            <p:nvPr/>
          </p:nvCxnSpPr>
          <p:spPr>
            <a:xfrm rot="5400000" flipH="1" flipV="1">
              <a:off x="5176772" y="4651910"/>
              <a:ext cx="1678793" cy="152435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/>
            <p:cNvSpPr txBox="1"/>
            <p:nvPr/>
          </p:nvSpPr>
          <p:spPr>
            <a:xfrm>
              <a:off x="7637301" y="403890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7637301" y="439609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7637301" y="475328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7637301" y="511047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637301" y="546766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27" name="Forma 17"/>
            <p:cNvCxnSpPr>
              <a:stCxn id="16" idx="0"/>
              <a:endCxn id="6" idx="1"/>
            </p:cNvCxnSpPr>
            <p:nvPr/>
          </p:nvCxnSpPr>
          <p:spPr>
            <a:xfrm rot="5400000" flipH="1" flipV="1">
              <a:off x="5834121" y="5309258"/>
              <a:ext cx="964413" cy="92403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6778345" y="5824855"/>
              <a:ext cx="785818" cy="3571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96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778345" y="6182045"/>
              <a:ext cx="785818" cy="3571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7643698" y="583586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7645586" y="621508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245920" y="3717032"/>
            <a:ext cx="4922088" cy="2655348"/>
            <a:chOff x="5381620" y="4000504"/>
            <a:chExt cx="4922088" cy="2655348"/>
          </a:xfrm>
        </p:grpSpPr>
        <p:sp>
          <p:nvSpPr>
            <p:cNvPr id="34" name="Retângulo 33"/>
            <p:cNvSpPr/>
            <p:nvPr/>
          </p:nvSpPr>
          <p:spPr>
            <a:xfrm>
              <a:off x="8024826" y="5500702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59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8024826" y="5143512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78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8024826" y="4786322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8024826" y="4429132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96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024826" y="4071942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60</a:t>
              </a:r>
            </a:p>
          </p:txBody>
        </p:sp>
        <p:sp>
          <p:nvSpPr>
            <p:cNvPr id="39" name="Chave esquerda 9"/>
            <p:cNvSpPr/>
            <p:nvPr/>
          </p:nvSpPr>
          <p:spPr>
            <a:xfrm flipH="1">
              <a:off x="9382148" y="4000504"/>
              <a:ext cx="142876" cy="192882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9596463" y="4786322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libri" panose="020F0502020204030204" pitchFamily="34" charset="0"/>
                </a:rPr>
                <a:t>m = 5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381620" y="628652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78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381752" y="628652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96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881686" y="628652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60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881818" y="628652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59</a:t>
              </a:r>
            </a:p>
          </p:txBody>
        </p:sp>
        <p:cxnSp>
          <p:nvCxnSpPr>
            <p:cNvPr id="47" name="Forma 17"/>
            <p:cNvCxnSpPr>
              <a:stCxn id="44" idx="0"/>
              <a:endCxn id="37" idx="1"/>
            </p:cNvCxnSpPr>
            <p:nvPr/>
          </p:nvCxnSpPr>
          <p:spPr>
            <a:xfrm rot="5400000" flipH="1" flipV="1">
              <a:off x="6473379" y="4735072"/>
              <a:ext cx="1678793" cy="142410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Forma 18"/>
            <p:cNvCxnSpPr>
              <a:stCxn id="45" idx="0"/>
              <a:endCxn id="38" idx="1"/>
            </p:cNvCxnSpPr>
            <p:nvPr/>
          </p:nvCxnSpPr>
          <p:spPr>
            <a:xfrm rot="5400000" flipH="1" flipV="1">
              <a:off x="6044751" y="4306444"/>
              <a:ext cx="2035983" cy="192417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Forma 19"/>
            <p:cNvCxnSpPr>
              <a:stCxn id="41" idx="0"/>
              <a:endCxn id="35" idx="1"/>
            </p:cNvCxnSpPr>
            <p:nvPr/>
          </p:nvCxnSpPr>
          <p:spPr>
            <a:xfrm rot="5400000" flipH="1" flipV="1">
              <a:off x="6330503" y="4592196"/>
              <a:ext cx="964413" cy="242423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/>
            <p:cNvSpPr txBox="1"/>
            <p:nvPr/>
          </p:nvSpPr>
          <p:spPr>
            <a:xfrm>
              <a:off x="8883782" y="407194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8883782" y="442913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8883782" y="47863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8883782" y="514351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8883782" y="55007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56" name="Forma 17"/>
            <p:cNvCxnSpPr>
              <a:stCxn id="46" idx="0"/>
              <a:endCxn id="34" idx="1"/>
            </p:cNvCxnSpPr>
            <p:nvPr/>
          </p:nvCxnSpPr>
          <p:spPr>
            <a:xfrm rot="5400000" flipH="1" flipV="1">
              <a:off x="7259197" y="5520890"/>
              <a:ext cx="607223" cy="92403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tângulo 56"/>
            <p:cNvSpPr/>
            <p:nvPr/>
          </p:nvSpPr>
          <p:spPr>
            <a:xfrm>
              <a:off x="8024826" y="5857892"/>
              <a:ext cx="785818" cy="3571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8024826" y="6215082"/>
              <a:ext cx="785818" cy="3571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42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EXPANSÃO LINEAR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método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expansão linear </a:t>
            </a:r>
            <a:r>
              <a:rPr lang="pt-BR" dirty="0"/>
              <a:t>permite aumentar o tamanho da tabela de dispersão gradativamente minimizando o seu impacto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Expande um compartimento por vez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Expandir </a:t>
            </a:r>
            <a:r>
              <a:rPr lang="pt-BR" i="1" dirty="0"/>
              <a:t>p</a:t>
            </a:r>
            <a:r>
              <a:rPr lang="pt-BR" dirty="0"/>
              <a:t> significa “criar” um novo </a:t>
            </a:r>
            <a:br>
              <a:rPr lang="pt-BR" dirty="0"/>
            </a:br>
            <a:r>
              <a:rPr lang="pt-BR" dirty="0"/>
              <a:t>compartimento </a:t>
            </a:r>
            <a:r>
              <a:rPr lang="pt-BR" i="1" dirty="0"/>
              <a:t>q</a:t>
            </a:r>
            <a:r>
              <a:rPr lang="pt-BR" dirty="0"/>
              <a:t> no final da tabela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032104" y="333941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</a:rPr>
              <a:t>h(x) = x mod 5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6E361AA-614D-444F-A4EB-8E62B52B24F7}"/>
              </a:ext>
            </a:extLst>
          </p:cNvPr>
          <p:cNvGrpSpPr/>
          <p:nvPr/>
        </p:nvGrpSpPr>
        <p:grpSpPr>
          <a:xfrm>
            <a:off x="4978569" y="3637308"/>
            <a:ext cx="6136533" cy="2676244"/>
            <a:chOff x="4167175" y="4000504"/>
            <a:chExt cx="6136533" cy="2676244"/>
          </a:xfrm>
        </p:grpSpPr>
        <p:sp>
          <p:nvSpPr>
            <p:cNvPr id="5" name="Retângulo 4"/>
            <p:cNvSpPr/>
            <p:nvPr/>
          </p:nvSpPr>
          <p:spPr>
            <a:xfrm>
              <a:off x="8024826" y="5500702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59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8024826" y="5143512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78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8024826" y="4786322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024826" y="4429132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96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024826" y="4071942"/>
              <a:ext cx="78581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60</a:t>
              </a:r>
            </a:p>
          </p:txBody>
        </p:sp>
        <p:sp>
          <p:nvSpPr>
            <p:cNvPr id="10" name="Chave esquerda 9"/>
            <p:cNvSpPr/>
            <p:nvPr/>
          </p:nvSpPr>
          <p:spPr>
            <a:xfrm flipH="1">
              <a:off x="9382148" y="4000504"/>
              <a:ext cx="142876" cy="192882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9596463" y="4786322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libri" panose="020F0502020204030204" pitchFamily="34" charset="0"/>
                </a:rPr>
                <a:t>m = 5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381620" y="628652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78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6381752" y="628652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96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881686" y="628652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60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881818" y="628652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59</a:t>
              </a:r>
            </a:p>
          </p:txBody>
        </p:sp>
        <p:cxnSp>
          <p:nvCxnSpPr>
            <p:cNvPr id="16" name="Forma 15"/>
            <p:cNvCxnSpPr>
              <a:stCxn id="13" idx="0"/>
              <a:endCxn id="8" idx="1"/>
            </p:cNvCxnSpPr>
            <p:nvPr/>
          </p:nvCxnSpPr>
          <p:spPr>
            <a:xfrm rot="5400000" flipH="1" flipV="1">
              <a:off x="6473379" y="4735072"/>
              <a:ext cx="1678793" cy="142410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Forma 16"/>
            <p:cNvCxnSpPr>
              <a:stCxn id="14" idx="0"/>
              <a:endCxn id="9" idx="1"/>
            </p:cNvCxnSpPr>
            <p:nvPr/>
          </p:nvCxnSpPr>
          <p:spPr>
            <a:xfrm rot="5400000" flipH="1" flipV="1">
              <a:off x="6044751" y="4306444"/>
              <a:ext cx="2035983" cy="192417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Forma 17"/>
            <p:cNvCxnSpPr>
              <a:stCxn id="12" idx="0"/>
              <a:endCxn id="6" idx="1"/>
            </p:cNvCxnSpPr>
            <p:nvPr/>
          </p:nvCxnSpPr>
          <p:spPr>
            <a:xfrm rot="5400000" flipH="1" flipV="1">
              <a:off x="6330503" y="4592196"/>
              <a:ext cx="964413" cy="242423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4167175" y="6215083"/>
              <a:ext cx="10051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chaves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8883782" y="4071943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p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8882082" y="5857893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q</a:t>
              </a:r>
            </a:p>
          </p:txBody>
        </p:sp>
        <p:cxnSp>
          <p:nvCxnSpPr>
            <p:cNvPr id="25" name="Forma 17"/>
            <p:cNvCxnSpPr>
              <a:stCxn id="15" idx="0"/>
              <a:endCxn id="5" idx="1"/>
            </p:cNvCxnSpPr>
            <p:nvPr/>
          </p:nvCxnSpPr>
          <p:spPr>
            <a:xfrm rot="5400000" flipH="1" flipV="1">
              <a:off x="7259197" y="5520890"/>
              <a:ext cx="607223" cy="92403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/>
            <p:cNvSpPr/>
            <p:nvPr/>
          </p:nvSpPr>
          <p:spPr>
            <a:xfrm>
              <a:off x="8024826" y="5857892"/>
              <a:ext cx="785818" cy="3571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499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3104</TotalTime>
  <Words>1155</Words>
  <Application>Microsoft Office PowerPoint</Application>
  <PresentationFormat>Widescreen</PresentationFormat>
  <Paragraphs>323</Paragraphs>
  <Slides>20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31" baseType="lpstr">
      <vt:lpstr>Calibri</vt:lpstr>
      <vt:lpstr>Cambria Math</vt:lpstr>
      <vt:lpstr>Consolas</vt:lpstr>
      <vt:lpstr>Freestyle Script</vt:lpstr>
      <vt:lpstr>MS Reference Sans Serif</vt:lpstr>
      <vt:lpstr>MV Boli</vt:lpstr>
      <vt:lpstr>Symbol</vt:lpstr>
      <vt:lpstr>Tw Cen MT</vt:lpstr>
      <vt:lpstr>Tw Cen MT Condensed</vt:lpstr>
      <vt:lpstr>Wingdings 3</vt:lpstr>
      <vt:lpstr>Integral</vt:lpstr>
      <vt:lpstr>Tabela de Dispersão Dinâmica</vt:lpstr>
      <vt:lpstr>Introdução</vt:lpstr>
      <vt:lpstr>Introdução</vt:lpstr>
      <vt:lpstr>Introdução</vt:lpstr>
      <vt:lpstr>Introdução</vt:lpstr>
      <vt:lpstr>Tabela de Dispersão Dinâmica</vt:lpstr>
      <vt:lpstr>Tabela de Dispersão Dinâmica</vt:lpstr>
      <vt:lpstr>Tabela de Dispersão Dinâmica</vt:lpstr>
      <vt:lpstr>MÉTODO DA EXPANSÃO LINEAR</vt:lpstr>
      <vt:lpstr>MÉTODO DA EXPANSÃO LINEAR</vt:lpstr>
      <vt:lpstr>MÉTODO DA EXPANSÃO LINEAR</vt:lpstr>
      <vt:lpstr>MÉTODO DA EXPANSÃO LINEAR</vt:lpstr>
      <vt:lpstr>MÉTODO DA EXPANSÃO LINEAR</vt:lpstr>
      <vt:lpstr>MÉTODO DA EXPANSÃO LINEAR</vt:lpstr>
      <vt:lpstr>MÉTODO DA EXPANSÃO LINEAR</vt:lpstr>
      <vt:lpstr>Implementação DA EXPANSÃO LINEAR</vt:lpstr>
      <vt:lpstr>Implementação DA EXPANSÃO LINEAR</vt:lpstr>
      <vt:lpstr>Implementação DA EXPANSÃO LINEAR</vt:lpstr>
      <vt:lpstr>Exercício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Hash Table</cp:keywords>
  <cp:lastModifiedBy>Judson Santiago</cp:lastModifiedBy>
  <cp:revision>349</cp:revision>
  <dcterms:created xsi:type="dcterms:W3CDTF">2008-03-07T12:19:15Z</dcterms:created>
  <dcterms:modified xsi:type="dcterms:W3CDTF">2018-02-28T21:27:08Z</dcterms:modified>
  <cp:contentStatus/>
</cp:coreProperties>
</file>