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31"/>
  </p:notesMasterIdLst>
  <p:handoutMasterIdLst>
    <p:handoutMasterId r:id="rId32"/>
  </p:handoutMasterIdLst>
  <p:sldIdLst>
    <p:sldId id="307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2D1B9F73-8AD9-4DC9-A5A1-A57DA8E0BBE5}"/>
    <pc:docChg chg="modSld">
      <pc:chgData name="Judson Santiago" userId="ebb108da2f256286" providerId="LiveId" clId="{2D1B9F73-8AD9-4DC9-A5A1-A57DA8E0BBE5}" dt="2018-03-05T18:55:17.612" v="1" actId="20577"/>
      <pc:docMkLst>
        <pc:docMk/>
      </pc:docMkLst>
      <pc:sldChg chg="modSp">
        <pc:chgData name="Judson Santiago" userId="ebb108da2f256286" providerId="LiveId" clId="{2D1B9F73-8AD9-4DC9-A5A1-A57DA8E0BBE5}" dt="2018-03-05T18:55:17.612" v="1" actId="20577"/>
        <pc:sldMkLst>
          <pc:docMk/>
          <pc:sldMk cId="1129721416" sldId="289"/>
        </pc:sldMkLst>
        <pc:spChg chg="mod">
          <ac:chgData name="Judson Santiago" userId="ebb108da2f256286" providerId="LiveId" clId="{2D1B9F73-8AD9-4DC9-A5A1-A57DA8E0BBE5}" dt="2018-03-05T18:55:17.612" v="1" actId="20577"/>
          <ac:spMkLst>
            <pc:docMk/>
            <pc:sldMk cId="1129721416" sldId="289"/>
            <ac:spMk id="20" creationId="{00000000-0000-0000-0000-000000000000}"/>
          </ac:spMkLst>
        </pc:spChg>
      </pc:sldChg>
    </pc:docChg>
  </pc:docChgLst>
  <pc:docChgLst>
    <pc:chgData name="Judson Santiago" userId="ebb108da2f256286" providerId="LiveId" clId="{95769BE2-5149-4878-BF65-3730ADCA5EC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3/5/2018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Outro exemplo: </a:t>
            </a:r>
            <a:r>
              <a:rPr lang="pt-BR" baseline="0" dirty="0"/>
              <a:t>gerenciador de falhas de software.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70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listas podem ser implementadas de forma sequencial ou encadeadas, cada solução tem vantagens e desvantagens.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36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Observe que a fórmula é válida a partir do i = 2.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12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árvore é uma representação que já implementa naturalmente a restrição 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pt-BR" sz="1200" baseline="-25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≤ s</a:t>
            </a:r>
            <a:r>
              <a:rPr lang="pt-BR" sz="1200" baseline="-25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sym typeface="Symbol"/>
              </a:rPr>
              <a:t>i/2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sym typeface="Symbol"/>
              </a:rPr>
              <a:t> da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sym typeface="Symbol"/>
              </a:rPr>
              <a:t>heap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sym typeface="Symbol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60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que sempre com o de maior prioridade? Porque se 37 descer para o lado do </a:t>
            </a:r>
            <a:r>
              <a:rPr lang="pt-BR" baseline="0" dirty="0"/>
              <a:t>60, o resultado não será uma </a:t>
            </a:r>
            <a:r>
              <a:rPr lang="pt-BR" baseline="0" dirty="0" err="1"/>
              <a:t>Heap</a:t>
            </a:r>
            <a:r>
              <a:rPr lang="pt-BR" baseline="0"/>
              <a:t>, 60 </a:t>
            </a:r>
            <a:r>
              <a:rPr lang="pt-BR" baseline="0" dirty="0"/>
              <a:t>é menor que 78.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222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 indica a posição do elemento que teve</a:t>
            </a:r>
            <a:r>
              <a:rPr lang="pt-BR" baseline="0" dirty="0"/>
              <a:t> a prioridade modificada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0864-A7B4-402B-A0E5-DF02FE2D7272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311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 indica a posição do elemento que teve</a:t>
            </a:r>
            <a:r>
              <a:rPr lang="pt-BR" baseline="0" dirty="0"/>
              <a:t> a prioridade modificada, n é o número de elementos na tabela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0864-A7B4-402B-A0E5-DF02FE2D7272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823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Procedimento está considerando que a </a:t>
            </a:r>
            <a:r>
              <a:rPr lang="pt-BR" dirty="0" err="1"/>
              <a:t>Heap</a:t>
            </a:r>
            <a:r>
              <a:rPr lang="pt-BR" dirty="0"/>
              <a:t> é implementada com um vetor.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0864-A7B4-402B-A0E5-DF02FE2D7272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720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0864-A7B4-402B-A0E5-DF02FE2D7272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24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5DD5BB-C870-4ABE-BB11-2D69FE13D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B0369BC-0D42-49B1-9818-F6C2E66825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4884A1B3-7A1D-45E1-986D-57D3DA394841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03C8229-A1DC-446B-A6DC-9D15CA7DEAF3}"/>
              </a:ext>
            </a:extLst>
          </p:cNvPr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3/5/2018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3/5/2018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3/5/2018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3/5/2018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3/5/2018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3/5/2018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3/5/2018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3/5/2018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3/5/2018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3/5/2018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3/5/2018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FE7D3-CE6B-41D7-8F82-59CDDE995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Fila de Prioridades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9EE0DC-8B8A-4025-A9E5-1060EEB42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341025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implementações por listas </a:t>
            </a:r>
            <a:r>
              <a:rPr lang="pt-BR" dirty="0"/>
              <a:t>possuem a inconveniência de terem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alto custo para a alteração de prioridades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 mais eficiente </a:t>
            </a:r>
            <a:r>
              <a:rPr lang="pt-BR" dirty="0"/>
              <a:t>para a implementação de uma fila de prioridades usa uma estrutura chamada </a:t>
            </a:r>
            <a:r>
              <a:rPr lang="pt-BR" i="1" dirty="0" err="1">
                <a:solidFill>
                  <a:schemeClr val="accent3">
                    <a:lumMod val="75000"/>
                  </a:schemeClr>
                </a:solidFill>
              </a:rPr>
              <a:t>Heap</a:t>
            </a:r>
            <a:endParaRPr lang="pt-BR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6" name="Agrupar 25"/>
          <p:cNvGrpSpPr/>
          <p:nvPr/>
        </p:nvGrpSpPr>
        <p:grpSpPr>
          <a:xfrm>
            <a:off x="3791744" y="3356992"/>
            <a:ext cx="4179125" cy="404912"/>
            <a:chOff x="4309995" y="4793948"/>
            <a:chExt cx="4179125" cy="404912"/>
          </a:xfrm>
        </p:grpSpPr>
        <p:sp>
          <p:nvSpPr>
            <p:cNvPr id="27" name="Retângulo 26"/>
            <p:cNvSpPr/>
            <p:nvPr/>
          </p:nvSpPr>
          <p:spPr>
            <a:xfrm>
              <a:off x="4309995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15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006515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8</a:t>
              </a:r>
              <a:endParaRPr lang="pt-BR" dirty="0">
                <a:latin typeface="+mj-lt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399557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5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03036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7792599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7096078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20</a:t>
              </a:r>
              <a:endParaRPr lang="pt-BR" dirty="0">
                <a:latin typeface="+mj-lt"/>
              </a:endParaRPr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2697429" y="4197155"/>
            <a:ext cx="6403792" cy="403606"/>
            <a:chOff x="3215680" y="5733255"/>
            <a:chExt cx="6403792" cy="403606"/>
          </a:xfrm>
        </p:grpSpPr>
        <p:sp>
          <p:nvSpPr>
            <p:cNvPr id="34" name="Retângulo 33"/>
            <p:cNvSpPr/>
            <p:nvPr/>
          </p:nvSpPr>
          <p:spPr>
            <a:xfrm>
              <a:off x="3215680" y="5733256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15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644704" y="5733256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5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501696" y="5733256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317154" y="5733256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8</a:t>
              </a:r>
            </a:p>
          </p:txBody>
        </p:sp>
        <p:cxnSp>
          <p:nvCxnSpPr>
            <p:cNvPr id="38" name="Conector de seta reta 11"/>
            <p:cNvCxnSpPr>
              <a:stCxn id="34" idx="3"/>
              <a:endCxn id="37" idx="1"/>
            </p:cNvCxnSpPr>
            <p:nvPr/>
          </p:nvCxnSpPr>
          <p:spPr>
            <a:xfrm>
              <a:off x="3873574" y="5935058"/>
              <a:ext cx="4435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angulado 12"/>
            <p:cNvCxnSpPr>
              <a:stCxn id="37" idx="3"/>
              <a:endCxn id="36" idx="1"/>
            </p:cNvCxnSpPr>
            <p:nvPr/>
          </p:nvCxnSpPr>
          <p:spPr>
            <a:xfrm>
              <a:off x="4975048" y="5935058"/>
              <a:ext cx="526648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13"/>
            <p:cNvCxnSpPr>
              <a:stCxn id="36" idx="3"/>
              <a:endCxn id="35" idx="1"/>
            </p:cNvCxnSpPr>
            <p:nvPr/>
          </p:nvCxnSpPr>
          <p:spPr>
            <a:xfrm>
              <a:off x="6159590" y="5935058"/>
              <a:ext cx="4851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tângulo 40"/>
            <p:cNvSpPr/>
            <p:nvPr/>
          </p:nvSpPr>
          <p:spPr>
            <a:xfrm>
              <a:off x="8961578" y="5733255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10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7818570" y="5733255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20</a:t>
              </a:r>
            </a:p>
          </p:txBody>
        </p:sp>
        <p:cxnSp>
          <p:nvCxnSpPr>
            <p:cNvPr id="43" name="Conector angulado 12"/>
            <p:cNvCxnSpPr>
              <a:cxnSpLocks/>
              <a:stCxn id="35" idx="3"/>
              <a:endCxn id="42" idx="1"/>
            </p:cNvCxnSpPr>
            <p:nvPr/>
          </p:nvCxnSpPr>
          <p:spPr>
            <a:xfrm flipV="1">
              <a:off x="7302598" y="5935058"/>
              <a:ext cx="515972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13"/>
            <p:cNvCxnSpPr>
              <a:stCxn id="42" idx="3"/>
              <a:endCxn id="41" idx="1"/>
            </p:cNvCxnSpPr>
            <p:nvPr/>
          </p:nvCxnSpPr>
          <p:spPr>
            <a:xfrm>
              <a:off x="8476464" y="5935057"/>
              <a:ext cx="4851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933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i="1" dirty="0" err="1">
                <a:solidFill>
                  <a:schemeClr val="accent3">
                    <a:lumMod val="75000"/>
                  </a:schemeClr>
                </a:solidFill>
              </a:rPr>
              <a:t>Heap</a:t>
            </a:r>
            <a:r>
              <a:rPr lang="pt-BR" dirty="0"/>
              <a:t> é uma lista linear composta de elementos com chaves s</a:t>
            </a:r>
            <a:r>
              <a:rPr lang="pt-BR" baseline="-25000" dirty="0"/>
              <a:t>1</a:t>
            </a:r>
            <a:r>
              <a:rPr lang="pt-BR" dirty="0"/>
              <a:t>, s</a:t>
            </a:r>
            <a:r>
              <a:rPr lang="pt-BR" baseline="-25000" dirty="0"/>
              <a:t>2</a:t>
            </a:r>
            <a:r>
              <a:rPr lang="pt-BR" dirty="0"/>
              <a:t>, ..., s</a:t>
            </a:r>
            <a:r>
              <a:rPr lang="pt-BR" baseline="-25000" dirty="0"/>
              <a:t>n</a:t>
            </a:r>
            <a:r>
              <a:rPr lang="pt-BR" dirty="0"/>
              <a:t> satisfazendo a propriedade:</a:t>
            </a:r>
            <a:br>
              <a:rPr lang="pt-BR" dirty="0">
                <a:sym typeface="Symbol"/>
              </a:rPr>
            </a:br>
            <a:endParaRPr lang="pt-BR" dirty="0"/>
          </a:p>
        </p:txBody>
      </p:sp>
      <p:grpSp>
        <p:nvGrpSpPr>
          <p:cNvPr id="21" name="Agrupar 20"/>
          <p:cNvGrpSpPr/>
          <p:nvPr/>
        </p:nvGrpSpPr>
        <p:grpSpPr>
          <a:xfrm>
            <a:off x="2999656" y="4941168"/>
            <a:ext cx="5572165" cy="833540"/>
            <a:chOff x="2999656" y="4941168"/>
            <a:chExt cx="5572165" cy="833540"/>
          </a:xfrm>
        </p:grpSpPr>
        <p:sp>
          <p:nvSpPr>
            <p:cNvPr id="4" name="Retângulo 3"/>
            <p:cNvSpPr/>
            <p:nvPr/>
          </p:nvSpPr>
          <p:spPr>
            <a:xfrm>
              <a:off x="2999656" y="5369796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95</a:t>
              </a:r>
              <a:endParaRPr lang="pt-BR" dirty="0"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3696176" y="5369796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60</a:t>
              </a:r>
              <a:endParaRPr lang="pt-BR" dirty="0">
                <a:latin typeface="+mj-lt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089218" y="5369796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39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392697" y="5369796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78</a:t>
              </a:r>
              <a:endParaRPr lang="pt-BR" dirty="0">
                <a:latin typeface="+mj-lt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785738" y="5369796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28</a:t>
              </a:r>
              <a:endParaRPr lang="pt-BR" dirty="0">
                <a:latin typeface="+mj-lt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482258" y="5369796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66</a:t>
              </a:r>
              <a:endParaRPr lang="pt-BR" dirty="0">
                <a:latin typeface="+mj-lt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7875300" y="5369796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33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7178779" y="5369796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70</a:t>
              </a:r>
              <a:endParaRPr lang="pt-BR" dirty="0">
                <a:latin typeface="+mj-lt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178250" y="4941168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892630" y="4941168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2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535572" y="4941168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3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249952" y="4941168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4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964332" y="4941168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678712" y="4941168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6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7321654" y="4941168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7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8036034" y="4941168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8</a:t>
              </a: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3458819" y="3762330"/>
            <a:ext cx="4653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pt-BR" sz="2800" baseline="-25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≤ s</a:t>
            </a:r>
            <a:r>
              <a:rPr lang="pt-BR" sz="2800" baseline="-25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sym typeface="Symbol"/>
              </a:rPr>
              <a:t>i/2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sym typeface="Symbol"/>
              </a:rPr>
              <a:t> </a:t>
            </a:r>
            <a:r>
              <a:rPr lang="pt-BR" sz="2800" dirty="0">
                <a:latin typeface="Consolas" panose="020B0609020204030204" pitchFamily="49" charset="0"/>
                <a:sym typeface="Symbol"/>
              </a:rPr>
              <a:t>para 2 ≤ i ≤ n</a:t>
            </a:r>
            <a:endParaRPr lang="pt-B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2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i="1" dirty="0" err="1">
                <a:solidFill>
                  <a:schemeClr val="accent3">
                    <a:lumMod val="75000"/>
                  </a:schemeClr>
                </a:solidFill>
              </a:rPr>
              <a:t>Heap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pode ser visualizada </a:t>
            </a:r>
            <a:r>
              <a:rPr lang="pt-BR" dirty="0"/>
              <a:t>como uma árvore binária completa, com os nós numerados da raiz para as folhas e da esquerda para a direita:</a:t>
            </a:r>
            <a:br>
              <a:rPr lang="pt-BR" dirty="0">
                <a:sym typeface="Symbol"/>
              </a:rPr>
            </a:br>
            <a:endParaRPr lang="pt-BR" dirty="0"/>
          </a:p>
        </p:txBody>
      </p:sp>
      <p:sp>
        <p:nvSpPr>
          <p:cNvPr id="24" name="Elipse 23"/>
          <p:cNvSpPr/>
          <p:nvPr/>
        </p:nvSpPr>
        <p:spPr>
          <a:xfrm>
            <a:off x="5901398" y="3560935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95</a:t>
            </a:r>
          </a:p>
        </p:txBody>
      </p:sp>
      <p:sp>
        <p:nvSpPr>
          <p:cNvPr id="51" name="Elipse 50"/>
          <p:cNvSpPr/>
          <p:nvPr/>
        </p:nvSpPr>
        <p:spPr>
          <a:xfrm>
            <a:off x="4829828" y="4346753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60</a:t>
            </a:r>
          </a:p>
        </p:txBody>
      </p:sp>
      <p:sp>
        <p:nvSpPr>
          <p:cNvPr id="52" name="Elipse 51"/>
          <p:cNvSpPr/>
          <p:nvPr/>
        </p:nvSpPr>
        <p:spPr>
          <a:xfrm>
            <a:off x="6901530" y="4346753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78</a:t>
            </a:r>
          </a:p>
        </p:txBody>
      </p:sp>
      <p:sp>
        <p:nvSpPr>
          <p:cNvPr id="53" name="Elipse 52"/>
          <p:cNvSpPr/>
          <p:nvPr/>
        </p:nvSpPr>
        <p:spPr>
          <a:xfrm>
            <a:off x="4329762" y="5132571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sp>
        <p:nvSpPr>
          <p:cNvPr id="54" name="Elipse 53"/>
          <p:cNvSpPr/>
          <p:nvPr/>
        </p:nvSpPr>
        <p:spPr>
          <a:xfrm>
            <a:off x="5329894" y="5132571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28</a:t>
            </a:r>
          </a:p>
        </p:txBody>
      </p:sp>
      <p:sp>
        <p:nvSpPr>
          <p:cNvPr id="55" name="Elipse 54"/>
          <p:cNvSpPr/>
          <p:nvPr/>
        </p:nvSpPr>
        <p:spPr>
          <a:xfrm>
            <a:off x="6401464" y="5132571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66</a:t>
            </a:r>
          </a:p>
        </p:txBody>
      </p:sp>
      <p:sp>
        <p:nvSpPr>
          <p:cNvPr id="56" name="Elipse 55"/>
          <p:cNvSpPr/>
          <p:nvPr/>
        </p:nvSpPr>
        <p:spPr>
          <a:xfrm>
            <a:off x="7473034" y="5132571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70</a:t>
            </a:r>
          </a:p>
        </p:txBody>
      </p:sp>
      <p:sp>
        <p:nvSpPr>
          <p:cNvPr id="57" name="Elipse 56"/>
          <p:cNvSpPr/>
          <p:nvPr/>
        </p:nvSpPr>
        <p:spPr>
          <a:xfrm>
            <a:off x="3829696" y="5918389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33</a:t>
            </a:r>
          </a:p>
        </p:txBody>
      </p:sp>
      <p:cxnSp>
        <p:nvCxnSpPr>
          <p:cNvPr id="59" name="Conector reto 58"/>
          <p:cNvCxnSpPr/>
          <p:nvPr/>
        </p:nvCxnSpPr>
        <p:spPr>
          <a:xfrm rot="16200000" flipH="1">
            <a:off x="6496364" y="3941587"/>
            <a:ext cx="381704" cy="596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 rot="5400000">
            <a:off x="5460513" y="3905867"/>
            <a:ext cx="381704" cy="667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 rot="5400000">
            <a:off x="4615516" y="4834561"/>
            <a:ext cx="298009" cy="298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rot="16200000" flipH="1">
            <a:off x="5317638" y="4834562"/>
            <a:ext cx="298009" cy="298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 rot="5400000">
            <a:off x="6687218" y="4834561"/>
            <a:ext cx="298009" cy="298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 rot="16200000" flipH="1">
            <a:off x="7425059" y="4798843"/>
            <a:ext cx="298009" cy="369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>
            <a:stCxn id="53" idx="3"/>
            <a:endCxn id="57" idx="0"/>
          </p:cNvCxnSpPr>
          <p:nvPr/>
        </p:nvCxnSpPr>
        <p:spPr>
          <a:xfrm rot="5400000">
            <a:off x="4115450" y="5620381"/>
            <a:ext cx="298009" cy="298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5623048" y="3418059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1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4542928" y="4048743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2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7401596" y="4048743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3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4110880" y="483456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4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5758522" y="483456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5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6124032" y="483456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6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7901662" y="483456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7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3534816" y="566115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8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5722804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95</a:t>
            </a:r>
            <a:endParaRPr lang="pt-BR" dirty="0">
              <a:latin typeface="+mj-lt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6419324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60</a:t>
            </a:r>
            <a:endParaRPr lang="pt-BR" dirty="0">
              <a:latin typeface="+mj-lt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7812366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39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7115845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78</a:t>
            </a:r>
            <a:endParaRPr lang="pt-BR" dirty="0">
              <a:latin typeface="+mj-lt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8508886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28</a:t>
            </a:r>
            <a:endParaRPr lang="pt-BR" dirty="0">
              <a:latin typeface="+mj-lt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9205406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66</a:t>
            </a:r>
            <a:endParaRPr lang="pt-BR" dirty="0">
              <a:latin typeface="+mj-lt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10598448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33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9901927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70</a:t>
            </a:r>
            <a:endParaRPr lang="pt-BR" dirty="0">
              <a:latin typeface="+mj-lt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5901398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1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6615778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2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7258720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3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7973100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4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8687480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5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9401860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6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10044802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7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10759182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4028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árvore binária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cada nó é maior ou igual a seus filhos</a:t>
            </a:r>
          </a:p>
          <a:p>
            <a:pPr lvl="1"/>
            <a:r>
              <a:rPr lang="pt-BR" dirty="0">
                <a:sym typeface="Symbol"/>
              </a:rPr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árvore é apenas uma visualização</a:t>
            </a:r>
            <a:r>
              <a:rPr lang="pt-BR" dirty="0">
                <a:sym typeface="Symbol"/>
              </a:rPr>
              <a:t> - a implementação da </a:t>
            </a:r>
            <a:r>
              <a:rPr lang="pt-BR" i="1" dirty="0" err="1">
                <a:sym typeface="Symbol"/>
              </a:rPr>
              <a:t>Heap</a:t>
            </a:r>
            <a:r>
              <a:rPr lang="pt-BR" dirty="0">
                <a:sym typeface="Symbol"/>
              </a:rPr>
              <a:t> é normalmente feita por uma lista linear</a:t>
            </a:r>
            <a:br>
              <a:rPr lang="pt-BR" dirty="0">
                <a:sym typeface="Symbol"/>
              </a:rPr>
            </a:br>
            <a:endParaRPr lang="pt-BR" dirty="0"/>
          </a:p>
        </p:txBody>
      </p:sp>
      <p:sp>
        <p:nvSpPr>
          <p:cNvPr id="51" name="Elipse 50"/>
          <p:cNvSpPr/>
          <p:nvPr/>
        </p:nvSpPr>
        <p:spPr>
          <a:xfrm>
            <a:off x="5901398" y="3717032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95</a:t>
            </a:r>
          </a:p>
        </p:txBody>
      </p:sp>
      <p:sp>
        <p:nvSpPr>
          <p:cNvPr id="52" name="Elipse 51"/>
          <p:cNvSpPr/>
          <p:nvPr/>
        </p:nvSpPr>
        <p:spPr>
          <a:xfrm>
            <a:off x="4829828" y="4502850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60</a:t>
            </a:r>
          </a:p>
        </p:txBody>
      </p:sp>
      <p:sp>
        <p:nvSpPr>
          <p:cNvPr id="53" name="Elipse 52"/>
          <p:cNvSpPr/>
          <p:nvPr/>
        </p:nvSpPr>
        <p:spPr>
          <a:xfrm>
            <a:off x="6901530" y="4502850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78</a:t>
            </a:r>
          </a:p>
        </p:txBody>
      </p:sp>
      <p:sp>
        <p:nvSpPr>
          <p:cNvPr id="54" name="Elipse 53"/>
          <p:cNvSpPr/>
          <p:nvPr/>
        </p:nvSpPr>
        <p:spPr>
          <a:xfrm>
            <a:off x="4329762" y="5288668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sp>
        <p:nvSpPr>
          <p:cNvPr id="55" name="Elipse 54"/>
          <p:cNvSpPr/>
          <p:nvPr/>
        </p:nvSpPr>
        <p:spPr>
          <a:xfrm>
            <a:off x="5329894" y="5288668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28</a:t>
            </a:r>
          </a:p>
        </p:txBody>
      </p:sp>
      <p:sp>
        <p:nvSpPr>
          <p:cNvPr id="56" name="Elipse 55"/>
          <p:cNvSpPr/>
          <p:nvPr/>
        </p:nvSpPr>
        <p:spPr>
          <a:xfrm>
            <a:off x="6401464" y="5288668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66</a:t>
            </a:r>
          </a:p>
        </p:txBody>
      </p:sp>
      <p:sp>
        <p:nvSpPr>
          <p:cNvPr id="57" name="Elipse 56"/>
          <p:cNvSpPr/>
          <p:nvPr/>
        </p:nvSpPr>
        <p:spPr>
          <a:xfrm>
            <a:off x="7473034" y="5288668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70</a:t>
            </a:r>
          </a:p>
        </p:txBody>
      </p:sp>
      <p:sp>
        <p:nvSpPr>
          <p:cNvPr id="59" name="Elipse 58"/>
          <p:cNvSpPr/>
          <p:nvPr/>
        </p:nvSpPr>
        <p:spPr>
          <a:xfrm>
            <a:off x="3829696" y="6074486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33</a:t>
            </a:r>
          </a:p>
        </p:txBody>
      </p:sp>
      <p:cxnSp>
        <p:nvCxnSpPr>
          <p:cNvPr id="61" name="Conector reto 60"/>
          <p:cNvCxnSpPr>
            <a:stCxn id="51" idx="5"/>
            <a:endCxn id="53" idx="1"/>
          </p:cNvCxnSpPr>
          <p:nvPr/>
        </p:nvCxnSpPr>
        <p:spPr>
          <a:xfrm rot="16200000" flipH="1">
            <a:off x="6496364" y="4097684"/>
            <a:ext cx="381704" cy="596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51" idx="3"/>
            <a:endCxn id="52" idx="7"/>
          </p:cNvCxnSpPr>
          <p:nvPr/>
        </p:nvCxnSpPr>
        <p:spPr>
          <a:xfrm rot="5400000">
            <a:off x="5460513" y="4061965"/>
            <a:ext cx="381704" cy="667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2" idx="3"/>
            <a:endCxn id="54" idx="0"/>
          </p:cNvCxnSpPr>
          <p:nvPr/>
        </p:nvCxnSpPr>
        <p:spPr>
          <a:xfrm rot="5400000">
            <a:off x="4615516" y="4990660"/>
            <a:ext cx="298009" cy="298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52" idx="5"/>
            <a:endCxn id="55" idx="0"/>
          </p:cNvCxnSpPr>
          <p:nvPr/>
        </p:nvCxnSpPr>
        <p:spPr>
          <a:xfrm rot="16200000" flipH="1">
            <a:off x="5317638" y="4990659"/>
            <a:ext cx="298009" cy="298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53" idx="3"/>
            <a:endCxn id="56" idx="0"/>
          </p:cNvCxnSpPr>
          <p:nvPr/>
        </p:nvCxnSpPr>
        <p:spPr>
          <a:xfrm rot="5400000">
            <a:off x="6687218" y="4990660"/>
            <a:ext cx="298009" cy="298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>
            <a:stCxn id="53" idx="5"/>
            <a:endCxn id="57" idx="0"/>
          </p:cNvCxnSpPr>
          <p:nvPr/>
        </p:nvCxnSpPr>
        <p:spPr>
          <a:xfrm rot="16200000" flipH="1">
            <a:off x="7425059" y="4954940"/>
            <a:ext cx="298009" cy="369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54" idx="3"/>
            <a:endCxn id="59" idx="0"/>
          </p:cNvCxnSpPr>
          <p:nvPr/>
        </p:nvCxnSpPr>
        <p:spPr>
          <a:xfrm rot="5400000">
            <a:off x="4115450" y="5776478"/>
            <a:ext cx="298009" cy="298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5623048" y="3574156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1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4542928" y="4288536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2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7401596" y="4288536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3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4110880" y="5002916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4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5758522" y="5002916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5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6124032" y="5002916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6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7901662" y="5002916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7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3534816" y="581725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8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5722804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95</a:t>
            </a:r>
            <a:endParaRPr lang="pt-BR" dirty="0">
              <a:latin typeface="+mj-lt"/>
            </a:endParaRPr>
          </a:p>
        </p:txBody>
      </p:sp>
      <p:sp>
        <p:nvSpPr>
          <p:cNvPr id="106" name="Retângulo 105"/>
          <p:cNvSpPr/>
          <p:nvPr/>
        </p:nvSpPr>
        <p:spPr>
          <a:xfrm>
            <a:off x="6419324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60</a:t>
            </a:r>
            <a:endParaRPr lang="pt-BR" dirty="0">
              <a:latin typeface="+mj-lt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7812366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39</a:t>
            </a:r>
          </a:p>
        </p:txBody>
      </p:sp>
      <p:sp>
        <p:nvSpPr>
          <p:cNvPr id="108" name="Retângulo 107"/>
          <p:cNvSpPr/>
          <p:nvPr/>
        </p:nvSpPr>
        <p:spPr>
          <a:xfrm>
            <a:off x="7115845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78</a:t>
            </a:r>
            <a:endParaRPr lang="pt-BR" dirty="0">
              <a:latin typeface="+mj-lt"/>
            </a:endParaRPr>
          </a:p>
        </p:txBody>
      </p:sp>
      <p:sp>
        <p:nvSpPr>
          <p:cNvPr id="109" name="Retângulo 108"/>
          <p:cNvSpPr/>
          <p:nvPr/>
        </p:nvSpPr>
        <p:spPr>
          <a:xfrm>
            <a:off x="8508886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28</a:t>
            </a:r>
            <a:endParaRPr lang="pt-BR" dirty="0">
              <a:latin typeface="+mj-lt"/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9205406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66</a:t>
            </a:r>
            <a:endParaRPr lang="pt-BR" dirty="0">
              <a:latin typeface="+mj-lt"/>
            </a:endParaRPr>
          </a:p>
        </p:txBody>
      </p:sp>
      <p:sp>
        <p:nvSpPr>
          <p:cNvPr id="111" name="Retângulo 110"/>
          <p:cNvSpPr/>
          <p:nvPr/>
        </p:nvSpPr>
        <p:spPr>
          <a:xfrm>
            <a:off x="10598448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33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9901927" y="116670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70</a:t>
            </a:r>
            <a:endParaRPr lang="pt-BR" dirty="0">
              <a:latin typeface="+mj-lt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5901398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1</a:t>
            </a:r>
          </a:p>
        </p:txBody>
      </p:sp>
      <p:sp>
        <p:nvSpPr>
          <p:cNvPr id="114" name="CaixaDeTexto 113"/>
          <p:cNvSpPr txBox="1"/>
          <p:nvPr/>
        </p:nvSpPr>
        <p:spPr>
          <a:xfrm>
            <a:off x="6615778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2</a:t>
            </a:r>
          </a:p>
        </p:txBody>
      </p:sp>
      <p:sp>
        <p:nvSpPr>
          <p:cNvPr id="115" name="CaixaDeTexto 114"/>
          <p:cNvSpPr txBox="1"/>
          <p:nvPr/>
        </p:nvSpPr>
        <p:spPr>
          <a:xfrm>
            <a:off x="7258720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3</a:t>
            </a:r>
          </a:p>
        </p:txBody>
      </p:sp>
      <p:sp>
        <p:nvSpPr>
          <p:cNvPr id="116" name="CaixaDeTexto 115"/>
          <p:cNvSpPr txBox="1"/>
          <p:nvPr/>
        </p:nvSpPr>
        <p:spPr>
          <a:xfrm>
            <a:off x="7973100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4</a:t>
            </a:r>
          </a:p>
        </p:txBody>
      </p:sp>
      <p:sp>
        <p:nvSpPr>
          <p:cNvPr id="117" name="CaixaDeTexto 116"/>
          <p:cNvSpPr txBox="1"/>
          <p:nvPr/>
        </p:nvSpPr>
        <p:spPr>
          <a:xfrm>
            <a:off x="8687480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5</a:t>
            </a:r>
          </a:p>
        </p:txBody>
      </p:sp>
      <p:sp>
        <p:nvSpPr>
          <p:cNvPr id="118" name="CaixaDeTexto 117"/>
          <p:cNvSpPr txBox="1"/>
          <p:nvPr/>
        </p:nvSpPr>
        <p:spPr>
          <a:xfrm>
            <a:off x="9401860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6</a:t>
            </a:r>
          </a:p>
        </p:txBody>
      </p:sp>
      <p:sp>
        <p:nvSpPr>
          <p:cNvPr id="119" name="CaixaDeTexto 118"/>
          <p:cNvSpPr txBox="1"/>
          <p:nvPr/>
        </p:nvSpPr>
        <p:spPr>
          <a:xfrm>
            <a:off x="10044802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7</a:t>
            </a:r>
          </a:p>
        </p:txBody>
      </p:sp>
      <p:sp>
        <p:nvSpPr>
          <p:cNvPr id="120" name="CaixaDeTexto 119"/>
          <p:cNvSpPr txBox="1"/>
          <p:nvPr/>
        </p:nvSpPr>
        <p:spPr>
          <a:xfrm>
            <a:off x="10759182" y="73808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82131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organização da </a:t>
            </a:r>
            <a:r>
              <a:rPr lang="pt-BR" dirty="0" err="1"/>
              <a:t>Heap</a:t>
            </a:r>
            <a:r>
              <a:rPr lang="pt-BR" dirty="0"/>
              <a:t> implica que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elemento de maior prioridade é sempre o primeiro</a:t>
            </a:r>
            <a:r>
              <a:rPr lang="pt-BR" dirty="0"/>
              <a:t>, ou seja:</a:t>
            </a:r>
          </a:p>
          <a:p>
            <a:pPr lvl="1"/>
            <a:r>
              <a:rPr lang="pt-BR" dirty="0"/>
              <a:t>A operação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seleção</a:t>
            </a:r>
            <a:r>
              <a:rPr lang="pt-BR" dirty="0"/>
              <a:t> é trivial, O(1)</a:t>
            </a:r>
          </a:p>
          <a:p>
            <a:pPr lvl="1"/>
            <a:r>
              <a:rPr lang="pt-BR" dirty="0"/>
              <a:t>As operações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inserção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remoção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alteração</a:t>
            </a:r>
            <a:r>
              <a:rPr lang="pt-BR" dirty="0"/>
              <a:t> são realizadas em O(log n)</a:t>
            </a:r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i="1" dirty="0" err="1"/>
              <a:t>Heap</a:t>
            </a:r>
            <a:r>
              <a:rPr lang="pt-BR" dirty="0"/>
              <a:t> é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solução mais eficiente </a:t>
            </a:r>
            <a:r>
              <a:rPr lang="pt-BR" dirty="0"/>
              <a:t>para as filas de prioridades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99456" y="5013176"/>
            <a:ext cx="5572165" cy="833540"/>
            <a:chOff x="1174567" y="4656556"/>
            <a:chExt cx="5572165" cy="833540"/>
          </a:xfrm>
        </p:grpSpPr>
        <p:sp>
          <p:nvSpPr>
            <p:cNvPr id="52" name="Retângulo 51"/>
            <p:cNvSpPr/>
            <p:nvPr/>
          </p:nvSpPr>
          <p:spPr>
            <a:xfrm>
              <a:off x="1174567" y="5085184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95</a:t>
              </a:r>
              <a:endParaRPr lang="pt-BR" dirty="0">
                <a:latin typeface="+mj-lt"/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1871087" y="5085184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60</a:t>
              </a:r>
              <a:endParaRPr lang="pt-BR" dirty="0">
                <a:latin typeface="+mj-lt"/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3264129" y="5085184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39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2567608" y="5085184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78</a:t>
              </a:r>
              <a:endParaRPr lang="pt-BR" dirty="0">
                <a:latin typeface="+mj-lt"/>
              </a:endParaRP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3960649" y="5085184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28</a:t>
              </a:r>
              <a:endParaRPr lang="pt-BR" dirty="0">
                <a:latin typeface="+mj-lt"/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4657169" y="5085184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66</a:t>
              </a:r>
              <a:endParaRPr lang="pt-BR" dirty="0">
                <a:latin typeface="+mj-lt"/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6050211" y="5085184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33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353690" y="5085184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70</a:t>
              </a:r>
              <a:endParaRPr lang="pt-BR" dirty="0">
                <a:latin typeface="+mj-lt"/>
              </a:endParaRP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1353161" y="465655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1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067541" y="465655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2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2710483" y="465655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3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3424863" y="465655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4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4139243" y="465655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5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4853623" y="465655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6</a:t>
              </a: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5496565" y="465655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7</a:t>
              </a: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6210945" y="465655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s</a:t>
              </a:r>
              <a:r>
                <a:rPr lang="pt-BR" sz="2000" baseline="-25000" dirty="0">
                  <a:latin typeface="+mj-lt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20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Alteração de prioridades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alteração de prioridade </a:t>
            </a:r>
            <a:r>
              <a:rPr lang="pt-BR" dirty="0"/>
              <a:t>faz com que o elemento suba ou desça em um caminho da árvore:</a:t>
            </a:r>
          </a:p>
          <a:p>
            <a:pPr lvl="1"/>
            <a:r>
              <a:rPr lang="pt-BR" dirty="0"/>
              <a:t>A diminuição de prioridade causa a descida</a:t>
            </a:r>
          </a:p>
          <a:p>
            <a:pPr lvl="1"/>
            <a:r>
              <a:rPr lang="pt-BR" dirty="0"/>
              <a:t>O aumento de prioridade causa a subida</a:t>
            </a:r>
          </a:p>
        </p:txBody>
      </p:sp>
      <p:sp>
        <p:nvSpPr>
          <p:cNvPr id="27" name="Elipse 26"/>
          <p:cNvSpPr/>
          <p:nvPr/>
        </p:nvSpPr>
        <p:spPr>
          <a:xfrm>
            <a:off x="5303912" y="4195105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95</a:t>
            </a:r>
          </a:p>
        </p:txBody>
      </p:sp>
      <p:sp>
        <p:nvSpPr>
          <p:cNvPr id="28" name="Elipse 27"/>
          <p:cNvSpPr/>
          <p:nvPr/>
        </p:nvSpPr>
        <p:spPr>
          <a:xfrm>
            <a:off x="4232342" y="4980923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60</a:t>
            </a:r>
          </a:p>
        </p:txBody>
      </p:sp>
      <p:sp>
        <p:nvSpPr>
          <p:cNvPr id="29" name="Elipse 28"/>
          <p:cNvSpPr/>
          <p:nvPr/>
        </p:nvSpPr>
        <p:spPr>
          <a:xfrm>
            <a:off x="6304044" y="4980923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78</a:t>
            </a:r>
          </a:p>
        </p:txBody>
      </p:sp>
      <p:sp>
        <p:nvSpPr>
          <p:cNvPr id="30" name="Elipse 29"/>
          <p:cNvSpPr/>
          <p:nvPr/>
        </p:nvSpPr>
        <p:spPr>
          <a:xfrm>
            <a:off x="3732276" y="5766741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sp>
        <p:nvSpPr>
          <p:cNvPr id="31" name="Elipse 30"/>
          <p:cNvSpPr/>
          <p:nvPr/>
        </p:nvSpPr>
        <p:spPr>
          <a:xfrm>
            <a:off x="4732408" y="5766741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28</a:t>
            </a:r>
          </a:p>
        </p:txBody>
      </p:sp>
      <p:sp>
        <p:nvSpPr>
          <p:cNvPr id="32" name="Elipse 31"/>
          <p:cNvSpPr/>
          <p:nvPr/>
        </p:nvSpPr>
        <p:spPr>
          <a:xfrm>
            <a:off x="5803978" y="5766741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66</a:t>
            </a:r>
          </a:p>
        </p:txBody>
      </p:sp>
      <p:sp>
        <p:nvSpPr>
          <p:cNvPr id="33" name="Elipse 32"/>
          <p:cNvSpPr/>
          <p:nvPr/>
        </p:nvSpPr>
        <p:spPr>
          <a:xfrm>
            <a:off x="6875548" y="5766741"/>
            <a:ext cx="571504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+mj-lt"/>
              </a:rPr>
              <a:t>70</a:t>
            </a:r>
          </a:p>
        </p:txBody>
      </p:sp>
      <p:cxnSp>
        <p:nvCxnSpPr>
          <p:cNvPr id="35" name="Conector reto 34"/>
          <p:cNvCxnSpPr/>
          <p:nvPr/>
        </p:nvCxnSpPr>
        <p:spPr>
          <a:xfrm rot="16200000" flipH="1">
            <a:off x="5898878" y="4575757"/>
            <a:ext cx="381704" cy="596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rot="5400000">
            <a:off x="4863027" y="4540037"/>
            <a:ext cx="381704" cy="667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rot="5400000">
            <a:off x="4018030" y="5468731"/>
            <a:ext cx="298009" cy="298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rot="16200000" flipH="1">
            <a:off x="4720152" y="5468732"/>
            <a:ext cx="298009" cy="298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rot="5400000">
            <a:off x="6089732" y="5468731"/>
            <a:ext cx="298009" cy="298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rot="16200000" flipH="1">
            <a:off x="6827573" y="5433013"/>
            <a:ext cx="298009" cy="369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5089598" y="400506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1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4034154" y="4682913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2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732672" y="4682913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3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589400" y="546873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4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5089598" y="546873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5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77228" y="546873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6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7232738" y="546873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7</a:t>
            </a:r>
            <a:endParaRPr lang="pt-BR" sz="1400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4227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Alteração de prioridades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Alterando-se a prioridade do nó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6</a:t>
            </a:r>
            <a:r>
              <a:rPr lang="pt-BR" dirty="0"/>
              <a:t>, de </a:t>
            </a:r>
            <a:r>
              <a:rPr lang="pt-BR" dirty="0">
                <a:latin typeface="+mj-lt"/>
              </a:rPr>
              <a:t>66</a:t>
            </a:r>
            <a:r>
              <a:rPr lang="pt-BR" dirty="0"/>
              <a:t> para </a:t>
            </a:r>
            <a:r>
              <a:rPr lang="pt-BR" dirty="0">
                <a:latin typeface="+mj-lt"/>
              </a:rPr>
              <a:t>98</a:t>
            </a:r>
            <a:r>
              <a:rPr lang="pt-BR" dirty="0"/>
              <a:t>, verifica-se a necessidade de subir o nó na árvore: </a:t>
            </a:r>
          </a:p>
        </p:txBody>
      </p:sp>
      <p:grpSp>
        <p:nvGrpSpPr>
          <p:cNvPr id="28" name="Grupo 27"/>
          <p:cNvGrpSpPr/>
          <p:nvPr/>
        </p:nvGrpSpPr>
        <p:grpSpPr>
          <a:xfrm>
            <a:off x="1631504" y="3786190"/>
            <a:ext cx="3734726" cy="2500330"/>
            <a:chOff x="2325912" y="3786190"/>
            <a:chExt cx="3734726" cy="2500330"/>
          </a:xfrm>
        </p:grpSpPr>
        <p:sp>
          <p:nvSpPr>
            <p:cNvPr id="4" name="Elipse 3"/>
            <p:cNvSpPr/>
            <p:nvPr/>
          </p:nvSpPr>
          <p:spPr>
            <a:xfrm>
              <a:off x="4118195" y="3901852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95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3194300" y="4537990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60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4980498" y="4537990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78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2763149" y="5174128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39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3625451" y="5174128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28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4549347" y="5174128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66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5473242" y="5174128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70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2388545" y="582387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33</a:t>
              </a:r>
            </a:p>
          </p:txBody>
        </p:sp>
        <p:cxnSp>
          <p:nvCxnSpPr>
            <p:cNvPr id="12" name="Conector reto 11"/>
            <p:cNvCxnSpPr>
              <a:stCxn id="4" idx="5"/>
              <a:endCxn id="6" idx="1"/>
            </p:cNvCxnSpPr>
            <p:nvPr/>
          </p:nvCxnSpPr>
          <p:spPr>
            <a:xfrm rot="16200000" flipH="1">
              <a:off x="4641220" y="4194304"/>
              <a:ext cx="308998" cy="513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4" idx="3"/>
              <a:endCxn id="5" idx="7"/>
            </p:cNvCxnSpPr>
            <p:nvPr/>
          </p:nvCxnSpPr>
          <p:spPr>
            <a:xfrm rot="5400000">
              <a:off x="3748121" y="4163507"/>
              <a:ext cx="308998" cy="575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>
              <a:stCxn id="5" idx="3"/>
              <a:endCxn id="7" idx="0"/>
            </p:cNvCxnSpPr>
            <p:nvPr/>
          </p:nvCxnSpPr>
          <p:spPr>
            <a:xfrm rot="5400000">
              <a:off x="3017369" y="4925036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5" idx="5"/>
              <a:endCxn id="8" idx="0"/>
            </p:cNvCxnSpPr>
            <p:nvPr/>
          </p:nvCxnSpPr>
          <p:spPr>
            <a:xfrm rot="16200000" flipH="1">
              <a:off x="3622731" y="4925035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6" idx="3"/>
              <a:endCxn id="9" idx="0"/>
            </p:cNvCxnSpPr>
            <p:nvPr/>
          </p:nvCxnSpPr>
          <p:spPr>
            <a:xfrm rot="5400000">
              <a:off x="4803567" y="4925036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stCxn id="6" idx="5"/>
              <a:endCxn id="10" idx="0"/>
            </p:cNvCxnSpPr>
            <p:nvPr/>
          </p:nvCxnSpPr>
          <p:spPr>
            <a:xfrm rot="16200000" flipH="1">
              <a:off x="5439725" y="4894238"/>
              <a:ext cx="241245" cy="3185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stCxn id="7" idx="3"/>
              <a:endCxn id="11" idx="0"/>
            </p:cNvCxnSpPr>
            <p:nvPr/>
          </p:nvCxnSpPr>
          <p:spPr>
            <a:xfrm rot="5400000">
              <a:off x="2607687" y="5596251"/>
              <a:ext cx="254853" cy="2003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3871824" y="3786190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024164" y="4357694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381620" y="4357694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666974" y="4929198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881421" y="4857760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4452925" y="4857760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810248" y="4929198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325912" y="5572140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8</a:t>
              </a:r>
              <a:endParaRPr lang="pt-BR" sz="1400" baseline="-25000" dirty="0">
                <a:latin typeface="+mj-lt"/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6683081" y="3750471"/>
            <a:ext cx="3806165" cy="2500330"/>
            <a:chOff x="6397879" y="3786190"/>
            <a:chExt cx="3806165" cy="2500330"/>
          </a:xfrm>
        </p:grpSpPr>
        <p:sp>
          <p:nvSpPr>
            <p:cNvPr id="56" name="Elipse 55"/>
            <p:cNvSpPr/>
            <p:nvPr/>
          </p:nvSpPr>
          <p:spPr>
            <a:xfrm>
              <a:off x="8190163" y="3901852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95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7266267" y="4537990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60</a:t>
              </a:r>
            </a:p>
          </p:txBody>
        </p:sp>
        <p:sp>
          <p:nvSpPr>
            <p:cNvPr id="58" name="Elipse 57"/>
            <p:cNvSpPr/>
            <p:nvPr/>
          </p:nvSpPr>
          <p:spPr>
            <a:xfrm>
              <a:off x="9052465" y="4537990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78</a:t>
              </a:r>
            </a:p>
          </p:txBody>
        </p:sp>
        <p:sp>
          <p:nvSpPr>
            <p:cNvPr id="59" name="Elipse 58"/>
            <p:cNvSpPr/>
            <p:nvPr/>
          </p:nvSpPr>
          <p:spPr>
            <a:xfrm>
              <a:off x="6835116" y="5174128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39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7697418" y="5174128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28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8621314" y="5174128"/>
              <a:ext cx="492744" cy="4626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98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9545210" y="5174128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70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6460512" y="582387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33</a:t>
              </a:r>
            </a:p>
          </p:txBody>
        </p:sp>
        <p:cxnSp>
          <p:nvCxnSpPr>
            <p:cNvPr id="64" name="Conector reto 63"/>
            <p:cNvCxnSpPr>
              <a:stCxn id="56" idx="5"/>
              <a:endCxn id="58" idx="1"/>
            </p:cNvCxnSpPr>
            <p:nvPr/>
          </p:nvCxnSpPr>
          <p:spPr>
            <a:xfrm rot="16200000" flipH="1">
              <a:off x="8713187" y="4194304"/>
              <a:ext cx="308998" cy="513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>
              <a:stCxn id="56" idx="3"/>
              <a:endCxn id="57" idx="7"/>
            </p:cNvCxnSpPr>
            <p:nvPr/>
          </p:nvCxnSpPr>
          <p:spPr>
            <a:xfrm rot="5400000">
              <a:off x="7820088" y="4163507"/>
              <a:ext cx="308998" cy="575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>
              <a:stCxn id="57" idx="3"/>
              <a:endCxn id="59" idx="0"/>
            </p:cNvCxnSpPr>
            <p:nvPr/>
          </p:nvCxnSpPr>
          <p:spPr>
            <a:xfrm rot="5400000">
              <a:off x="7089336" y="4925036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>
              <a:stCxn id="57" idx="5"/>
              <a:endCxn id="60" idx="0"/>
            </p:cNvCxnSpPr>
            <p:nvPr/>
          </p:nvCxnSpPr>
          <p:spPr>
            <a:xfrm rot="16200000" flipH="1">
              <a:off x="7694698" y="4925035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>
              <a:stCxn id="58" idx="3"/>
              <a:endCxn id="61" idx="0"/>
            </p:cNvCxnSpPr>
            <p:nvPr/>
          </p:nvCxnSpPr>
          <p:spPr>
            <a:xfrm rot="5400000">
              <a:off x="8875534" y="4925036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>
              <a:stCxn id="58" idx="5"/>
              <a:endCxn id="62" idx="0"/>
            </p:cNvCxnSpPr>
            <p:nvPr/>
          </p:nvCxnSpPr>
          <p:spPr>
            <a:xfrm rot="16200000" flipH="1">
              <a:off x="9511693" y="4894238"/>
              <a:ext cx="241245" cy="3185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>
              <a:stCxn id="59" idx="3"/>
              <a:endCxn id="63" idx="0"/>
            </p:cNvCxnSpPr>
            <p:nvPr/>
          </p:nvCxnSpPr>
          <p:spPr>
            <a:xfrm rot="5400000">
              <a:off x="6679654" y="5596251"/>
              <a:ext cx="254853" cy="2003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/>
            <p:cNvSpPr txBox="1"/>
            <p:nvPr/>
          </p:nvSpPr>
          <p:spPr>
            <a:xfrm>
              <a:off x="7943791" y="3786190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7024694" y="4357694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9453587" y="4357694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6667504" y="4929198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8024826" y="4929198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8453455" y="4929198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9953654" y="4929198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6397879" y="5572140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8</a:t>
              </a:r>
              <a:endParaRPr lang="pt-BR" sz="1400" baseline="-25000" dirty="0">
                <a:latin typeface="+mj-lt"/>
              </a:endParaRPr>
            </a:p>
          </p:txBody>
        </p:sp>
      </p:grpSp>
      <p:sp>
        <p:nvSpPr>
          <p:cNvPr id="32" name="Seta: para a Direita 31"/>
          <p:cNvSpPr/>
          <p:nvPr/>
        </p:nvSpPr>
        <p:spPr>
          <a:xfrm>
            <a:off x="5917856" y="4673237"/>
            <a:ext cx="432048" cy="2916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54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Alteração de prioridades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elemento modificado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trocado sucessivamente com seu pai</a:t>
            </a:r>
            <a:r>
              <a:rPr lang="pt-BR" dirty="0"/>
              <a:t>, até chegar na posição correta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1703512" y="3573016"/>
            <a:ext cx="3806165" cy="2500330"/>
            <a:chOff x="1703512" y="3573016"/>
            <a:chExt cx="3806165" cy="2500330"/>
          </a:xfrm>
        </p:grpSpPr>
        <p:sp>
          <p:nvSpPr>
            <p:cNvPr id="124" name="Elipse 123"/>
            <p:cNvSpPr/>
            <p:nvPr/>
          </p:nvSpPr>
          <p:spPr>
            <a:xfrm>
              <a:off x="3495796" y="3688678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95</a:t>
              </a:r>
            </a:p>
          </p:txBody>
        </p:sp>
        <p:sp>
          <p:nvSpPr>
            <p:cNvPr id="125" name="Elipse 124"/>
            <p:cNvSpPr/>
            <p:nvPr/>
          </p:nvSpPr>
          <p:spPr>
            <a:xfrm>
              <a:off x="2571900" y="4324816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60</a:t>
              </a:r>
            </a:p>
          </p:txBody>
        </p:sp>
        <p:sp>
          <p:nvSpPr>
            <p:cNvPr id="126" name="Elipse 125"/>
            <p:cNvSpPr/>
            <p:nvPr/>
          </p:nvSpPr>
          <p:spPr>
            <a:xfrm>
              <a:off x="4358098" y="4324816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78</a:t>
              </a:r>
            </a:p>
          </p:txBody>
        </p:sp>
        <p:sp>
          <p:nvSpPr>
            <p:cNvPr id="127" name="Elipse 126"/>
            <p:cNvSpPr/>
            <p:nvPr/>
          </p:nvSpPr>
          <p:spPr>
            <a:xfrm>
              <a:off x="2140749" y="496095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39</a:t>
              </a:r>
            </a:p>
          </p:txBody>
        </p:sp>
        <p:sp>
          <p:nvSpPr>
            <p:cNvPr id="128" name="Elipse 127"/>
            <p:cNvSpPr/>
            <p:nvPr/>
          </p:nvSpPr>
          <p:spPr>
            <a:xfrm>
              <a:off x="3003051" y="496095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28</a:t>
              </a:r>
            </a:p>
          </p:txBody>
        </p:sp>
        <p:sp>
          <p:nvSpPr>
            <p:cNvPr id="129" name="Elipse 128"/>
            <p:cNvSpPr/>
            <p:nvPr/>
          </p:nvSpPr>
          <p:spPr>
            <a:xfrm>
              <a:off x="3926947" y="4960954"/>
              <a:ext cx="492744" cy="4626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98</a:t>
              </a:r>
            </a:p>
          </p:txBody>
        </p:sp>
        <p:sp>
          <p:nvSpPr>
            <p:cNvPr id="130" name="Elipse 129"/>
            <p:cNvSpPr/>
            <p:nvPr/>
          </p:nvSpPr>
          <p:spPr>
            <a:xfrm>
              <a:off x="4850843" y="496095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70</a:t>
              </a:r>
            </a:p>
          </p:txBody>
        </p:sp>
        <p:sp>
          <p:nvSpPr>
            <p:cNvPr id="131" name="Elipse 130"/>
            <p:cNvSpPr/>
            <p:nvPr/>
          </p:nvSpPr>
          <p:spPr>
            <a:xfrm>
              <a:off x="1766145" y="5610700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33</a:t>
              </a:r>
            </a:p>
          </p:txBody>
        </p:sp>
        <p:cxnSp>
          <p:nvCxnSpPr>
            <p:cNvPr id="132" name="Conector reto 131"/>
            <p:cNvCxnSpPr>
              <a:stCxn id="124" idx="5"/>
              <a:endCxn id="126" idx="1"/>
            </p:cNvCxnSpPr>
            <p:nvPr/>
          </p:nvCxnSpPr>
          <p:spPr>
            <a:xfrm rot="16200000" flipH="1">
              <a:off x="4018820" y="3981130"/>
              <a:ext cx="308998" cy="513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to 132"/>
            <p:cNvCxnSpPr>
              <a:stCxn id="124" idx="3"/>
              <a:endCxn id="125" idx="7"/>
            </p:cNvCxnSpPr>
            <p:nvPr/>
          </p:nvCxnSpPr>
          <p:spPr>
            <a:xfrm rot="5400000">
              <a:off x="3125721" y="3950333"/>
              <a:ext cx="308998" cy="5754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to 133"/>
            <p:cNvCxnSpPr>
              <a:stCxn id="125" idx="3"/>
              <a:endCxn id="127" idx="0"/>
            </p:cNvCxnSpPr>
            <p:nvPr/>
          </p:nvCxnSpPr>
          <p:spPr>
            <a:xfrm rot="5400000">
              <a:off x="2394969" y="4711862"/>
              <a:ext cx="241245" cy="256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/>
            <p:cNvCxnSpPr>
              <a:stCxn id="125" idx="5"/>
              <a:endCxn id="128" idx="0"/>
            </p:cNvCxnSpPr>
            <p:nvPr/>
          </p:nvCxnSpPr>
          <p:spPr>
            <a:xfrm rot="16200000" flipH="1">
              <a:off x="3000331" y="4711861"/>
              <a:ext cx="241245" cy="256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to 135"/>
            <p:cNvCxnSpPr>
              <a:stCxn id="126" idx="3"/>
              <a:endCxn id="129" idx="0"/>
            </p:cNvCxnSpPr>
            <p:nvPr/>
          </p:nvCxnSpPr>
          <p:spPr>
            <a:xfrm rot="5400000">
              <a:off x="4181167" y="4711862"/>
              <a:ext cx="241245" cy="256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to 136"/>
            <p:cNvCxnSpPr>
              <a:stCxn id="126" idx="5"/>
              <a:endCxn id="130" idx="0"/>
            </p:cNvCxnSpPr>
            <p:nvPr/>
          </p:nvCxnSpPr>
          <p:spPr>
            <a:xfrm rot="16200000" flipH="1">
              <a:off x="4817326" y="4681064"/>
              <a:ext cx="241245" cy="3185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/>
            <p:cNvCxnSpPr>
              <a:stCxn id="127" idx="3"/>
              <a:endCxn id="131" idx="0"/>
            </p:cNvCxnSpPr>
            <p:nvPr/>
          </p:nvCxnSpPr>
          <p:spPr>
            <a:xfrm rot="5400000">
              <a:off x="1985287" y="5383077"/>
              <a:ext cx="254853" cy="2003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CaixaDeTexto 138"/>
            <p:cNvSpPr txBox="1"/>
            <p:nvPr/>
          </p:nvSpPr>
          <p:spPr>
            <a:xfrm>
              <a:off x="3249424" y="3573016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40" name="CaixaDeTexto 139"/>
            <p:cNvSpPr txBox="1"/>
            <p:nvPr/>
          </p:nvSpPr>
          <p:spPr>
            <a:xfrm>
              <a:off x="2330327" y="4144520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41" name="CaixaDeTexto 140"/>
            <p:cNvSpPr txBox="1"/>
            <p:nvPr/>
          </p:nvSpPr>
          <p:spPr>
            <a:xfrm>
              <a:off x="4759220" y="4144520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42" name="CaixaDeTexto 141"/>
            <p:cNvSpPr txBox="1"/>
            <p:nvPr/>
          </p:nvSpPr>
          <p:spPr>
            <a:xfrm>
              <a:off x="1973137" y="4716024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43" name="CaixaDeTexto 142"/>
            <p:cNvSpPr txBox="1"/>
            <p:nvPr/>
          </p:nvSpPr>
          <p:spPr>
            <a:xfrm>
              <a:off x="3330459" y="4716024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44" name="CaixaDeTexto 143"/>
            <p:cNvSpPr txBox="1"/>
            <p:nvPr/>
          </p:nvSpPr>
          <p:spPr>
            <a:xfrm>
              <a:off x="3759088" y="4716024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45" name="CaixaDeTexto 144"/>
            <p:cNvSpPr txBox="1"/>
            <p:nvPr/>
          </p:nvSpPr>
          <p:spPr>
            <a:xfrm>
              <a:off x="5259287" y="4716024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46" name="CaixaDeTexto 145"/>
            <p:cNvSpPr txBox="1"/>
            <p:nvPr/>
          </p:nvSpPr>
          <p:spPr>
            <a:xfrm>
              <a:off x="1703512" y="5358966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8</a:t>
              </a:r>
              <a:endParaRPr lang="pt-BR" sz="1400" baseline="-25000" dirty="0">
                <a:latin typeface="+mj-lt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6750768" y="3568912"/>
            <a:ext cx="3806165" cy="2500330"/>
            <a:chOff x="6414004" y="3573016"/>
            <a:chExt cx="3806165" cy="2500330"/>
          </a:xfrm>
        </p:grpSpPr>
        <p:sp>
          <p:nvSpPr>
            <p:cNvPr id="148" name="Elipse 147"/>
            <p:cNvSpPr/>
            <p:nvPr/>
          </p:nvSpPr>
          <p:spPr>
            <a:xfrm>
              <a:off x="8206288" y="3688678"/>
              <a:ext cx="492744" cy="4626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98</a:t>
              </a:r>
            </a:p>
          </p:txBody>
        </p:sp>
        <p:sp>
          <p:nvSpPr>
            <p:cNvPr id="149" name="Elipse 148"/>
            <p:cNvSpPr/>
            <p:nvPr/>
          </p:nvSpPr>
          <p:spPr>
            <a:xfrm>
              <a:off x="7282392" y="4324816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60</a:t>
              </a:r>
            </a:p>
          </p:txBody>
        </p:sp>
        <p:sp>
          <p:nvSpPr>
            <p:cNvPr id="150" name="Elipse 149"/>
            <p:cNvSpPr/>
            <p:nvPr/>
          </p:nvSpPr>
          <p:spPr>
            <a:xfrm>
              <a:off x="9068590" y="4324816"/>
              <a:ext cx="492744" cy="4626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95</a:t>
              </a:r>
            </a:p>
          </p:txBody>
        </p:sp>
        <p:sp>
          <p:nvSpPr>
            <p:cNvPr id="151" name="Elipse 150"/>
            <p:cNvSpPr/>
            <p:nvPr/>
          </p:nvSpPr>
          <p:spPr>
            <a:xfrm>
              <a:off x="6851241" y="496095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39</a:t>
              </a:r>
            </a:p>
          </p:txBody>
        </p:sp>
        <p:sp>
          <p:nvSpPr>
            <p:cNvPr id="152" name="Elipse 151"/>
            <p:cNvSpPr/>
            <p:nvPr/>
          </p:nvSpPr>
          <p:spPr>
            <a:xfrm>
              <a:off x="7713543" y="496095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28</a:t>
              </a:r>
            </a:p>
          </p:txBody>
        </p:sp>
        <p:sp>
          <p:nvSpPr>
            <p:cNvPr id="153" name="Elipse 152"/>
            <p:cNvSpPr/>
            <p:nvPr/>
          </p:nvSpPr>
          <p:spPr>
            <a:xfrm>
              <a:off x="8637439" y="4960954"/>
              <a:ext cx="492744" cy="4626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78</a:t>
              </a:r>
            </a:p>
          </p:txBody>
        </p:sp>
        <p:sp>
          <p:nvSpPr>
            <p:cNvPr id="154" name="Elipse 153"/>
            <p:cNvSpPr/>
            <p:nvPr/>
          </p:nvSpPr>
          <p:spPr>
            <a:xfrm>
              <a:off x="9561335" y="496095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70</a:t>
              </a:r>
            </a:p>
          </p:txBody>
        </p:sp>
        <p:sp>
          <p:nvSpPr>
            <p:cNvPr id="155" name="Elipse 154"/>
            <p:cNvSpPr/>
            <p:nvPr/>
          </p:nvSpPr>
          <p:spPr>
            <a:xfrm>
              <a:off x="6476637" y="5610700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33</a:t>
              </a:r>
            </a:p>
          </p:txBody>
        </p:sp>
        <p:cxnSp>
          <p:nvCxnSpPr>
            <p:cNvPr id="156" name="Conector reto 155"/>
            <p:cNvCxnSpPr>
              <a:stCxn id="148" idx="5"/>
              <a:endCxn id="150" idx="1"/>
            </p:cNvCxnSpPr>
            <p:nvPr/>
          </p:nvCxnSpPr>
          <p:spPr>
            <a:xfrm rot="16200000" flipH="1">
              <a:off x="8729312" y="3981130"/>
              <a:ext cx="308998" cy="513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/>
            <p:cNvCxnSpPr>
              <a:stCxn id="148" idx="3"/>
              <a:endCxn id="149" idx="7"/>
            </p:cNvCxnSpPr>
            <p:nvPr/>
          </p:nvCxnSpPr>
          <p:spPr>
            <a:xfrm rot="5400000">
              <a:off x="7836213" y="3950333"/>
              <a:ext cx="308998" cy="5754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to 157"/>
            <p:cNvCxnSpPr>
              <a:stCxn id="149" idx="3"/>
              <a:endCxn id="151" idx="0"/>
            </p:cNvCxnSpPr>
            <p:nvPr/>
          </p:nvCxnSpPr>
          <p:spPr>
            <a:xfrm rot="5400000">
              <a:off x="7105461" y="4711862"/>
              <a:ext cx="241245" cy="256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to 158"/>
            <p:cNvCxnSpPr>
              <a:stCxn id="149" idx="5"/>
              <a:endCxn id="152" idx="0"/>
            </p:cNvCxnSpPr>
            <p:nvPr/>
          </p:nvCxnSpPr>
          <p:spPr>
            <a:xfrm rot="16200000" flipH="1">
              <a:off x="7710823" y="4711861"/>
              <a:ext cx="241245" cy="256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/>
            <p:cNvCxnSpPr>
              <a:stCxn id="150" idx="3"/>
              <a:endCxn id="153" idx="0"/>
            </p:cNvCxnSpPr>
            <p:nvPr/>
          </p:nvCxnSpPr>
          <p:spPr>
            <a:xfrm rot="5400000">
              <a:off x="8891659" y="4711862"/>
              <a:ext cx="241245" cy="256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/>
            <p:cNvCxnSpPr>
              <a:stCxn id="150" idx="5"/>
              <a:endCxn id="154" idx="0"/>
            </p:cNvCxnSpPr>
            <p:nvPr/>
          </p:nvCxnSpPr>
          <p:spPr>
            <a:xfrm rot="16200000" flipH="1">
              <a:off x="9527818" y="4681064"/>
              <a:ext cx="241245" cy="3185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to 161"/>
            <p:cNvCxnSpPr>
              <a:stCxn id="151" idx="3"/>
              <a:endCxn id="155" idx="0"/>
            </p:cNvCxnSpPr>
            <p:nvPr/>
          </p:nvCxnSpPr>
          <p:spPr>
            <a:xfrm rot="5400000">
              <a:off x="6695779" y="5383077"/>
              <a:ext cx="254853" cy="2003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CaixaDeTexto 162"/>
            <p:cNvSpPr txBox="1"/>
            <p:nvPr/>
          </p:nvSpPr>
          <p:spPr>
            <a:xfrm>
              <a:off x="7959916" y="3573016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64" name="CaixaDeTexto 163"/>
            <p:cNvSpPr txBox="1"/>
            <p:nvPr/>
          </p:nvSpPr>
          <p:spPr>
            <a:xfrm>
              <a:off x="7040819" y="4144520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65" name="CaixaDeTexto 164"/>
            <p:cNvSpPr txBox="1"/>
            <p:nvPr/>
          </p:nvSpPr>
          <p:spPr>
            <a:xfrm>
              <a:off x="9469712" y="4144520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66" name="CaixaDeTexto 165"/>
            <p:cNvSpPr txBox="1"/>
            <p:nvPr/>
          </p:nvSpPr>
          <p:spPr>
            <a:xfrm>
              <a:off x="6683629" y="4716024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67" name="CaixaDeTexto 166"/>
            <p:cNvSpPr txBox="1"/>
            <p:nvPr/>
          </p:nvSpPr>
          <p:spPr>
            <a:xfrm>
              <a:off x="8040951" y="4716024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68" name="CaixaDeTexto 167"/>
            <p:cNvSpPr txBox="1"/>
            <p:nvPr/>
          </p:nvSpPr>
          <p:spPr>
            <a:xfrm>
              <a:off x="8469580" y="4716024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69" name="CaixaDeTexto 168"/>
            <p:cNvSpPr txBox="1"/>
            <p:nvPr/>
          </p:nvSpPr>
          <p:spPr>
            <a:xfrm>
              <a:off x="9969779" y="4716024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70" name="CaixaDeTexto 169"/>
            <p:cNvSpPr txBox="1"/>
            <p:nvPr/>
          </p:nvSpPr>
          <p:spPr>
            <a:xfrm>
              <a:off x="6414004" y="5358966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8</a:t>
              </a:r>
              <a:endParaRPr lang="pt-BR" sz="1400" baseline="-25000" dirty="0">
                <a:latin typeface="+mj-lt"/>
              </a:endParaRPr>
            </a:p>
          </p:txBody>
        </p:sp>
      </p:grpSp>
      <p:sp>
        <p:nvSpPr>
          <p:cNvPr id="52" name="Seta: para a Direita 51"/>
          <p:cNvSpPr/>
          <p:nvPr/>
        </p:nvSpPr>
        <p:spPr>
          <a:xfrm>
            <a:off x="6017736" y="4665169"/>
            <a:ext cx="432048" cy="2916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710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Alteração de prioridades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Alterando-se a prioridade do nó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</a:t>
            </a:r>
            <a:r>
              <a:rPr lang="pt-BR" dirty="0"/>
              <a:t>, de </a:t>
            </a:r>
            <a:r>
              <a:rPr lang="pt-BR" dirty="0">
                <a:latin typeface="+mj-lt"/>
              </a:rPr>
              <a:t>95</a:t>
            </a:r>
            <a:r>
              <a:rPr lang="pt-BR" dirty="0"/>
              <a:t> para </a:t>
            </a:r>
            <a:r>
              <a:rPr lang="pt-BR" dirty="0">
                <a:latin typeface="+mj-lt"/>
              </a:rPr>
              <a:t>37</a:t>
            </a:r>
            <a:r>
              <a:rPr lang="pt-BR" dirty="0"/>
              <a:t>, verifica-se a necessidade de descer o nó na árvore: 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3321432" y="3501008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1</a:t>
            </a:r>
            <a:endParaRPr lang="pt-BR" sz="1400" baseline="-25000" dirty="0">
              <a:latin typeface="+mj-lt"/>
            </a:endParaRPr>
          </a:p>
        </p:txBody>
      </p:sp>
      <p:grpSp>
        <p:nvGrpSpPr>
          <p:cNvPr id="8" name="Agrupar 7"/>
          <p:cNvGrpSpPr/>
          <p:nvPr/>
        </p:nvGrpSpPr>
        <p:grpSpPr>
          <a:xfrm>
            <a:off x="1775520" y="3616670"/>
            <a:ext cx="3806165" cy="2384668"/>
            <a:chOff x="1775520" y="3616670"/>
            <a:chExt cx="3806165" cy="2384668"/>
          </a:xfrm>
        </p:grpSpPr>
        <p:sp>
          <p:nvSpPr>
            <p:cNvPr id="53" name="Elipse 52"/>
            <p:cNvSpPr/>
            <p:nvPr/>
          </p:nvSpPr>
          <p:spPr>
            <a:xfrm>
              <a:off x="3567804" y="3616670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95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2643908" y="4252808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60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4430106" y="4252808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78</a:t>
              </a:r>
            </a:p>
          </p:txBody>
        </p:sp>
        <p:sp>
          <p:nvSpPr>
            <p:cNvPr id="79" name="Elipse 78"/>
            <p:cNvSpPr/>
            <p:nvPr/>
          </p:nvSpPr>
          <p:spPr>
            <a:xfrm>
              <a:off x="2212757" y="4888946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39</a:t>
              </a:r>
            </a:p>
          </p:txBody>
        </p:sp>
        <p:sp>
          <p:nvSpPr>
            <p:cNvPr id="80" name="Elipse 79"/>
            <p:cNvSpPr/>
            <p:nvPr/>
          </p:nvSpPr>
          <p:spPr>
            <a:xfrm>
              <a:off x="3075059" y="4888946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28</a:t>
              </a:r>
            </a:p>
          </p:txBody>
        </p:sp>
        <p:sp>
          <p:nvSpPr>
            <p:cNvPr id="81" name="Elipse 80"/>
            <p:cNvSpPr/>
            <p:nvPr/>
          </p:nvSpPr>
          <p:spPr>
            <a:xfrm>
              <a:off x="3998955" y="4888946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66</a:t>
              </a:r>
            </a:p>
          </p:txBody>
        </p:sp>
        <p:sp>
          <p:nvSpPr>
            <p:cNvPr id="82" name="Elipse 81"/>
            <p:cNvSpPr/>
            <p:nvPr/>
          </p:nvSpPr>
          <p:spPr>
            <a:xfrm>
              <a:off x="4922851" y="4888946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70</a:t>
              </a:r>
            </a:p>
          </p:txBody>
        </p:sp>
        <p:sp>
          <p:nvSpPr>
            <p:cNvPr id="83" name="Elipse 82"/>
            <p:cNvSpPr/>
            <p:nvPr/>
          </p:nvSpPr>
          <p:spPr>
            <a:xfrm>
              <a:off x="1838153" y="5538692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33</a:t>
              </a:r>
            </a:p>
          </p:txBody>
        </p:sp>
        <p:cxnSp>
          <p:nvCxnSpPr>
            <p:cNvPr id="84" name="Conector reto 83"/>
            <p:cNvCxnSpPr>
              <a:stCxn id="53" idx="5"/>
              <a:endCxn id="55" idx="1"/>
            </p:cNvCxnSpPr>
            <p:nvPr/>
          </p:nvCxnSpPr>
          <p:spPr>
            <a:xfrm rot="16200000" flipH="1">
              <a:off x="4090828" y="3909122"/>
              <a:ext cx="308998" cy="513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>
              <a:stCxn id="53" idx="3"/>
              <a:endCxn id="54" idx="7"/>
            </p:cNvCxnSpPr>
            <p:nvPr/>
          </p:nvCxnSpPr>
          <p:spPr>
            <a:xfrm rot="5400000">
              <a:off x="3197729" y="3878325"/>
              <a:ext cx="308998" cy="575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>
              <a:stCxn id="54" idx="3"/>
              <a:endCxn id="79" idx="0"/>
            </p:cNvCxnSpPr>
            <p:nvPr/>
          </p:nvCxnSpPr>
          <p:spPr>
            <a:xfrm rot="5400000">
              <a:off x="2466977" y="4639854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>
              <a:stCxn id="54" idx="5"/>
              <a:endCxn id="80" idx="0"/>
            </p:cNvCxnSpPr>
            <p:nvPr/>
          </p:nvCxnSpPr>
          <p:spPr>
            <a:xfrm rot="16200000" flipH="1">
              <a:off x="3072339" y="4639853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>
              <a:stCxn id="55" idx="3"/>
              <a:endCxn id="81" idx="0"/>
            </p:cNvCxnSpPr>
            <p:nvPr/>
          </p:nvCxnSpPr>
          <p:spPr>
            <a:xfrm rot="5400000">
              <a:off x="4253175" y="4639854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>
              <a:stCxn id="55" idx="5"/>
              <a:endCxn id="82" idx="0"/>
            </p:cNvCxnSpPr>
            <p:nvPr/>
          </p:nvCxnSpPr>
          <p:spPr>
            <a:xfrm rot="16200000" flipH="1">
              <a:off x="4889334" y="4609056"/>
              <a:ext cx="241245" cy="3185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stCxn id="79" idx="3"/>
              <a:endCxn id="83" idx="0"/>
            </p:cNvCxnSpPr>
            <p:nvPr/>
          </p:nvCxnSpPr>
          <p:spPr>
            <a:xfrm rot="5400000">
              <a:off x="2057295" y="5311069"/>
              <a:ext cx="254853" cy="2003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aixaDeTexto 91"/>
            <p:cNvSpPr txBox="1"/>
            <p:nvPr/>
          </p:nvSpPr>
          <p:spPr>
            <a:xfrm>
              <a:off x="2402335" y="4072512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4831228" y="4072512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2045145" y="4644016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3402467" y="4644016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3831096" y="4644016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5331295" y="4644016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1775520" y="5286958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8</a:t>
              </a:r>
              <a:endParaRPr lang="pt-BR" sz="1400" baseline="-25000" dirty="0">
                <a:latin typeface="+mj-lt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816080" y="3501008"/>
            <a:ext cx="3806165" cy="2500330"/>
            <a:chOff x="6381753" y="3501008"/>
            <a:chExt cx="3806165" cy="2500330"/>
          </a:xfrm>
        </p:grpSpPr>
        <p:sp>
          <p:nvSpPr>
            <p:cNvPr id="100" name="Elipse 99"/>
            <p:cNvSpPr/>
            <p:nvPr/>
          </p:nvSpPr>
          <p:spPr>
            <a:xfrm>
              <a:off x="8174037" y="3616670"/>
              <a:ext cx="492744" cy="4626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37</a:t>
              </a:r>
            </a:p>
          </p:txBody>
        </p:sp>
        <p:sp>
          <p:nvSpPr>
            <p:cNvPr id="101" name="Elipse 100"/>
            <p:cNvSpPr/>
            <p:nvPr/>
          </p:nvSpPr>
          <p:spPr>
            <a:xfrm>
              <a:off x="7250141" y="4252808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60</a:t>
              </a:r>
            </a:p>
          </p:txBody>
        </p:sp>
        <p:sp>
          <p:nvSpPr>
            <p:cNvPr id="102" name="Elipse 101"/>
            <p:cNvSpPr/>
            <p:nvPr/>
          </p:nvSpPr>
          <p:spPr>
            <a:xfrm>
              <a:off x="9036339" y="4252808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78</a:t>
              </a:r>
            </a:p>
          </p:txBody>
        </p:sp>
        <p:sp>
          <p:nvSpPr>
            <p:cNvPr id="103" name="Elipse 102"/>
            <p:cNvSpPr/>
            <p:nvPr/>
          </p:nvSpPr>
          <p:spPr>
            <a:xfrm>
              <a:off x="6818990" y="4888946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39</a:t>
              </a:r>
            </a:p>
          </p:txBody>
        </p:sp>
        <p:sp>
          <p:nvSpPr>
            <p:cNvPr id="104" name="Elipse 103"/>
            <p:cNvSpPr/>
            <p:nvPr/>
          </p:nvSpPr>
          <p:spPr>
            <a:xfrm>
              <a:off x="7681292" y="4888946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28</a:t>
              </a:r>
            </a:p>
          </p:txBody>
        </p:sp>
        <p:sp>
          <p:nvSpPr>
            <p:cNvPr id="105" name="Elipse 104"/>
            <p:cNvSpPr/>
            <p:nvPr/>
          </p:nvSpPr>
          <p:spPr>
            <a:xfrm>
              <a:off x="8605188" y="4888946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66</a:t>
              </a:r>
            </a:p>
          </p:txBody>
        </p:sp>
        <p:sp>
          <p:nvSpPr>
            <p:cNvPr id="106" name="Elipse 105"/>
            <p:cNvSpPr/>
            <p:nvPr/>
          </p:nvSpPr>
          <p:spPr>
            <a:xfrm>
              <a:off x="9529084" y="4888946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70</a:t>
              </a:r>
            </a:p>
          </p:txBody>
        </p:sp>
        <p:sp>
          <p:nvSpPr>
            <p:cNvPr id="107" name="Elipse 106"/>
            <p:cNvSpPr/>
            <p:nvPr/>
          </p:nvSpPr>
          <p:spPr>
            <a:xfrm>
              <a:off x="6444386" y="5538692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33</a:t>
              </a:r>
            </a:p>
          </p:txBody>
        </p:sp>
        <p:cxnSp>
          <p:nvCxnSpPr>
            <p:cNvPr id="108" name="Conector reto 107"/>
            <p:cNvCxnSpPr>
              <a:stCxn id="100" idx="5"/>
              <a:endCxn id="102" idx="1"/>
            </p:cNvCxnSpPr>
            <p:nvPr/>
          </p:nvCxnSpPr>
          <p:spPr>
            <a:xfrm rot="16200000" flipH="1">
              <a:off x="8697061" y="3909122"/>
              <a:ext cx="308998" cy="513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>
              <a:stCxn id="100" idx="3"/>
              <a:endCxn id="101" idx="7"/>
            </p:cNvCxnSpPr>
            <p:nvPr/>
          </p:nvCxnSpPr>
          <p:spPr>
            <a:xfrm rot="5400000">
              <a:off x="7803962" y="3878325"/>
              <a:ext cx="308998" cy="575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>
              <a:stCxn id="101" idx="3"/>
              <a:endCxn id="103" idx="0"/>
            </p:cNvCxnSpPr>
            <p:nvPr/>
          </p:nvCxnSpPr>
          <p:spPr>
            <a:xfrm rot="5400000">
              <a:off x="7073210" y="4639854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>
              <a:stCxn id="101" idx="5"/>
              <a:endCxn id="104" idx="0"/>
            </p:cNvCxnSpPr>
            <p:nvPr/>
          </p:nvCxnSpPr>
          <p:spPr>
            <a:xfrm rot="16200000" flipH="1">
              <a:off x="7678572" y="4639853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>
              <a:stCxn id="102" idx="3"/>
              <a:endCxn id="105" idx="0"/>
            </p:cNvCxnSpPr>
            <p:nvPr/>
          </p:nvCxnSpPr>
          <p:spPr>
            <a:xfrm rot="5400000">
              <a:off x="8859408" y="4639854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/>
            <p:cNvCxnSpPr>
              <a:stCxn id="102" idx="5"/>
              <a:endCxn id="106" idx="0"/>
            </p:cNvCxnSpPr>
            <p:nvPr/>
          </p:nvCxnSpPr>
          <p:spPr>
            <a:xfrm rot="16200000" flipH="1">
              <a:off x="9495567" y="4609056"/>
              <a:ext cx="241245" cy="3185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/>
            <p:cNvCxnSpPr>
              <a:stCxn id="103" idx="3"/>
              <a:endCxn id="107" idx="0"/>
            </p:cNvCxnSpPr>
            <p:nvPr/>
          </p:nvCxnSpPr>
          <p:spPr>
            <a:xfrm rot="5400000">
              <a:off x="6663528" y="5311069"/>
              <a:ext cx="254853" cy="2003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CaixaDeTexto 114"/>
            <p:cNvSpPr txBox="1"/>
            <p:nvPr/>
          </p:nvSpPr>
          <p:spPr>
            <a:xfrm>
              <a:off x="7927665" y="3501008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16" name="CaixaDeTexto 115"/>
            <p:cNvSpPr txBox="1"/>
            <p:nvPr/>
          </p:nvSpPr>
          <p:spPr>
            <a:xfrm>
              <a:off x="7008568" y="4072512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9437461" y="4072512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6651378" y="4644016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19" name="CaixaDeTexto 118"/>
            <p:cNvSpPr txBox="1"/>
            <p:nvPr/>
          </p:nvSpPr>
          <p:spPr>
            <a:xfrm>
              <a:off x="8008700" y="4644016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20" name="CaixaDeTexto 119"/>
            <p:cNvSpPr txBox="1"/>
            <p:nvPr/>
          </p:nvSpPr>
          <p:spPr>
            <a:xfrm>
              <a:off x="8437329" y="4644016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9937528" y="4644016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22" name="CaixaDeTexto 121"/>
            <p:cNvSpPr txBox="1"/>
            <p:nvPr/>
          </p:nvSpPr>
          <p:spPr>
            <a:xfrm>
              <a:off x="6381753" y="5286958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8</a:t>
              </a:r>
              <a:endParaRPr lang="pt-BR" sz="1400" baseline="-25000" dirty="0">
                <a:latin typeface="+mj-lt"/>
              </a:endParaRPr>
            </a:p>
          </p:txBody>
        </p:sp>
      </p:grpSp>
      <p:sp>
        <p:nvSpPr>
          <p:cNvPr id="56" name="Seta: para a Direita 55"/>
          <p:cNvSpPr/>
          <p:nvPr/>
        </p:nvSpPr>
        <p:spPr>
          <a:xfrm>
            <a:off x="6099320" y="4660113"/>
            <a:ext cx="432048" cy="2916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107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Alteração de prioridades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descida</a:t>
            </a:r>
            <a:r>
              <a:rPr lang="pt-BR" dirty="0"/>
              <a:t> obriga a escolha do caminho correto, esquerda ou direita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troca é sempre feita com o filho de maior prioridade</a:t>
            </a:r>
            <a:endParaRPr lang="pt-BR" dirty="0"/>
          </a:p>
        </p:txBody>
      </p:sp>
      <p:sp>
        <p:nvSpPr>
          <p:cNvPr id="53" name="Elipse 52"/>
          <p:cNvSpPr/>
          <p:nvPr/>
        </p:nvSpPr>
        <p:spPr>
          <a:xfrm>
            <a:off x="3567804" y="3901852"/>
            <a:ext cx="492744" cy="46264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+mj-lt"/>
              </a:rPr>
              <a:t>37</a:t>
            </a:r>
          </a:p>
        </p:txBody>
      </p:sp>
      <p:sp>
        <p:nvSpPr>
          <p:cNvPr id="54" name="Elipse 53"/>
          <p:cNvSpPr/>
          <p:nvPr/>
        </p:nvSpPr>
        <p:spPr>
          <a:xfrm>
            <a:off x="2643908" y="4537990"/>
            <a:ext cx="492744" cy="4626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60</a:t>
            </a:r>
          </a:p>
        </p:txBody>
      </p:sp>
      <p:sp>
        <p:nvSpPr>
          <p:cNvPr id="55" name="Elipse 54"/>
          <p:cNvSpPr/>
          <p:nvPr/>
        </p:nvSpPr>
        <p:spPr>
          <a:xfrm>
            <a:off x="4430106" y="4537990"/>
            <a:ext cx="492744" cy="4626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78</a:t>
            </a:r>
          </a:p>
        </p:txBody>
      </p:sp>
      <p:sp>
        <p:nvSpPr>
          <p:cNvPr id="79" name="Elipse 78"/>
          <p:cNvSpPr/>
          <p:nvPr/>
        </p:nvSpPr>
        <p:spPr>
          <a:xfrm>
            <a:off x="2212757" y="5174128"/>
            <a:ext cx="492744" cy="4626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sp>
        <p:nvSpPr>
          <p:cNvPr id="80" name="Elipse 79"/>
          <p:cNvSpPr/>
          <p:nvPr/>
        </p:nvSpPr>
        <p:spPr>
          <a:xfrm>
            <a:off x="3075059" y="5174128"/>
            <a:ext cx="492744" cy="4626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28</a:t>
            </a:r>
          </a:p>
        </p:txBody>
      </p:sp>
      <p:sp>
        <p:nvSpPr>
          <p:cNvPr id="81" name="Elipse 80"/>
          <p:cNvSpPr/>
          <p:nvPr/>
        </p:nvSpPr>
        <p:spPr>
          <a:xfrm>
            <a:off x="3998955" y="5174128"/>
            <a:ext cx="492744" cy="4626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66</a:t>
            </a:r>
          </a:p>
        </p:txBody>
      </p:sp>
      <p:sp>
        <p:nvSpPr>
          <p:cNvPr id="82" name="Elipse 81"/>
          <p:cNvSpPr/>
          <p:nvPr/>
        </p:nvSpPr>
        <p:spPr>
          <a:xfrm>
            <a:off x="4922851" y="5174128"/>
            <a:ext cx="492744" cy="4626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70</a:t>
            </a:r>
          </a:p>
        </p:txBody>
      </p:sp>
      <p:sp>
        <p:nvSpPr>
          <p:cNvPr id="83" name="Elipse 82"/>
          <p:cNvSpPr/>
          <p:nvPr/>
        </p:nvSpPr>
        <p:spPr>
          <a:xfrm>
            <a:off x="1838153" y="5823874"/>
            <a:ext cx="492744" cy="4626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33</a:t>
            </a:r>
          </a:p>
        </p:txBody>
      </p:sp>
      <p:cxnSp>
        <p:nvCxnSpPr>
          <p:cNvPr id="84" name="Conector reto 83"/>
          <p:cNvCxnSpPr>
            <a:stCxn id="53" idx="5"/>
            <a:endCxn id="55" idx="1"/>
          </p:cNvCxnSpPr>
          <p:nvPr/>
        </p:nvCxnSpPr>
        <p:spPr>
          <a:xfrm rot="16200000" flipH="1">
            <a:off x="4090828" y="4194304"/>
            <a:ext cx="308998" cy="5138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>
            <a:stCxn id="53" idx="3"/>
            <a:endCxn id="54" idx="7"/>
          </p:cNvCxnSpPr>
          <p:nvPr/>
        </p:nvCxnSpPr>
        <p:spPr>
          <a:xfrm rot="5400000">
            <a:off x="3197729" y="4163507"/>
            <a:ext cx="308998" cy="575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>
            <a:stCxn id="54" idx="3"/>
            <a:endCxn id="79" idx="0"/>
          </p:cNvCxnSpPr>
          <p:nvPr/>
        </p:nvCxnSpPr>
        <p:spPr>
          <a:xfrm rot="5400000">
            <a:off x="2466977" y="4925036"/>
            <a:ext cx="241245" cy="256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>
            <a:stCxn id="54" idx="5"/>
            <a:endCxn id="80" idx="0"/>
          </p:cNvCxnSpPr>
          <p:nvPr/>
        </p:nvCxnSpPr>
        <p:spPr>
          <a:xfrm rot="16200000" flipH="1">
            <a:off x="3072339" y="4925035"/>
            <a:ext cx="241245" cy="256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>
            <a:stCxn id="55" idx="3"/>
            <a:endCxn id="81" idx="0"/>
          </p:cNvCxnSpPr>
          <p:nvPr/>
        </p:nvCxnSpPr>
        <p:spPr>
          <a:xfrm rot="5400000">
            <a:off x="4253175" y="4925036"/>
            <a:ext cx="241245" cy="256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/>
          <p:cNvCxnSpPr>
            <a:stCxn id="55" idx="5"/>
            <a:endCxn id="82" idx="0"/>
          </p:cNvCxnSpPr>
          <p:nvPr/>
        </p:nvCxnSpPr>
        <p:spPr>
          <a:xfrm rot="16200000" flipH="1">
            <a:off x="4889334" y="4894238"/>
            <a:ext cx="241245" cy="318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>
            <a:stCxn id="79" idx="3"/>
            <a:endCxn id="83" idx="0"/>
          </p:cNvCxnSpPr>
          <p:nvPr/>
        </p:nvCxnSpPr>
        <p:spPr>
          <a:xfrm rot="5400000">
            <a:off x="2057295" y="5596251"/>
            <a:ext cx="254853" cy="200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/>
          <p:cNvSpPr txBox="1"/>
          <p:nvPr/>
        </p:nvSpPr>
        <p:spPr>
          <a:xfrm>
            <a:off x="3321432" y="3786190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1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2402335" y="435769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2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4831228" y="435769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3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2045145" y="4929198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4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3402467" y="4929198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5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3831096" y="4929198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6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5331295" y="4929198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7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98" name="CaixaDeTexto 97"/>
          <p:cNvSpPr txBox="1"/>
          <p:nvPr/>
        </p:nvSpPr>
        <p:spPr>
          <a:xfrm>
            <a:off x="1775520" y="5572140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8</a:t>
            </a:r>
            <a:endParaRPr lang="pt-BR" sz="1400" baseline="-25000" dirty="0">
              <a:latin typeface="+mj-lt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6676571" y="3786190"/>
            <a:ext cx="3806165" cy="2500330"/>
            <a:chOff x="6381753" y="3786190"/>
            <a:chExt cx="3806165" cy="2500330"/>
          </a:xfrm>
        </p:grpSpPr>
        <p:sp>
          <p:nvSpPr>
            <p:cNvPr id="100" name="Elipse 99"/>
            <p:cNvSpPr/>
            <p:nvPr/>
          </p:nvSpPr>
          <p:spPr>
            <a:xfrm>
              <a:off x="8174037" y="3901852"/>
              <a:ext cx="492744" cy="4626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78</a:t>
              </a:r>
            </a:p>
          </p:txBody>
        </p:sp>
        <p:sp>
          <p:nvSpPr>
            <p:cNvPr id="101" name="Elipse 100"/>
            <p:cNvSpPr/>
            <p:nvPr/>
          </p:nvSpPr>
          <p:spPr>
            <a:xfrm>
              <a:off x="7250141" y="4537990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60</a:t>
              </a:r>
            </a:p>
          </p:txBody>
        </p:sp>
        <p:sp>
          <p:nvSpPr>
            <p:cNvPr id="102" name="Elipse 101"/>
            <p:cNvSpPr/>
            <p:nvPr/>
          </p:nvSpPr>
          <p:spPr>
            <a:xfrm>
              <a:off x="9036339" y="4537990"/>
              <a:ext cx="492744" cy="4626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70</a:t>
              </a:r>
            </a:p>
          </p:txBody>
        </p:sp>
        <p:sp>
          <p:nvSpPr>
            <p:cNvPr id="103" name="Elipse 102"/>
            <p:cNvSpPr/>
            <p:nvPr/>
          </p:nvSpPr>
          <p:spPr>
            <a:xfrm>
              <a:off x="6818990" y="5174128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39</a:t>
              </a:r>
            </a:p>
          </p:txBody>
        </p:sp>
        <p:sp>
          <p:nvSpPr>
            <p:cNvPr id="104" name="Elipse 103"/>
            <p:cNvSpPr/>
            <p:nvPr/>
          </p:nvSpPr>
          <p:spPr>
            <a:xfrm>
              <a:off x="7681292" y="5174128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28</a:t>
              </a:r>
            </a:p>
          </p:txBody>
        </p:sp>
        <p:sp>
          <p:nvSpPr>
            <p:cNvPr id="105" name="Elipse 104"/>
            <p:cNvSpPr/>
            <p:nvPr/>
          </p:nvSpPr>
          <p:spPr>
            <a:xfrm>
              <a:off x="8605188" y="5174128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66</a:t>
              </a:r>
            </a:p>
          </p:txBody>
        </p:sp>
        <p:sp>
          <p:nvSpPr>
            <p:cNvPr id="106" name="Elipse 105"/>
            <p:cNvSpPr/>
            <p:nvPr/>
          </p:nvSpPr>
          <p:spPr>
            <a:xfrm>
              <a:off x="9529084" y="5174128"/>
              <a:ext cx="492744" cy="4626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37</a:t>
              </a:r>
            </a:p>
          </p:txBody>
        </p:sp>
        <p:sp>
          <p:nvSpPr>
            <p:cNvPr id="107" name="Elipse 106"/>
            <p:cNvSpPr/>
            <p:nvPr/>
          </p:nvSpPr>
          <p:spPr>
            <a:xfrm>
              <a:off x="6444386" y="582387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33</a:t>
              </a:r>
            </a:p>
          </p:txBody>
        </p:sp>
        <p:cxnSp>
          <p:nvCxnSpPr>
            <p:cNvPr id="108" name="Conector reto 107"/>
            <p:cNvCxnSpPr>
              <a:stCxn id="100" idx="5"/>
              <a:endCxn id="102" idx="1"/>
            </p:cNvCxnSpPr>
            <p:nvPr/>
          </p:nvCxnSpPr>
          <p:spPr>
            <a:xfrm rot="16200000" flipH="1">
              <a:off x="8697061" y="4194304"/>
              <a:ext cx="308998" cy="513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>
              <a:stCxn id="100" idx="3"/>
              <a:endCxn id="101" idx="7"/>
            </p:cNvCxnSpPr>
            <p:nvPr/>
          </p:nvCxnSpPr>
          <p:spPr>
            <a:xfrm rot="5400000">
              <a:off x="7803962" y="4163507"/>
              <a:ext cx="308998" cy="575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>
              <a:stCxn id="101" idx="3"/>
              <a:endCxn id="103" idx="0"/>
            </p:cNvCxnSpPr>
            <p:nvPr/>
          </p:nvCxnSpPr>
          <p:spPr>
            <a:xfrm rot="5400000">
              <a:off x="7073210" y="4925036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>
              <a:stCxn id="101" idx="5"/>
              <a:endCxn id="104" idx="0"/>
            </p:cNvCxnSpPr>
            <p:nvPr/>
          </p:nvCxnSpPr>
          <p:spPr>
            <a:xfrm rot="16200000" flipH="1">
              <a:off x="7678572" y="4925035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>
              <a:stCxn id="102" idx="3"/>
              <a:endCxn id="105" idx="0"/>
            </p:cNvCxnSpPr>
            <p:nvPr/>
          </p:nvCxnSpPr>
          <p:spPr>
            <a:xfrm rot="5400000">
              <a:off x="8859408" y="4925036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/>
            <p:cNvCxnSpPr>
              <a:stCxn id="102" idx="5"/>
              <a:endCxn id="106" idx="0"/>
            </p:cNvCxnSpPr>
            <p:nvPr/>
          </p:nvCxnSpPr>
          <p:spPr>
            <a:xfrm rot="16200000" flipH="1">
              <a:off x="9495567" y="4894238"/>
              <a:ext cx="241245" cy="3185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/>
            <p:cNvCxnSpPr>
              <a:stCxn id="103" idx="3"/>
              <a:endCxn id="107" idx="0"/>
            </p:cNvCxnSpPr>
            <p:nvPr/>
          </p:nvCxnSpPr>
          <p:spPr>
            <a:xfrm rot="5400000">
              <a:off x="6663528" y="5596251"/>
              <a:ext cx="254853" cy="2003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CaixaDeTexto 114"/>
            <p:cNvSpPr txBox="1"/>
            <p:nvPr/>
          </p:nvSpPr>
          <p:spPr>
            <a:xfrm>
              <a:off x="7927665" y="3786190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16" name="CaixaDeTexto 115"/>
            <p:cNvSpPr txBox="1"/>
            <p:nvPr/>
          </p:nvSpPr>
          <p:spPr>
            <a:xfrm>
              <a:off x="7008568" y="4357694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9437461" y="4357694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6651378" y="4929198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19" name="CaixaDeTexto 118"/>
            <p:cNvSpPr txBox="1"/>
            <p:nvPr/>
          </p:nvSpPr>
          <p:spPr>
            <a:xfrm>
              <a:off x="8008700" y="4929198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20" name="CaixaDeTexto 119"/>
            <p:cNvSpPr txBox="1"/>
            <p:nvPr/>
          </p:nvSpPr>
          <p:spPr>
            <a:xfrm>
              <a:off x="8437329" y="4929198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9937528" y="4929198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22" name="CaixaDeTexto 121"/>
            <p:cNvSpPr txBox="1"/>
            <p:nvPr/>
          </p:nvSpPr>
          <p:spPr>
            <a:xfrm>
              <a:off x="6381753" y="5572140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8</a:t>
              </a:r>
              <a:endParaRPr lang="pt-BR" sz="1400" baseline="-25000" dirty="0">
                <a:latin typeface="+mj-lt"/>
              </a:endParaRPr>
            </a:p>
          </p:txBody>
        </p:sp>
      </p:grpSp>
      <p:sp>
        <p:nvSpPr>
          <p:cNvPr id="50" name="Seta: para a Direita 49"/>
          <p:cNvSpPr/>
          <p:nvPr/>
        </p:nvSpPr>
        <p:spPr>
          <a:xfrm>
            <a:off x="6000280" y="4665471"/>
            <a:ext cx="432048" cy="2916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17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muitas aplicações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os dados armazenados  possuem uma prioridade</a:t>
            </a:r>
            <a:r>
              <a:rPr lang="pt-BR" dirty="0"/>
              <a:t> previamente estabelecida por algum tipo de regra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82697"/>
              </p:ext>
            </p:extLst>
          </p:nvPr>
        </p:nvGraphicFramePr>
        <p:xfrm>
          <a:off x="3431704" y="3573016"/>
          <a:ext cx="5381620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69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Processos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Prioridade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Windows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OneDrive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Visual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PowerPoint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n-lt"/>
                        </a:rPr>
                        <a:t>20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500463" y="5988626"/>
            <a:ext cx="299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 Processo atualmente em foco</a:t>
            </a:r>
          </a:p>
        </p:txBody>
      </p:sp>
    </p:spTree>
    <p:extLst>
      <p:ext uri="{BB962C8B-B14F-4D97-AF65-F5344CB8AC3E}">
        <p14:creationId xmlns:p14="http://schemas.microsoft.com/office/powerpoint/2010/main" val="396189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Alteração de prioridades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24128" y="2084832"/>
            <a:ext cx="500970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000" dirty="0">
                <a:latin typeface="+mj-lt"/>
              </a:rPr>
              <a:t>: Subir por um caminho da árvore</a:t>
            </a:r>
          </a:p>
          <a:p>
            <a:endParaRPr lang="pt-BR" dirty="0">
              <a:latin typeface="Consolas" pitchFamily="49" charset="0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procedimento </a:t>
            </a:r>
            <a:r>
              <a:rPr lang="pt-BR" sz="1600" dirty="0">
                <a:latin typeface="Consolas" pitchFamily="49" charset="0"/>
              </a:rPr>
              <a:t>subir(i)</a:t>
            </a:r>
          </a:p>
          <a:p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  </a:t>
            </a:r>
            <a:r>
              <a:rPr lang="pt-BR" sz="1600" dirty="0">
                <a:latin typeface="Consolas" pitchFamily="49" charset="0"/>
              </a:rPr>
              <a:t>j = i/2           </a:t>
            </a: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</a:rPr>
              <a:t>// divisão inteira</a:t>
            </a:r>
          </a:p>
          <a:p>
            <a:r>
              <a:rPr lang="pt-BR" sz="1600" dirty="0">
                <a:latin typeface="Consolas" pitchFamily="49" charset="0"/>
              </a:rPr>
              <a:t>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se</a:t>
            </a:r>
            <a:r>
              <a:rPr lang="pt-BR" sz="1600" dirty="0">
                <a:latin typeface="Consolas" pitchFamily="49" charset="0"/>
              </a:rPr>
              <a:t> j ≥ 1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então</a:t>
            </a:r>
          </a:p>
          <a:p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</a:rPr>
              <a:t>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|</a:t>
            </a: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se</a:t>
            </a:r>
            <a:r>
              <a:rPr lang="pt-BR" sz="1600" dirty="0">
                <a:latin typeface="Consolas" pitchFamily="49" charset="0"/>
              </a:rPr>
              <a:t> T[i].chave &gt; T[j].chave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então</a:t>
            </a:r>
          </a:p>
          <a:p>
            <a:r>
              <a:rPr lang="pt-BR" sz="1600" dirty="0">
                <a:latin typeface="Consolas" pitchFamily="49" charset="0"/>
              </a:rPr>
              <a:t>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|   |</a:t>
            </a:r>
            <a:r>
              <a:rPr lang="pt-BR" sz="1600" dirty="0">
                <a:latin typeface="Consolas" pitchFamily="49" charset="0"/>
              </a:rPr>
              <a:t>   T[i] </a:t>
            </a:r>
            <a:r>
              <a:rPr lang="pt-BR" sz="1600" dirty="0">
                <a:latin typeface="Consolas" pitchFamily="49" charset="0"/>
                <a:sym typeface="Symbol"/>
              </a:rPr>
              <a:t> T[j]</a:t>
            </a:r>
          </a:p>
          <a:p>
            <a:r>
              <a:rPr lang="pt-BR" sz="1600" dirty="0">
                <a:latin typeface="Consolas" pitchFamily="49" charset="0"/>
                <a:sym typeface="Symbol"/>
              </a:rPr>
              <a:t>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sym typeface="Symbol"/>
              </a:rPr>
              <a:t>└   └</a:t>
            </a:r>
            <a:r>
              <a:rPr lang="pt-BR" sz="1600" dirty="0">
                <a:latin typeface="Consolas" pitchFamily="49" charset="0"/>
                <a:sym typeface="Symbol"/>
              </a:rPr>
              <a:t>   subir(j)</a:t>
            </a:r>
            <a:endParaRPr lang="pt-BR" sz="1600" dirty="0">
              <a:latin typeface="Consolas" pitchFamily="49" charset="0"/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3170271" y="4725144"/>
            <a:ext cx="5572165" cy="695728"/>
            <a:chOff x="3170271" y="4725144"/>
            <a:chExt cx="5572165" cy="695728"/>
          </a:xfrm>
        </p:grpSpPr>
        <p:sp>
          <p:nvSpPr>
            <p:cNvPr id="22" name="Retângulo 21"/>
            <p:cNvSpPr/>
            <p:nvPr/>
          </p:nvSpPr>
          <p:spPr>
            <a:xfrm>
              <a:off x="3170271" y="5015960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95</a:t>
              </a:r>
              <a:endParaRPr lang="pt-BR" dirty="0">
                <a:latin typeface="+mj-lt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866791" y="5015960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60</a:t>
              </a:r>
              <a:endParaRPr lang="pt-BR" dirty="0">
                <a:latin typeface="+mj-lt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259833" y="5015960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39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563312" y="5015960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78</a:t>
              </a:r>
              <a:endParaRPr lang="pt-BR" dirty="0">
                <a:latin typeface="+mj-lt"/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956353" y="5015960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28</a:t>
              </a:r>
              <a:endParaRPr lang="pt-BR" dirty="0">
                <a:latin typeface="+mj-lt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652873" y="5015960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+mj-lt"/>
                </a:rPr>
                <a:t>66</a:t>
              </a:r>
              <a:endParaRPr lang="pt-BR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8045915" y="5015960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33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7349394" y="5015960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70</a:t>
              </a:r>
              <a:endParaRPr lang="pt-BR" dirty="0">
                <a:latin typeface="+mj-lt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384584" y="4725144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098964" y="4725144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741906" y="4725144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456286" y="4725144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170666" y="4725144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885046" y="4725144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7527988" y="4725144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8242368" y="4725144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8</a:t>
              </a:r>
              <a:endParaRPr lang="pt-BR" sz="1400" baseline="-25000" dirty="0">
                <a:latin typeface="+mj-lt"/>
              </a:endParaRPr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3188131" y="5517232"/>
            <a:ext cx="5572165" cy="720080"/>
            <a:chOff x="3188131" y="5517232"/>
            <a:chExt cx="5572165" cy="720080"/>
          </a:xfrm>
        </p:grpSpPr>
        <p:sp>
          <p:nvSpPr>
            <p:cNvPr id="38" name="Retângulo 37"/>
            <p:cNvSpPr/>
            <p:nvPr/>
          </p:nvSpPr>
          <p:spPr>
            <a:xfrm>
              <a:off x="3188131" y="5832400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95</a:t>
              </a:r>
              <a:endParaRPr lang="pt-BR" dirty="0">
                <a:latin typeface="+mj-lt"/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884651" y="5832400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60</a:t>
              </a:r>
              <a:endParaRPr lang="pt-BR" dirty="0">
                <a:latin typeface="+mj-lt"/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277693" y="5832400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39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4581172" y="5832400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78</a:t>
              </a:r>
              <a:endParaRPr lang="pt-BR" dirty="0">
                <a:latin typeface="+mj-lt"/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974213" y="5832400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28</a:t>
              </a:r>
              <a:endParaRPr lang="pt-BR" dirty="0">
                <a:latin typeface="+mj-lt"/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670733" y="5832400"/>
              <a:ext cx="696521" cy="4049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  <a:latin typeface="+mj-lt"/>
                </a:rPr>
                <a:t>98</a:t>
              </a:r>
              <a:endParaRPr lang="pt-BR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8063775" y="5832400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33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7367254" y="5832400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70</a:t>
              </a:r>
              <a:endParaRPr lang="pt-BR" dirty="0">
                <a:latin typeface="+mj-lt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3402444" y="5517232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4116824" y="5517232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59766" y="5517232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5474146" y="5517232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6188526" y="5517232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6902906" y="5517232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7545848" y="5517232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8260228" y="5517232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8</a:t>
              </a:r>
              <a:endParaRPr lang="pt-BR" sz="1400" baseline="-25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37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Alteração de prioridades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24128" y="2084832"/>
            <a:ext cx="568296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000" dirty="0">
                <a:latin typeface="+mj-lt"/>
              </a:rPr>
              <a:t>: Descer por um caminho da árvore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procedimento </a:t>
            </a:r>
            <a:r>
              <a:rPr lang="pt-BR" sz="1600" dirty="0">
                <a:latin typeface="Consolas" pitchFamily="49" charset="0"/>
              </a:rPr>
              <a:t>descer(i, n)</a:t>
            </a:r>
          </a:p>
          <a:p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  </a:t>
            </a:r>
            <a:r>
              <a:rPr lang="pt-BR" sz="1600" dirty="0">
                <a:latin typeface="Consolas" pitchFamily="49" charset="0"/>
              </a:rPr>
              <a:t>j = 2 * i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    se</a:t>
            </a:r>
            <a:r>
              <a:rPr lang="pt-BR" sz="1600" dirty="0">
                <a:latin typeface="Consolas" pitchFamily="49" charset="0"/>
              </a:rPr>
              <a:t> j ≤ n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então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    |   se </a:t>
            </a:r>
            <a:r>
              <a:rPr lang="pt-BR" sz="1600" dirty="0">
                <a:latin typeface="Consolas" pitchFamily="49" charset="0"/>
              </a:rPr>
              <a:t>j &lt; 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então</a:t>
            </a:r>
          </a:p>
          <a:p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</a:rPr>
              <a:t>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|</a:t>
            </a: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|</a:t>
            </a: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se</a:t>
            </a:r>
            <a:r>
              <a:rPr lang="pt-BR" sz="1600" dirty="0">
                <a:latin typeface="Consolas" pitchFamily="49" charset="0"/>
              </a:rPr>
              <a:t> T[j+1].chave &gt; T[j].chave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então</a:t>
            </a:r>
          </a:p>
          <a:p>
            <a:r>
              <a:rPr lang="pt-BR" sz="1600" dirty="0">
                <a:latin typeface="Consolas" pitchFamily="49" charset="0"/>
              </a:rPr>
              <a:t>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|</a:t>
            </a:r>
            <a:r>
              <a:rPr lang="pt-BR" sz="1600" dirty="0">
                <a:latin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sym typeface="Symbol"/>
              </a:rPr>
              <a:t>└</a:t>
            </a:r>
            <a:r>
              <a:rPr lang="pt-BR" sz="1600" dirty="0">
                <a:latin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sym typeface="Symbol"/>
              </a:rPr>
              <a:t>└</a:t>
            </a:r>
            <a:r>
              <a:rPr lang="pt-BR" sz="1600" dirty="0">
                <a:latin typeface="Consolas" pitchFamily="49" charset="0"/>
              </a:rPr>
              <a:t>   j = j + 1 </a:t>
            </a:r>
          </a:p>
          <a:p>
            <a:r>
              <a:rPr lang="pt-BR" sz="1600" dirty="0">
                <a:latin typeface="Consolas" pitchFamily="49" charset="0"/>
              </a:rPr>
              <a:t>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|</a:t>
            </a:r>
            <a:r>
              <a:rPr lang="pt-BR" sz="1600" dirty="0">
                <a:latin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se</a:t>
            </a:r>
            <a:r>
              <a:rPr lang="pt-BR" sz="1600" dirty="0">
                <a:latin typeface="Consolas" pitchFamily="49" charset="0"/>
              </a:rPr>
              <a:t> T[i].chave &lt; T[j].chave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então</a:t>
            </a:r>
            <a:endParaRPr lang="pt-BR" sz="1600" dirty="0">
              <a:latin typeface="Consolas" pitchFamily="49" charset="0"/>
            </a:endParaRPr>
          </a:p>
          <a:p>
            <a:r>
              <a:rPr lang="pt-BR" sz="1600" dirty="0">
                <a:latin typeface="Consolas" pitchFamily="49" charset="0"/>
              </a:rPr>
              <a:t>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|</a:t>
            </a:r>
            <a:r>
              <a:rPr lang="pt-BR" sz="1600" dirty="0">
                <a:latin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|</a:t>
            </a:r>
            <a:r>
              <a:rPr lang="pt-BR" sz="1600" dirty="0">
                <a:latin typeface="Consolas" pitchFamily="49" charset="0"/>
              </a:rPr>
              <a:t>   T[i] </a:t>
            </a:r>
            <a:r>
              <a:rPr lang="pt-BR" sz="1600" dirty="0">
                <a:latin typeface="Consolas" pitchFamily="49" charset="0"/>
                <a:sym typeface="Symbol"/>
              </a:rPr>
              <a:t> T[j]</a:t>
            </a:r>
          </a:p>
          <a:p>
            <a:r>
              <a:rPr lang="pt-BR" sz="1600" dirty="0">
                <a:latin typeface="Consolas" pitchFamily="49" charset="0"/>
                <a:sym typeface="Symbol"/>
              </a:rPr>
              <a:t>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sym typeface="Symbol"/>
              </a:rPr>
              <a:t>└</a:t>
            </a:r>
            <a:r>
              <a:rPr lang="pt-BR" sz="1600" dirty="0">
                <a:latin typeface="Consolas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sym typeface="Symbol"/>
              </a:rPr>
              <a:t>└</a:t>
            </a:r>
            <a:r>
              <a:rPr lang="pt-BR" sz="1600" dirty="0">
                <a:latin typeface="Consolas" pitchFamily="49" charset="0"/>
                <a:sym typeface="Symbol"/>
              </a:rPr>
              <a:t>   descer(j, n)</a:t>
            </a:r>
            <a:endParaRPr lang="pt-BR" sz="1600" dirty="0">
              <a:latin typeface="Consolas" pitchFamily="49" charset="0"/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3305547" y="4941168"/>
            <a:ext cx="5572165" cy="739825"/>
            <a:chOff x="3305547" y="5065439"/>
            <a:chExt cx="5572165" cy="739825"/>
          </a:xfrm>
        </p:grpSpPr>
        <p:sp>
          <p:nvSpPr>
            <p:cNvPr id="22" name="Retângulo 21"/>
            <p:cNvSpPr/>
            <p:nvPr/>
          </p:nvSpPr>
          <p:spPr>
            <a:xfrm>
              <a:off x="3305547" y="5400352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+mj-lt"/>
                </a:rPr>
                <a:t>95</a:t>
              </a:r>
              <a:endParaRPr lang="pt-BR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002067" y="5400352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60</a:t>
              </a:r>
              <a:endParaRPr lang="pt-BR" dirty="0">
                <a:latin typeface="+mj-lt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395109" y="5400352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39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698588" y="5400352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78</a:t>
              </a:r>
              <a:endParaRPr lang="pt-BR" dirty="0">
                <a:latin typeface="+mj-lt"/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6091629" y="5400352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28</a:t>
              </a:r>
              <a:endParaRPr lang="pt-BR" dirty="0">
                <a:latin typeface="+mj-lt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788149" y="5400352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66</a:t>
              </a:r>
              <a:endParaRPr lang="pt-BR" dirty="0">
                <a:latin typeface="+mj-lt"/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8181191" y="5400352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33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7484670" y="5400352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70</a:t>
              </a:r>
              <a:endParaRPr lang="pt-BR" dirty="0">
                <a:latin typeface="+mj-lt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519860" y="506543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234240" y="506543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877182" y="506543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591562" y="506543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305942" y="506543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7020322" y="506543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7663264" y="506543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8377644" y="506543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8</a:t>
              </a:r>
              <a:endParaRPr lang="pt-BR" sz="1400" baseline="-25000" dirty="0">
                <a:latin typeface="+mj-lt"/>
              </a:endParaRPr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3287688" y="5753001"/>
            <a:ext cx="5572165" cy="694406"/>
            <a:chOff x="3287688" y="5949280"/>
            <a:chExt cx="5572165" cy="694406"/>
          </a:xfrm>
        </p:grpSpPr>
        <p:sp>
          <p:nvSpPr>
            <p:cNvPr id="38" name="Retângulo 37"/>
            <p:cNvSpPr/>
            <p:nvPr/>
          </p:nvSpPr>
          <p:spPr>
            <a:xfrm>
              <a:off x="3287688" y="6238774"/>
              <a:ext cx="696521" cy="4049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  <a:latin typeface="+mj-lt"/>
                </a:rPr>
                <a:t>37</a:t>
              </a:r>
              <a:endParaRPr lang="pt-BR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984208" y="6238774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60</a:t>
              </a:r>
              <a:endParaRPr lang="pt-BR" dirty="0">
                <a:latin typeface="+mj-lt"/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77250" y="6238774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39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4680729" y="6238774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78</a:t>
              </a:r>
              <a:endParaRPr lang="pt-BR" dirty="0">
                <a:latin typeface="+mj-lt"/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073770" y="6238774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28</a:t>
              </a:r>
              <a:endParaRPr lang="pt-BR" dirty="0">
                <a:latin typeface="+mj-lt"/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770290" y="6238774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66</a:t>
              </a:r>
              <a:endParaRPr lang="pt-BR" dirty="0">
                <a:latin typeface="+mj-lt"/>
              </a:endParaRP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8163332" y="6238774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33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7466811" y="6238774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70</a:t>
              </a:r>
              <a:endParaRPr lang="pt-BR" dirty="0">
                <a:latin typeface="+mj-lt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3519860" y="5949280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4234240" y="5949280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877182" y="5949280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5591562" y="5949280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6305942" y="5949280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7020322" y="5949280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7663264" y="5949280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8377644" y="5949280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8</a:t>
              </a:r>
              <a:endParaRPr lang="pt-BR" sz="1400" baseline="-25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996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operação de inserção </a:t>
            </a:r>
            <a:r>
              <a:rPr lang="pt-BR" dirty="0"/>
              <a:t>pode ser vista como uma alteração de prioridades:</a:t>
            </a:r>
          </a:p>
          <a:p>
            <a:pPr lvl="1"/>
            <a:r>
              <a:rPr lang="pt-BR" dirty="0"/>
              <a:t>O novo elemento pode ser inserido na posição n+1</a:t>
            </a:r>
          </a:p>
          <a:p>
            <a:pPr lvl="1"/>
            <a:r>
              <a:rPr lang="pt-BR" dirty="0"/>
              <a:t>Aplica-se o algoritmo de alteração de prioridade (subir)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corrigir a posição do novo elemento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3890351" y="3877738"/>
            <a:ext cx="3987626" cy="2605785"/>
            <a:chOff x="4001838" y="4099157"/>
            <a:chExt cx="3987626" cy="2605785"/>
          </a:xfrm>
        </p:grpSpPr>
        <p:sp>
          <p:nvSpPr>
            <p:cNvPr id="5" name="Elipse 4"/>
            <p:cNvSpPr/>
            <p:nvPr/>
          </p:nvSpPr>
          <p:spPr>
            <a:xfrm>
              <a:off x="6024562" y="4286256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95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5100667" y="492239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60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6886865" y="492239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78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4669516" y="5558532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39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5531818" y="5558532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28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6455714" y="5558532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66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7379609" y="5558532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70</a:t>
              </a:r>
            </a:p>
          </p:txBody>
        </p:sp>
        <p:sp>
          <p:nvSpPr>
            <p:cNvPr id="12" name="Elipse 11"/>
            <p:cNvSpPr/>
            <p:nvPr/>
          </p:nvSpPr>
          <p:spPr>
            <a:xfrm>
              <a:off x="4144714" y="6242296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33</a:t>
              </a:r>
            </a:p>
          </p:txBody>
        </p:sp>
        <p:cxnSp>
          <p:nvCxnSpPr>
            <p:cNvPr id="13" name="Conector reto 12"/>
            <p:cNvCxnSpPr>
              <a:stCxn id="5" idx="5"/>
              <a:endCxn id="7" idx="1"/>
            </p:cNvCxnSpPr>
            <p:nvPr/>
          </p:nvCxnSpPr>
          <p:spPr>
            <a:xfrm rot="16200000" flipH="1">
              <a:off x="6547586" y="4578708"/>
              <a:ext cx="308998" cy="513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>
              <a:stCxn id="5" idx="3"/>
              <a:endCxn id="6" idx="7"/>
            </p:cNvCxnSpPr>
            <p:nvPr/>
          </p:nvCxnSpPr>
          <p:spPr>
            <a:xfrm rot="5400000">
              <a:off x="5654488" y="4547912"/>
              <a:ext cx="308998" cy="575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6" idx="3"/>
              <a:endCxn id="8" idx="0"/>
            </p:cNvCxnSpPr>
            <p:nvPr/>
          </p:nvCxnSpPr>
          <p:spPr>
            <a:xfrm rot="5400000">
              <a:off x="4923737" y="5309440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6" idx="5"/>
              <a:endCxn id="9" idx="0"/>
            </p:cNvCxnSpPr>
            <p:nvPr/>
          </p:nvCxnSpPr>
          <p:spPr>
            <a:xfrm rot="16200000" flipH="1">
              <a:off x="5529099" y="5309439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stCxn id="7" idx="3"/>
              <a:endCxn id="10" idx="0"/>
            </p:cNvCxnSpPr>
            <p:nvPr/>
          </p:nvCxnSpPr>
          <p:spPr>
            <a:xfrm rot="5400000">
              <a:off x="6709935" y="5309440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stCxn id="7" idx="5"/>
              <a:endCxn id="11" idx="0"/>
            </p:cNvCxnSpPr>
            <p:nvPr/>
          </p:nvCxnSpPr>
          <p:spPr>
            <a:xfrm rot="16200000" flipH="1">
              <a:off x="7346093" y="5278643"/>
              <a:ext cx="241245" cy="3185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stCxn id="8" idx="3"/>
              <a:endCxn id="12" idx="0"/>
            </p:cNvCxnSpPr>
            <p:nvPr/>
          </p:nvCxnSpPr>
          <p:spPr>
            <a:xfrm rot="5400000">
              <a:off x="4421948" y="5922566"/>
              <a:ext cx="288871" cy="350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/>
            <p:cNvSpPr txBox="1"/>
            <p:nvPr/>
          </p:nvSpPr>
          <p:spPr>
            <a:xfrm>
              <a:off x="5859226" y="4099157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930532" y="4670661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7359424" y="474209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4524364" y="5357827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881686" y="5357827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310314" y="5357827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739074" y="5357827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001838" y="6027983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8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5144846" y="6242296"/>
              <a:ext cx="492744" cy="4626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31" name="Conector reto 30"/>
            <p:cNvCxnSpPr>
              <a:stCxn id="8" idx="5"/>
              <a:endCxn id="29" idx="0"/>
            </p:cNvCxnSpPr>
            <p:nvPr/>
          </p:nvCxnSpPr>
          <p:spPr>
            <a:xfrm rot="16200000" flipH="1">
              <a:off x="5096224" y="5947301"/>
              <a:ext cx="288871" cy="3011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/>
            <p:cNvSpPr txBox="1"/>
            <p:nvPr/>
          </p:nvSpPr>
          <p:spPr>
            <a:xfrm>
              <a:off x="5524496" y="6072207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9</a:t>
              </a:r>
              <a:endParaRPr lang="pt-BR" sz="1400" baseline="-25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102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Suponha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inserção do elemento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73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na lista de prioridades abaixo:</a:t>
            </a:r>
          </a:p>
        </p:txBody>
      </p:sp>
      <p:sp>
        <p:nvSpPr>
          <p:cNvPr id="5" name="Elipse 4"/>
          <p:cNvSpPr/>
          <p:nvPr/>
        </p:nvSpPr>
        <p:spPr>
          <a:xfrm>
            <a:off x="3443666" y="3357562"/>
            <a:ext cx="492744" cy="4626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95</a:t>
            </a:r>
          </a:p>
        </p:txBody>
      </p:sp>
      <p:sp>
        <p:nvSpPr>
          <p:cNvPr id="6" name="Elipse 5"/>
          <p:cNvSpPr/>
          <p:nvPr/>
        </p:nvSpPr>
        <p:spPr>
          <a:xfrm>
            <a:off x="2519771" y="3993700"/>
            <a:ext cx="492744" cy="4626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60</a:t>
            </a:r>
          </a:p>
        </p:txBody>
      </p:sp>
      <p:sp>
        <p:nvSpPr>
          <p:cNvPr id="7" name="Elipse 6"/>
          <p:cNvSpPr/>
          <p:nvPr/>
        </p:nvSpPr>
        <p:spPr>
          <a:xfrm>
            <a:off x="4305969" y="3993700"/>
            <a:ext cx="492744" cy="4626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78</a:t>
            </a:r>
          </a:p>
        </p:txBody>
      </p:sp>
      <p:sp>
        <p:nvSpPr>
          <p:cNvPr id="8" name="Elipse 7"/>
          <p:cNvSpPr/>
          <p:nvPr/>
        </p:nvSpPr>
        <p:spPr>
          <a:xfrm>
            <a:off x="2088620" y="4629838"/>
            <a:ext cx="492744" cy="4626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sp>
        <p:nvSpPr>
          <p:cNvPr id="9" name="Elipse 8"/>
          <p:cNvSpPr/>
          <p:nvPr/>
        </p:nvSpPr>
        <p:spPr>
          <a:xfrm>
            <a:off x="2950922" y="4629838"/>
            <a:ext cx="492744" cy="4626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28</a:t>
            </a:r>
          </a:p>
        </p:txBody>
      </p:sp>
      <p:sp>
        <p:nvSpPr>
          <p:cNvPr id="10" name="Elipse 9"/>
          <p:cNvSpPr/>
          <p:nvPr/>
        </p:nvSpPr>
        <p:spPr>
          <a:xfrm>
            <a:off x="3874818" y="4629838"/>
            <a:ext cx="492744" cy="4626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66</a:t>
            </a:r>
          </a:p>
        </p:txBody>
      </p:sp>
      <p:sp>
        <p:nvSpPr>
          <p:cNvPr id="11" name="Elipse 10"/>
          <p:cNvSpPr/>
          <p:nvPr/>
        </p:nvSpPr>
        <p:spPr>
          <a:xfrm>
            <a:off x="4798713" y="4629838"/>
            <a:ext cx="492744" cy="4626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70</a:t>
            </a:r>
          </a:p>
        </p:txBody>
      </p:sp>
      <p:sp>
        <p:nvSpPr>
          <p:cNvPr id="12" name="Elipse 11"/>
          <p:cNvSpPr/>
          <p:nvPr/>
        </p:nvSpPr>
        <p:spPr>
          <a:xfrm>
            <a:off x="1563818" y="5313602"/>
            <a:ext cx="492744" cy="4626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33</a:t>
            </a:r>
          </a:p>
        </p:txBody>
      </p:sp>
      <p:cxnSp>
        <p:nvCxnSpPr>
          <p:cNvPr id="13" name="Conector reto 12"/>
          <p:cNvCxnSpPr>
            <a:stCxn id="5" idx="5"/>
            <a:endCxn id="7" idx="1"/>
          </p:cNvCxnSpPr>
          <p:nvPr/>
        </p:nvCxnSpPr>
        <p:spPr>
          <a:xfrm rot="16200000" flipH="1">
            <a:off x="3966690" y="3650014"/>
            <a:ext cx="308998" cy="5138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5" idx="3"/>
            <a:endCxn id="6" idx="7"/>
          </p:cNvCxnSpPr>
          <p:nvPr/>
        </p:nvCxnSpPr>
        <p:spPr>
          <a:xfrm rot="5400000">
            <a:off x="3073592" y="3619218"/>
            <a:ext cx="308998" cy="575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6" idx="3"/>
            <a:endCxn id="8" idx="0"/>
          </p:cNvCxnSpPr>
          <p:nvPr/>
        </p:nvCxnSpPr>
        <p:spPr>
          <a:xfrm rot="5400000">
            <a:off x="2342841" y="4380746"/>
            <a:ext cx="241245" cy="256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5"/>
            <a:endCxn id="9" idx="0"/>
          </p:cNvCxnSpPr>
          <p:nvPr/>
        </p:nvCxnSpPr>
        <p:spPr>
          <a:xfrm rot="16200000" flipH="1">
            <a:off x="2948203" y="4380745"/>
            <a:ext cx="241245" cy="256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7" idx="3"/>
            <a:endCxn id="10" idx="0"/>
          </p:cNvCxnSpPr>
          <p:nvPr/>
        </p:nvCxnSpPr>
        <p:spPr>
          <a:xfrm rot="5400000">
            <a:off x="4129039" y="4380746"/>
            <a:ext cx="241245" cy="256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7" idx="5"/>
            <a:endCxn id="11" idx="0"/>
          </p:cNvCxnSpPr>
          <p:nvPr/>
        </p:nvCxnSpPr>
        <p:spPr>
          <a:xfrm rot="16200000" flipH="1">
            <a:off x="4765197" y="4349949"/>
            <a:ext cx="241245" cy="318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8" idx="3"/>
            <a:endCxn id="12" idx="0"/>
          </p:cNvCxnSpPr>
          <p:nvPr/>
        </p:nvCxnSpPr>
        <p:spPr>
          <a:xfrm rot="5400000">
            <a:off x="1841052" y="4993872"/>
            <a:ext cx="288871" cy="350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278330" y="3170463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</a:t>
            </a:r>
            <a:endParaRPr lang="pt-BR" sz="1200" baseline="-25000" dirty="0">
              <a:latin typeface="+mj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372096" y="3786191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2</a:t>
            </a:r>
            <a:endParaRPr lang="pt-BR" sz="1200" baseline="-25000" dirty="0">
              <a:latin typeface="+mj-lt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729550" y="3857629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3</a:t>
            </a:r>
            <a:endParaRPr lang="pt-BR" sz="1200" baseline="-25000" dirty="0">
              <a:latin typeface="+mj-lt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943468" y="4429133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4</a:t>
            </a:r>
            <a:endParaRPr lang="pt-BR" sz="1200" baseline="-25000" dirty="0">
              <a:latin typeface="+mj-lt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300790" y="4429133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5</a:t>
            </a:r>
            <a:endParaRPr lang="pt-BR" sz="1200" baseline="-25000" dirty="0">
              <a:latin typeface="+mj-lt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729418" y="4429133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6</a:t>
            </a:r>
            <a:endParaRPr lang="pt-BR" sz="1200" baseline="-25000" dirty="0">
              <a:latin typeface="+mj-lt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207156" y="4384909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7</a:t>
            </a:r>
            <a:endParaRPr lang="pt-BR" sz="1200" baseline="-25000" dirty="0">
              <a:latin typeface="+mj-lt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420942" y="5099289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8</a:t>
            </a:r>
            <a:endParaRPr lang="pt-BR" sz="1200" baseline="-25000" dirty="0">
              <a:latin typeface="+mj-lt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2563950" y="5313602"/>
            <a:ext cx="492744" cy="46264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+mj-lt"/>
              </a:rPr>
              <a:t>73</a:t>
            </a:r>
          </a:p>
        </p:txBody>
      </p:sp>
      <p:cxnSp>
        <p:nvCxnSpPr>
          <p:cNvPr id="31" name="Conector reto 30"/>
          <p:cNvCxnSpPr>
            <a:stCxn id="8" idx="5"/>
            <a:endCxn id="29" idx="0"/>
          </p:cNvCxnSpPr>
          <p:nvPr/>
        </p:nvCxnSpPr>
        <p:spPr>
          <a:xfrm rot="16200000" flipH="1">
            <a:off x="2515328" y="5018607"/>
            <a:ext cx="288871" cy="301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015038" y="5214951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9</a:t>
            </a:r>
            <a:endParaRPr lang="pt-BR" sz="1200" baseline="-25000" dirty="0">
              <a:latin typeface="+mj-lt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8382016" y="3357562"/>
            <a:ext cx="492744" cy="4626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95</a:t>
            </a:r>
          </a:p>
        </p:txBody>
      </p:sp>
      <p:sp>
        <p:nvSpPr>
          <p:cNvPr id="32" name="Elipse 31"/>
          <p:cNvSpPr/>
          <p:nvPr/>
        </p:nvSpPr>
        <p:spPr>
          <a:xfrm>
            <a:off x="7458121" y="3993700"/>
            <a:ext cx="492744" cy="46264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+mj-lt"/>
              </a:rPr>
              <a:t>73</a:t>
            </a:r>
          </a:p>
        </p:txBody>
      </p:sp>
      <p:sp>
        <p:nvSpPr>
          <p:cNvPr id="34" name="Elipse 33"/>
          <p:cNvSpPr/>
          <p:nvPr/>
        </p:nvSpPr>
        <p:spPr>
          <a:xfrm>
            <a:off x="9244319" y="3993700"/>
            <a:ext cx="492744" cy="4626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78</a:t>
            </a:r>
          </a:p>
        </p:txBody>
      </p:sp>
      <p:sp>
        <p:nvSpPr>
          <p:cNvPr id="35" name="Elipse 34"/>
          <p:cNvSpPr/>
          <p:nvPr/>
        </p:nvSpPr>
        <p:spPr>
          <a:xfrm>
            <a:off x="7026970" y="4629838"/>
            <a:ext cx="492744" cy="46264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+mj-lt"/>
              </a:rPr>
              <a:t>60</a:t>
            </a:r>
          </a:p>
        </p:txBody>
      </p:sp>
      <p:sp>
        <p:nvSpPr>
          <p:cNvPr id="36" name="Elipse 35"/>
          <p:cNvSpPr/>
          <p:nvPr/>
        </p:nvSpPr>
        <p:spPr>
          <a:xfrm>
            <a:off x="7889272" y="4629838"/>
            <a:ext cx="492744" cy="4626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28</a:t>
            </a:r>
          </a:p>
        </p:txBody>
      </p:sp>
      <p:sp>
        <p:nvSpPr>
          <p:cNvPr id="37" name="Elipse 36"/>
          <p:cNvSpPr/>
          <p:nvPr/>
        </p:nvSpPr>
        <p:spPr>
          <a:xfrm>
            <a:off x="8813168" y="4629838"/>
            <a:ext cx="492744" cy="4626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66</a:t>
            </a:r>
          </a:p>
        </p:txBody>
      </p:sp>
      <p:sp>
        <p:nvSpPr>
          <p:cNvPr id="38" name="Elipse 37"/>
          <p:cNvSpPr/>
          <p:nvPr/>
        </p:nvSpPr>
        <p:spPr>
          <a:xfrm>
            <a:off x="9737063" y="4629838"/>
            <a:ext cx="492744" cy="4626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70</a:t>
            </a:r>
          </a:p>
        </p:txBody>
      </p:sp>
      <p:sp>
        <p:nvSpPr>
          <p:cNvPr id="39" name="Elipse 38"/>
          <p:cNvSpPr/>
          <p:nvPr/>
        </p:nvSpPr>
        <p:spPr>
          <a:xfrm>
            <a:off x="6502168" y="5313602"/>
            <a:ext cx="492744" cy="4626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33</a:t>
            </a:r>
          </a:p>
        </p:txBody>
      </p:sp>
      <p:cxnSp>
        <p:nvCxnSpPr>
          <p:cNvPr id="40" name="Conector reto 39"/>
          <p:cNvCxnSpPr>
            <a:stCxn id="30" idx="5"/>
            <a:endCxn id="34" idx="1"/>
          </p:cNvCxnSpPr>
          <p:nvPr/>
        </p:nvCxnSpPr>
        <p:spPr>
          <a:xfrm rot="16200000" flipH="1">
            <a:off x="8905040" y="3650014"/>
            <a:ext cx="308998" cy="5138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30" idx="3"/>
            <a:endCxn id="32" idx="7"/>
          </p:cNvCxnSpPr>
          <p:nvPr/>
        </p:nvCxnSpPr>
        <p:spPr>
          <a:xfrm rot="5400000">
            <a:off x="8011942" y="3619218"/>
            <a:ext cx="308998" cy="575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32" idx="3"/>
            <a:endCxn id="35" idx="0"/>
          </p:cNvCxnSpPr>
          <p:nvPr/>
        </p:nvCxnSpPr>
        <p:spPr>
          <a:xfrm rot="5400000">
            <a:off x="7281191" y="4380746"/>
            <a:ext cx="241245" cy="256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32" idx="5"/>
            <a:endCxn id="36" idx="0"/>
          </p:cNvCxnSpPr>
          <p:nvPr/>
        </p:nvCxnSpPr>
        <p:spPr>
          <a:xfrm rot="16200000" flipH="1">
            <a:off x="7886553" y="4380745"/>
            <a:ext cx="241245" cy="256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34" idx="3"/>
            <a:endCxn id="37" idx="0"/>
          </p:cNvCxnSpPr>
          <p:nvPr/>
        </p:nvCxnSpPr>
        <p:spPr>
          <a:xfrm rot="5400000">
            <a:off x="9067389" y="4380746"/>
            <a:ext cx="241245" cy="256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34" idx="5"/>
            <a:endCxn id="38" idx="0"/>
          </p:cNvCxnSpPr>
          <p:nvPr/>
        </p:nvCxnSpPr>
        <p:spPr>
          <a:xfrm rot="16200000" flipH="1">
            <a:off x="9703547" y="4349949"/>
            <a:ext cx="241245" cy="318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35" idx="3"/>
            <a:endCxn id="39" idx="0"/>
          </p:cNvCxnSpPr>
          <p:nvPr/>
        </p:nvCxnSpPr>
        <p:spPr>
          <a:xfrm rot="5400000">
            <a:off x="6779402" y="4993872"/>
            <a:ext cx="288871" cy="350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8216680" y="3170463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</a:t>
            </a:r>
            <a:endParaRPr lang="pt-BR" sz="1200" baseline="-25000" dirty="0">
              <a:latin typeface="+mj-lt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7310446" y="3786191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2</a:t>
            </a:r>
            <a:endParaRPr lang="pt-BR" sz="1200" baseline="-25000" dirty="0">
              <a:latin typeface="+mj-lt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9667900" y="3857629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3</a:t>
            </a:r>
            <a:endParaRPr lang="pt-BR" sz="1200" baseline="-25000" dirty="0">
              <a:latin typeface="+mj-lt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881818" y="4429133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4</a:t>
            </a:r>
            <a:endParaRPr lang="pt-BR" sz="1200" baseline="-25000" dirty="0">
              <a:latin typeface="+mj-lt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8239140" y="4429133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5</a:t>
            </a:r>
            <a:endParaRPr lang="pt-BR" sz="1200" baseline="-25000" dirty="0">
              <a:latin typeface="+mj-lt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8667768" y="4429133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6</a:t>
            </a:r>
            <a:endParaRPr lang="pt-BR" sz="1200" baseline="-25000" dirty="0">
              <a:latin typeface="+mj-lt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10096528" y="4429133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7</a:t>
            </a:r>
            <a:endParaRPr lang="pt-BR" sz="1200" baseline="-25000" dirty="0">
              <a:latin typeface="+mj-lt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6359292" y="5099289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8</a:t>
            </a:r>
            <a:endParaRPr lang="pt-BR" sz="1200" baseline="-25000" dirty="0">
              <a:latin typeface="+mj-lt"/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7502300" y="5313602"/>
            <a:ext cx="492744" cy="46264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+mj-lt"/>
              </a:rPr>
              <a:t>39</a:t>
            </a:r>
          </a:p>
        </p:txBody>
      </p:sp>
      <p:cxnSp>
        <p:nvCxnSpPr>
          <p:cNvPr id="56" name="Conector reto 55"/>
          <p:cNvCxnSpPr>
            <a:stCxn id="35" idx="5"/>
            <a:endCxn id="55" idx="0"/>
          </p:cNvCxnSpPr>
          <p:nvPr/>
        </p:nvCxnSpPr>
        <p:spPr>
          <a:xfrm rot="16200000" flipH="1">
            <a:off x="7453678" y="5018607"/>
            <a:ext cx="288871" cy="301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7881950" y="5143513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9</a:t>
            </a:r>
            <a:endParaRPr lang="pt-BR" sz="1200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5147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24128" y="2084650"/>
            <a:ext cx="456086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000" dirty="0">
                <a:latin typeface="+mj-lt"/>
              </a:rPr>
              <a:t>: Inserção em uma fila de prioridades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procedimento </a:t>
            </a:r>
            <a:r>
              <a:rPr lang="pt-BR" sz="1600" dirty="0">
                <a:latin typeface="Consolas" pitchFamily="49" charset="0"/>
              </a:rPr>
              <a:t>inserir(novo)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se </a:t>
            </a:r>
            <a:r>
              <a:rPr lang="pt-BR" sz="1600" dirty="0">
                <a:latin typeface="Consolas" pitchFamily="49" charset="0"/>
              </a:rPr>
              <a:t>n &lt; M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então</a:t>
            </a:r>
          </a:p>
          <a:p>
            <a:r>
              <a:rPr lang="pt-BR" sz="1600" dirty="0">
                <a:latin typeface="Consolas" pitchFamily="49" charset="0"/>
              </a:rPr>
              <a:t>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|</a:t>
            </a:r>
            <a:r>
              <a:rPr lang="pt-BR" sz="1600" dirty="0">
                <a:latin typeface="Consolas" pitchFamily="49" charset="0"/>
              </a:rPr>
              <a:t>   T[n+1] = novo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    |   </a:t>
            </a:r>
            <a:r>
              <a:rPr lang="pt-BR" sz="1600" dirty="0">
                <a:latin typeface="Consolas" pitchFamily="49" charset="0"/>
              </a:rPr>
              <a:t>n = n + 1</a:t>
            </a:r>
            <a:endParaRPr lang="pt-BR" sz="1600" dirty="0">
              <a:latin typeface="Consolas" pitchFamily="49" charset="0"/>
              <a:sym typeface="Symbol"/>
            </a:endParaRPr>
          </a:p>
          <a:p>
            <a:r>
              <a:rPr lang="pt-BR" sz="1600" dirty="0">
                <a:latin typeface="Consolas" pitchFamily="49" charset="0"/>
                <a:sym typeface="Symbol"/>
              </a:rPr>
              <a:t>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sym typeface="Symbol"/>
              </a:rPr>
              <a:t>|</a:t>
            </a:r>
            <a:r>
              <a:rPr lang="pt-BR" sz="1600" dirty="0">
                <a:latin typeface="Consolas" pitchFamily="49" charset="0"/>
                <a:sym typeface="Symbol"/>
              </a:rPr>
              <a:t>   subir(n)</a:t>
            </a:r>
          </a:p>
          <a:p>
            <a:r>
              <a:rPr lang="pt-BR" sz="1600" dirty="0">
                <a:latin typeface="Consolas" pitchFamily="49" charset="0"/>
                <a:sym typeface="Symbol"/>
              </a:rPr>
              <a:t>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sym typeface="Symbol"/>
              </a:rPr>
              <a:t>senão</a:t>
            </a:r>
          </a:p>
          <a:p>
            <a:r>
              <a:rPr lang="pt-BR" sz="1600" dirty="0">
                <a:latin typeface="Consolas" pitchFamily="49" charset="0"/>
                <a:sym typeface="Symbol"/>
              </a:rPr>
              <a:t>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sym typeface="Symbol"/>
              </a:rPr>
              <a:t>└</a:t>
            </a:r>
            <a:r>
              <a:rPr lang="pt-BR" sz="1600" dirty="0">
                <a:latin typeface="Consolas" pitchFamily="49" charset="0"/>
                <a:sym typeface="Symbol"/>
              </a:rPr>
              <a:t>   “Fila de prioridades cheia”</a:t>
            </a:r>
            <a:endParaRPr lang="pt-BR" sz="1600" dirty="0">
              <a:latin typeface="Consolas" pitchFamily="49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3256341" y="478632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95</a:t>
            </a:r>
            <a:endParaRPr lang="pt-BR" dirty="0">
              <a:latin typeface="+mj-lt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3952861" y="478632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60</a:t>
            </a:r>
            <a:endParaRPr lang="pt-BR" dirty="0">
              <a:latin typeface="+mj-lt"/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5345903" y="478632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39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4649382" y="478632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78</a:t>
            </a:r>
            <a:endParaRPr lang="pt-BR" dirty="0">
              <a:latin typeface="+mj-lt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6042423" y="478632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28</a:t>
            </a:r>
            <a:endParaRPr lang="pt-BR" dirty="0">
              <a:latin typeface="+mj-lt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6738943" y="478632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66</a:t>
            </a:r>
            <a:endParaRPr lang="pt-BR" dirty="0">
              <a:latin typeface="+mj-lt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8131985" y="478632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33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7435464" y="478632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70</a:t>
            </a:r>
            <a:endParaRPr lang="pt-BR" dirty="0">
              <a:latin typeface="+mj-lt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3470654" y="4429133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1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4185034" y="4429133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2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4827976" y="4429133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3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5542356" y="4429133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4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6256736" y="4429133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5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6971116" y="4429133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6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7614058" y="4429133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7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8328438" y="4429133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8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70" name="Retângulo 69"/>
          <p:cNvSpPr/>
          <p:nvPr/>
        </p:nvSpPr>
        <p:spPr>
          <a:xfrm>
            <a:off x="8828505" y="4786322"/>
            <a:ext cx="696521" cy="4049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73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9024958" y="4429133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9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3202762" y="592933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95</a:t>
            </a:r>
            <a:endParaRPr lang="pt-BR" dirty="0">
              <a:latin typeface="+mj-lt"/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3899282" y="5929330"/>
            <a:ext cx="696521" cy="4049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+mj-lt"/>
              </a:rPr>
              <a:t>73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Retângulo 73"/>
          <p:cNvSpPr/>
          <p:nvPr/>
        </p:nvSpPr>
        <p:spPr>
          <a:xfrm>
            <a:off x="5292324" y="5929330"/>
            <a:ext cx="696521" cy="4049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60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4595803" y="592933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78</a:t>
            </a:r>
            <a:endParaRPr lang="pt-BR" dirty="0">
              <a:latin typeface="+mj-lt"/>
            </a:endParaRPr>
          </a:p>
        </p:txBody>
      </p:sp>
      <p:sp>
        <p:nvSpPr>
          <p:cNvPr id="76" name="Retângulo 75"/>
          <p:cNvSpPr/>
          <p:nvPr/>
        </p:nvSpPr>
        <p:spPr>
          <a:xfrm>
            <a:off x="5988844" y="592933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28</a:t>
            </a:r>
            <a:endParaRPr lang="pt-BR" dirty="0">
              <a:latin typeface="+mj-lt"/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6685364" y="592933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66</a:t>
            </a:r>
            <a:endParaRPr lang="pt-BR" dirty="0">
              <a:latin typeface="+mj-lt"/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8078406" y="592933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33</a:t>
            </a:r>
          </a:p>
        </p:txBody>
      </p:sp>
      <p:sp>
        <p:nvSpPr>
          <p:cNvPr id="79" name="Retângulo 78"/>
          <p:cNvSpPr/>
          <p:nvPr/>
        </p:nvSpPr>
        <p:spPr>
          <a:xfrm>
            <a:off x="7381885" y="592933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70</a:t>
            </a:r>
            <a:endParaRPr lang="pt-BR" dirty="0">
              <a:latin typeface="+mj-lt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3417075" y="557214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1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4131455" y="557214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2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4774397" y="557214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3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5488777" y="557214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4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6203157" y="557214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5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6917537" y="557214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6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7560479" y="557214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7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8274859" y="557214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8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88" name="Retângulo 87"/>
          <p:cNvSpPr/>
          <p:nvPr/>
        </p:nvSpPr>
        <p:spPr>
          <a:xfrm>
            <a:off x="8774926" y="5929330"/>
            <a:ext cx="696521" cy="4049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39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8971379" y="557214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9</a:t>
            </a:r>
            <a:endParaRPr lang="pt-BR" sz="1400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6389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remoção </a:t>
            </a:r>
            <a:r>
              <a:rPr lang="pt-BR" dirty="0"/>
              <a:t>também pode ser vista como uma alteração de prioridades 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remoção do elemento de maior prioridade </a:t>
            </a:r>
            <a:r>
              <a:rPr lang="pt-BR" dirty="0"/>
              <a:t>deixa a primeira posição vazia</a:t>
            </a:r>
          </a:p>
          <a:p>
            <a:pPr lvl="1"/>
            <a:r>
              <a:rPr lang="pt-BR" dirty="0"/>
              <a:t>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nova lista conterá n-1 elementos</a:t>
            </a:r>
            <a:r>
              <a:rPr lang="pt-BR" dirty="0"/>
              <a:t>,  o substituto natural do primeiro elemento é o último elemento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algoritmo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mudança de prioridades </a:t>
            </a:r>
            <a:r>
              <a:rPr lang="pt-BR" dirty="0"/>
              <a:t>(descer) deve ser aplicado para corrigir a posição do primeiro elemento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2999656" y="4437112"/>
            <a:ext cx="696521" cy="4049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696176" y="443711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60</a:t>
            </a:r>
            <a:endParaRPr lang="pt-BR" dirty="0">
              <a:latin typeface="+mj-lt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089218" y="443711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39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392697" y="443711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78</a:t>
            </a:r>
            <a:endParaRPr lang="pt-BR" dirty="0">
              <a:latin typeface="+mj-lt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5785738" y="443711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28</a:t>
            </a:r>
            <a:endParaRPr lang="pt-BR" dirty="0">
              <a:latin typeface="+mj-lt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482258" y="443711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66</a:t>
            </a:r>
            <a:endParaRPr lang="pt-BR" dirty="0">
              <a:latin typeface="+mj-lt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7875300" y="443711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33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7178779" y="443711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70</a:t>
            </a:r>
            <a:endParaRPr lang="pt-BR" dirty="0">
              <a:latin typeface="+mj-lt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178250" y="400848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1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3892630" y="400848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2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4535572" y="400848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3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249952" y="400848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4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964332" y="400848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5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678712" y="400848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6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7321654" y="400848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7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8036034" y="400848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s</a:t>
            </a:r>
            <a:r>
              <a:rPr lang="pt-BR" sz="2000" baseline="-25000" dirty="0">
                <a:latin typeface="+mj-lt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55711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remoção </a:t>
            </a:r>
            <a:r>
              <a:rPr lang="pt-BR" dirty="0"/>
              <a:t>na lista de prioridades abaixo causa a substituição do primeiro elemento pelo último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1343472" y="3573016"/>
            <a:ext cx="4036604" cy="2605785"/>
            <a:chOff x="1952596" y="3670529"/>
            <a:chExt cx="4036604" cy="2605785"/>
          </a:xfrm>
        </p:grpSpPr>
        <p:sp>
          <p:nvSpPr>
            <p:cNvPr id="84" name="Elipse 83"/>
            <p:cNvSpPr/>
            <p:nvPr/>
          </p:nvSpPr>
          <p:spPr>
            <a:xfrm>
              <a:off x="4024298" y="3857628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95</a:t>
              </a:r>
            </a:p>
          </p:txBody>
        </p:sp>
        <p:sp>
          <p:nvSpPr>
            <p:cNvPr id="85" name="Elipse 84"/>
            <p:cNvSpPr/>
            <p:nvPr/>
          </p:nvSpPr>
          <p:spPr>
            <a:xfrm>
              <a:off x="3100403" y="4493766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73</a:t>
              </a:r>
            </a:p>
          </p:txBody>
        </p:sp>
        <p:sp>
          <p:nvSpPr>
            <p:cNvPr id="86" name="Elipse 85"/>
            <p:cNvSpPr/>
            <p:nvPr/>
          </p:nvSpPr>
          <p:spPr>
            <a:xfrm>
              <a:off x="4886601" y="4493766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78</a:t>
              </a:r>
            </a:p>
          </p:txBody>
        </p:sp>
        <p:sp>
          <p:nvSpPr>
            <p:cNvPr id="87" name="Elipse 86"/>
            <p:cNvSpPr/>
            <p:nvPr/>
          </p:nvSpPr>
          <p:spPr>
            <a:xfrm>
              <a:off x="2669252" y="512990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60</a:t>
              </a:r>
            </a:p>
          </p:txBody>
        </p:sp>
        <p:sp>
          <p:nvSpPr>
            <p:cNvPr id="88" name="Elipse 87"/>
            <p:cNvSpPr/>
            <p:nvPr/>
          </p:nvSpPr>
          <p:spPr>
            <a:xfrm>
              <a:off x="3531554" y="512990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28</a:t>
              </a:r>
            </a:p>
          </p:txBody>
        </p:sp>
        <p:sp>
          <p:nvSpPr>
            <p:cNvPr id="89" name="Elipse 88"/>
            <p:cNvSpPr/>
            <p:nvPr/>
          </p:nvSpPr>
          <p:spPr>
            <a:xfrm>
              <a:off x="4455450" y="512990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66</a:t>
              </a:r>
            </a:p>
          </p:txBody>
        </p:sp>
        <p:sp>
          <p:nvSpPr>
            <p:cNvPr id="90" name="Elipse 89"/>
            <p:cNvSpPr/>
            <p:nvPr/>
          </p:nvSpPr>
          <p:spPr>
            <a:xfrm>
              <a:off x="5379345" y="512990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70</a:t>
              </a:r>
            </a:p>
          </p:txBody>
        </p:sp>
        <p:sp>
          <p:nvSpPr>
            <p:cNvPr id="91" name="Elipse 90"/>
            <p:cNvSpPr/>
            <p:nvPr/>
          </p:nvSpPr>
          <p:spPr>
            <a:xfrm>
              <a:off x="2144450" y="5813668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33</a:t>
              </a:r>
            </a:p>
          </p:txBody>
        </p:sp>
        <p:cxnSp>
          <p:nvCxnSpPr>
            <p:cNvPr id="92" name="Conector reto 91"/>
            <p:cNvCxnSpPr>
              <a:stCxn id="84" idx="5"/>
              <a:endCxn id="86" idx="1"/>
            </p:cNvCxnSpPr>
            <p:nvPr/>
          </p:nvCxnSpPr>
          <p:spPr>
            <a:xfrm rot="16200000" flipH="1">
              <a:off x="4547322" y="4150080"/>
              <a:ext cx="308998" cy="513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>
              <a:stCxn id="84" idx="3"/>
              <a:endCxn id="85" idx="7"/>
            </p:cNvCxnSpPr>
            <p:nvPr/>
          </p:nvCxnSpPr>
          <p:spPr>
            <a:xfrm rot="5400000">
              <a:off x="3654224" y="4119284"/>
              <a:ext cx="308998" cy="575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>
              <a:stCxn id="85" idx="3"/>
              <a:endCxn id="87" idx="0"/>
            </p:cNvCxnSpPr>
            <p:nvPr/>
          </p:nvCxnSpPr>
          <p:spPr>
            <a:xfrm rot="5400000">
              <a:off x="2923473" y="4880812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>
              <a:stCxn id="85" idx="5"/>
              <a:endCxn id="88" idx="0"/>
            </p:cNvCxnSpPr>
            <p:nvPr/>
          </p:nvCxnSpPr>
          <p:spPr>
            <a:xfrm rot="16200000" flipH="1">
              <a:off x="3528835" y="4880811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>
              <a:stCxn id="86" idx="3"/>
              <a:endCxn id="89" idx="0"/>
            </p:cNvCxnSpPr>
            <p:nvPr/>
          </p:nvCxnSpPr>
          <p:spPr>
            <a:xfrm rot="5400000">
              <a:off x="4709671" y="4880812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>
              <a:stCxn id="86" idx="5"/>
              <a:endCxn id="90" idx="0"/>
            </p:cNvCxnSpPr>
            <p:nvPr/>
          </p:nvCxnSpPr>
          <p:spPr>
            <a:xfrm rot="16200000" flipH="1">
              <a:off x="5345829" y="4850015"/>
              <a:ext cx="241245" cy="3185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>
              <a:stCxn id="87" idx="3"/>
              <a:endCxn id="91" idx="0"/>
            </p:cNvCxnSpPr>
            <p:nvPr/>
          </p:nvCxnSpPr>
          <p:spPr>
            <a:xfrm rot="5400000">
              <a:off x="2421684" y="5493938"/>
              <a:ext cx="288871" cy="350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aixaDeTexto 98"/>
            <p:cNvSpPr txBox="1"/>
            <p:nvPr/>
          </p:nvSpPr>
          <p:spPr>
            <a:xfrm>
              <a:off x="3858962" y="367052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00" name="CaixaDeTexto 99"/>
            <p:cNvSpPr txBox="1"/>
            <p:nvPr/>
          </p:nvSpPr>
          <p:spPr>
            <a:xfrm>
              <a:off x="2952728" y="4286257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5310182" y="4357695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2524100" y="492919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3881422" y="492919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4310050" y="492919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5738810" y="492919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952596" y="564357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8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07" name="Elipse 106"/>
            <p:cNvSpPr/>
            <p:nvPr/>
          </p:nvSpPr>
          <p:spPr>
            <a:xfrm>
              <a:off x="3144582" y="5813668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39</a:t>
              </a:r>
            </a:p>
          </p:txBody>
        </p:sp>
        <p:cxnSp>
          <p:nvCxnSpPr>
            <p:cNvPr id="108" name="Conector reto 107"/>
            <p:cNvCxnSpPr>
              <a:stCxn id="87" idx="5"/>
              <a:endCxn id="107" idx="0"/>
            </p:cNvCxnSpPr>
            <p:nvPr/>
          </p:nvCxnSpPr>
          <p:spPr>
            <a:xfrm rot="16200000" flipH="1">
              <a:off x="3095960" y="5518673"/>
              <a:ext cx="288871" cy="3011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ixaDeTexto 108"/>
            <p:cNvSpPr txBox="1"/>
            <p:nvPr/>
          </p:nvSpPr>
          <p:spPr>
            <a:xfrm>
              <a:off x="3595670" y="5715017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9</a:t>
              </a:r>
              <a:endParaRPr lang="pt-BR" sz="1400" baseline="-25000" dirty="0">
                <a:latin typeface="+mj-lt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6381752" y="3573016"/>
            <a:ext cx="4036604" cy="2605785"/>
            <a:chOff x="6381752" y="3670529"/>
            <a:chExt cx="4036604" cy="2605785"/>
          </a:xfrm>
        </p:grpSpPr>
        <p:sp>
          <p:nvSpPr>
            <p:cNvPr id="110" name="Elipse 109"/>
            <p:cNvSpPr/>
            <p:nvPr/>
          </p:nvSpPr>
          <p:spPr>
            <a:xfrm>
              <a:off x="8453454" y="3857628"/>
              <a:ext cx="492744" cy="4626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39</a:t>
              </a:r>
            </a:p>
          </p:txBody>
        </p:sp>
        <p:sp>
          <p:nvSpPr>
            <p:cNvPr id="111" name="Elipse 110"/>
            <p:cNvSpPr/>
            <p:nvPr/>
          </p:nvSpPr>
          <p:spPr>
            <a:xfrm>
              <a:off x="7529559" y="4493766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73</a:t>
              </a:r>
            </a:p>
          </p:txBody>
        </p:sp>
        <p:sp>
          <p:nvSpPr>
            <p:cNvPr id="112" name="Elipse 111"/>
            <p:cNvSpPr/>
            <p:nvPr/>
          </p:nvSpPr>
          <p:spPr>
            <a:xfrm>
              <a:off x="9315757" y="4493766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78</a:t>
              </a:r>
            </a:p>
          </p:txBody>
        </p:sp>
        <p:sp>
          <p:nvSpPr>
            <p:cNvPr id="113" name="Elipse 112"/>
            <p:cNvSpPr/>
            <p:nvPr/>
          </p:nvSpPr>
          <p:spPr>
            <a:xfrm>
              <a:off x="7098408" y="512990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60</a:t>
              </a:r>
            </a:p>
          </p:txBody>
        </p:sp>
        <p:sp>
          <p:nvSpPr>
            <p:cNvPr id="114" name="Elipse 113"/>
            <p:cNvSpPr/>
            <p:nvPr/>
          </p:nvSpPr>
          <p:spPr>
            <a:xfrm>
              <a:off x="7960710" y="512990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28</a:t>
              </a:r>
            </a:p>
          </p:txBody>
        </p:sp>
        <p:sp>
          <p:nvSpPr>
            <p:cNvPr id="115" name="Elipse 114"/>
            <p:cNvSpPr/>
            <p:nvPr/>
          </p:nvSpPr>
          <p:spPr>
            <a:xfrm>
              <a:off x="8884606" y="512990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66</a:t>
              </a:r>
            </a:p>
          </p:txBody>
        </p:sp>
        <p:sp>
          <p:nvSpPr>
            <p:cNvPr id="116" name="Elipse 115"/>
            <p:cNvSpPr/>
            <p:nvPr/>
          </p:nvSpPr>
          <p:spPr>
            <a:xfrm>
              <a:off x="9808501" y="512990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70</a:t>
              </a:r>
            </a:p>
          </p:txBody>
        </p:sp>
        <p:sp>
          <p:nvSpPr>
            <p:cNvPr id="117" name="Elipse 116"/>
            <p:cNvSpPr/>
            <p:nvPr/>
          </p:nvSpPr>
          <p:spPr>
            <a:xfrm>
              <a:off x="6573606" y="5813668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33</a:t>
              </a:r>
            </a:p>
          </p:txBody>
        </p:sp>
        <p:cxnSp>
          <p:nvCxnSpPr>
            <p:cNvPr id="118" name="Conector reto 117"/>
            <p:cNvCxnSpPr>
              <a:stCxn id="110" idx="5"/>
              <a:endCxn id="112" idx="1"/>
            </p:cNvCxnSpPr>
            <p:nvPr/>
          </p:nvCxnSpPr>
          <p:spPr>
            <a:xfrm rot="16200000" flipH="1">
              <a:off x="8976478" y="4150080"/>
              <a:ext cx="308998" cy="513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/>
            <p:cNvCxnSpPr>
              <a:stCxn id="110" idx="3"/>
              <a:endCxn id="111" idx="7"/>
            </p:cNvCxnSpPr>
            <p:nvPr/>
          </p:nvCxnSpPr>
          <p:spPr>
            <a:xfrm rot="5400000">
              <a:off x="8083380" y="4119284"/>
              <a:ext cx="308998" cy="575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/>
            <p:cNvCxnSpPr>
              <a:stCxn id="111" idx="3"/>
              <a:endCxn id="113" idx="0"/>
            </p:cNvCxnSpPr>
            <p:nvPr/>
          </p:nvCxnSpPr>
          <p:spPr>
            <a:xfrm rot="5400000">
              <a:off x="7352629" y="4880812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/>
            <p:cNvCxnSpPr>
              <a:stCxn id="111" idx="5"/>
              <a:endCxn id="114" idx="0"/>
            </p:cNvCxnSpPr>
            <p:nvPr/>
          </p:nvCxnSpPr>
          <p:spPr>
            <a:xfrm rot="16200000" flipH="1">
              <a:off x="7957991" y="4880811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/>
            <p:cNvCxnSpPr>
              <a:stCxn id="112" idx="3"/>
              <a:endCxn id="115" idx="0"/>
            </p:cNvCxnSpPr>
            <p:nvPr/>
          </p:nvCxnSpPr>
          <p:spPr>
            <a:xfrm rot="5400000">
              <a:off x="9138827" y="4880812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/>
            <p:cNvCxnSpPr>
              <a:stCxn id="112" idx="5"/>
              <a:endCxn id="116" idx="0"/>
            </p:cNvCxnSpPr>
            <p:nvPr/>
          </p:nvCxnSpPr>
          <p:spPr>
            <a:xfrm rot="16200000" flipH="1">
              <a:off x="9774985" y="4850015"/>
              <a:ext cx="241245" cy="3185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/>
            <p:cNvCxnSpPr>
              <a:stCxn id="113" idx="3"/>
              <a:endCxn id="117" idx="0"/>
            </p:cNvCxnSpPr>
            <p:nvPr/>
          </p:nvCxnSpPr>
          <p:spPr>
            <a:xfrm rot="5400000">
              <a:off x="6850840" y="5493938"/>
              <a:ext cx="288871" cy="350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CaixaDeTexto 124"/>
            <p:cNvSpPr txBox="1"/>
            <p:nvPr/>
          </p:nvSpPr>
          <p:spPr>
            <a:xfrm>
              <a:off x="8288118" y="367052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26" name="CaixaDeTexto 125"/>
            <p:cNvSpPr txBox="1"/>
            <p:nvPr/>
          </p:nvSpPr>
          <p:spPr>
            <a:xfrm>
              <a:off x="7381884" y="4286257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27" name="CaixaDeTexto 126"/>
            <p:cNvSpPr txBox="1"/>
            <p:nvPr/>
          </p:nvSpPr>
          <p:spPr>
            <a:xfrm>
              <a:off x="9739338" y="4357695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28" name="CaixaDeTexto 127"/>
            <p:cNvSpPr txBox="1"/>
            <p:nvPr/>
          </p:nvSpPr>
          <p:spPr>
            <a:xfrm>
              <a:off x="6953256" y="492919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29" name="CaixaDeTexto 128"/>
            <p:cNvSpPr txBox="1"/>
            <p:nvPr/>
          </p:nvSpPr>
          <p:spPr>
            <a:xfrm>
              <a:off x="8310578" y="492919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30" name="CaixaDeTexto 129"/>
            <p:cNvSpPr txBox="1"/>
            <p:nvPr/>
          </p:nvSpPr>
          <p:spPr>
            <a:xfrm>
              <a:off x="8739206" y="492919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31" name="CaixaDeTexto 130"/>
            <p:cNvSpPr txBox="1"/>
            <p:nvPr/>
          </p:nvSpPr>
          <p:spPr>
            <a:xfrm>
              <a:off x="10167966" y="492919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6381752" y="564357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8</a:t>
              </a:r>
              <a:endParaRPr lang="pt-BR" sz="1400" baseline="-25000" dirty="0">
                <a:latin typeface="+mj-lt"/>
              </a:endParaRPr>
            </a:p>
          </p:txBody>
        </p:sp>
      </p:grpSp>
      <p:sp>
        <p:nvSpPr>
          <p:cNvPr id="55" name="Seta: para a Direita 54"/>
          <p:cNvSpPr/>
          <p:nvPr/>
        </p:nvSpPr>
        <p:spPr>
          <a:xfrm>
            <a:off x="5940489" y="4567959"/>
            <a:ext cx="432048" cy="2916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43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ajuste de prioridades faz o primeiro elemento descer na lista de prioridades 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389186" y="3559519"/>
            <a:ext cx="3987626" cy="2605785"/>
            <a:chOff x="2001574" y="3500439"/>
            <a:chExt cx="3987626" cy="2605785"/>
          </a:xfrm>
        </p:grpSpPr>
        <p:sp>
          <p:nvSpPr>
            <p:cNvPr id="110" name="Elipse 109"/>
            <p:cNvSpPr/>
            <p:nvPr/>
          </p:nvSpPr>
          <p:spPr>
            <a:xfrm>
              <a:off x="4024298" y="3687538"/>
              <a:ext cx="492744" cy="4626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39</a:t>
              </a:r>
            </a:p>
          </p:txBody>
        </p:sp>
        <p:sp>
          <p:nvSpPr>
            <p:cNvPr id="111" name="Elipse 110"/>
            <p:cNvSpPr/>
            <p:nvPr/>
          </p:nvSpPr>
          <p:spPr>
            <a:xfrm>
              <a:off x="3100403" y="4323676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73</a:t>
              </a:r>
            </a:p>
          </p:txBody>
        </p:sp>
        <p:sp>
          <p:nvSpPr>
            <p:cNvPr id="112" name="Elipse 111"/>
            <p:cNvSpPr/>
            <p:nvPr/>
          </p:nvSpPr>
          <p:spPr>
            <a:xfrm>
              <a:off x="4886601" y="4323676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78</a:t>
              </a:r>
            </a:p>
          </p:txBody>
        </p:sp>
        <p:sp>
          <p:nvSpPr>
            <p:cNvPr id="113" name="Elipse 112"/>
            <p:cNvSpPr/>
            <p:nvPr/>
          </p:nvSpPr>
          <p:spPr>
            <a:xfrm>
              <a:off x="2669252" y="495981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60</a:t>
              </a:r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1554" y="495981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28</a:t>
              </a:r>
            </a:p>
          </p:txBody>
        </p:sp>
        <p:sp>
          <p:nvSpPr>
            <p:cNvPr id="115" name="Elipse 114"/>
            <p:cNvSpPr/>
            <p:nvPr/>
          </p:nvSpPr>
          <p:spPr>
            <a:xfrm>
              <a:off x="4455450" y="495981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66</a:t>
              </a:r>
            </a:p>
          </p:txBody>
        </p:sp>
        <p:sp>
          <p:nvSpPr>
            <p:cNvPr id="116" name="Elipse 115"/>
            <p:cNvSpPr/>
            <p:nvPr/>
          </p:nvSpPr>
          <p:spPr>
            <a:xfrm>
              <a:off x="5379345" y="495981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70</a:t>
              </a:r>
            </a:p>
          </p:txBody>
        </p:sp>
        <p:sp>
          <p:nvSpPr>
            <p:cNvPr id="117" name="Elipse 116"/>
            <p:cNvSpPr/>
            <p:nvPr/>
          </p:nvSpPr>
          <p:spPr>
            <a:xfrm>
              <a:off x="2144450" y="5643578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33</a:t>
              </a:r>
            </a:p>
          </p:txBody>
        </p:sp>
        <p:cxnSp>
          <p:nvCxnSpPr>
            <p:cNvPr id="118" name="Conector reto 117"/>
            <p:cNvCxnSpPr>
              <a:stCxn id="110" idx="5"/>
              <a:endCxn id="112" idx="1"/>
            </p:cNvCxnSpPr>
            <p:nvPr/>
          </p:nvCxnSpPr>
          <p:spPr>
            <a:xfrm rot="16200000" flipH="1">
              <a:off x="4547322" y="3979990"/>
              <a:ext cx="308998" cy="513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/>
            <p:cNvCxnSpPr>
              <a:stCxn id="110" idx="3"/>
              <a:endCxn id="111" idx="7"/>
            </p:cNvCxnSpPr>
            <p:nvPr/>
          </p:nvCxnSpPr>
          <p:spPr>
            <a:xfrm rot="5400000">
              <a:off x="3654224" y="3949194"/>
              <a:ext cx="308998" cy="575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/>
            <p:cNvCxnSpPr>
              <a:stCxn id="111" idx="3"/>
              <a:endCxn id="113" idx="0"/>
            </p:cNvCxnSpPr>
            <p:nvPr/>
          </p:nvCxnSpPr>
          <p:spPr>
            <a:xfrm rot="5400000">
              <a:off x="2923473" y="4710722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/>
            <p:cNvCxnSpPr>
              <a:stCxn id="111" idx="5"/>
              <a:endCxn id="114" idx="0"/>
            </p:cNvCxnSpPr>
            <p:nvPr/>
          </p:nvCxnSpPr>
          <p:spPr>
            <a:xfrm rot="16200000" flipH="1">
              <a:off x="3528835" y="4710721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/>
            <p:cNvCxnSpPr>
              <a:stCxn id="112" idx="3"/>
              <a:endCxn id="115" idx="0"/>
            </p:cNvCxnSpPr>
            <p:nvPr/>
          </p:nvCxnSpPr>
          <p:spPr>
            <a:xfrm rot="5400000">
              <a:off x="4709671" y="4710722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/>
            <p:cNvCxnSpPr>
              <a:stCxn id="112" idx="5"/>
              <a:endCxn id="116" idx="0"/>
            </p:cNvCxnSpPr>
            <p:nvPr/>
          </p:nvCxnSpPr>
          <p:spPr>
            <a:xfrm rot="16200000" flipH="1">
              <a:off x="5345829" y="4679925"/>
              <a:ext cx="241245" cy="3185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/>
            <p:cNvCxnSpPr>
              <a:stCxn id="113" idx="3"/>
              <a:endCxn id="117" idx="0"/>
            </p:cNvCxnSpPr>
            <p:nvPr/>
          </p:nvCxnSpPr>
          <p:spPr>
            <a:xfrm rot="5400000">
              <a:off x="2421684" y="5323848"/>
              <a:ext cx="288871" cy="350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CaixaDeTexto 124"/>
            <p:cNvSpPr txBox="1"/>
            <p:nvPr/>
          </p:nvSpPr>
          <p:spPr>
            <a:xfrm>
              <a:off x="3858962" y="350043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26" name="CaixaDeTexto 125"/>
            <p:cNvSpPr txBox="1"/>
            <p:nvPr/>
          </p:nvSpPr>
          <p:spPr>
            <a:xfrm>
              <a:off x="3024166" y="4116167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27" name="CaixaDeTexto 126"/>
            <p:cNvSpPr txBox="1"/>
            <p:nvPr/>
          </p:nvSpPr>
          <p:spPr>
            <a:xfrm>
              <a:off x="5310182" y="4187605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28" name="CaixaDeTexto 127"/>
            <p:cNvSpPr txBox="1"/>
            <p:nvPr/>
          </p:nvSpPr>
          <p:spPr>
            <a:xfrm>
              <a:off x="2524100" y="475910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29" name="CaixaDeTexto 128"/>
            <p:cNvSpPr txBox="1"/>
            <p:nvPr/>
          </p:nvSpPr>
          <p:spPr>
            <a:xfrm>
              <a:off x="3881422" y="475910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30" name="CaixaDeTexto 129"/>
            <p:cNvSpPr txBox="1"/>
            <p:nvPr/>
          </p:nvSpPr>
          <p:spPr>
            <a:xfrm>
              <a:off x="4310050" y="475910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31" name="CaixaDeTexto 130"/>
            <p:cNvSpPr txBox="1"/>
            <p:nvPr/>
          </p:nvSpPr>
          <p:spPr>
            <a:xfrm>
              <a:off x="5738810" y="4759109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2001574" y="5429265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8</a:t>
              </a:r>
              <a:endParaRPr lang="pt-BR" sz="1400" baseline="-25000" dirty="0">
                <a:latin typeface="+mj-lt"/>
              </a:endParaRP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6430730" y="3571877"/>
            <a:ext cx="3987626" cy="2605785"/>
            <a:chOff x="6430730" y="3571877"/>
            <a:chExt cx="3987626" cy="2605785"/>
          </a:xfrm>
        </p:grpSpPr>
        <p:sp>
          <p:nvSpPr>
            <p:cNvPr id="53" name="Elipse 52"/>
            <p:cNvSpPr/>
            <p:nvPr/>
          </p:nvSpPr>
          <p:spPr>
            <a:xfrm>
              <a:off x="8453454" y="3758976"/>
              <a:ext cx="492744" cy="4626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78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7529559" y="4395114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73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9315757" y="4395114"/>
              <a:ext cx="492744" cy="4626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70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7098408" y="5031252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60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7960710" y="5031252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28</a:t>
              </a:r>
            </a:p>
          </p:txBody>
        </p:sp>
        <p:sp>
          <p:nvSpPr>
            <p:cNvPr id="58" name="Elipse 57"/>
            <p:cNvSpPr/>
            <p:nvPr/>
          </p:nvSpPr>
          <p:spPr>
            <a:xfrm>
              <a:off x="8884606" y="5031252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66</a:t>
              </a:r>
            </a:p>
          </p:txBody>
        </p:sp>
        <p:sp>
          <p:nvSpPr>
            <p:cNvPr id="59" name="Elipse 58"/>
            <p:cNvSpPr/>
            <p:nvPr/>
          </p:nvSpPr>
          <p:spPr>
            <a:xfrm>
              <a:off x="9808501" y="5031252"/>
              <a:ext cx="492744" cy="4626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39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6573606" y="5715016"/>
              <a:ext cx="492744" cy="4626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33</a:t>
              </a:r>
            </a:p>
          </p:txBody>
        </p:sp>
        <p:cxnSp>
          <p:nvCxnSpPr>
            <p:cNvPr id="61" name="Conector reto 60"/>
            <p:cNvCxnSpPr>
              <a:stCxn id="53" idx="5"/>
              <a:endCxn id="55" idx="1"/>
            </p:cNvCxnSpPr>
            <p:nvPr/>
          </p:nvCxnSpPr>
          <p:spPr>
            <a:xfrm rot="16200000" flipH="1">
              <a:off x="8976478" y="4051428"/>
              <a:ext cx="308998" cy="513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>
              <a:stCxn id="53" idx="3"/>
              <a:endCxn id="54" idx="7"/>
            </p:cNvCxnSpPr>
            <p:nvPr/>
          </p:nvCxnSpPr>
          <p:spPr>
            <a:xfrm rot="5400000">
              <a:off x="8083380" y="4020632"/>
              <a:ext cx="308998" cy="575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>
              <a:stCxn id="54" idx="3"/>
              <a:endCxn id="56" idx="0"/>
            </p:cNvCxnSpPr>
            <p:nvPr/>
          </p:nvCxnSpPr>
          <p:spPr>
            <a:xfrm rot="5400000">
              <a:off x="7352629" y="4782160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>
              <a:stCxn id="54" idx="5"/>
              <a:endCxn id="57" idx="0"/>
            </p:cNvCxnSpPr>
            <p:nvPr/>
          </p:nvCxnSpPr>
          <p:spPr>
            <a:xfrm rot="16200000" flipH="1">
              <a:off x="7957991" y="4782159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>
              <a:stCxn id="55" idx="3"/>
              <a:endCxn id="58" idx="0"/>
            </p:cNvCxnSpPr>
            <p:nvPr/>
          </p:nvCxnSpPr>
          <p:spPr>
            <a:xfrm rot="5400000">
              <a:off x="9138827" y="4782160"/>
              <a:ext cx="241245" cy="256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>
              <a:stCxn id="55" idx="5"/>
              <a:endCxn id="59" idx="0"/>
            </p:cNvCxnSpPr>
            <p:nvPr/>
          </p:nvCxnSpPr>
          <p:spPr>
            <a:xfrm rot="16200000" flipH="1">
              <a:off x="9774985" y="4751363"/>
              <a:ext cx="241245" cy="3185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>
              <a:stCxn id="56" idx="3"/>
              <a:endCxn id="60" idx="0"/>
            </p:cNvCxnSpPr>
            <p:nvPr/>
          </p:nvCxnSpPr>
          <p:spPr>
            <a:xfrm rot="5400000">
              <a:off x="6850840" y="5395286"/>
              <a:ext cx="288871" cy="350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aixaDeTexto 67"/>
            <p:cNvSpPr txBox="1"/>
            <p:nvPr/>
          </p:nvSpPr>
          <p:spPr>
            <a:xfrm>
              <a:off x="8288118" y="3571877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7381884" y="4187605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9739338" y="4187605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6953256" y="4830547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8310578" y="4830547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8739206" y="4830547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10167966" y="4830547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  <a:endParaRPr lang="pt-BR" sz="1400" baseline="-25000" dirty="0">
                <a:latin typeface="+mj-lt"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6430730" y="5500703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8</a:t>
              </a:r>
              <a:endParaRPr lang="pt-BR" sz="1400" baseline="-25000" dirty="0">
                <a:latin typeface="+mj-lt"/>
              </a:endParaRPr>
            </a:p>
          </p:txBody>
        </p:sp>
      </p:grpSp>
      <p:sp>
        <p:nvSpPr>
          <p:cNvPr id="50" name="Seta: para a Direita 49"/>
          <p:cNvSpPr/>
          <p:nvPr/>
        </p:nvSpPr>
        <p:spPr>
          <a:xfrm>
            <a:off x="5884775" y="4657596"/>
            <a:ext cx="432048" cy="2916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00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24128" y="2084832"/>
            <a:ext cx="590738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000" dirty="0">
                <a:latin typeface="+mj-lt"/>
              </a:rPr>
              <a:t>: Remoção em uma fila de prioridades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procedimento </a:t>
            </a:r>
            <a:r>
              <a:rPr lang="pt-BR" sz="1600" dirty="0">
                <a:latin typeface="Consolas" panose="020B0609020204030204" pitchFamily="49" charset="0"/>
              </a:rPr>
              <a:t>remover()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se </a:t>
            </a:r>
            <a:r>
              <a:rPr lang="pt-BR" sz="1600" dirty="0">
                <a:latin typeface="Consolas" panose="020B0609020204030204" pitchFamily="49" charset="0"/>
              </a:rPr>
              <a:t>n ≠ 0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então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   |   </a:t>
            </a:r>
            <a:r>
              <a:rPr lang="pt-BR" sz="1600" dirty="0">
                <a:latin typeface="Consolas" panose="020B0609020204030204" pitchFamily="49" charset="0"/>
              </a:rPr>
              <a:t>usar(T[1])      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usar elemento removido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</a:rPr>
              <a:t>   T[1] = T[n]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 |   </a:t>
            </a:r>
            <a:r>
              <a:rPr lang="pt-BR" sz="1600" dirty="0">
                <a:latin typeface="Consolas" panose="020B0609020204030204" pitchFamily="49" charset="0"/>
              </a:rPr>
              <a:t>n = n - 1</a:t>
            </a:r>
            <a:endParaRPr lang="pt-BR" sz="1600" dirty="0">
              <a:latin typeface="Consolas" pitchFamily="49" charset="0"/>
              <a:sym typeface="Symbol"/>
            </a:endParaRPr>
          </a:p>
          <a:p>
            <a:r>
              <a:rPr lang="pt-BR" sz="1600" dirty="0">
                <a:latin typeface="Consolas" pitchFamily="49" charset="0"/>
                <a:sym typeface="Symbol"/>
              </a:rPr>
              <a:t>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latin typeface="Consolas" panose="020B0609020204030204" pitchFamily="49" charset="0"/>
                <a:sym typeface="Symbol"/>
              </a:rPr>
              <a:t>   descer(1, n)</a:t>
            </a:r>
          </a:p>
          <a:p>
            <a:r>
              <a:rPr lang="pt-BR" sz="1600" dirty="0">
                <a:latin typeface="Consolas" panose="020B0609020204030204" pitchFamily="49" charset="0"/>
                <a:sym typeface="Symbol"/>
              </a:rPr>
              <a:t>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sym typeface="Symbol"/>
              </a:rPr>
              <a:t>senão</a:t>
            </a:r>
          </a:p>
          <a:p>
            <a:r>
              <a:rPr lang="pt-BR" sz="1600" dirty="0">
                <a:latin typeface="Consolas" panose="020B0609020204030204" pitchFamily="49" charset="0"/>
                <a:sym typeface="Symbol"/>
              </a:rPr>
              <a:t>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sym typeface="Symbol"/>
              </a:rPr>
              <a:t>└</a:t>
            </a:r>
            <a:r>
              <a:rPr lang="pt-BR" sz="1600" dirty="0">
                <a:latin typeface="Consolas" panose="020B0609020204030204" pitchFamily="49" charset="0"/>
                <a:sym typeface="Symbol"/>
              </a:rPr>
              <a:t>   “Lista de prioridades vazia”</a:t>
            </a:r>
            <a:endParaRPr lang="pt-BR" sz="1600" dirty="0">
              <a:latin typeface="Consolas" panose="020B0609020204030204" pitchFamily="49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3211691" y="504031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+mj-lt"/>
              </a:rPr>
              <a:t>95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3908211" y="504031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73</a:t>
            </a:r>
            <a:endParaRPr lang="pt-BR" dirty="0">
              <a:latin typeface="+mj-lt"/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5301253" y="504031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60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4604732" y="504031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78</a:t>
            </a:r>
            <a:endParaRPr lang="pt-BR" dirty="0">
              <a:latin typeface="+mj-lt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5997773" y="504031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28</a:t>
            </a:r>
            <a:endParaRPr lang="pt-BR" dirty="0">
              <a:latin typeface="+mj-lt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6694293" y="504031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66</a:t>
            </a:r>
            <a:endParaRPr lang="pt-BR" dirty="0">
              <a:latin typeface="+mj-lt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8087335" y="504031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33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7390814" y="504031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70</a:t>
            </a:r>
            <a:endParaRPr lang="pt-BR" dirty="0">
              <a:latin typeface="+mj-lt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3426004" y="472514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1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4140384" y="472514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2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4783326" y="472514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3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5497706" y="472514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4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6212086" y="472514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5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6926466" y="472514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6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7569408" y="472514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7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8283788" y="472514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8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70" name="Retângulo 69"/>
          <p:cNvSpPr/>
          <p:nvPr/>
        </p:nvSpPr>
        <p:spPr>
          <a:xfrm>
            <a:off x="8783855" y="5040312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39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8980308" y="472514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9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193831" y="5544368"/>
            <a:ext cx="696521" cy="4049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+mj-lt"/>
              </a:rPr>
              <a:t>39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890351" y="554436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73</a:t>
            </a:r>
            <a:endParaRPr lang="pt-BR" dirty="0">
              <a:latin typeface="+mj-lt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5283393" y="554436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60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4586872" y="554436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78</a:t>
            </a:r>
            <a:endParaRPr lang="pt-BR" dirty="0">
              <a:latin typeface="+mj-lt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5979913" y="554436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28</a:t>
            </a:r>
            <a:endParaRPr lang="pt-BR" dirty="0">
              <a:latin typeface="+mj-lt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6676433" y="554436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66</a:t>
            </a:r>
            <a:endParaRPr lang="pt-BR" dirty="0">
              <a:latin typeface="+mj-lt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8069475" y="554436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33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7372954" y="5544368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70</a:t>
            </a:r>
            <a:endParaRPr lang="pt-BR" dirty="0">
              <a:latin typeface="+mj-lt"/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3193831" y="6071066"/>
            <a:ext cx="696521" cy="4049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+mj-lt"/>
              </a:rPr>
              <a:t>78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5" name="Retângulo 94"/>
          <p:cNvSpPr/>
          <p:nvPr/>
        </p:nvSpPr>
        <p:spPr>
          <a:xfrm>
            <a:off x="3890351" y="607106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73</a:t>
            </a:r>
            <a:endParaRPr lang="pt-BR" dirty="0">
              <a:latin typeface="+mj-lt"/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5283393" y="607106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60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4586872" y="6071066"/>
            <a:ext cx="696521" cy="4049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+mj-lt"/>
              </a:rPr>
              <a:t>70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5979913" y="607106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28</a:t>
            </a:r>
            <a:endParaRPr lang="pt-BR" dirty="0">
              <a:latin typeface="+mj-lt"/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6676433" y="607106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66</a:t>
            </a:r>
            <a:endParaRPr lang="pt-BR" dirty="0">
              <a:latin typeface="+mj-lt"/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8069475" y="607106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33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7372954" y="6071066"/>
            <a:ext cx="696521" cy="4049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+mj-lt"/>
              </a:rPr>
              <a:t>39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3631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aplicações onde há interesse sistemático pelo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maior ou menor elemento </a:t>
            </a:r>
            <a:r>
              <a:rPr lang="pt-BR" dirty="0"/>
              <a:t>do conjunto,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fila de prioridades </a:t>
            </a:r>
            <a:r>
              <a:rPr lang="pt-BR" dirty="0"/>
              <a:t>é a estrutura de dados adequada</a:t>
            </a:r>
          </a:p>
          <a:p>
            <a:r>
              <a:rPr lang="pt-BR" dirty="0"/>
              <a:t>A escolha de qualquer estrutura de dados deve levar em consideração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frequência de execução de cada operação </a:t>
            </a:r>
            <a:r>
              <a:rPr lang="pt-BR" dirty="0"/>
              <a:t>na aplicação</a:t>
            </a:r>
          </a:p>
          <a:p>
            <a:r>
              <a:rPr lang="pt-BR" dirty="0"/>
              <a:t>A fila de prioridades possui as seguintes operações: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Seleção</a:t>
            </a:r>
            <a:r>
              <a:rPr lang="pt-BR" dirty="0"/>
              <a:t> - O(1)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Inserção</a:t>
            </a:r>
            <a:r>
              <a:rPr lang="pt-BR" dirty="0"/>
              <a:t> - O(log n)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Remoção</a:t>
            </a:r>
            <a:r>
              <a:rPr lang="pt-BR" dirty="0"/>
              <a:t> - O(log n)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Alteração de prioridade </a:t>
            </a:r>
            <a:r>
              <a:rPr lang="pt-BR" dirty="0"/>
              <a:t>- O(log 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5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operação importante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determinar o dado de maior prioridade</a:t>
            </a:r>
            <a:r>
              <a:rPr lang="pt-BR" dirty="0"/>
              <a:t> para que tarefas sejam realizadas em ordem de prioridade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057970"/>
              </p:ext>
            </p:extLst>
          </p:nvPr>
        </p:nvGraphicFramePr>
        <p:xfrm>
          <a:off x="3324549" y="3582534"/>
          <a:ext cx="5381620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69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Processos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Prioridade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PowerPoint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Windows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Visual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OneDrive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324550" y="5939988"/>
            <a:ext cx="299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 Processo atualmente em foco</a:t>
            </a:r>
          </a:p>
        </p:txBody>
      </p:sp>
      <p:cxnSp>
        <p:nvCxnSpPr>
          <p:cNvPr id="8" name="Conector de seta reta 7"/>
          <p:cNvCxnSpPr/>
          <p:nvPr/>
        </p:nvCxnSpPr>
        <p:spPr>
          <a:xfrm rot="5400000">
            <a:off x="7920351" y="4666246"/>
            <a:ext cx="242889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9277674" y="3688556"/>
            <a:ext cx="461665" cy="185243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/>
              <a:t>Fila de Prioridades</a:t>
            </a:r>
          </a:p>
        </p:txBody>
      </p:sp>
    </p:spTree>
    <p:extLst>
      <p:ext uri="{BB962C8B-B14F-4D97-AF65-F5344CB8AC3E}">
        <p14:creationId xmlns:p14="http://schemas.microsoft.com/office/powerpoint/2010/main" val="351307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certos casos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prioridade das tarefas varia com o tempo</a:t>
            </a:r>
            <a:r>
              <a:rPr lang="pt-BR" dirty="0"/>
              <a:t> e/ou com a inserção de novas tarefas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3359696" y="3784140"/>
            <a:ext cx="1465257" cy="136815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4613451" y="4159190"/>
            <a:ext cx="1714512" cy="1571636"/>
          </a:xfrm>
          <a:prstGeom prst="ellipse">
            <a:avLst/>
          </a:prstGeom>
          <a:solidFill>
            <a:srgbClr val="FF3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3399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44233" y="3960384"/>
            <a:ext cx="18565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Ordem dos </a:t>
            </a:r>
            <a:br>
              <a:rPr lang="pt-BR" sz="2000" dirty="0"/>
            </a:br>
            <a:r>
              <a:rPr lang="pt-BR" sz="2000" dirty="0"/>
              <a:t>objetos em uma </a:t>
            </a:r>
            <a:br>
              <a:rPr lang="pt-BR" sz="2000" dirty="0"/>
            </a:br>
            <a:r>
              <a:rPr lang="pt-BR" sz="2000" dirty="0"/>
              <a:t>cena gráfica</a:t>
            </a:r>
          </a:p>
        </p:txBody>
      </p:sp>
      <p:sp>
        <p:nvSpPr>
          <p:cNvPr id="6" name="Estrela de 5 pontas 5"/>
          <p:cNvSpPr/>
          <p:nvPr/>
        </p:nvSpPr>
        <p:spPr>
          <a:xfrm rot="19631410">
            <a:off x="5816456" y="3250362"/>
            <a:ext cx="1968812" cy="1817655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37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Pode-se definir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fila de prioridades </a:t>
            </a:r>
            <a:r>
              <a:rPr lang="pt-BR" dirty="0"/>
              <a:t>como um vetor no qual a cada um de seus dados está associada uma prioridade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prioridade</a:t>
            </a:r>
            <a:r>
              <a:rPr lang="pt-BR" dirty="0"/>
              <a:t> é geralmente definida por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valor numérico</a:t>
            </a:r>
            <a:r>
              <a:rPr lang="pt-BR" dirty="0"/>
              <a:t> e armazenada em um campo de um registro</a:t>
            </a:r>
          </a:p>
          <a:p>
            <a:endParaRPr lang="pt-BR" dirty="0"/>
          </a:p>
        </p:txBody>
      </p:sp>
      <p:sp>
        <p:nvSpPr>
          <p:cNvPr id="14" name="Retângulo 7"/>
          <p:cNvSpPr/>
          <p:nvPr/>
        </p:nvSpPr>
        <p:spPr>
          <a:xfrm>
            <a:off x="2710294" y="5352251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8"/>
          <p:cNvSpPr/>
          <p:nvPr/>
        </p:nvSpPr>
        <p:spPr>
          <a:xfrm>
            <a:off x="3406814" y="5352251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9"/>
          <p:cNvSpPr/>
          <p:nvPr/>
        </p:nvSpPr>
        <p:spPr>
          <a:xfrm>
            <a:off x="4799856" y="5352251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0"/>
          <p:cNvSpPr/>
          <p:nvPr/>
        </p:nvSpPr>
        <p:spPr>
          <a:xfrm>
            <a:off x="4103335" y="5352251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2"/>
          <p:cNvSpPr/>
          <p:nvPr/>
        </p:nvSpPr>
        <p:spPr>
          <a:xfrm>
            <a:off x="6192896" y="5352251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3"/>
          <p:cNvSpPr/>
          <p:nvPr/>
        </p:nvSpPr>
        <p:spPr>
          <a:xfrm>
            <a:off x="8088095" y="5352251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4"/>
          <p:cNvSpPr/>
          <p:nvPr/>
        </p:nvSpPr>
        <p:spPr>
          <a:xfrm>
            <a:off x="6889417" y="5352251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TextBox 19"/>
          <p:cNvSpPr txBox="1"/>
          <p:nvPr/>
        </p:nvSpPr>
        <p:spPr>
          <a:xfrm>
            <a:off x="7670126" y="537004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30" name="Freeform 46"/>
          <p:cNvSpPr/>
          <p:nvPr/>
        </p:nvSpPr>
        <p:spPr>
          <a:xfrm>
            <a:off x="5494814" y="4237050"/>
            <a:ext cx="982185" cy="1522194"/>
          </a:xfrm>
          <a:custGeom>
            <a:avLst/>
            <a:gdLst>
              <a:gd name="connsiteX0" fmla="*/ 0 w 966651"/>
              <a:gd name="connsiteY0" fmla="*/ 1149531 h 1580605"/>
              <a:gd name="connsiteX1" fmla="*/ 13063 w 966651"/>
              <a:gd name="connsiteY1" fmla="*/ 1580605 h 1580605"/>
              <a:gd name="connsiteX2" fmla="*/ 966651 w 966651"/>
              <a:gd name="connsiteY2" fmla="*/ 809897 h 1580605"/>
              <a:gd name="connsiteX3" fmla="*/ 966651 w 966651"/>
              <a:gd name="connsiteY3" fmla="*/ 0 h 1580605"/>
              <a:gd name="connsiteX4" fmla="*/ 0 w 966651"/>
              <a:gd name="connsiteY4" fmla="*/ 1149531 h 1580605"/>
              <a:gd name="connsiteX0" fmla="*/ 0 w 979714"/>
              <a:gd name="connsiteY0" fmla="*/ 1149531 h 1580605"/>
              <a:gd name="connsiteX1" fmla="*/ 13063 w 979714"/>
              <a:gd name="connsiteY1" fmla="*/ 1580605 h 1580605"/>
              <a:gd name="connsiteX2" fmla="*/ 979714 w 979714"/>
              <a:gd name="connsiteY2" fmla="*/ 835755 h 1580605"/>
              <a:gd name="connsiteX3" fmla="*/ 966651 w 979714"/>
              <a:gd name="connsiteY3" fmla="*/ 0 h 1580605"/>
              <a:gd name="connsiteX4" fmla="*/ 0 w 979714"/>
              <a:gd name="connsiteY4" fmla="*/ 1149531 h 1580605"/>
              <a:gd name="connsiteX0" fmla="*/ 0 w 979714"/>
              <a:gd name="connsiteY0" fmla="*/ 1149531 h 1567677"/>
              <a:gd name="connsiteX1" fmla="*/ 26126 w 979714"/>
              <a:gd name="connsiteY1" fmla="*/ 1567677 h 1567677"/>
              <a:gd name="connsiteX2" fmla="*/ 979714 w 979714"/>
              <a:gd name="connsiteY2" fmla="*/ 835755 h 1567677"/>
              <a:gd name="connsiteX3" fmla="*/ 966651 w 979714"/>
              <a:gd name="connsiteY3" fmla="*/ 0 h 1567677"/>
              <a:gd name="connsiteX4" fmla="*/ 0 w 979714"/>
              <a:gd name="connsiteY4" fmla="*/ 1149531 h 1567677"/>
              <a:gd name="connsiteX0" fmla="*/ 13063 w 953588"/>
              <a:gd name="connsiteY0" fmla="*/ 1136602 h 1567677"/>
              <a:gd name="connsiteX1" fmla="*/ 0 w 953588"/>
              <a:gd name="connsiteY1" fmla="*/ 1567677 h 1567677"/>
              <a:gd name="connsiteX2" fmla="*/ 953588 w 953588"/>
              <a:gd name="connsiteY2" fmla="*/ 835755 h 1567677"/>
              <a:gd name="connsiteX3" fmla="*/ 940525 w 953588"/>
              <a:gd name="connsiteY3" fmla="*/ 0 h 1567677"/>
              <a:gd name="connsiteX4" fmla="*/ 13063 w 953588"/>
              <a:gd name="connsiteY4" fmla="*/ 1136602 h 1567677"/>
              <a:gd name="connsiteX0" fmla="*/ 13063 w 960622"/>
              <a:gd name="connsiteY0" fmla="*/ 1136602 h 1567677"/>
              <a:gd name="connsiteX1" fmla="*/ 0 w 960622"/>
              <a:gd name="connsiteY1" fmla="*/ 1567677 h 1567677"/>
              <a:gd name="connsiteX2" fmla="*/ 953588 w 960622"/>
              <a:gd name="connsiteY2" fmla="*/ 835755 h 1567677"/>
              <a:gd name="connsiteX3" fmla="*/ 960622 w 960622"/>
              <a:gd name="connsiteY3" fmla="*/ 0 h 1567677"/>
              <a:gd name="connsiteX4" fmla="*/ 13063 w 960622"/>
              <a:gd name="connsiteY4" fmla="*/ 1136602 h 1567677"/>
              <a:gd name="connsiteX0" fmla="*/ 13063 w 975695"/>
              <a:gd name="connsiteY0" fmla="*/ 1136602 h 1567677"/>
              <a:gd name="connsiteX1" fmla="*/ 0 w 975695"/>
              <a:gd name="connsiteY1" fmla="*/ 1567677 h 1567677"/>
              <a:gd name="connsiteX2" fmla="*/ 953588 w 975695"/>
              <a:gd name="connsiteY2" fmla="*/ 835755 h 1567677"/>
              <a:gd name="connsiteX3" fmla="*/ 975695 w 975695"/>
              <a:gd name="connsiteY3" fmla="*/ 0 h 1567677"/>
              <a:gd name="connsiteX4" fmla="*/ 13063 w 975695"/>
              <a:gd name="connsiteY4" fmla="*/ 1136602 h 1567677"/>
              <a:gd name="connsiteX0" fmla="*/ 13063 w 979158"/>
              <a:gd name="connsiteY0" fmla="*/ 1136602 h 1567677"/>
              <a:gd name="connsiteX1" fmla="*/ 0 w 979158"/>
              <a:gd name="connsiteY1" fmla="*/ 1567677 h 1567677"/>
              <a:gd name="connsiteX2" fmla="*/ 978709 w 979158"/>
              <a:gd name="connsiteY2" fmla="*/ 835756 h 1567677"/>
              <a:gd name="connsiteX3" fmla="*/ 975695 w 979158"/>
              <a:gd name="connsiteY3" fmla="*/ 0 h 1567677"/>
              <a:gd name="connsiteX4" fmla="*/ 13063 w 979158"/>
              <a:gd name="connsiteY4" fmla="*/ 1136602 h 1567677"/>
              <a:gd name="connsiteX0" fmla="*/ 0 w 966095"/>
              <a:gd name="connsiteY0" fmla="*/ 1136602 h 1567677"/>
              <a:gd name="connsiteX1" fmla="*/ 7034 w 966095"/>
              <a:gd name="connsiteY1" fmla="*/ 1567677 h 1567677"/>
              <a:gd name="connsiteX2" fmla="*/ 965646 w 966095"/>
              <a:gd name="connsiteY2" fmla="*/ 835756 h 1567677"/>
              <a:gd name="connsiteX3" fmla="*/ 962632 w 966095"/>
              <a:gd name="connsiteY3" fmla="*/ 0 h 1567677"/>
              <a:gd name="connsiteX4" fmla="*/ 0 w 966095"/>
              <a:gd name="connsiteY4" fmla="*/ 1136602 h 1567677"/>
              <a:gd name="connsiteX0" fmla="*/ 3015 w 969110"/>
              <a:gd name="connsiteY0" fmla="*/ 1136602 h 1542813"/>
              <a:gd name="connsiteX1" fmla="*/ 0 w 969110"/>
              <a:gd name="connsiteY1" fmla="*/ 1542813 h 1542813"/>
              <a:gd name="connsiteX2" fmla="*/ 968661 w 969110"/>
              <a:gd name="connsiteY2" fmla="*/ 835756 h 1542813"/>
              <a:gd name="connsiteX3" fmla="*/ 965647 w 969110"/>
              <a:gd name="connsiteY3" fmla="*/ 0 h 1542813"/>
              <a:gd name="connsiteX4" fmla="*/ 3015 w 969110"/>
              <a:gd name="connsiteY4" fmla="*/ 1136602 h 1542813"/>
              <a:gd name="connsiteX0" fmla="*/ 3015 w 969110"/>
              <a:gd name="connsiteY0" fmla="*/ 1100400 h 1506611"/>
              <a:gd name="connsiteX1" fmla="*/ 0 w 969110"/>
              <a:gd name="connsiteY1" fmla="*/ 1506611 h 1506611"/>
              <a:gd name="connsiteX2" fmla="*/ 968661 w 969110"/>
              <a:gd name="connsiteY2" fmla="*/ 799554 h 1506611"/>
              <a:gd name="connsiteX3" fmla="*/ 965647 w 969110"/>
              <a:gd name="connsiteY3" fmla="*/ 0 h 1506611"/>
              <a:gd name="connsiteX4" fmla="*/ 3015 w 969110"/>
              <a:gd name="connsiteY4" fmla="*/ 1100400 h 150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110" h="1506611">
                <a:moveTo>
                  <a:pt x="3015" y="1100400"/>
                </a:moveTo>
                <a:lnTo>
                  <a:pt x="0" y="1506611"/>
                </a:lnTo>
                <a:lnTo>
                  <a:pt x="968661" y="799554"/>
                </a:lnTo>
                <a:cubicBezTo>
                  <a:pt x="971006" y="520969"/>
                  <a:pt x="963302" y="278585"/>
                  <a:pt x="965647" y="0"/>
                </a:cubicBezTo>
                <a:lnTo>
                  <a:pt x="3015" y="11004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reeform 47"/>
          <p:cNvSpPr/>
          <p:nvPr/>
        </p:nvSpPr>
        <p:spPr>
          <a:xfrm>
            <a:off x="5482628" y="5031881"/>
            <a:ext cx="2354649" cy="725773"/>
          </a:xfrm>
          <a:custGeom>
            <a:avLst/>
            <a:gdLst>
              <a:gd name="connsiteX0" fmla="*/ 953588 w 2403565"/>
              <a:gd name="connsiteY0" fmla="*/ 0 h 757645"/>
              <a:gd name="connsiteX1" fmla="*/ 2403565 w 2403565"/>
              <a:gd name="connsiteY1" fmla="*/ 13062 h 757645"/>
              <a:gd name="connsiteX2" fmla="*/ 692331 w 2403565"/>
              <a:gd name="connsiteY2" fmla="*/ 731520 h 757645"/>
              <a:gd name="connsiteX3" fmla="*/ 0 w 2403565"/>
              <a:gd name="connsiteY3" fmla="*/ 757645 h 757645"/>
              <a:gd name="connsiteX4" fmla="*/ 953588 w 2403565"/>
              <a:gd name="connsiteY4" fmla="*/ 0 h 757645"/>
              <a:gd name="connsiteX0" fmla="*/ 953588 w 2403565"/>
              <a:gd name="connsiteY0" fmla="*/ 0 h 731520"/>
              <a:gd name="connsiteX1" fmla="*/ 2403565 w 2403565"/>
              <a:gd name="connsiteY1" fmla="*/ 13062 h 731520"/>
              <a:gd name="connsiteX2" fmla="*/ 692331 w 2403565"/>
              <a:gd name="connsiteY2" fmla="*/ 731520 h 731520"/>
              <a:gd name="connsiteX3" fmla="*/ 0 w 2403565"/>
              <a:gd name="connsiteY3" fmla="*/ 718457 h 731520"/>
              <a:gd name="connsiteX4" fmla="*/ 953588 w 2403565"/>
              <a:gd name="connsiteY4" fmla="*/ 0 h 731520"/>
              <a:gd name="connsiteX0" fmla="*/ 953588 w 2403565"/>
              <a:gd name="connsiteY0" fmla="*/ 26127 h 757647"/>
              <a:gd name="connsiteX1" fmla="*/ 2403565 w 2403565"/>
              <a:gd name="connsiteY1" fmla="*/ 0 h 757647"/>
              <a:gd name="connsiteX2" fmla="*/ 692331 w 2403565"/>
              <a:gd name="connsiteY2" fmla="*/ 757647 h 757647"/>
              <a:gd name="connsiteX3" fmla="*/ 0 w 2403565"/>
              <a:gd name="connsiteY3" fmla="*/ 744584 h 757647"/>
              <a:gd name="connsiteX4" fmla="*/ 953588 w 2403565"/>
              <a:gd name="connsiteY4" fmla="*/ 26127 h 757647"/>
              <a:gd name="connsiteX0" fmla="*/ 953588 w 2390502"/>
              <a:gd name="connsiteY0" fmla="*/ 0 h 731520"/>
              <a:gd name="connsiteX1" fmla="*/ 2390502 w 2390502"/>
              <a:gd name="connsiteY1" fmla="*/ 13062 h 731520"/>
              <a:gd name="connsiteX2" fmla="*/ 692331 w 2390502"/>
              <a:gd name="connsiteY2" fmla="*/ 731520 h 731520"/>
              <a:gd name="connsiteX3" fmla="*/ 0 w 2390502"/>
              <a:gd name="connsiteY3" fmla="*/ 718457 h 731520"/>
              <a:gd name="connsiteX4" fmla="*/ 953588 w 2390502"/>
              <a:gd name="connsiteY4" fmla="*/ 0 h 731520"/>
              <a:gd name="connsiteX0" fmla="*/ 940525 w 2390502"/>
              <a:gd name="connsiteY0" fmla="*/ 0 h 718458"/>
              <a:gd name="connsiteX1" fmla="*/ 2390502 w 2390502"/>
              <a:gd name="connsiteY1" fmla="*/ 0 h 718458"/>
              <a:gd name="connsiteX2" fmla="*/ 692331 w 2390502"/>
              <a:gd name="connsiteY2" fmla="*/ 718458 h 718458"/>
              <a:gd name="connsiteX3" fmla="*/ 0 w 2390502"/>
              <a:gd name="connsiteY3" fmla="*/ 705395 h 718458"/>
              <a:gd name="connsiteX4" fmla="*/ 940525 w 2390502"/>
              <a:gd name="connsiteY4" fmla="*/ 0 h 718458"/>
              <a:gd name="connsiteX0" fmla="*/ 953588 w 2403565"/>
              <a:gd name="connsiteY0" fmla="*/ 0 h 718458"/>
              <a:gd name="connsiteX1" fmla="*/ 2403565 w 2403565"/>
              <a:gd name="connsiteY1" fmla="*/ 0 h 718458"/>
              <a:gd name="connsiteX2" fmla="*/ 705394 w 2403565"/>
              <a:gd name="connsiteY2" fmla="*/ 718458 h 718458"/>
              <a:gd name="connsiteX3" fmla="*/ 0 w 2403565"/>
              <a:gd name="connsiteY3" fmla="*/ 718458 h 718458"/>
              <a:gd name="connsiteX4" fmla="*/ 953588 w 2403565"/>
              <a:gd name="connsiteY4" fmla="*/ 0 h 718458"/>
              <a:gd name="connsiteX0" fmla="*/ 968660 w 2418637"/>
              <a:gd name="connsiteY0" fmla="*/ 0 h 718458"/>
              <a:gd name="connsiteX1" fmla="*/ 2418637 w 2418637"/>
              <a:gd name="connsiteY1" fmla="*/ 0 h 718458"/>
              <a:gd name="connsiteX2" fmla="*/ 720466 w 2418637"/>
              <a:gd name="connsiteY2" fmla="*/ 718458 h 718458"/>
              <a:gd name="connsiteX3" fmla="*/ 0 w 2418637"/>
              <a:gd name="connsiteY3" fmla="*/ 718458 h 718458"/>
              <a:gd name="connsiteX4" fmla="*/ 968660 w 2418637"/>
              <a:gd name="connsiteY4" fmla="*/ 0 h 718458"/>
              <a:gd name="connsiteX0" fmla="*/ 983732 w 2418637"/>
              <a:gd name="connsiteY0" fmla="*/ 0 h 723482"/>
              <a:gd name="connsiteX1" fmla="*/ 2418637 w 2418637"/>
              <a:gd name="connsiteY1" fmla="*/ 5024 h 723482"/>
              <a:gd name="connsiteX2" fmla="*/ 720466 w 2418637"/>
              <a:gd name="connsiteY2" fmla="*/ 723482 h 723482"/>
              <a:gd name="connsiteX3" fmla="*/ 0 w 2418637"/>
              <a:gd name="connsiteY3" fmla="*/ 723482 h 723482"/>
              <a:gd name="connsiteX4" fmla="*/ 983732 w 2418637"/>
              <a:gd name="connsiteY4" fmla="*/ 0 h 723482"/>
              <a:gd name="connsiteX0" fmla="*/ 983732 w 2398540"/>
              <a:gd name="connsiteY0" fmla="*/ 0 h 723482"/>
              <a:gd name="connsiteX1" fmla="*/ 2398540 w 2398540"/>
              <a:gd name="connsiteY1" fmla="*/ 5024 h 723482"/>
              <a:gd name="connsiteX2" fmla="*/ 720466 w 2398540"/>
              <a:gd name="connsiteY2" fmla="*/ 723482 h 723482"/>
              <a:gd name="connsiteX3" fmla="*/ 0 w 2398540"/>
              <a:gd name="connsiteY3" fmla="*/ 723482 h 723482"/>
              <a:gd name="connsiteX4" fmla="*/ 983732 w 2398540"/>
              <a:gd name="connsiteY4" fmla="*/ 0 h 723482"/>
              <a:gd name="connsiteX0" fmla="*/ 983732 w 2354649"/>
              <a:gd name="connsiteY0" fmla="*/ 2291 h 725773"/>
              <a:gd name="connsiteX1" fmla="*/ 2354649 w 2354649"/>
              <a:gd name="connsiteY1" fmla="*/ 0 h 725773"/>
              <a:gd name="connsiteX2" fmla="*/ 720466 w 2354649"/>
              <a:gd name="connsiteY2" fmla="*/ 725773 h 725773"/>
              <a:gd name="connsiteX3" fmla="*/ 0 w 2354649"/>
              <a:gd name="connsiteY3" fmla="*/ 725773 h 725773"/>
              <a:gd name="connsiteX4" fmla="*/ 983732 w 2354649"/>
              <a:gd name="connsiteY4" fmla="*/ 2291 h 72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4649" h="725773">
                <a:moveTo>
                  <a:pt x="983732" y="2291"/>
                </a:moveTo>
                <a:lnTo>
                  <a:pt x="2354649" y="0"/>
                </a:lnTo>
                <a:lnTo>
                  <a:pt x="720466" y="725773"/>
                </a:lnTo>
                <a:lnTo>
                  <a:pt x="0" y="725773"/>
                </a:lnTo>
                <a:lnTo>
                  <a:pt x="983732" y="2291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11"/>
          <p:cNvSpPr/>
          <p:nvPr/>
        </p:nvSpPr>
        <p:spPr>
          <a:xfrm>
            <a:off x="5496376" y="5352251"/>
            <a:ext cx="696521" cy="4049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"/>
          <p:cNvSpPr txBox="1"/>
          <p:nvPr/>
        </p:nvSpPr>
        <p:spPr>
          <a:xfrm>
            <a:off x="6530494" y="4221088"/>
            <a:ext cx="123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prioridade</a:t>
            </a:r>
          </a:p>
        </p:txBody>
      </p:sp>
      <p:cxnSp>
        <p:nvCxnSpPr>
          <p:cNvPr id="35" name="Straight Connector 50"/>
          <p:cNvCxnSpPr/>
          <p:nvPr/>
        </p:nvCxnSpPr>
        <p:spPr>
          <a:xfrm flipH="1">
            <a:off x="6477002" y="4593748"/>
            <a:ext cx="1390648" cy="6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"/>
          <p:cNvSpPr txBox="1"/>
          <p:nvPr/>
        </p:nvSpPr>
        <p:spPr>
          <a:xfrm>
            <a:off x="6553524" y="4648822"/>
            <a:ext cx="123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dados</a:t>
            </a:r>
          </a:p>
        </p:txBody>
      </p:sp>
      <p:sp>
        <p:nvSpPr>
          <p:cNvPr id="41" name="Chave direita 40"/>
          <p:cNvSpPr/>
          <p:nvPr/>
        </p:nvSpPr>
        <p:spPr>
          <a:xfrm>
            <a:off x="8037534" y="4221088"/>
            <a:ext cx="74690" cy="8017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3"/>
          <p:cNvSpPr txBox="1"/>
          <p:nvPr/>
        </p:nvSpPr>
        <p:spPr>
          <a:xfrm>
            <a:off x="8171857" y="4424471"/>
            <a:ext cx="839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registro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640783" y="5892867"/>
            <a:ext cx="285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Vetor</a:t>
            </a:r>
          </a:p>
        </p:txBody>
      </p:sp>
    </p:spTree>
    <p:extLst>
      <p:ext uri="{BB962C8B-B14F-4D97-AF65-F5344CB8AC3E}">
        <p14:creationId xmlns:p14="http://schemas.microsoft.com/office/powerpoint/2010/main" val="8274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0.10937 -0.1365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68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2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2" grpId="1" animBg="1"/>
      <p:bldP spid="33" grpId="0"/>
      <p:bldP spid="40" grpId="0"/>
      <p:bldP spid="41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 básicas </a:t>
            </a:r>
            <a:r>
              <a:rPr lang="pt-BR" dirty="0"/>
              <a:t>de uma fila de prioridades são: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Inserção</a:t>
            </a:r>
            <a:r>
              <a:rPr lang="pt-BR" dirty="0"/>
              <a:t> de um novo elemento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Seleção</a:t>
            </a:r>
            <a:r>
              <a:rPr lang="pt-BR" dirty="0"/>
              <a:t> do elemento de maior prioridade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Remoção</a:t>
            </a:r>
            <a:r>
              <a:rPr lang="pt-BR" dirty="0"/>
              <a:t> do elemento de maior prioridade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Alteração</a:t>
            </a:r>
            <a:r>
              <a:rPr lang="pt-BR" dirty="0"/>
              <a:t> da prioridade de um elemento</a:t>
            </a:r>
          </a:p>
          <a:p>
            <a:pPr lvl="1"/>
            <a:endParaRPr lang="pt-BR" dirty="0"/>
          </a:p>
          <a:p>
            <a:r>
              <a:rPr lang="pt-BR" dirty="0"/>
              <a:t>Para simplificar o estudo, de agora em diante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chave de um elemento </a:t>
            </a:r>
            <a:r>
              <a:rPr lang="pt-BR" dirty="0"/>
              <a:t>será interpretada como a sua prioridade</a:t>
            </a:r>
          </a:p>
        </p:txBody>
      </p:sp>
    </p:spTree>
    <p:extLst>
      <p:ext uri="{BB962C8B-B14F-4D97-AF65-F5344CB8AC3E}">
        <p14:creationId xmlns:p14="http://schemas.microsoft.com/office/powerpoint/2010/main" val="299606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implementação de uma fila de prioridades pode ser feita através de:</a:t>
            </a:r>
          </a:p>
          <a:p>
            <a:pPr lvl="1"/>
            <a:r>
              <a:rPr lang="pt-BR" dirty="0"/>
              <a:t>Listas não ordenadas</a:t>
            </a:r>
          </a:p>
          <a:p>
            <a:pPr lvl="1"/>
            <a:r>
              <a:rPr lang="pt-BR" dirty="0"/>
              <a:t>Listas ordenadas</a:t>
            </a:r>
          </a:p>
          <a:p>
            <a:pPr lvl="1"/>
            <a:r>
              <a:rPr lang="pt-BR" dirty="0"/>
              <a:t>Heaps</a:t>
            </a:r>
          </a:p>
          <a:p>
            <a:pPr>
              <a:buNone/>
            </a:pPr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409732" y="331793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Listas Sequenciais e </a:t>
            </a:r>
            <a:br>
              <a:rPr lang="pt-BR" sz="2000" dirty="0"/>
            </a:br>
            <a:r>
              <a:rPr lang="pt-BR" sz="2000" dirty="0"/>
              <a:t>Encadeadas</a:t>
            </a:r>
          </a:p>
        </p:txBody>
      </p:sp>
      <p:grpSp>
        <p:nvGrpSpPr>
          <p:cNvPr id="38" name="Agrupar 37"/>
          <p:cNvGrpSpPr/>
          <p:nvPr/>
        </p:nvGrpSpPr>
        <p:grpSpPr>
          <a:xfrm>
            <a:off x="4682479" y="4646965"/>
            <a:ext cx="4179125" cy="404912"/>
            <a:chOff x="4309995" y="4793948"/>
            <a:chExt cx="4179125" cy="404912"/>
          </a:xfrm>
        </p:grpSpPr>
        <p:sp>
          <p:nvSpPr>
            <p:cNvPr id="22" name="Retângulo 21"/>
            <p:cNvSpPr/>
            <p:nvPr/>
          </p:nvSpPr>
          <p:spPr>
            <a:xfrm>
              <a:off x="4309995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15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006515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8</a:t>
              </a:r>
              <a:endParaRPr lang="pt-BR" dirty="0">
                <a:latin typeface="+mj-lt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399557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5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703036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792599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096078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20</a:t>
              </a:r>
              <a:endParaRPr lang="pt-BR" dirty="0">
                <a:latin typeface="+mj-lt"/>
              </a:endParaRP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3588164" y="5586272"/>
            <a:ext cx="6403792" cy="403606"/>
            <a:chOff x="3215680" y="5733255"/>
            <a:chExt cx="6403792" cy="403606"/>
          </a:xfrm>
        </p:grpSpPr>
        <p:sp>
          <p:nvSpPr>
            <p:cNvPr id="8" name="Retângulo 7"/>
            <p:cNvSpPr/>
            <p:nvPr/>
          </p:nvSpPr>
          <p:spPr>
            <a:xfrm>
              <a:off x="3215680" y="5733256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15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644704" y="5733256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5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501696" y="5733256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317154" y="5733256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8</a:t>
              </a:r>
            </a:p>
          </p:txBody>
        </p:sp>
        <p:cxnSp>
          <p:nvCxnSpPr>
            <p:cNvPr id="12" name="Conector de seta reta 11"/>
            <p:cNvCxnSpPr>
              <a:stCxn id="8" idx="3"/>
              <a:endCxn id="11" idx="1"/>
            </p:cNvCxnSpPr>
            <p:nvPr/>
          </p:nvCxnSpPr>
          <p:spPr>
            <a:xfrm>
              <a:off x="3873574" y="5935058"/>
              <a:ext cx="4435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angulado 12"/>
            <p:cNvCxnSpPr>
              <a:stCxn id="11" idx="3"/>
              <a:endCxn id="10" idx="1"/>
            </p:cNvCxnSpPr>
            <p:nvPr/>
          </p:nvCxnSpPr>
          <p:spPr>
            <a:xfrm>
              <a:off x="4975048" y="5935058"/>
              <a:ext cx="526648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>
              <a:stCxn id="10" idx="3"/>
              <a:endCxn id="9" idx="1"/>
            </p:cNvCxnSpPr>
            <p:nvPr/>
          </p:nvCxnSpPr>
          <p:spPr>
            <a:xfrm>
              <a:off x="6159590" y="5935058"/>
              <a:ext cx="4851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31"/>
            <p:cNvSpPr/>
            <p:nvPr/>
          </p:nvSpPr>
          <p:spPr>
            <a:xfrm>
              <a:off x="8961578" y="5733255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7818570" y="5733255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20</a:t>
              </a:r>
            </a:p>
          </p:txBody>
        </p:sp>
        <p:cxnSp>
          <p:nvCxnSpPr>
            <p:cNvPr id="34" name="Conector angulado 12"/>
            <p:cNvCxnSpPr>
              <a:cxnSpLocks/>
              <a:stCxn id="9" idx="3"/>
              <a:endCxn id="33" idx="1"/>
            </p:cNvCxnSpPr>
            <p:nvPr/>
          </p:nvCxnSpPr>
          <p:spPr>
            <a:xfrm flipV="1">
              <a:off x="7302598" y="5935058"/>
              <a:ext cx="515972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13"/>
            <p:cNvCxnSpPr>
              <a:stCxn id="33" idx="3"/>
              <a:endCxn id="32" idx="1"/>
            </p:cNvCxnSpPr>
            <p:nvPr/>
          </p:nvCxnSpPr>
          <p:spPr>
            <a:xfrm>
              <a:off x="8476464" y="5935057"/>
              <a:ext cx="4851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190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Não Ordenada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Inserção:</a:t>
            </a:r>
            <a:r>
              <a:rPr lang="pt-BR" dirty="0"/>
              <a:t> trivial - um novo nó pode ser colocado sempre no fim da lista, O(1)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Seleção:</a:t>
            </a:r>
            <a:r>
              <a:rPr lang="pt-BR" dirty="0"/>
              <a:t> implica em buscar o elemento de maior prioridade, O(n)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Remoção:</a:t>
            </a:r>
            <a:r>
              <a:rPr lang="pt-BR" dirty="0"/>
              <a:t> também requer a busca do elemento, O(n)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Alteração</a:t>
            </a:r>
            <a:r>
              <a:rPr lang="pt-BR" dirty="0"/>
              <a:t>: não afeta a organização da lista mas requer uma busca, O(n)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4007768" y="4797152"/>
            <a:ext cx="4179125" cy="404912"/>
            <a:chOff x="4309995" y="4793948"/>
            <a:chExt cx="4179125" cy="404912"/>
          </a:xfrm>
        </p:grpSpPr>
        <p:sp>
          <p:nvSpPr>
            <p:cNvPr id="23" name="Retângulo 22"/>
            <p:cNvSpPr/>
            <p:nvPr/>
          </p:nvSpPr>
          <p:spPr>
            <a:xfrm>
              <a:off x="4309995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15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006515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8</a:t>
              </a:r>
              <a:endParaRPr lang="pt-BR" dirty="0">
                <a:latin typeface="+mj-lt"/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399557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5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703036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792599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10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7096078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20</a:t>
              </a:r>
              <a:endParaRPr lang="pt-BR" dirty="0">
                <a:latin typeface="+mj-lt"/>
              </a:endParaRPr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2913453" y="5736459"/>
            <a:ext cx="6403792" cy="403606"/>
            <a:chOff x="3215680" y="5733255"/>
            <a:chExt cx="6403792" cy="403606"/>
          </a:xfrm>
        </p:grpSpPr>
        <p:sp>
          <p:nvSpPr>
            <p:cNvPr id="30" name="Retângulo 29"/>
            <p:cNvSpPr/>
            <p:nvPr/>
          </p:nvSpPr>
          <p:spPr>
            <a:xfrm>
              <a:off x="3215680" y="5733256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15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644704" y="5733256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5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501696" y="5733256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4317154" y="5733256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8</a:t>
              </a:r>
            </a:p>
          </p:txBody>
        </p:sp>
        <p:cxnSp>
          <p:nvCxnSpPr>
            <p:cNvPr id="34" name="Conector de seta reta 11"/>
            <p:cNvCxnSpPr>
              <a:stCxn id="30" idx="3"/>
              <a:endCxn id="33" idx="1"/>
            </p:cNvCxnSpPr>
            <p:nvPr/>
          </p:nvCxnSpPr>
          <p:spPr>
            <a:xfrm>
              <a:off x="3873574" y="5935058"/>
              <a:ext cx="4435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angulado 12"/>
            <p:cNvCxnSpPr>
              <a:stCxn id="33" idx="3"/>
              <a:endCxn id="32" idx="1"/>
            </p:cNvCxnSpPr>
            <p:nvPr/>
          </p:nvCxnSpPr>
          <p:spPr>
            <a:xfrm>
              <a:off x="4975048" y="5935058"/>
              <a:ext cx="526648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13"/>
            <p:cNvCxnSpPr>
              <a:stCxn id="32" idx="3"/>
              <a:endCxn id="31" idx="1"/>
            </p:cNvCxnSpPr>
            <p:nvPr/>
          </p:nvCxnSpPr>
          <p:spPr>
            <a:xfrm>
              <a:off x="6159590" y="5935058"/>
              <a:ext cx="4851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/>
            <p:cNvSpPr/>
            <p:nvPr/>
          </p:nvSpPr>
          <p:spPr>
            <a:xfrm>
              <a:off x="8961578" y="5733255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10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7818570" y="5733255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20</a:t>
              </a:r>
            </a:p>
          </p:txBody>
        </p:sp>
        <p:cxnSp>
          <p:nvCxnSpPr>
            <p:cNvPr id="39" name="Conector angulado 12"/>
            <p:cNvCxnSpPr>
              <a:cxnSpLocks/>
              <a:stCxn id="31" idx="3"/>
              <a:endCxn id="38" idx="1"/>
            </p:cNvCxnSpPr>
            <p:nvPr/>
          </p:nvCxnSpPr>
          <p:spPr>
            <a:xfrm flipV="1">
              <a:off x="7302598" y="5935058"/>
              <a:ext cx="515972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13"/>
            <p:cNvCxnSpPr>
              <a:stCxn id="38" idx="3"/>
              <a:endCxn id="37" idx="1"/>
            </p:cNvCxnSpPr>
            <p:nvPr/>
          </p:nvCxnSpPr>
          <p:spPr>
            <a:xfrm>
              <a:off x="8476464" y="5935057"/>
              <a:ext cx="4851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14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Ordenada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Inserção:</a:t>
            </a:r>
            <a:r>
              <a:rPr lang="pt-BR" dirty="0"/>
              <a:t> necessário buscar a posição correta de inserção, O(n)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Seleção:</a:t>
            </a:r>
            <a:r>
              <a:rPr lang="pt-BR" dirty="0"/>
              <a:t> trivial - o elemento de maior prioridade é sempre o primeiro, O(1)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Remoção: </a:t>
            </a:r>
            <a:r>
              <a:rPr lang="pt-BR" dirty="0"/>
              <a:t>semelhante a seleção e é feita em apenas um passo, O(1)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Alteração:</a:t>
            </a:r>
            <a:r>
              <a:rPr lang="pt-BR" dirty="0"/>
              <a:t> semelhante a uma nova inserção, O(n)</a:t>
            </a:r>
          </a:p>
        </p:txBody>
      </p:sp>
      <p:grpSp>
        <p:nvGrpSpPr>
          <p:cNvPr id="33" name="Agrupar 32"/>
          <p:cNvGrpSpPr/>
          <p:nvPr/>
        </p:nvGrpSpPr>
        <p:grpSpPr>
          <a:xfrm>
            <a:off x="4007768" y="4869160"/>
            <a:ext cx="4179125" cy="404912"/>
            <a:chOff x="4309995" y="4793948"/>
            <a:chExt cx="4179125" cy="404912"/>
          </a:xfrm>
        </p:grpSpPr>
        <p:sp>
          <p:nvSpPr>
            <p:cNvPr id="34" name="Retângulo 33"/>
            <p:cNvSpPr/>
            <p:nvPr/>
          </p:nvSpPr>
          <p:spPr>
            <a:xfrm>
              <a:off x="4309995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20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006515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15</a:t>
              </a:r>
              <a:endParaRPr lang="pt-BR" dirty="0">
                <a:latin typeface="+mj-lt"/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99557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8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03036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10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7792599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7096078" y="4793948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5</a:t>
              </a:r>
              <a:endParaRPr lang="pt-BR" dirty="0">
                <a:latin typeface="+mj-lt"/>
              </a:endParaRPr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910864" y="5757641"/>
            <a:ext cx="6403792" cy="403606"/>
            <a:chOff x="3215680" y="5733255"/>
            <a:chExt cx="6403792" cy="403606"/>
          </a:xfrm>
        </p:grpSpPr>
        <p:sp>
          <p:nvSpPr>
            <p:cNvPr id="41" name="Retângulo 40"/>
            <p:cNvSpPr/>
            <p:nvPr/>
          </p:nvSpPr>
          <p:spPr>
            <a:xfrm>
              <a:off x="3215680" y="5733256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20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644704" y="5733256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8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5501696" y="5733256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10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317154" y="5733256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15</a:t>
              </a:r>
            </a:p>
          </p:txBody>
        </p:sp>
        <p:cxnSp>
          <p:nvCxnSpPr>
            <p:cNvPr id="45" name="Conector de seta reta 11"/>
            <p:cNvCxnSpPr>
              <a:stCxn id="41" idx="3"/>
              <a:endCxn id="44" idx="1"/>
            </p:cNvCxnSpPr>
            <p:nvPr/>
          </p:nvCxnSpPr>
          <p:spPr>
            <a:xfrm>
              <a:off x="3873574" y="5935058"/>
              <a:ext cx="4435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angulado 12"/>
            <p:cNvCxnSpPr>
              <a:stCxn id="44" idx="3"/>
              <a:endCxn id="43" idx="1"/>
            </p:cNvCxnSpPr>
            <p:nvPr/>
          </p:nvCxnSpPr>
          <p:spPr>
            <a:xfrm>
              <a:off x="4975048" y="5935058"/>
              <a:ext cx="526648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13"/>
            <p:cNvCxnSpPr>
              <a:stCxn id="43" idx="3"/>
              <a:endCxn id="42" idx="1"/>
            </p:cNvCxnSpPr>
            <p:nvPr/>
          </p:nvCxnSpPr>
          <p:spPr>
            <a:xfrm>
              <a:off x="6159590" y="5935058"/>
              <a:ext cx="4851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tângulo 47"/>
            <p:cNvSpPr/>
            <p:nvPr/>
          </p:nvSpPr>
          <p:spPr>
            <a:xfrm>
              <a:off x="8961578" y="5733255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7818570" y="5733255"/>
              <a:ext cx="657894" cy="4036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5</a:t>
              </a:r>
            </a:p>
          </p:txBody>
        </p:sp>
        <p:cxnSp>
          <p:nvCxnSpPr>
            <p:cNvPr id="50" name="Conector angulado 12"/>
            <p:cNvCxnSpPr>
              <a:cxnSpLocks/>
              <a:stCxn id="42" idx="3"/>
              <a:endCxn id="49" idx="1"/>
            </p:cNvCxnSpPr>
            <p:nvPr/>
          </p:nvCxnSpPr>
          <p:spPr>
            <a:xfrm flipV="1">
              <a:off x="7302598" y="5935058"/>
              <a:ext cx="515972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13"/>
            <p:cNvCxnSpPr>
              <a:stCxn id="49" idx="3"/>
              <a:endCxn id="48" idx="1"/>
            </p:cNvCxnSpPr>
            <p:nvPr/>
          </p:nvCxnSpPr>
          <p:spPr>
            <a:xfrm>
              <a:off x="8476464" y="5935057"/>
              <a:ext cx="4851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3656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1402</TotalTime>
  <Words>1891</Words>
  <Application>Microsoft Office PowerPoint</Application>
  <PresentationFormat>Widescreen</PresentationFormat>
  <Paragraphs>739</Paragraphs>
  <Slides>29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Calibri</vt:lpstr>
      <vt:lpstr>Consolas</vt:lpstr>
      <vt:lpstr>Symbol</vt:lpstr>
      <vt:lpstr>Tw Cen MT</vt:lpstr>
      <vt:lpstr>Tw Cen MT Condensed</vt:lpstr>
      <vt:lpstr>Wingdings 3</vt:lpstr>
      <vt:lpstr>Integral</vt:lpstr>
      <vt:lpstr>Fila de Prioridades</vt:lpstr>
      <vt:lpstr>Motivação</vt:lpstr>
      <vt:lpstr>Motivação</vt:lpstr>
      <vt:lpstr>Motivação</vt:lpstr>
      <vt:lpstr>Introdução</vt:lpstr>
      <vt:lpstr>Introdução</vt:lpstr>
      <vt:lpstr>Implementação</vt:lpstr>
      <vt:lpstr>Lista Não Ordenada</vt:lpstr>
      <vt:lpstr>Lista Ordenada</vt:lpstr>
      <vt:lpstr>Heap</vt:lpstr>
      <vt:lpstr>Heap</vt:lpstr>
      <vt:lpstr>Heap</vt:lpstr>
      <vt:lpstr>Heap</vt:lpstr>
      <vt:lpstr>Heap</vt:lpstr>
      <vt:lpstr>Alteração de prioridades</vt:lpstr>
      <vt:lpstr>Alteração de prioridades</vt:lpstr>
      <vt:lpstr>Alteração de prioridades</vt:lpstr>
      <vt:lpstr>Alteração de prioridades</vt:lpstr>
      <vt:lpstr>Alteração de prioridades</vt:lpstr>
      <vt:lpstr>Alteração de prioridades</vt:lpstr>
      <vt:lpstr>Alteração de prioridades</vt:lpstr>
      <vt:lpstr>Inserção</vt:lpstr>
      <vt:lpstr>Inserção</vt:lpstr>
      <vt:lpstr>Inserção</vt:lpstr>
      <vt:lpstr>Remoção</vt:lpstr>
      <vt:lpstr>Remoção</vt:lpstr>
      <vt:lpstr>Remoção</vt:lpstr>
      <vt:lpstr>Remoção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Listas;Prioridade</cp:keywords>
  <cp:lastModifiedBy>Judson Santiago</cp:lastModifiedBy>
  <cp:revision>169</cp:revision>
  <dcterms:created xsi:type="dcterms:W3CDTF">2008-03-07T12:19:15Z</dcterms:created>
  <dcterms:modified xsi:type="dcterms:W3CDTF">2018-03-05T18:55:25Z</dcterms:modified>
  <cp:contentStatus/>
</cp:coreProperties>
</file>