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notesMasterIdLst>
    <p:notesMasterId r:id="rId15"/>
  </p:notesMasterIdLst>
  <p:handoutMasterIdLst>
    <p:handoutMasterId r:id="rId16"/>
  </p:handoutMasterIdLst>
  <p:sldIdLst>
    <p:sldId id="315" r:id="rId2"/>
    <p:sldId id="314" r:id="rId3"/>
    <p:sldId id="283" r:id="rId4"/>
    <p:sldId id="289" r:id="rId5"/>
    <p:sldId id="290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86" autoAdjust="0"/>
  </p:normalViewPr>
  <p:slideViewPr>
    <p:cSldViewPr>
      <p:cViewPr varScale="1">
        <p:scale>
          <a:sx n="101" d="100"/>
          <a:sy n="101" d="100"/>
        </p:scale>
        <p:origin x="954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6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19B867B4-10FB-4831-9F82-763990F78A74}"/>
  </pc:docChgLst>
  <pc:docChgLst>
    <pc:chgData name="Judson Santiago" userId="ebb108da2f256286" providerId="LiveId" clId="{4B772691-FB0C-4043-A8FD-EDC459DB9F42}"/>
    <pc:docChg chg="modSld">
      <pc:chgData name="Judson Santiago" userId="ebb108da2f256286" providerId="LiveId" clId="{4B772691-FB0C-4043-A8FD-EDC459DB9F42}" dt="2018-03-07T19:29:13.091" v="1" actId="20577"/>
      <pc:docMkLst>
        <pc:docMk/>
      </pc:docMkLst>
      <pc:sldChg chg="modSp">
        <pc:chgData name="Judson Santiago" userId="ebb108da2f256286" providerId="LiveId" clId="{4B772691-FB0C-4043-A8FD-EDC459DB9F42}" dt="2018-03-07T19:29:13.091" v="1" actId="20577"/>
        <pc:sldMkLst>
          <pc:docMk/>
          <pc:sldMk cId="3359754312" sldId="310"/>
        </pc:sldMkLst>
        <pc:spChg chg="mod">
          <ac:chgData name="Judson Santiago" userId="ebb108da2f256286" providerId="LiveId" clId="{4B772691-FB0C-4043-A8FD-EDC459DB9F42}" dt="2018-03-07T19:29:13.091" v="1" actId="20577"/>
          <ac:spMkLst>
            <pc:docMk/>
            <pc:sldMk cId="3359754312" sldId="310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EB032-434C-434D-BF71-68376E798018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77112-ED65-4CC1-BF5C-FAED77783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64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A645D-3F2B-41FE-95FC-2DA6629F205F}" type="datetimeFigureOut">
              <a:rPr lang="en-US" smtClean="0"/>
              <a:pPr/>
              <a:t>3/7/2018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18EC6-7D0B-450C-BE89-F2DF9FDCAC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64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Quais</a:t>
            </a:r>
            <a:r>
              <a:rPr lang="pt-BR" baseline="0" dirty="0"/>
              <a:t> algoritmos tem complexidade O(n log n)? </a:t>
            </a:r>
          </a:p>
          <a:p>
            <a:r>
              <a:rPr lang="pt-BR" baseline="0" dirty="0" err="1"/>
              <a:t>Heapsort</a:t>
            </a:r>
            <a:r>
              <a:rPr lang="pt-BR" baseline="0" dirty="0"/>
              <a:t> e </a:t>
            </a:r>
            <a:r>
              <a:rPr lang="pt-BR" baseline="0" dirty="0" err="1"/>
              <a:t>Mergesort</a:t>
            </a:r>
            <a:r>
              <a:rPr lang="pt-BR" baseline="0" dirty="0"/>
              <a:t>. </a:t>
            </a:r>
            <a:r>
              <a:rPr lang="pt-BR" baseline="0" dirty="0" err="1"/>
              <a:t>Quicksort</a:t>
            </a:r>
            <a:r>
              <a:rPr lang="pt-BR" baseline="0" dirty="0"/>
              <a:t> no caso médio.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31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parâmetro n é a quantidade de elementos da lista original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10864-A7B4-402B-A0E5-DF02FE2D7272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882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176ACC2-BFDC-49FD-92F7-DB8611424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384" y="5137473"/>
            <a:ext cx="10849744" cy="988019"/>
          </a:xfrm>
        </p:spPr>
        <p:txBody>
          <a:bodyPr anchor="ctr">
            <a:normAutofit/>
          </a:bodyPr>
          <a:lstStyle>
            <a:lvl1pPr algn="l">
              <a:defRPr sz="5000" spc="200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A6AC865-3ECF-4829-8246-AB50846938B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1891" y="5979439"/>
            <a:ext cx="10776684" cy="54590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cxnSp>
        <p:nvCxnSpPr>
          <p:cNvPr id="13" name="Straight Connector 7">
            <a:extLst>
              <a:ext uri="{FF2B5EF4-FFF2-40B4-BE49-F238E27FC236}">
                <a16:creationId xmlns:a16="http://schemas.microsoft.com/office/drawing/2014/main" id="{8FC4625B-C499-4C63-A5BD-006FF9B78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568101"/>
            <a:ext cx="12192000" cy="39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521DAAC-ADB5-49DE-9807-F6AE2A6B1AF7}"/>
              </a:ext>
            </a:extLst>
          </p:cNvPr>
          <p:cNvSpPr txBox="1"/>
          <p:nvPr userDrawn="1"/>
        </p:nvSpPr>
        <p:spPr>
          <a:xfrm>
            <a:off x="9761129" y="4439238"/>
            <a:ext cx="16399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1200" b="0" i="0" cap="non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63922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3/7/2018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29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3/7/2018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5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 marL="361950" indent="-136525">
              <a:buClr>
                <a:schemeClr val="accent3">
                  <a:lumMod val="75000"/>
                </a:schemeClr>
              </a:buClr>
              <a:defRPr sz="2200"/>
            </a:lvl2pPr>
            <a:lvl3pPr marL="538163" indent="-136525">
              <a:buClr>
                <a:schemeClr val="accent3">
                  <a:lumMod val="75000"/>
                </a:schemeClr>
              </a:buClr>
              <a:defRPr sz="2000"/>
            </a:lvl3pPr>
            <a:lvl4pPr marL="715963" indent="-136525">
              <a:buClr>
                <a:schemeClr val="accent3">
                  <a:lumMod val="75000"/>
                </a:schemeClr>
              </a:buClr>
              <a:defRPr sz="2000"/>
            </a:lvl4pPr>
            <a:lvl5pPr marL="900113" indent="-136525">
              <a:buClr>
                <a:schemeClr val="accent3">
                  <a:lumMod val="75000"/>
                </a:schemeClr>
              </a:buCl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3/7/2018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70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3/7/2018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9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3/7/2018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094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3/7/2018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618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3/7/2018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756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3/7/2018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843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3/7/2018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06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3/7/2018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97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843C780-E3D8-44FE-9D1A-591E85C5BC1F}" type="datetimeFigureOut">
              <a:rPr lang="en-US" smtClean="0"/>
              <a:pPr/>
              <a:t>3/7/2018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70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FE98E-DB05-460B-BAC6-68517935B7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Fila de Prioridades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1B7FC3-E20D-4AD9-8BE2-2E0AE637C2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Estrutura de Dados II</a:t>
            </a:r>
          </a:p>
        </p:txBody>
      </p:sp>
    </p:spTree>
    <p:extLst>
      <p:ext uri="{BB962C8B-B14F-4D97-AF65-F5344CB8AC3E}">
        <p14:creationId xmlns:p14="http://schemas.microsoft.com/office/powerpoint/2010/main" val="1194704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usando Descer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algoritmo abaixo constrói uma </a:t>
            </a:r>
            <a:r>
              <a:rPr lang="pt-BR" dirty="0" err="1"/>
              <a:t>heap</a:t>
            </a:r>
            <a:r>
              <a:rPr lang="pt-BR" dirty="0"/>
              <a:t> em O(n)</a:t>
            </a:r>
          </a:p>
          <a:p>
            <a:pPr lvl="1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292059" y="4857760"/>
            <a:ext cx="696521" cy="4049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39</a:t>
            </a:r>
            <a:endParaRPr lang="pt-BR" dirty="0">
              <a:latin typeface="+mj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988579" y="4857760"/>
            <a:ext cx="696521" cy="4049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28</a:t>
            </a:r>
            <a:endParaRPr lang="pt-BR" dirty="0">
              <a:latin typeface="+mj-lt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381621" y="4857760"/>
            <a:ext cx="696521" cy="4049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70</a:t>
            </a:r>
          </a:p>
        </p:txBody>
      </p:sp>
      <p:sp>
        <p:nvSpPr>
          <p:cNvPr id="7" name="Retângulo 6"/>
          <p:cNvSpPr/>
          <p:nvPr/>
        </p:nvSpPr>
        <p:spPr>
          <a:xfrm>
            <a:off x="4685100" y="4857760"/>
            <a:ext cx="696521" cy="4049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78</a:t>
            </a:r>
            <a:endParaRPr lang="pt-BR" dirty="0">
              <a:latin typeface="+mj-lt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078141" y="4857760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73</a:t>
            </a:r>
            <a:endParaRPr lang="pt-BR" dirty="0">
              <a:latin typeface="+mj-lt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774661" y="4857760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66</a:t>
            </a:r>
            <a:endParaRPr lang="pt-BR" dirty="0">
              <a:latin typeface="+mj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167703" y="4857760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33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7471182" y="4857760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60</a:t>
            </a:r>
            <a:endParaRPr lang="pt-BR" dirty="0">
              <a:latin typeface="+mj-lt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238481" y="6072206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78</a:t>
            </a:r>
            <a:endParaRPr lang="pt-BR" dirty="0">
              <a:latin typeface="+mj-lt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3935001" y="6072206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73</a:t>
            </a:r>
            <a:endParaRPr lang="pt-BR" dirty="0">
              <a:latin typeface="+mj-lt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328043" y="6072206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70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631522" y="6072206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66</a:t>
            </a:r>
            <a:endParaRPr lang="pt-BR" dirty="0">
              <a:latin typeface="+mj-lt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024563" y="6072206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28</a:t>
            </a:r>
            <a:endParaRPr lang="pt-BR" dirty="0">
              <a:latin typeface="+mj-lt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6721083" y="6072206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39</a:t>
            </a:r>
            <a:endParaRPr lang="pt-BR" dirty="0">
              <a:latin typeface="+mj-lt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114125" y="6072206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33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7417604" y="6072206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60</a:t>
            </a:r>
            <a:endParaRPr lang="pt-BR" dirty="0">
              <a:latin typeface="+mj-lt"/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 rot="5400000">
            <a:off x="4489439" y="5678503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952993" y="5500702"/>
            <a:ext cx="185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Após a construção</a:t>
            </a:r>
          </a:p>
        </p:txBody>
      </p:sp>
      <p:cxnSp>
        <p:nvCxnSpPr>
          <p:cNvPr id="23" name="Conector de seta reta 22"/>
          <p:cNvCxnSpPr/>
          <p:nvPr/>
        </p:nvCxnSpPr>
        <p:spPr>
          <a:xfrm rot="5400000">
            <a:off x="6989769" y="5678503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1141893" y="2975665"/>
            <a:ext cx="39986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Algoritmo</a:t>
            </a:r>
            <a:r>
              <a:rPr lang="pt-BR" sz="2000" dirty="0">
                <a:latin typeface="+mj-lt"/>
              </a:rPr>
              <a:t>: Construção de uma lista de prioridades</a:t>
            </a:r>
          </a:p>
          <a:p>
            <a:endParaRPr lang="pt-BR" dirty="0">
              <a:latin typeface="Consolas" pitchFamily="49" charset="0"/>
            </a:endParaRPr>
          </a:p>
          <a:p>
            <a:r>
              <a:rPr lang="pt-BR" dirty="0">
                <a:latin typeface="Consolas" pitchFamily="49" charset="0"/>
              </a:rPr>
              <a:t>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procedimento</a:t>
            </a:r>
            <a:r>
              <a:rPr lang="pt-BR" sz="1600" dirty="0">
                <a:latin typeface="Consolas" pitchFamily="49" charset="0"/>
              </a:rPr>
              <a:t> arranjar(n)</a:t>
            </a:r>
          </a:p>
          <a:p>
            <a:r>
              <a:rPr lang="pt-BR" sz="1600" dirty="0">
                <a:latin typeface="Consolas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para</a:t>
            </a:r>
            <a:r>
              <a:rPr lang="pt-BR" sz="1600" dirty="0">
                <a:latin typeface="Consolas" pitchFamily="49" charset="0"/>
              </a:rPr>
              <a:t> i = n/2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até</a:t>
            </a:r>
            <a:r>
              <a:rPr lang="pt-BR" sz="1600" dirty="0">
                <a:latin typeface="Consolas" pitchFamily="49" charset="0"/>
              </a:rPr>
              <a:t> 1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faça</a:t>
            </a:r>
          </a:p>
          <a:p>
            <a:r>
              <a:rPr lang="pt-BR" sz="1600" dirty="0">
                <a:latin typeface="Consolas" pitchFamily="49" charset="0"/>
                <a:sym typeface="Symbol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sym typeface="Symbol"/>
              </a:rPr>
              <a:t>└</a:t>
            </a:r>
            <a:r>
              <a:rPr lang="pt-BR" sz="1600" dirty="0">
                <a:latin typeface="Consolas" pitchFamily="49" charset="0"/>
                <a:sym typeface="Symbol"/>
              </a:rPr>
              <a:t>  descer(i, n)</a:t>
            </a:r>
            <a:endParaRPr lang="pt-BR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577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Aplicação: Ordenação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aplicação conhecida de filas de prioridades é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algoritmo que efetua a  ordenação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A chave de cada nó é interpretada como uma prioridade</a:t>
            </a:r>
          </a:p>
          <a:p>
            <a:pPr lvl="1"/>
            <a:r>
              <a:rPr lang="pt-BR" dirty="0"/>
              <a:t>Sabe-se que o primeiro elemento é sempre o de maior prioridade</a:t>
            </a:r>
          </a:p>
          <a:p>
            <a:endParaRPr lang="pt-BR" dirty="0"/>
          </a:p>
          <a:p>
            <a:r>
              <a:rPr lang="pt-BR" dirty="0"/>
              <a:t>Para ordenar uma lista:</a:t>
            </a:r>
          </a:p>
          <a:p>
            <a:pPr lvl="1"/>
            <a:r>
              <a:rPr lang="pt-BR" dirty="0"/>
              <a:t>Deve-se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construir a fila de prioridades</a:t>
            </a:r>
            <a:endParaRPr lang="pt-BR" dirty="0"/>
          </a:p>
          <a:p>
            <a:pPr lvl="1"/>
            <a:r>
              <a:rPr lang="pt-BR" dirty="0"/>
              <a:t>Em seguida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aplicar remoções sucessivas</a:t>
            </a:r>
          </a:p>
        </p:txBody>
      </p:sp>
    </p:spTree>
    <p:extLst>
      <p:ext uri="{BB962C8B-B14F-4D97-AF65-F5344CB8AC3E}">
        <p14:creationId xmlns:p14="http://schemas.microsoft.com/office/powerpoint/2010/main" val="3374532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Aplicação: Ordenação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2" cy="4572000"/>
          </a:xfrm>
        </p:spPr>
        <p:txBody>
          <a:bodyPr/>
          <a:lstStyle/>
          <a:p>
            <a:r>
              <a:rPr lang="pt-BR" dirty="0"/>
              <a:t>O algoritmo abaixo está entre 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algoritmos de ordenação </a:t>
            </a:r>
            <a:r>
              <a:rPr lang="pt-BR" dirty="0"/>
              <a:t>mais eficientes, com complexidade O(n log n)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199456" y="3284984"/>
            <a:ext cx="52501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Algoritmo</a:t>
            </a:r>
            <a:r>
              <a:rPr lang="pt-BR" dirty="0">
                <a:latin typeface="Consolas" pitchFamily="49" charset="0"/>
              </a:rPr>
              <a:t>: Ordenação por </a:t>
            </a:r>
            <a:r>
              <a:rPr lang="pt-BR" dirty="0" err="1">
                <a:latin typeface="Consolas" pitchFamily="49" charset="0"/>
              </a:rPr>
              <a:t>Heap</a:t>
            </a:r>
            <a:r>
              <a:rPr lang="pt-BR" dirty="0">
                <a:latin typeface="Consolas" pitchFamily="49" charset="0"/>
              </a:rPr>
              <a:t> (</a:t>
            </a:r>
            <a:r>
              <a:rPr lang="pt-BR" dirty="0" err="1">
                <a:latin typeface="Consolas" pitchFamily="49" charset="0"/>
              </a:rPr>
              <a:t>Heapsort</a:t>
            </a:r>
            <a:r>
              <a:rPr lang="pt-BR" dirty="0">
                <a:latin typeface="Consolas" pitchFamily="49" charset="0"/>
              </a:rPr>
              <a:t>)</a:t>
            </a:r>
          </a:p>
          <a:p>
            <a:endParaRPr lang="pt-BR" dirty="0">
              <a:latin typeface="Consolas" pitchFamily="49" charset="0"/>
            </a:endParaRPr>
          </a:p>
          <a:p>
            <a:r>
              <a:rPr lang="pt-BR" dirty="0">
                <a:latin typeface="Consolas" pitchFamily="49" charset="0"/>
              </a:rPr>
              <a:t>   arranjar(n)</a:t>
            </a:r>
          </a:p>
          <a:p>
            <a:r>
              <a:rPr lang="pt-BR" dirty="0">
                <a:latin typeface="Consolas" pitchFamily="49" charset="0"/>
              </a:rPr>
              <a:t>   m = n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 enquanto</a:t>
            </a:r>
            <a:r>
              <a:rPr lang="pt-BR" dirty="0">
                <a:latin typeface="Consolas" pitchFamily="49" charset="0"/>
              </a:rPr>
              <a:t> m &gt; 1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faça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 |   </a:t>
            </a:r>
            <a:r>
              <a:rPr lang="pt-BR" dirty="0">
                <a:latin typeface="Consolas" pitchFamily="49" charset="0"/>
              </a:rPr>
              <a:t>L[1] </a:t>
            </a:r>
            <a:r>
              <a:rPr lang="pt-BR" dirty="0">
                <a:latin typeface="Consolas" pitchFamily="49" charset="0"/>
                <a:sym typeface="Symbol"/>
              </a:rPr>
              <a:t></a:t>
            </a:r>
            <a:r>
              <a:rPr lang="pt-BR" dirty="0">
                <a:latin typeface="Consolas" pitchFamily="49" charset="0"/>
              </a:rPr>
              <a:t> L[m]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 |   </a:t>
            </a:r>
            <a:r>
              <a:rPr lang="pt-BR" dirty="0">
                <a:latin typeface="Consolas" pitchFamily="49" charset="0"/>
              </a:rPr>
              <a:t>m = m - 1</a:t>
            </a:r>
            <a:endParaRPr lang="pt-BR" dirty="0">
              <a:latin typeface="Consolas" pitchFamily="49" charset="0"/>
              <a:sym typeface="Symbol"/>
            </a:endParaRPr>
          </a:p>
          <a:p>
            <a:r>
              <a:rPr lang="pt-BR" dirty="0">
                <a:latin typeface="Consolas" pitchFamily="49" charset="0"/>
                <a:sym typeface="Symbol"/>
              </a:rPr>
              <a:t>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sym typeface="Symbol"/>
              </a:rPr>
              <a:t>└</a:t>
            </a:r>
            <a:r>
              <a:rPr lang="pt-BR" dirty="0">
                <a:latin typeface="Consolas" pitchFamily="49" charset="0"/>
                <a:sym typeface="Symbol"/>
              </a:rPr>
              <a:t>   descer(1, m)</a:t>
            </a:r>
          </a:p>
        </p:txBody>
      </p:sp>
    </p:spTree>
    <p:extLst>
      <p:ext uri="{BB962C8B-B14F-4D97-AF65-F5344CB8AC3E}">
        <p14:creationId xmlns:p14="http://schemas.microsoft.com/office/powerpoint/2010/main" val="4154775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certas aplicações estamos interessados em obter sempre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dado de maior prioridade</a:t>
            </a:r>
          </a:p>
          <a:p>
            <a:r>
              <a:rPr lang="pt-BR" dirty="0"/>
              <a:t>A transformação de um conjunto de dados em uma fila de prioridades pode ser realizada em O(n)</a:t>
            </a:r>
          </a:p>
          <a:p>
            <a:pPr lvl="1"/>
            <a:r>
              <a:rPr lang="pt-BR" dirty="0"/>
              <a:t>Constrói-se uma </a:t>
            </a:r>
            <a:r>
              <a:rPr lang="pt-BR" dirty="0" err="1"/>
              <a:t>heap</a:t>
            </a:r>
            <a:r>
              <a:rPr lang="pt-BR" dirty="0"/>
              <a:t> através do algoritmo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arranjar</a:t>
            </a:r>
          </a:p>
          <a:p>
            <a:pPr lvl="2"/>
            <a:r>
              <a:rPr lang="pt-BR" dirty="0"/>
              <a:t>Ajusta-se apenas os nós interiores da árvore com o algoritmo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descer</a:t>
            </a:r>
          </a:p>
          <a:p>
            <a:pPr lvl="1"/>
            <a:endParaRPr lang="pt-BR" dirty="0"/>
          </a:p>
          <a:p>
            <a:r>
              <a:rPr lang="pt-BR" dirty="0"/>
              <a:t>A </a:t>
            </a:r>
            <a:r>
              <a:rPr lang="pt-BR" dirty="0" err="1"/>
              <a:t>heap</a:t>
            </a:r>
            <a:r>
              <a:rPr lang="pt-BR" dirty="0"/>
              <a:t> dá origem a um algoritmo eficiente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ordenação de dados</a:t>
            </a:r>
            <a:r>
              <a:rPr lang="pt-BR" dirty="0"/>
              <a:t>, conhecido por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Heapsort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35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muitas aplicações, uma operação importante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determinar o dado de maior prioridade</a:t>
            </a:r>
            <a:r>
              <a:rPr lang="pt-BR" dirty="0"/>
              <a:t>, para que tarefas sejam realizadas nesta ordem</a:t>
            </a: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98435"/>
              </p:ext>
            </p:extLst>
          </p:nvPr>
        </p:nvGraphicFramePr>
        <p:xfrm>
          <a:off x="2705546" y="3702956"/>
          <a:ext cx="5381620" cy="22250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690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Processos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Prioridade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PowerPoint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E-mail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Windows Explorer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Visual 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OneDrive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CaixaDeTexto 12"/>
          <p:cNvSpPr txBox="1"/>
          <p:nvPr/>
        </p:nvSpPr>
        <p:spPr>
          <a:xfrm>
            <a:off x="2705547" y="6060410"/>
            <a:ext cx="299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* Processo atualmente em foco</a:t>
            </a:r>
          </a:p>
        </p:txBody>
      </p:sp>
      <p:cxnSp>
        <p:nvCxnSpPr>
          <p:cNvPr id="14" name="Conector de seta reta 7"/>
          <p:cNvCxnSpPr/>
          <p:nvPr/>
        </p:nvCxnSpPr>
        <p:spPr>
          <a:xfrm rot="5400000">
            <a:off x="7301348" y="4786668"/>
            <a:ext cx="2428892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8658671" y="3885922"/>
            <a:ext cx="461665" cy="17754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dirty="0"/>
              <a:t>Fila de Prioridade</a:t>
            </a:r>
          </a:p>
        </p:txBody>
      </p:sp>
    </p:spTree>
    <p:extLst>
      <p:ext uri="{BB962C8B-B14F-4D97-AF65-F5344CB8AC3E}">
        <p14:creationId xmlns:p14="http://schemas.microsoft.com/office/powerpoint/2010/main" val="147806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Pode-se definir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fila de prioridades </a:t>
            </a:r>
            <a:r>
              <a:rPr lang="pt-BR" dirty="0"/>
              <a:t>como um vetor no qual a cada um de seus dados está associada uma prioridade</a:t>
            </a:r>
          </a:p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prioridade</a:t>
            </a:r>
            <a:r>
              <a:rPr lang="pt-BR" dirty="0"/>
              <a:t> é geralmente definida por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 valor numérico</a:t>
            </a:r>
            <a:r>
              <a:rPr lang="pt-BR" dirty="0"/>
              <a:t> e armazenada em um campo de um registro</a:t>
            </a:r>
          </a:p>
          <a:p>
            <a:endParaRPr lang="pt-BR" dirty="0"/>
          </a:p>
        </p:txBody>
      </p:sp>
      <p:sp>
        <p:nvSpPr>
          <p:cNvPr id="14" name="Retângulo 7"/>
          <p:cNvSpPr/>
          <p:nvPr/>
        </p:nvSpPr>
        <p:spPr>
          <a:xfrm>
            <a:off x="2710294" y="554957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8"/>
          <p:cNvSpPr/>
          <p:nvPr/>
        </p:nvSpPr>
        <p:spPr>
          <a:xfrm>
            <a:off x="3406814" y="554957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9"/>
          <p:cNvSpPr/>
          <p:nvPr/>
        </p:nvSpPr>
        <p:spPr>
          <a:xfrm>
            <a:off x="4799856" y="554957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0"/>
          <p:cNvSpPr/>
          <p:nvPr/>
        </p:nvSpPr>
        <p:spPr>
          <a:xfrm>
            <a:off x="4103335" y="554957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2"/>
          <p:cNvSpPr/>
          <p:nvPr/>
        </p:nvSpPr>
        <p:spPr>
          <a:xfrm>
            <a:off x="6192896" y="554957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3"/>
          <p:cNvSpPr/>
          <p:nvPr/>
        </p:nvSpPr>
        <p:spPr>
          <a:xfrm>
            <a:off x="8088095" y="554957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4"/>
          <p:cNvSpPr/>
          <p:nvPr/>
        </p:nvSpPr>
        <p:spPr>
          <a:xfrm>
            <a:off x="6889417" y="554957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TextBox 19"/>
          <p:cNvSpPr txBox="1"/>
          <p:nvPr/>
        </p:nvSpPr>
        <p:spPr>
          <a:xfrm>
            <a:off x="7670126" y="5567368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...</a:t>
            </a:r>
          </a:p>
        </p:txBody>
      </p:sp>
      <p:sp>
        <p:nvSpPr>
          <p:cNvPr id="30" name="Freeform 46"/>
          <p:cNvSpPr/>
          <p:nvPr/>
        </p:nvSpPr>
        <p:spPr>
          <a:xfrm>
            <a:off x="5494814" y="4434377"/>
            <a:ext cx="982185" cy="1522194"/>
          </a:xfrm>
          <a:custGeom>
            <a:avLst/>
            <a:gdLst>
              <a:gd name="connsiteX0" fmla="*/ 0 w 966651"/>
              <a:gd name="connsiteY0" fmla="*/ 1149531 h 1580605"/>
              <a:gd name="connsiteX1" fmla="*/ 13063 w 966651"/>
              <a:gd name="connsiteY1" fmla="*/ 1580605 h 1580605"/>
              <a:gd name="connsiteX2" fmla="*/ 966651 w 966651"/>
              <a:gd name="connsiteY2" fmla="*/ 809897 h 1580605"/>
              <a:gd name="connsiteX3" fmla="*/ 966651 w 966651"/>
              <a:gd name="connsiteY3" fmla="*/ 0 h 1580605"/>
              <a:gd name="connsiteX4" fmla="*/ 0 w 966651"/>
              <a:gd name="connsiteY4" fmla="*/ 1149531 h 1580605"/>
              <a:gd name="connsiteX0" fmla="*/ 0 w 979714"/>
              <a:gd name="connsiteY0" fmla="*/ 1149531 h 1580605"/>
              <a:gd name="connsiteX1" fmla="*/ 13063 w 979714"/>
              <a:gd name="connsiteY1" fmla="*/ 1580605 h 1580605"/>
              <a:gd name="connsiteX2" fmla="*/ 979714 w 979714"/>
              <a:gd name="connsiteY2" fmla="*/ 835755 h 1580605"/>
              <a:gd name="connsiteX3" fmla="*/ 966651 w 979714"/>
              <a:gd name="connsiteY3" fmla="*/ 0 h 1580605"/>
              <a:gd name="connsiteX4" fmla="*/ 0 w 979714"/>
              <a:gd name="connsiteY4" fmla="*/ 1149531 h 1580605"/>
              <a:gd name="connsiteX0" fmla="*/ 0 w 979714"/>
              <a:gd name="connsiteY0" fmla="*/ 1149531 h 1567677"/>
              <a:gd name="connsiteX1" fmla="*/ 26126 w 979714"/>
              <a:gd name="connsiteY1" fmla="*/ 1567677 h 1567677"/>
              <a:gd name="connsiteX2" fmla="*/ 979714 w 979714"/>
              <a:gd name="connsiteY2" fmla="*/ 835755 h 1567677"/>
              <a:gd name="connsiteX3" fmla="*/ 966651 w 979714"/>
              <a:gd name="connsiteY3" fmla="*/ 0 h 1567677"/>
              <a:gd name="connsiteX4" fmla="*/ 0 w 979714"/>
              <a:gd name="connsiteY4" fmla="*/ 1149531 h 1567677"/>
              <a:gd name="connsiteX0" fmla="*/ 13063 w 953588"/>
              <a:gd name="connsiteY0" fmla="*/ 1136602 h 1567677"/>
              <a:gd name="connsiteX1" fmla="*/ 0 w 953588"/>
              <a:gd name="connsiteY1" fmla="*/ 1567677 h 1567677"/>
              <a:gd name="connsiteX2" fmla="*/ 953588 w 953588"/>
              <a:gd name="connsiteY2" fmla="*/ 835755 h 1567677"/>
              <a:gd name="connsiteX3" fmla="*/ 940525 w 953588"/>
              <a:gd name="connsiteY3" fmla="*/ 0 h 1567677"/>
              <a:gd name="connsiteX4" fmla="*/ 13063 w 953588"/>
              <a:gd name="connsiteY4" fmla="*/ 1136602 h 1567677"/>
              <a:gd name="connsiteX0" fmla="*/ 13063 w 960622"/>
              <a:gd name="connsiteY0" fmla="*/ 1136602 h 1567677"/>
              <a:gd name="connsiteX1" fmla="*/ 0 w 960622"/>
              <a:gd name="connsiteY1" fmla="*/ 1567677 h 1567677"/>
              <a:gd name="connsiteX2" fmla="*/ 953588 w 960622"/>
              <a:gd name="connsiteY2" fmla="*/ 835755 h 1567677"/>
              <a:gd name="connsiteX3" fmla="*/ 960622 w 960622"/>
              <a:gd name="connsiteY3" fmla="*/ 0 h 1567677"/>
              <a:gd name="connsiteX4" fmla="*/ 13063 w 960622"/>
              <a:gd name="connsiteY4" fmla="*/ 1136602 h 1567677"/>
              <a:gd name="connsiteX0" fmla="*/ 13063 w 975695"/>
              <a:gd name="connsiteY0" fmla="*/ 1136602 h 1567677"/>
              <a:gd name="connsiteX1" fmla="*/ 0 w 975695"/>
              <a:gd name="connsiteY1" fmla="*/ 1567677 h 1567677"/>
              <a:gd name="connsiteX2" fmla="*/ 953588 w 975695"/>
              <a:gd name="connsiteY2" fmla="*/ 835755 h 1567677"/>
              <a:gd name="connsiteX3" fmla="*/ 975695 w 975695"/>
              <a:gd name="connsiteY3" fmla="*/ 0 h 1567677"/>
              <a:gd name="connsiteX4" fmla="*/ 13063 w 975695"/>
              <a:gd name="connsiteY4" fmla="*/ 1136602 h 1567677"/>
              <a:gd name="connsiteX0" fmla="*/ 13063 w 979158"/>
              <a:gd name="connsiteY0" fmla="*/ 1136602 h 1567677"/>
              <a:gd name="connsiteX1" fmla="*/ 0 w 979158"/>
              <a:gd name="connsiteY1" fmla="*/ 1567677 h 1567677"/>
              <a:gd name="connsiteX2" fmla="*/ 978709 w 979158"/>
              <a:gd name="connsiteY2" fmla="*/ 835756 h 1567677"/>
              <a:gd name="connsiteX3" fmla="*/ 975695 w 979158"/>
              <a:gd name="connsiteY3" fmla="*/ 0 h 1567677"/>
              <a:gd name="connsiteX4" fmla="*/ 13063 w 979158"/>
              <a:gd name="connsiteY4" fmla="*/ 1136602 h 1567677"/>
              <a:gd name="connsiteX0" fmla="*/ 0 w 966095"/>
              <a:gd name="connsiteY0" fmla="*/ 1136602 h 1567677"/>
              <a:gd name="connsiteX1" fmla="*/ 7034 w 966095"/>
              <a:gd name="connsiteY1" fmla="*/ 1567677 h 1567677"/>
              <a:gd name="connsiteX2" fmla="*/ 965646 w 966095"/>
              <a:gd name="connsiteY2" fmla="*/ 835756 h 1567677"/>
              <a:gd name="connsiteX3" fmla="*/ 962632 w 966095"/>
              <a:gd name="connsiteY3" fmla="*/ 0 h 1567677"/>
              <a:gd name="connsiteX4" fmla="*/ 0 w 966095"/>
              <a:gd name="connsiteY4" fmla="*/ 1136602 h 1567677"/>
              <a:gd name="connsiteX0" fmla="*/ 3015 w 969110"/>
              <a:gd name="connsiteY0" fmla="*/ 1136602 h 1542813"/>
              <a:gd name="connsiteX1" fmla="*/ 0 w 969110"/>
              <a:gd name="connsiteY1" fmla="*/ 1542813 h 1542813"/>
              <a:gd name="connsiteX2" fmla="*/ 968661 w 969110"/>
              <a:gd name="connsiteY2" fmla="*/ 835756 h 1542813"/>
              <a:gd name="connsiteX3" fmla="*/ 965647 w 969110"/>
              <a:gd name="connsiteY3" fmla="*/ 0 h 1542813"/>
              <a:gd name="connsiteX4" fmla="*/ 3015 w 969110"/>
              <a:gd name="connsiteY4" fmla="*/ 1136602 h 1542813"/>
              <a:gd name="connsiteX0" fmla="*/ 3015 w 969110"/>
              <a:gd name="connsiteY0" fmla="*/ 1100400 h 1506611"/>
              <a:gd name="connsiteX1" fmla="*/ 0 w 969110"/>
              <a:gd name="connsiteY1" fmla="*/ 1506611 h 1506611"/>
              <a:gd name="connsiteX2" fmla="*/ 968661 w 969110"/>
              <a:gd name="connsiteY2" fmla="*/ 799554 h 1506611"/>
              <a:gd name="connsiteX3" fmla="*/ 965647 w 969110"/>
              <a:gd name="connsiteY3" fmla="*/ 0 h 1506611"/>
              <a:gd name="connsiteX4" fmla="*/ 3015 w 969110"/>
              <a:gd name="connsiteY4" fmla="*/ 1100400 h 1506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110" h="1506611">
                <a:moveTo>
                  <a:pt x="3015" y="1100400"/>
                </a:moveTo>
                <a:lnTo>
                  <a:pt x="0" y="1506611"/>
                </a:lnTo>
                <a:lnTo>
                  <a:pt x="968661" y="799554"/>
                </a:lnTo>
                <a:cubicBezTo>
                  <a:pt x="971006" y="520969"/>
                  <a:pt x="963302" y="278585"/>
                  <a:pt x="965647" y="0"/>
                </a:cubicBezTo>
                <a:lnTo>
                  <a:pt x="3015" y="11004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Freeform 47"/>
          <p:cNvSpPr/>
          <p:nvPr/>
        </p:nvSpPr>
        <p:spPr>
          <a:xfrm>
            <a:off x="5482628" y="5229208"/>
            <a:ext cx="2354649" cy="725773"/>
          </a:xfrm>
          <a:custGeom>
            <a:avLst/>
            <a:gdLst>
              <a:gd name="connsiteX0" fmla="*/ 953588 w 2403565"/>
              <a:gd name="connsiteY0" fmla="*/ 0 h 757645"/>
              <a:gd name="connsiteX1" fmla="*/ 2403565 w 2403565"/>
              <a:gd name="connsiteY1" fmla="*/ 13062 h 757645"/>
              <a:gd name="connsiteX2" fmla="*/ 692331 w 2403565"/>
              <a:gd name="connsiteY2" fmla="*/ 731520 h 757645"/>
              <a:gd name="connsiteX3" fmla="*/ 0 w 2403565"/>
              <a:gd name="connsiteY3" fmla="*/ 757645 h 757645"/>
              <a:gd name="connsiteX4" fmla="*/ 953588 w 2403565"/>
              <a:gd name="connsiteY4" fmla="*/ 0 h 757645"/>
              <a:gd name="connsiteX0" fmla="*/ 953588 w 2403565"/>
              <a:gd name="connsiteY0" fmla="*/ 0 h 731520"/>
              <a:gd name="connsiteX1" fmla="*/ 2403565 w 2403565"/>
              <a:gd name="connsiteY1" fmla="*/ 13062 h 731520"/>
              <a:gd name="connsiteX2" fmla="*/ 692331 w 2403565"/>
              <a:gd name="connsiteY2" fmla="*/ 731520 h 731520"/>
              <a:gd name="connsiteX3" fmla="*/ 0 w 2403565"/>
              <a:gd name="connsiteY3" fmla="*/ 718457 h 731520"/>
              <a:gd name="connsiteX4" fmla="*/ 953588 w 2403565"/>
              <a:gd name="connsiteY4" fmla="*/ 0 h 731520"/>
              <a:gd name="connsiteX0" fmla="*/ 953588 w 2403565"/>
              <a:gd name="connsiteY0" fmla="*/ 26127 h 757647"/>
              <a:gd name="connsiteX1" fmla="*/ 2403565 w 2403565"/>
              <a:gd name="connsiteY1" fmla="*/ 0 h 757647"/>
              <a:gd name="connsiteX2" fmla="*/ 692331 w 2403565"/>
              <a:gd name="connsiteY2" fmla="*/ 757647 h 757647"/>
              <a:gd name="connsiteX3" fmla="*/ 0 w 2403565"/>
              <a:gd name="connsiteY3" fmla="*/ 744584 h 757647"/>
              <a:gd name="connsiteX4" fmla="*/ 953588 w 2403565"/>
              <a:gd name="connsiteY4" fmla="*/ 26127 h 757647"/>
              <a:gd name="connsiteX0" fmla="*/ 953588 w 2390502"/>
              <a:gd name="connsiteY0" fmla="*/ 0 h 731520"/>
              <a:gd name="connsiteX1" fmla="*/ 2390502 w 2390502"/>
              <a:gd name="connsiteY1" fmla="*/ 13062 h 731520"/>
              <a:gd name="connsiteX2" fmla="*/ 692331 w 2390502"/>
              <a:gd name="connsiteY2" fmla="*/ 731520 h 731520"/>
              <a:gd name="connsiteX3" fmla="*/ 0 w 2390502"/>
              <a:gd name="connsiteY3" fmla="*/ 718457 h 731520"/>
              <a:gd name="connsiteX4" fmla="*/ 953588 w 2390502"/>
              <a:gd name="connsiteY4" fmla="*/ 0 h 731520"/>
              <a:gd name="connsiteX0" fmla="*/ 940525 w 2390502"/>
              <a:gd name="connsiteY0" fmla="*/ 0 h 718458"/>
              <a:gd name="connsiteX1" fmla="*/ 2390502 w 2390502"/>
              <a:gd name="connsiteY1" fmla="*/ 0 h 718458"/>
              <a:gd name="connsiteX2" fmla="*/ 692331 w 2390502"/>
              <a:gd name="connsiteY2" fmla="*/ 718458 h 718458"/>
              <a:gd name="connsiteX3" fmla="*/ 0 w 2390502"/>
              <a:gd name="connsiteY3" fmla="*/ 705395 h 718458"/>
              <a:gd name="connsiteX4" fmla="*/ 940525 w 2390502"/>
              <a:gd name="connsiteY4" fmla="*/ 0 h 718458"/>
              <a:gd name="connsiteX0" fmla="*/ 953588 w 2403565"/>
              <a:gd name="connsiteY0" fmla="*/ 0 h 718458"/>
              <a:gd name="connsiteX1" fmla="*/ 2403565 w 2403565"/>
              <a:gd name="connsiteY1" fmla="*/ 0 h 718458"/>
              <a:gd name="connsiteX2" fmla="*/ 705394 w 2403565"/>
              <a:gd name="connsiteY2" fmla="*/ 718458 h 718458"/>
              <a:gd name="connsiteX3" fmla="*/ 0 w 2403565"/>
              <a:gd name="connsiteY3" fmla="*/ 718458 h 718458"/>
              <a:gd name="connsiteX4" fmla="*/ 953588 w 2403565"/>
              <a:gd name="connsiteY4" fmla="*/ 0 h 718458"/>
              <a:gd name="connsiteX0" fmla="*/ 968660 w 2418637"/>
              <a:gd name="connsiteY0" fmla="*/ 0 h 718458"/>
              <a:gd name="connsiteX1" fmla="*/ 2418637 w 2418637"/>
              <a:gd name="connsiteY1" fmla="*/ 0 h 718458"/>
              <a:gd name="connsiteX2" fmla="*/ 720466 w 2418637"/>
              <a:gd name="connsiteY2" fmla="*/ 718458 h 718458"/>
              <a:gd name="connsiteX3" fmla="*/ 0 w 2418637"/>
              <a:gd name="connsiteY3" fmla="*/ 718458 h 718458"/>
              <a:gd name="connsiteX4" fmla="*/ 968660 w 2418637"/>
              <a:gd name="connsiteY4" fmla="*/ 0 h 718458"/>
              <a:gd name="connsiteX0" fmla="*/ 983732 w 2418637"/>
              <a:gd name="connsiteY0" fmla="*/ 0 h 723482"/>
              <a:gd name="connsiteX1" fmla="*/ 2418637 w 2418637"/>
              <a:gd name="connsiteY1" fmla="*/ 5024 h 723482"/>
              <a:gd name="connsiteX2" fmla="*/ 720466 w 2418637"/>
              <a:gd name="connsiteY2" fmla="*/ 723482 h 723482"/>
              <a:gd name="connsiteX3" fmla="*/ 0 w 2418637"/>
              <a:gd name="connsiteY3" fmla="*/ 723482 h 723482"/>
              <a:gd name="connsiteX4" fmla="*/ 983732 w 2418637"/>
              <a:gd name="connsiteY4" fmla="*/ 0 h 723482"/>
              <a:gd name="connsiteX0" fmla="*/ 983732 w 2398540"/>
              <a:gd name="connsiteY0" fmla="*/ 0 h 723482"/>
              <a:gd name="connsiteX1" fmla="*/ 2398540 w 2398540"/>
              <a:gd name="connsiteY1" fmla="*/ 5024 h 723482"/>
              <a:gd name="connsiteX2" fmla="*/ 720466 w 2398540"/>
              <a:gd name="connsiteY2" fmla="*/ 723482 h 723482"/>
              <a:gd name="connsiteX3" fmla="*/ 0 w 2398540"/>
              <a:gd name="connsiteY3" fmla="*/ 723482 h 723482"/>
              <a:gd name="connsiteX4" fmla="*/ 983732 w 2398540"/>
              <a:gd name="connsiteY4" fmla="*/ 0 h 723482"/>
              <a:gd name="connsiteX0" fmla="*/ 983732 w 2354649"/>
              <a:gd name="connsiteY0" fmla="*/ 2291 h 725773"/>
              <a:gd name="connsiteX1" fmla="*/ 2354649 w 2354649"/>
              <a:gd name="connsiteY1" fmla="*/ 0 h 725773"/>
              <a:gd name="connsiteX2" fmla="*/ 720466 w 2354649"/>
              <a:gd name="connsiteY2" fmla="*/ 725773 h 725773"/>
              <a:gd name="connsiteX3" fmla="*/ 0 w 2354649"/>
              <a:gd name="connsiteY3" fmla="*/ 725773 h 725773"/>
              <a:gd name="connsiteX4" fmla="*/ 983732 w 2354649"/>
              <a:gd name="connsiteY4" fmla="*/ 2291 h 725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4649" h="725773">
                <a:moveTo>
                  <a:pt x="983732" y="2291"/>
                </a:moveTo>
                <a:lnTo>
                  <a:pt x="2354649" y="0"/>
                </a:lnTo>
                <a:lnTo>
                  <a:pt x="720466" y="725773"/>
                </a:lnTo>
                <a:lnTo>
                  <a:pt x="0" y="725773"/>
                </a:lnTo>
                <a:lnTo>
                  <a:pt x="983732" y="2291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11"/>
          <p:cNvSpPr/>
          <p:nvPr/>
        </p:nvSpPr>
        <p:spPr>
          <a:xfrm>
            <a:off x="5496376" y="5549578"/>
            <a:ext cx="696521" cy="40491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CaixaDeTexto 3"/>
          <p:cNvSpPr txBox="1"/>
          <p:nvPr/>
        </p:nvSpPr>
        <p:spPr>
          <a:xfrm>
            <a:off x="6530494" y="4418415"/>
            <a:ext cx="1236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prioridade</a:t>
            </a:r>
          </a:p>
        </p:txBody>
      </p:sp>
      <p:cxnSp>
        <p:nvCxnSpPr>
          <p:cNvPr id="35" name="Straight Connector 50"/>
          <p:cNvCxnSpPr/>
          <p:nvPr/>
        </p:nvCxnSpPr>
        <p:spPr>
          <a:xfrm flipH="1">
            <a:off x="6477002" y="4791075"/>
            <a:ext cx="1390648" cy="6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"/>
          <p:cNvSpPr txBox="1"/>
          <p:nvPr/>
        </p:nvSpPr>
        <p:spPr>
          <a:xfrm>
            <a:off x="6553524" y="4846149"/>
            <a:ext cx="1236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dados</a:t>
            </a:r>
          </a:p>
        </p:txBody>
      </p:sp>
      <p:sp>
        <p:nvSpPr>
          <p:cNvPr id="41" name="Chave direita 40"/>
          <p:cNvSpPr/>
          <p:nvPr/>
        </p:nvSpPr>
        <p:spPr>
          <a:xfrm>
            <a:off x="8037534" y="4418415"/>
            <a:ext cx="74690" cy="80170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3"/>
          <p:cNvSpPr txBox="1"/>
          <p:nvPr/>
        </p:nvSpPr>
        <p:spPr>
          <a:xfrm>
            <a:off x="8171857" y="4621798"/>
            <a:ext cx="839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registro</a:t>
            </a:r>
          </a:p>
        </p:txBody>
      </p:sp>
    </p:spTree>
    <p:extLst>
      <p:ext uri="{BB962C8B-B14F-4D97-AF65-F5344CB8AC3E}">
        <p14:creationId xmlns:p14="http://schemas.microsoft.com/office/powerpoint/2010/main" val="82747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59259E-6 L 0.10937 -0.1365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9" y="-682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2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2" grpId="1" animBg="1"/>
      <p:bldP spid="33" grpId="0"/>
      <p:bldP spid="40" grpId="0"/>
      <p:bldP spid="41" grpId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Heap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forma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mais eficiente </a:t>
            </a:r>
            <a:r>
              <a:rPr lang="pt-BR" dirty="0"/>
              <a:t>de implementar uma fila de prioridades é usando uma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heap</a:t>
            </a:r>
            <a:r>
              <a:rPr lang="pt-BR" dirty="0"/>
              <a:t>, ou seja, uma lista linear composta de elementos com chaves s</a:t>
            </a:r>
            <a:r>
              <a:rPr lang="pt-BR" baseline="-25000" dirty="0"/>
              <a:t>1</a:t>
            </a:r>
            <a:r>
              <a:rPr lang="pt-BR" dirty="0"/>
              <a:t>, s</a:t>
            </a:r>
            <a:r>
              <a:rPr lang="pt-BR" baseline="-25000" dirty="0"/>
              <a:t>2</a:t>
            </a:r>
            <a:r>
              <a:rPr lang="pt-BR" dirty="0"/>
              <a:t>, ..., s</a:t>
            </a:r>
            <a:r>
              <a:rPr lang="pt-BR" baseline="-25000" dirty="0"/>
              <a:t>n</a:t>
            </a:r>
            <a:r>
              <a:rPr lang="pt-BR" dirty="0"/>
              <a:t> satisfazendo a propriedade:</a:t>
            </a:r>
            <a:br>
              <a:rPr lang="pt-BR" dirty="0">
                <a:sym typeface="Symbol"/>
              </a:rPr>
            </a:br>
            <a:endParaRPr lang="pt-BR" dirty="0"/>
          </a:p>
        </p:txBody>
      </p:sp>
      <p:grpSp>
        <p:nvGrpSpPr>
          <p:cNvPr id="22" name="Grupo 21"/>
          <p:cNvGrpSpPr/>
          <p:nvPr/>
        </p:nvGrpSpPr>
        <p:grpSpPr>
          <a:xfrm>
            <a:off x="2999656" y="5161319"/>
            <a:ext cx="5572165" cy="833540"/>
            <a:chOff x="2999656" y="5161319"/>
            <a:chExt cx="5572165" cy="833540"/>
          </a:xfrm>
        </p:grpSpPr>
        <p:sp>
          <p:nvSpPr>
            <p:cNvPr id="4" name="Retângulo 3"/>
            <p:cNvSpPr/>
            <p:nvPr/>
          </p:nvSpPr>
          <p:spPr>
            <a:xfrm>
              <a:off x="2999656" y="5589947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95</a:t>
              </a:r>
              <a:endParaRPr lang="pt-BR" dirty="0">
                <a:latin typeface="+mj-lt"/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3696176" y="5589947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60</a:t>
              </a:r>
              <a:endParaRPr lang="pt-BR" dirty="0">
                <a:latin typeface="+mj-lt"/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5089218" y="5589947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39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4392697" y="5589947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78</a:t>
              </a:r>
              <a:endParaRPr lang="pt-BR" dirty="0">
                <a:latin typeface="+mj-lt"/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5785738" y="5589947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28</a:t>
              </a:r>
              <a:endParaRPr lang="pt-BR" dirty="0">
                <a:latin typeface="+mj-lt"/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6482258" y="5589947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66</a:t>
              </a:r>
              <a:endParaRPr lang="pt-BR" dirty="0">
                <a:latin typeface="+mj-lt"/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7875300" y="5589947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33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7178779" y="5589947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70</a:t>
              </a:r>
              <a:endParaRPr lang="pt-BR" dirty="0">
                <a:latin typeface="+mj-lt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3178250" y="5161319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s</a:t>
              </a:r>
              <a:r>
                <a:rPr lang="pt-BR" sz="2000" baseline="-25000" dirty="0">
                  <a:latin typeface="+mj-lt"/>
                </a:rPr>
                <a:t>1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892630" y="5161319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s</a:t>
              </a:r>
              <a:r>
                <a:rPr lang="pt-BR" sz="2000" baseline="-25000" dirty="0">
                  <a:latin typeface="+mj-lt"/>
                </a:rPr>
                <a:t>2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535572" y="5161319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s</a:t>
              </a:r>
              <a:r>
                <a:rPr lang="pt-BR" sz="2000" baseline="-25000" dirty="0">
                  <a:latin typeface="+mj-lt"/>
                </a:rPr>
                <a:t>3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249952" y="5161319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s</a:t>
              </a:r>
              <a:r>
                <a:rPr lang="pt-BR" sz="2000" baseline="-25000" dirty="0">
                  <a:latin typeface="+mj-lt"/>
                </a:rPr>
                <a:t>4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5964332" y="5161319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s</a:t>
              </a:r>
              <a:r>
                <a:rPr lang="pt-BR" sz="2000" baseline="-25000" dirty="0">
                  <a:latin typeface="+mj-lt"/>
                </a:rPr>
                <a:t>5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6678712" y="5161319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s</a:t>
              </a:r>
              <a:r>
                <a:rPr lang="pt-BR" sz="2000" baseline="-25000" dirty="0">
                  <a:latin typeface="+mj-lt"/>
                </a:rPr>
                <a:t>6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7321654" y="5161319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s</a:t>
              </a:r>
              <a:r>
                <a:rPr lang="pt-BR" sz="2000" baseline="-25000" dirty="0">
                  <a:latin typeface="+mj-lt"/>
                </a:rPr>
                <a:t>7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8036034" y="5161319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s</a:t>
              </a:r>
              <a:r>
                <a:rPr lang="pt-BR" sz="2000" baseline="-25000" dirty="0">
                  <a:latin typeface="+mj-lt"/>
                </a:rPr>
                <a:t>8</a:t>
              </a:r>
            </a:p>
          </p:txBody>
        </p:sp>
      </p:grpSp>
      <p:sp>
        <p:nvSpPr>
          <p:cNvPr id="20" name="CaixaDeTexto 19"/>
          <p:cNvSpPr txBox="1"/>
          <p:nvPr/>
        </p:nvSpPr>
        <p:spPr>
          <a:xfrm>
            <a:off x="3655829" y="4036070"/>
            <a:ext cx="4456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pt-BR" sz="2800" baseline="-25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pt-BR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≤ s</a:t>
            </a:r>
            <a:r>
              <a:rPr lang="pt-BR" sz="2800" baseline="-25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sym typeface="Symbol"/>
              </a:rPr>
              <a:t>i/2</a:t>
            </a:r>
            <a:r>
              <a:rPr lang="pt-BR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sym typeface="Symbol"/>
              </a:rPr>
              <a:t> </a:t>
            </a:r>
            <a:r>
              <a:rPr lang="pt-BR" sz="2800" dirty="0">
                <a:latin typeface="Consolas" panose="020B0609020204030204" pitchFamily="49" charset="0"/>
                <a:sym typeface="Symbol"/>
              </a:rPr>
              <a:t>para 1&lt; i ≤ n</a:t>
            </a:r>
            <a:endParaRPr lang="pt-BR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72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Heap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heap pode ser visualizada </a:t>
            </a:r>
            <a:r>
              <a:rPr lang="pt-BR" dirty="0"/>
              <a:t>como uma árvore binária completa, com os nós numerados da raiz para as folhas e da esquerda para a direita:</a:t>
            </a:r>
            <a:br>
              <a:rPr lang="pt-BR" dirty="0">
                <a:sym typeface="Symbol"/>
              </a:rPr>
            </a:br>
            <a:endParaRPr lang="pt-BR" dirty="0"/>
          </a:p>
        </p:txBody>
      </p:sp>
      <p:sp>
        <p:nvSpPr>
          <p:cNvPr id="24" name="Elipse 23"/>
          <p:cNvSpPr/>
          <p:nvPr/>
        </p:nvSpPr>
        <p:spPr>
          <a:xfrm>
            <a:off x="5901398" y="3560935"/>
            <a:ext cx="571504" cy="5715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bg1"/>
                </a:solidFill>
                <a:latin typeface="+mj-lt"/>
              </a:rPr>
              <a:t>95</a:t>
            </a:r>
          </a:p>
        </p:txBody>
      </p:sp>
      <p:sp>
        <p:nvSpPr>
          <p:cNvPr id="51" name="Elipse 50"/>
          <p:cNvSpPr/>
          <p:nvPr/>
        </p:nvSpPr>
        <p:spPr>
          <a:xfrm>
            <a:off x="4829828" y="4346753"/>
            <a:ext cx="571504" cy="5715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bg1"/>
                </a:solidFill>
                <a:latin typeface="+mj-lt"/>
              </a:rPr>
              <a:t>60</a:t>
            </a:r>
          </a:p>
        </p:txBody>
      </p:sp>
      <p:sp>
        <p:nvSpPr>
          <p:cNvPr id="52" name="Elipse 51"/>
          <p:cNvSpPr/>
          <p:nvPr/>
        </p:nvSpPr>
        <p:spPr>
          <a:xfrm>
            <a:off x="6901530" y="4346753"/>
            <a:ext cx="571504" cy="5715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bg1"/>
                </a:solidFill>
                <a:latin typeface="+mj-lt"/>
              </a:rPr>
              <a:t>78</a:t>
            </a:r>
          </a:p>
        </p:txBody>
      </p:sp>
      <p:sp>
        <p:nvSpPr>
          <p:cNvPr id="53" name="Elipse 52"/>
          <p:cNvSpPr/>
          <p:nvPr/>
        </p:nvSpPr>
        <p:spPr>
          <a:xfrm>
            <a:off x="4329762" y="5132571"/>
            <a:ext cx="571504" cy="5715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sp>
        <p:nvSpPr>
          <p:cNvPr id="54" name="Elipse 53"/>
          <p:cNvSpPr/>
          <p:nvPr/>
        </p:nvSpPr>
        <p:spPr>
          <a:xfrm>
            <a:off x="5329894" y="5132571"/>
            <a:ext cx="571504" cy="5715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bg1"/>
                </a:solidFill>
                <a:latin typeface="+mj-lt"/>
              </a:rPr>
              <a:t>28</a:t>
            </a:r>
          </a:p>
        </p:txBody>
      </p:sp>
      <p:sp>
        <p:nvSpPr>
          <p:cNvPr id="55" name="Elipse 54"/>
          <p:cNvSpPr/>
          <p:nvPr/>
        </p:nvSpPr>
        <p:spPr>
          <a:xfrm>
            <a:off x="6401464" y="5132571"/>
            <a:ext cx="571504" cy="5715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bg1"/>
                </a:solidFill>
                <a:latin typeface="+mj-lt"/>
              </a:rPr>
              <a:t>66</a:t>
            </a:r>
          </a:p>
        </p:txBody>
      </p:sp>
      <p:sp>
        <p:nvSpPr>
          <p:cNvPr id="56" name="Elipse 55"/>
          <p:cNvSpPr/>
          <p:nvPr/>
        </p:nvSpPr>
        <p:spPr>
          <a:xfrm>
            <a:off x="7473034" y="5132571"/>
            <a:ext cx="571504" cy="5715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bg1"/>
                </a:solidFill>
                <a:latin typeface="+mj-lt"/>
              </a:rPr>
              <a:t>70</a:t>
            </a:r>
          </a:p>
        </p:txBody>
      </p:sp>
      <p:sp>
        <p:nvSpPr>
          <p:cNvPr id="57" name="Elipse 56"/>
          <p:cNvSpPr/>
          <p:nvPr/>
        </p:nvSpPr>
        <p:spPr>
          <a:xfrm>
            <a:off x="3829696" y="5918389"/>
            <a:ext cx="571504" cy="5715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bg1"/>
                </a:solidFill>
                <a:latin typeface="+mj-lt"/>
              </a:rPr>
              <a:t>33</a:t>
            </a:r>
          </a:p>
        </p:txBody>
      </p:sp>
      <p:cxnSp>
        <p:nvCxnSpPr>
          <p:cNvPr id="59" name="Conector reto 58"/>
          <p:cNvCxnSpPr>
            <a:stCxn id="24" idx="5"/>
            <a:endCxn id="52" idx="1"/>
          </p:cNvCxnSpPr>
          <p:nvPr/>
        </p:nvCxnSpPr>
        <p:spPr>
          <a:xfrm rot="16200000" flipH="1">
            <a:off x="6496364" y="3941587"/>
            <a:ext cx="381704" cy="596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>
            <a:stCxn id="24" idx="3"/>
            <a:endCxn id="51" idx="7"/>
          </p:cNvCxnSpPr>
          <p:nvPr/>
        </p:nvCxnSpPr>
        <p:spPr>
          <a:xfrm rot="5400000">
            <a:off x="5460513" y="3905868"/>
            <a:ext cx="381704" cy="667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>
            <a:stCxn id="51" idx="3"/>
            <a:endCxn id="53" idx="0"/>
          </p:cNvCxnSpPr>
          <p:nvPr/>
        </p:nvCxnSpPr>
        <p:spPr>
          <a:xfrm rot="5400000">
            <a:off x="4615516" y="4834563"/>
            <a:ext cx="298009" cy="2980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>
            <a:stCxn id="51" idx="5"/>
            <a:endCxn id="54" idx="0"/>
          </p:cNvCxnSpPr>
          <p:nvPr/>
        </p:nvCxnSpPr>
        <p:spPr>
          <a:xfrm rot="16200000" flipH="1">
            <a:off x="5317638" y="4834562"/>
            <a:ext cx="298009" cy="2980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>
            <a:stCxn id="52" idx="3"/>
            <a:endCxn id="55" idx="0"/>
          </p:cNvCxnSpPr>
          <p:nvPr/>
        </p:nvCxnSpPr>
        <p:spPr>
          <a:xfrm rot="5400000">
            <a:off x="6687218" y="4834563"/>
            <a:ext cx="298009" cy="2980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/>
          <p:cNvCxnSpPr>
            <a:stCxn id="52" idx="5"/>
            <a:endCxn id="56" idx="0"/>
          </p:cNvCxnSpPr>
          <p:nvPr/>
        </p:nvCxnSpPr>
        <p:spPr>
          <a:xfrm rot="16200000" flipH="1">
            <a:off x="7425059" y="4798843"/>
            <a:ext cx="298009" cy="369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>
            <a:stCxn id="53" idx="3"/>
            <a:endCxn id="57" idx="0"/>
          </p:cNvCxnSpPr>
          <p:nvPr/>
        </p:nvCxnSpPr>
        <p:spPr>
          <a:xfrm rot="5400000">
            <a:off x="4115450" y="5620381"/>
            <a:ext cx="298009" cy="2980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/>
          <p:cNvSpPr txBox="1"/>
          <p:nvPr/>
        </p:nvSpPr>
        <p:spPr>
          <a:xfrm>
            <a:off x="5623048" y="3418059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1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4542928" y="4132439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2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7401596" y="4132439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3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4110880" y="4846819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4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5758522" y="4846819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5</a:t>
            </a:r>
          </a:p>
        </p:txBody>
      </p:sp>
      <p:sp>
        <p:nvSpPr>
          <p:cNvPr id="80" name="CaixaDeTexto 79"/>
          <p:cNvSpPr txBox="1"/>
          <p:nvPr/>
        </p:nvSpPr>
        <p:spPr>
          <a:xfrm>
            <a:off x="6124032" y="4846819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6</a:t>
            </a:r>
          </a:p>
        </p:txBody>
      </p:sp>
      <p:sp>
        <p:nvSpPr>
          <p:cNvPr id="81" name="CaixaDeTexto 80"/>
          <p:cNvSpPr txBox="1"/>
          <p:nvPr/>
        </p:nvSpPr>
        <p:spPr>
          <a:xfrm>
            <a:off x="7901662" y="4846819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7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3534816" y="5661155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8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5722804" y="116670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95</a:t>
            </a:r>
            <a:endParaRPr lang="pt-BR" dirty="0">
              <a:latin typeface="+mj-lt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6419324" y="116670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60</a:t>
            </a:r>
            <a:endParaRPr lang="pt-BR" dirty="0">
              <a:latin typeface="+mj-lt"/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7812366" y="116670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39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7115845" y="116670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78</a:t>
            </a:r>
            <a:endParaRPr lang="pt-BR" dirty="0">
              <a:latin typeface="+mj-lt"/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8508886" y="116670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28</a:t>
            </a:r>
            <a:endParaRPr lang="pt-BR" dirty="0">
              <a:latin typeface="+mj-lt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9205406" y="116670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66</a:t>
            </a:r>
            <a:endParaRPr lang="pt-BR" dirty="0">
              <a:latin typeface="+mj-lt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10598448" y="116670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33</a:t>
            </a:r>
          </a:p>
        </p:txBody>
      </p:sp>
      <p:sp>
        <p:nvSpPr>
          <p:cNvPr id="50" name="Retângulo 49"/>
          <p:cNvSpPr/>
          <p:nvPr/>
        </p:nvSpPr>
        <p:spPr>
          <a:xfrm>
            <a:off x="9901927" y="116670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70</a:t>
            </a:r>
            <a:endParaRPr lang="pt-BR" dirty="0">
              <a:latin typeface="+mj-lt"/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5901398" y="73808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1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6615778" y="73808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2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7258720" y="73808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3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7973100" y="73808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4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8687480" y="73808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5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9401860" y="73808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6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10044802" y="73808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7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10759182" y="73808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4028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problema de construção consiste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construir uma heap</a:t>
            </a:r>
            <a:r>
              <a:rPr lang="pt-BR" dirty="0"/>
              <a:t> a partir de uma lista qualquer de dados</a:t>
            </a:r>
            <a:br>
              <a:rPr lang="pt-BR" dirty="0"/>
            </a:br>
            <a:endParaRPr lang="pt-BR" dirty="0"/>
          </a:p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construção</a:t>
            </a:r>
            <a:r>
              <a:rPr lang="pt-BR" dirty="0"/>
              <a:t> pode ser feita usando</a:t>
            </a:r>
          </a:p>
          <a:p>
            <a:pPr lvl="1"/>
            <a:r>
              <a:rPr lang="pt-BR" dirty="0"/>
              <a:t>Ordenação dos dados</a:t>
            </a:r>
          </a:p>
          <a:p>
            <a:pPr lvl="1"/>
            <a:r>
              <a:rPr lang="pt-BR" dirty="0"/>
              <a:t>O procedimento subir</a:t>
            </a:r>
          </a:p>
          <a:p>
            <a:pPr lvl="1"/>
            <a:r>
              <a:rPr lang="pt-BR" dirty="0"/>
              <a:t>O procedimento descer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8889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usando Ordenação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lista ordenada </a:t>
            </a:r>
            <a:r>
              <a:rPr lang="pt-BR" dirty="0"/>
              <a:t>é uma heap</a:t>
            </a:r>
          </a:p>
          <a:p>
            <a:r>
              <a:rPr lang="pt-BR" dirty="0"/>
              <a:t>Uma heap pode ser construída pela ordenação de uma lista</a:t>
            </a:r>
          </a:p>
          <a:p>
            <a:r>
              <a:rPr lang="pt-BR" dirty="0"/>
              <a:t>O melhor algoritmo de ordenação tem complexidade  O(n </a:t>
            </a:r>
            <a:r>
              <a:rPr lang="pt-BR" dirty="0" err="1"/>
              <a:t>log</a:t>
            </a:r>
            <a:r>
              <a:rPr lang="pt-BR" dirty="0"/>
              <a:t> n)</a:t>
            </a:r>
          </a:p>
          <a:p>
            <a:pPr lvl="1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197250" y="4509120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39</a:t>
            </a:r>
            <a:endParaRPr lang="pt-BR" dirty="0">
              <a:latin typeface="+mj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893770" y="4509120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73</a:t>
            </a:r>
            <a:endParaRPr lang="pt-BR" dirty="0">
              <a:latin typeface="+mj-lt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286812" y="4509120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60</a:t>
            </a:r>
          </a:p>
        </p:txBody>
      </p:sp>
      <p:sp>
        <p:nvSpPr>
          <p:cNvPr id="7" name="Retângulo 6"/>
          <p:cNvSpPr/>
          <p:nvPr/>
        </p:nvSpPr>
        <p:spPr>
          <a:xfrm>
            <a:off x="4590291" y="4509120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78</a:t>
            </a:r>
            <a:endParaRPr lang="pt-BR" dirty="0">
              <a:latin typeface="+mj-lt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983332" y="4509120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28</a:t>
            </a:r>
            <a:endParaRPr lang="pt-BR" dirty="0">
              <a:latin typeface="+mj-lt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679852" y="4509120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66</a:t>
            </a:r>
            <a:endParaRPr lang="pt-BR" dirty="0">
              <a:latin typeface="+mj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072894" y="4509120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33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7376373" y="4509120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70</a:t>
            </a:r>
            <a:endParaRPr lang="pt-BR" dirty="0">
              <a:latin typeface="+mj-lt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143672" y="5723566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78</a:t>
            </a:r>
            <a:endParaRPr lang="pt-BR" dirty="0">
              <a:latin typeface="+mj-lt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3840192" y="5723566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73</a:t>
            </a:r>
            <a:endParaRPr lang="pt-BR" dirty="0">
              <a:latin typeface="+mj-lt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233234" y="5723566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60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536713" y="5723566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70</a:t>
            </a:r>
            <a:endParaRPr lang="pt-BR" dirty="0">
              <a:latin typeface="+mj-lt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5929754" y="5723566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66</a:t>
            </a:r>
            <a:endParaRPr lang="pt-BR" dirty="0">
              <a:latin typeface="+mj-lt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6626274" y="5723566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39</a:t>
            </a:r>
            <a:endParaRPr lang="pt-BR" dirty="0">
              <a:latin typeface="+mj-lt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019316" y="5723566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28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7322795" y="5723566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33</a:t>
            </a:r>
            <a:endParaRPr lang="pt-BR" dirty="0">
              <a:latin typeface="+mj-lt"/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 rot="5400000">
            <a:off x="4394630" y="5329863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715307" y="5152062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Ordenando elementos</a:t>
            </a:r>
          </a:p>
        </p:txBody>
      </p:sp>
      <p:cxnSp>
        <p:nvCxnSpPr>
          <p:cNvPr id="23" name="Conector de seta reta 22"/>
          <p:cNvCxnSpPr/>
          <p:nvPr/>
        </p:nvCxnSpPr>
        <p:spPr>
          <a:xfrm rot="5400000">
            <a:off x="6894960" y="5329863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356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usando Subir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método mais eficiente que a ordenação é considerar cada elemento 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uma nova inserção</a:t>
            </a:r>
          </a:p>
          <a:p>
            <a:pPr lvl="1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292059" y="4714884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39</a:t>
            </a:r>
            <a:endParaRPr lang="pt-BR" dirty="0">
              <a:latin typeface="+mj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988579" y="4714884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28</a:t>
            </a:r>
            <a:endParaRPr lang="pt-BR" dirty="0">
              <a:latin typeface="+mj-lt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381621" y="4714884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70</a:t>
            </a:r>
          </a:p>
        </p:txBody>
      </p:sp>
      <p:sp>
        <p:nvSpPr>
          <p:cNvPr id="7" name="Retângulo 6"/>
          <p:cNvSpPr/>
          <p:nvPr/>
        </p:nvSpPr>
        <p:spPr>
          <a:xfrm>
            <a:off x="4685100" y="4714884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78</a:t>
            </a:r>
            <a:endParaRPr lang="pt-BR" dirty="0">
              <a:latin typeface="+mj-lt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078141" y="4714884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73</a:t>
            </a:r>
            <a:endParaRPr lang="pt-BR" dirty="0">
              <a:latin typeface="+mj-lt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774661" y="4714884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66</a:t>
            </a:r>
            <a:endParaRPr lang="pt-BR" dirty="0">
              <a:latin typeface="+mj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167703" y="4714884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33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7471182" y="4714884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60</a:t>
            </a:r>
            <a:endParaRPr lang="pt-BR" dirty="0">
              <a:latin typeface="+mj-lt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238481" y="5929330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78</a:t>
            </a:r>
            <a:endParaRPr lang="pt-BR" dirty="0">
              <a:latin typeface="+mj-lt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3935001" y="5929330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73</a:t>
            </a:r>
            <a:endParaRPr lang="pt-BR" dirty="0">
              <a:latin typeface="+mj-lt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328043" y="5929330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33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631522" y="5929330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66</a:t>
            </a:r>
            <a:endParaRPr lang="pt-BR" dirty="0">
              <a:latin typeface="+mj-lt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024563" y="5929330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70</a:t>
            </a:r>
            <a:endParaRPr lang="pt-BR" dirty="0">
              <a:latin typeface="+mj-lt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6721083" y="5929330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39</a:t>
            </a:r>
            <a:endParaRPr lang="pt-BR" dirty="0">
              <a:latin typeface="+mj-lt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114125" y="5929330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28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7417604" y="5929330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60</a:t>
            </a:r>
            <a:endParaRPr lang="pt-BR" dirty="0">
              <a:latin typeface="+mj-lt"/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 rot="5400000">
            <a:off x="4489439" y="5535627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952993" y="5357826"/>
            <a:ext cx="185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Após a construção</a:t>
            </a:r>
          </a:p>
        </p:txBody>
      </p:sp>
      <p:cxnSp>
        <p:nvCxnSpPr>
          <p:cNvPr id="23" name="Conector de seta reta 22"/>
          <p:cNvCxnSpPr/>
          <p:nvPr/>
        </p:nvCxnSpPr>
        <p:spPr>
          <a:xfrm rot="5400000">
            <a:off x="6989769" y="5535627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2881291" y="3357562"/>
            <a:ext cx="6389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Algoritmo</a:t>
            </a:r>
            <a:r>
              <a:rPr lang="pt-BR" dirty="0">
                <a:latin typeface="Consolas" pitchFamily="49" charset="0"/>
              </a:rPr>
              <a:t>: Construção de uma lista de prioridades</a:t>
            </a:r>
          </a:p>
          <a:p>
            <a:r>
              <a:rPr lang="pt-BR" dirty="0">
                <a:latin typeface="Consolas" pitchFamily="49" charset="0"/>
              </a:rPr>
              <a:t>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para</a:t>
            </a:r>
            <a:r>
              <a:rPr lang="pt-BR" dirty="0">
                <a:latin typeface="Consolas" pitchFamily="49" charset="0"/>
              </a:rPr>
              <a:t> i = 2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até</a:t>
            </a:r>
            <a:r>
              <a:rPr lang="pt-BR" dirty="0">
                <a:latin typeface="Consolas" pitchFamily="49" charset="0"/>
              </a:rPr>
              <a:t> n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faça</a:t>
            </a:r>
          </a:p>
          <a:p>
            <a:r>
              <a:rPr lang="pt-BR" dirty="0">
                <a:latin typeface="Consolas" pitchFamily="49" charset="0"/>
                <a:sym typeface="Symbol"/>
              </a:rPr>
              <a:t>     subir(i)</a:t>
            </a:r>
            <a:endParaRPr lang="pt-BR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549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usando Descer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 um terceiro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método ainda mais eficiente</a:t>
            </a:r>
            <a:r>
              <a:rPr lang="pt-BR" dirty="0"/>
              <a:t> para construir uma heap</a:t>
            </a:r>
          </a:p>
          <a:p>
            <a:r>
              <a:rPr lang="pt-BR" dirty="0"/>
              <a:t>A propriedade base de uma </a:t>
            </a:r>
            <a:r>
              <a:rPr lang="pt-BR" dirty="0" err="1"/>
              <a:t>heap</a:t>
            </a:r>
            <a:r>
              <a:rPr lang="pt-BR" dirty="0"/>
              <a:t> (</a:t>
            </a:r>
            <a:r>
              <a:rPr lang="pt-BR" sz="2000" dirty="0">
                <a:latin typeface="Consolas" panose="020B0609020204030204" pitchFamily="49" charset="0"/>
              </a:rPr>
              <a:t>s</a:t>
            </a:r>
            <a:r>
              <a:rPr lang="pt-BR" sz="2000" baseline="-25000" dirty="0">
                <a:latin typeface="Consolas" panose="020B0609020204030204" pitchFamily="49" charset="0"/>
              </a:rPr>
              <a:t>i</a:t>
            </a:r>
            <a:r>
              <a:rPr lang="pt-BR" sz="2000" dirty="0">
                <a:latin typeface="Consolas" panose="020B0609020204030204" pitchFamily="49" charset="0"/>
              </a:rPr>
              <a:t> ≤ s</a:t>
            </a:r>
            <a:r>
              <a:rPr lang="pt-BR" sz="2000" baseline="-25000" dirty="0">
                <a:latin typeface="Consolas" panose="020B0609020204030204" pitchFamily="49" charset="0"/>
                <a:sym typeface="Symbol"/>
              </a:rPr>
              <a:t>i/2</a:t>
            </a:r>
            <a:r>
              <a:rPr lang="pt-BR" sz="2000" dirty="0">
                <a:latin typeface="Consolas" panose="020B0609020204030204" pitchFamily="49" charset="0"/>
                <a:sym typeface="Symbol"/>
              </a:rPr>
              <a:t>, </a:t>
            </a:r>
            <a:r>
              <a:rPr lang="pt-BR" sz="2000">
                <a:latin typeface="Consolas" panose="020B0609020204030204" pitchFamily="49" charset="0"/>
                <a:sym typeface="Symbol"/>
              </a:rPr>
              <a:t>para 2 </a:t>
            </a:r>
            <a:r>
              <a:rPr lang="pt-BR" sz="2000" dirty="0">
                <a:latin typeface="Consolas" panose="020B0609020204030204" pitchFamily="49" charset="0"/>
                <a:sym typeface="Symbol"/>
              </a:rPr>
              <a:t>≤ i ≤ n</a:t>
            </a:r>
            <a:r>
              <a:rPr lang="pt-BR" sz="2800" dirty="0">
                <a:sym typeface="Symbol"/>
              </a:rPr>
              <a:t>) </a:t>
            </a:r>
            <a:r>
              <a:rPr lang="pt-BR" dirty="0"/>
              <a:t>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sempre satisfeita quando se trata de um nó sem filhos</a:t>
            </a:r>
            <a:r>
              <a:rPr lang="pt-BR" dirty="0"/>
              <a:t>, isto é,</a:t>
            </a:r>
            <a:br>
              <a:rPr lang="pt-BR" dirty="0"/>
            </a:br>
            <a:r>
              <a:rPr lang="pt-BR" dirty="0"/>
              <a:t>nós alocados a partir da posição n/2 + 1</a:t>
            </a:r>
          </a:p>
          <a:p>
            <a:endParaRPr lang="pt-BR" dirty="0"/>
          </a:p>
          <a:p>
            <a:pPr lvl="1"/>
            <a:endParaRPr lang="pt-BR" dirty="0"/>
          </a:p>
        </p:txBody>
      </p:sp>
      <p:grpSp>
        <p:nvGrpSpPr>
          <p:cNvPr id="45" name="Agrupar 44"/>
          <p:cNvGrpSpPr/>
          <p:nvPr/>
        </p:nvGrpSpPr>
        <p:grpSpPr>
          <a:xfrm>
            <a:off x="7248128" y="3485835"/>
            <a:ext cx="4695782" cy="3071834"/>
            <a:chOff x="6584794" y="3501008"/>
            <a:chExt cx="4695782" cy="3071834"/>
          </a:xfrm>
        </p:grpSpPr>
        <p:sp>
          <p:nvSpPr>
            <p:cNvPr id="4" name="Elipse 3"/>
            <p:cNvSpPr/>
            <p:nvPr/>
          </p:nvSpPr>
          <p:spPr>
            <a:xfrm>
              <a:off x="8951376" y="3643884"/>
              <a:ext cx="571504" cy="57150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dirty="0">
                  <a:solidFill>
                    <a:schemeClr val="bg1"/>
                  </a:solidFill>
                  <a:latin typeface="+mj-lt"/>
                </a:rPr>
                <a:t>95</a:t>
              </a:r>
            </a:p>
          </p:txBody>
        </p:sp>
        <p:sp>
          <p:nvSpPr>
            <p:cNvPr id="5" name="Elipse 4"/>
            <p:cNvSpPr/>
            <p:nvPr/>
          </p:nvSpPr>
          <p:spPr>
            <a:xfrm>
              <a:off x="7879806" y="4429702"/>
              <a:ext cx="571504" cy="57150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dirty="0">
                  <a:solidFill>
                    <a:schemeClr val="bg1"/>
                  </a:solidFill>
                  <a:latin typeface="+mj-lt"/>
                </a:rPr>
                <a:t>60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9951508" y="4429702"/>
              <a:ext cx="571504" cy="57150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dirty="0">
                  <a:solidFill>
                    <a:schemeClr val="bg1"/>
                  </a:solidFill>
                  <a:latin typeface="+mj-lt"/>
                </a:rPr>
                <a:t>78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7379740" y="5215520"/>
              <a:ext cx="571504" cy="57150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dirty="0">
                  <a:solidFill>
                    <a:schemeClr val="bg1"/>
                  </a:solidFill>
                  <a:latin typeface="+mj-lt"/>
                </a:rPr>
                <a:t>39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8379872" y="5215520"/>
              <a:ext cx="571504" cy="57150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dirty="0">
                  <a:solidFill>
                    <a:schemeClr val="bg1"/>
                  </a:solidFill>
                  <a:latin typeface="+mj-lt"/>
                </a:rPr>
                <a:t>28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9451442" y="5215520"/>
              <a:ext cx="571504" cy="57150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dirty="0">
                  <a:solidFill>
                    <a:schemeClr val="bg1"/>
                  </a:solidFill>
                  <a:latin typeface="+mj-lt"/>
                </a:rPr>
                <a:t>66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10523012" y="5215520"/>
              <a:ext cx="571504" cy="57150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dirty="0">
                  <a:solidFill>
                    <a:schemeClr val="bg1"/>
                  </a:solidFill>
                  <a:latin typeface="+mj-lt"/>
                </a:rPr>
                <a:t>70</a:t>
              </a:r>
            </a:p>
          </p:txBody>
        </p:sp>
        <p:sp>
          <p:nvSpPr>
            <p:cNvPr id="11" name="Elipse 10"/>
            <p:cNvSpPr/>
            <p:nvPr/>
          </p:nvSpPr>
          <p:spPr>
            <a:xfrm>
              <a:off x="6879674" y="6001338"/>
              <a:ext cx="571504" cy="57150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dirty="0">
                  <a:solidFill>
                    <a:schemeClr val="bg1"/>
                  </a:solidFill>
                  <a:latin typeface="+mj-lt"/>
                </a:rPr>
                <a:t>33</a:t>
              </a:r>
            </a:p>
          </p:txBody>
        </p:sp>
        <p:cxnSp>
          <p:nvCxnSpPr>
            <p:cNvPr id="12" name="Conector reto 11"/>
            <p:cNvCxnSpPr>
              <a:stCxn id="4" idx="5"/>
              <a:endCxn id="6" idx="1"/>
            </p:cNvCxnSpPr>
            <p:nvPr/>
          </p:nvCxnSpPr>
          <p:spPr>
            <a:xfrm rot="16200000" flipH="1">
              <a:off x="9546342" y="4024536"/>
              <a:ext cx="381704" cy="5960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>
              <a:stCxn id="4" idx="3"/>
              <a:endCxn id="5" idx="7"/>
            </p:cNvCxnSpPr>
            <p:nvPr/>
          </p:nvCxnSpPr>
          <p:spPr>
            <a:xfrm rot="5400000">
              <a:off x="8510491" y="3988817"/>
              <a:ext cx="381704" cy="6674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>
              <a:stCxn id="5" idx="3"/>
              <a:endCxn id="7" idx="0"/>
            </p:cNvCxnSpPr>
            <p:nvPr/>
          </p:nvCxnSpPr>
          <p:spPr>
            <a:xfrm rot="5400000">
              <a:off x="7665494" y="4917512"/>
              <a:ext cx="298009" cy="2980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>
              <a:stCxn id="5" idx="5"/>
              <a:endCxn id="8" idx="0"/>
            </p:cNvCxnSpPr>
            <p:nvPr/>
          </p:nvCxnSpPr>
          <p:spPr>
            <a:xfrm rot="16200000" flipH="1">
              <a:off x="8367616" y="4917511"/>
              <a:ext cx="298009" cy="2980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>
              <a:stCxn id="6" idx="3"/>
              <a:endCxn id="9" idx="0"/>
            </p:cNvCxnSpPr>
            <p:nvPr/>
          </p:nvCxnSpPr>
          <p:spPr>
            <a:xfrm rot="5400000">
              <a:off x="9737196" y="4917512"/>
              <a:ext cx="298009" cy="2980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>
              <a:stCxn id="6" idx="5"/>
              <a:endCxn id="10" idx="0"/>
            </p:cNvCxnSpPr>
            <p:nvPr/>
          </p:nvCxnSpPr>
          <p:spPr>
            <a:xfrm rot="16200000" flipH="1">
              <a:off x="10475037" y="4881792"/>
              <a:ext cx="298009" cy="3694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>
              <a:stCxn id="7" idx="3"/>
              <a:endCxn id="11" idx="0"/>
            </p:cNvCxnSpPr>
            <p:nvPr/>
          </p:nvCxnSpPr>
          <p:spPr>
            <a:xfrm rot="5400000">
              <a:off x="7165428" y="5703330"/>
              <a:ext cx="298009" cy="2980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/>
            <p:cNvSpPr txBox="1"/>
            <p:nvPr/>
          </p:nvSpPr>
          <p:spPr>
            <a:xfrm>
              <a:off x="8673026" y="3501008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s</a:t>
              </a:r>
              <a:r>
                <a:rPr lang="pt-BR" sz="2000" baseline="-25000" dirty="0">
                  <a:latin typeface="+mj-lt"/>
                </a:rPr>
                <a:t>1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7592906" y="4215388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s</a:t>
              </a:r>
              <a:r>
                <a:rPr lang="pt-BR" sz="2000" baseline="-25000" dirty="0">
                  <a:latin typeface="+mj-lt"/>
                </a:rPr>
                <a:t>2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10451574" y="4215388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s</a:t>
              </a:r>
              <a:r>
                <a:rPr lang="pt-BR" sz="2000" baseline="-25000" dirty="0">
                  <a:latin typeface="+mj-lt"/>
                </a:rPr>
                <a:t>3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7160858" y="4929768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s</a:t>
              </a:r>
              <a:r>
                <a:rPr lang="pt-BR" sz="2000" baseline="-25000" dirty="0">
                  <a:latin typeface="+mj-lt"/>
                </a:rPr>
                <a:t>4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8808500" y="4929768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s</a:t>
              </a:r>
              <a:r>
                <a:rPr lang="pt-BR" sz="2000" baseline="-25000" dirty="0">
                  <a:latin typeface="+mj-lt"/>
                </a:rPr>
                <a:t>5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9174010" y="4929768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s</a:t>
              </a:r>
              <a:r>
                <a:rPr lang="pt-BR" sz="2000" baseline="-25000" dirty="0">
                  <a:latin typeface="+mj-lt"/>
                </a:rPr>
                <a:t>6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10951640" y="4929768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s</a:t>
              </a:r>
              <a:r>
                <a:rPr lang="pt-BR" sz="2000" baseline="-25000" dirty="0">
                  <a:latin typeface="+mj-lt"/>
                </a:rPr>
                <a:t>7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6584794" y="5744104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s</a:t>
              </a:r>
              <a:r>
                <a:rPr lang="pt-BR" sz="2000" baseline="-25000" dirty="0">
                  <a:latin typeface="+mj-lt"/>
                </a:rPr>
                <a:t>8</a:t>
              </a:r>
            </a:p>
          </p:txBody>
        </p:sp>
      </p:grpSp>
      <p:grpSp>
        <p:nvGrpSpPr>
          <p:cNvPr id="44" name="Agrupar 43"/>
          <p:cNvGrpSpPr/>
          <p:nvPr/>
        </p:nvGrpSpPr>
        <p:grpSpPr>
          <a:xfrm>
            <a:off x="1223764" y="5724129"/>
            <a:ext cx="5572165" cy="833540"/>
            <a:chOff x="5722804" y="738080"/>
            <a:chExt cx="5572165" cy="833540"/>
          </a:xfrm>
        </p:grpSpPr>
        <p:sp>
          <p:nvSpPr>
            <p:cNvPr id="27" name="Retângulo 26"/>
            <p:cNvSpPr/>
            <p:nvPr/>
          </p:nvSpPr>
          <p:spPr>
            <a:xfrm>
              <a:off x="5722804" y="1166708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95</a:t>
              </a:r>
              <a:endParaRPr lang="pt-BR" dirty="0">
                <a:latin typeface="+mj-lt"/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6419324" y="1166708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60</a:t>
              </a:r>
              <a:endParaRPr lang="pt-BR" dirty="0">
                <a:latin typeface="+mj-lt"/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7812366" y="1166708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39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7115845" y="1166708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78</a:t>
              </a:r>
              <a:endParaRPr lang="pt-BR" dirty="0">
                <a:latin typeface="+mj-lt"/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8508886" y="1166708"/>
              <a:ext cx="696521" cy="40491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28</a:t>
              </a:r>
              <a:endParaRPr lang="pt-BR" dirty="0">
                <a:latin typeface="+mj-lt"/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9205406" y="1166708"/>
              <a:ext cx="696521" cy="40491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66</a:t>
              </a:r>
              <a:endParaRPr lang="pt-BR" dirty="0">
                <a:latin typeface="+mj-lt"/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10598448" y="1166708"/>
              <a:ext cx="696521" cy="40491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33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9901927" y="1166708"/>
              <a:ext cx="696521" cy="40491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70</a:t>
              </a:r>
              <a:endParaRPr lang="pt-BR" dirty="0">
                <a:latin typeface="+mj-lt"/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5901398" y="738080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s</a:t>
              </a:r>
              <a:r>
                <a:rPr lang="pt-BR" sz="2000" baseline="-25000" dirty="0">
                  <a:latin typeface="+mj-lt"/>
                </a:rPr>
                <a:t>1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6615778" y="738080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s</a:t>
              </a:r>
              <a:r>
                <a:rPr lang="pt-BR" sz="2000" baseline="-25000" dirty="0">
                  <a:latin typeface="+mj-lt"/>
                </a:rPr>
                <a:t>2</a:t>
              </a: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7258720" y="738080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s</a:t>
              </a:r>
              <a:r>
                <a:rPr lang="pt-BR" sz="2000" baseline="-25000" dirty="0">
                  <a:latin typeface="+mj-lt"/>
                </a:rPr>
                <a:t>3</a:t>
              </a: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7973100" y="738080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s</a:t>
              </a:r>
              <a:r>
                <a:rPr lang="pt-BR" sz="2000" baseline="-25000" dirty="0">
                  <a:latin typeface="+mj-lt"/>
                </a:rPr>
                <a:t>4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8687480" y="738080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s</a:t>
              </a:r>
              <a:r>
                <a:rPr lang="pt-BR" sz="2000" baseline="-25000" dirty="0">
                  <a:latin typeface="+mj-lt"/>
                </a:rPr>
                <a:t>5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9401860" y="738080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s</a:t>
              </a:r>
              <a:r>
                <a:rPr lang="pt-BR" sz="2000" baseline="-25000" dirty="0">
                  <a:latin typeface="+mj-lt"/>
                </a:rPr>
                <a:t>6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10044802" y="738080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s</a:t>
              </a:r>
              <a:r>
                <a:rPr lang="pt-BR" sz="2000" baseline="-25000" dirty="0">
                  <a:latin typeface="+mj-lt"/>
                </a:rPr>
                <a:t>7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10759182" y="738080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s</a:t>
              </a:r>
              <a:r>
                <a:rPr lang="pt-BR" sz="2000" baseline="-25000" dirty="0">
                  <a:latin typeface="+mj-lt"/>
                </a:rPr>
                <a:t>8</a:t>
              </a:r>
            </a:p>
          </p:txBody>
        </p:sp>
      </p:grpSp>
      <p:sp>
        <p:nvSpPr>
          <p:cNvPr id="43" name="Retângulo 42"/>
          <p:cNvSpPr/>
          <p:nvPr/>
        </p:nvSpPr>
        <p:spPr>
          <a:xfrm>
            <a:off x="1923176" y="4224279"/>
            <a:ext cx="36746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Não é preciso analisar todos os nós</a:t>
            </a:r>
            <a:r>
              <a:rPr lang="pt-BR" sz="2400" dirty="0"/>
              <a:t>, apenas os nós interiores da árvore</a:t>
            </a:r>
          </a:p>
        </p:txBody>
      </p:sp>
    </p:spTree>
    <p:extLst>
      <p:ext uri="{BB962C8B-B14F-4D97-AF65-F5344CB8AC3E}">
        <p14:creationId xmlns:p14="http://schemas.microsoft.com/office/powerpoint/2010/main" val="3359754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1344</TotalTime>
  <Words>733</Words>
  <Application>Microsoft Office PowerPoint</Application>
  <PresentationFormat>Widescreen</PresentationFormat>
  <Paragraphs>217</Paragraphs>
  <Slides>13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Calibri</vt:lpstr>
      <vt:lpstr>Consolas</vt:lpstr>
      <vt:lpstr>Symbol</vt:lpstr>
      <vt:lpstr>Tw Cen MT</vt:lpstr>
      <vt:lpstr>Tw Cen MT Condensed</vt:lpstr>
      <vt:lpstr>Wingdings 3</vt:lpstr>
      <vt:lpstr>Integral</vt:lpstr>
      <vt:lpstr>Fila de Prioridades</vt:lpstr>
      <vt:lpstr>Introdução</vt:lpstr>
      <vt:lpstr>Introdução</vt:lpstr>
      <vt:lpstr>Heap</vt:lpstr>
      <vt:lpstr>Heap</vt:lpstr>
      <vt:lpstr>Construção</vt:lpstr>
      <vt:lpstr>Construção usando Ordenação</vt:lpstr>
      <vt:lpstr>Construção usando Subir</vt:lpstr>
      <vt:lpstr>Construção usando Descer</vt:lpstr>
      <vt:lpstr>Construção usando Descer</vt:lpstr>
      <vt:lpstr>Aplicação: Ordenação</vt:lpstr>
      <vt:lpstr>Aplicação: Ordenação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Judson Santiago</dc:creator>
  <cp:keywords>Listas;Prioridade</cp:keywords>
  <cp:lastModifiedBy>Judson Santiago</cp:lastModifiedBy>
  <cp:revision>162</cp:revision>
  <dcterms:created xsi:type="dcterms:W3CDTF">2008-03-07T12:19:15Z</dcterms:created>
  <dcterms:modified xsi:type="dcterms:W3CDTF">2018-03-07T19:29:20Z</dcterms:modified>
  <cp:contentStatus/>
</cp:coreProperties>
</file>