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9"/>
  </p:notesMasterIdLst>
  <p:handoutMasterIdLst>
    <p:handoutMasterId r:id="rId20"/>
  </p:handoutMasterIdLst>
  <p:sldIdLst>
    <p:sldId id="313" r:id="rId2"/>
    <p:sldId id="312" r:id="rId3"/>
    <p:sldId id="305" r:id="rId4"/>
    <p:sldId id="280" r:id="rId5"/>
    <p:sldId id="281" r:id="rId6"/>
    <p:sldId id="282" r:id="rId7"/>
    <p:sldId id="283" r:id="rId8"/>
    <p:sldId id="308" r:id="rId9"/>
    <p:sldId id="284" r:id="rId10"/>
    <p:sldId id="287" r:id="rId11"/>
    <p:sldId id="288" r:id="rId12"/>
    <p:sldId id="309" r:id="rId13"/>
    <p:sldId id="310" r:id="rId14"/>
    <p:sldId id="311" r:id="rId15"/>
    <p:sldId id="297" r:id="rId16"/>
    <p:sldId id="30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049" autoAdjust="0"/>
  </p:normalViewPr>
  <p:slideViewPr>
    <p:cSldViewPr>
      <p:cViewPr varScale="1">
        <p:scale>
          <a:sx n="86" d="100"/>
          <a:sy n="86" d="100"/>
        </p:scale>
        <p:origin x="3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BC051E6-A38C-4C6C-89EF-E584D6158390}"/>
    <pc:docChg chg="undo modSld">
      <pc:chgData name="Judson Santiago" userId="ebb108da2f256286" providerId="LiveId" clId="{FBC051E6-A38C-4C6C-89EF-E584D6158390}" dt="2017-09-11T20:38:23.707" v="76" actId="14100"/>
      <pc:docMkLst>
        <pc:docMk/>
      </pc:docMkLst>
      <pc:sldChg chg="modSp">
        <pc:chgData name="Judson Santiago" userId="ebb108da2f256286" providerId="LiveId" clId="{FBC051E6-A38C-4C6C-89EF-E584D6158390}" dt="2017-09-11T20:29:04.570" v="0" actId="20577"/>
        <pc:sldMkLst>
          <pc:docMk/>
          <pc:sldMk cId="2980795445" sldId="287"/>
        </pc:sldMkLst>
        <pc:spChg chg="mod">
          <ac:chgData name="Judson Santiago" userId="ebb108da2f256286" providerId="LiveId" clId="{FBC051E6-A38C-4C6C-89EF-E584D6158390}" dt="2017-09-11T20:29:04.570" v="0" actId="20577"/>
          <ac:spMkLst>
            <pc:docMk/>
            <pc:sldMk cId="2980795445" sldId="287"/>
            <ac:spMk id="8" creationId="{00000000-0000-0000-0000-000000000000}"/>
          </ac:spMkLst>
        </pc:spChg>
      </pc:sldChg>
      <pc:sldChg chg="modNotesTx">
        <pc:chgData name="Judson Santiago" userId="ebb108da2f256286" providerId="LiveId" clId="{FBC051E6-A38C-4C6C-89EF-E584D6158390}" dt="2017-09-11T20:34:31.714" v="68" actId="20577"/>
        <pc:sldMkLst>
          <pc:docMk/>
          <pc:sldMk cId="4076523200" sldId="288"/>
        </pc:sldMkLst>
      </pc:sldChg>
      <pc:sldChg chg="modSp">
        <pc:chgData name="Judson Santiago" userId="ebb108da2f256286" providerId="LiveId" clId="{FBC051E6-A38C-4C6C-89EF-E584D6158390}" dt="2017-09-11T20:38:23.707" v="76" actId="14100"/>
        <pc:sldMkLst>
          <pc:docMk/>
          <pc:sldMk cId="433811847" sldId="306"/>
        </pc:sldMkLst>
        <pc:spChg chg="mod">
          <ac:chgData name="Judson Santiago" userId="ebb108da2f256286" providerId="LiveId" clId="{FBC051E6-A38C-4C6C-89EF-E584D6158390}" dt="2017-09-11T20:38:09.784" v="74" actId="20577"/>
          <ac:spMkLst>
            <pc:docMk/>
            <pc:sldMk cId="433811847" sldId="306"/>
            <ac:spMk id="9" creationId="{00000000-0000-0000-0000-000000000000}"/>
          </ac:spMkLst>
        </pc:spChg>
        <pc:cxnChg chg="mod">
          <ac:chgData name="Judson Santiago" userId="ebb108da2f256286" providerId="LiveId" clId="{FBC051E6-A38C-4C6C-89EF-E584D6158390}" dt="2017-09-11T20:38:23.707" v="76" actId="14100"/>
          <ac:cxnSpMkLst>
            <pc:docMk/>
            <pc:sldMk cId="433811847" sldId="306"/>
            <ac:cxnSpMk id="8" creationId="{00000000-0000-0000-0000-000000000000}"/>
          </ac:cxnSpMkLst>
        </pc:cxnChg>
      </pc:sldChg>
      <pc:sldChg chg="modSp">
        <pc:chgData name="Judson Santiago" userId="ebb108da2f256286" providerId="LiveId" clId="{FBC051E6-A38C-4C6C-89EF-E584D6158390}" dt="2017-09-11T20:36:08.994" v="69" actId="20577"/>
        <pc:sldMkLst>
          <pc:docMk/>
          <pc:sldMk cId="3695187990" sldId="310"/>
        </pc:sldMkLst>
        <pc:spChg chg="mod">
          <ac:chgData name="Judson Santiago" userId="ebb108da2f256286" providerId="LiveId" clId="{FBC051E6-A38C-4C6C-89EF-E584D6158390}" dt="2017-09-11T20:36:08.994" v="69" actId="20577"/>
          <ac:spMkLst>
            <pc:docMk/>
            <pc:sldMk cId="3695187990" sldId="31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9/11/2017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668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C++11, a ordem dos elementos de mesmo índice é garantida, um</a:t>
            </a:r>
            <a:r>
              <a:rPr lang="pt-BR" baseline="0" dirty="0"/>
              <a:t> elemento igual é inserido sempre após o já existente.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82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Fila</a:t>
            </a:r>
            <a:r>
              <a:rPr lang="pt-BR" baseline="0" dirty="0"/>
              <a:t> de Prioridades Invertida:</a:t>
            </a:r>
            <a:endParaRPr lang="pt-BR" dirty="0"/>
          </a:p>
          <a:p>
            <a:r>
              <a:rPr lang="pt-BR" dirty="0">
                <a:latin typeface="Consolas" panose="020B0609020204030204" pitchFamily="49" charset="0"/>
              </a:rPr>
              <a:t>#include &lt;</a:t>
            </a:r>
            <a:r>
              <a:rPr lang="pt-BR" dirty="0" err="1">
                <a:latin typeface="Consolas" panose="020B0609020204030204" pitchFamily="49" charset="0"/>
              </a:rPr>
              <a:t>functional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 err="1">
                <a:latin typeface="Consolas" panose="020B0609020204030204" pitchFamily="49" charset="0"/>
              </a:rPr>
              <a:t>priority_queue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double</a:t>
            </a:r>
            <a:r>
              <a:rPr lang="pt-BR" dirty="0">
                <a:latin typeface="Consolas" panose="020B0609020204030204" pitchFamily="49" charset="0"/>
              </a:rPr>
              <a:t>, vector&lt;</a:t>
            </a:r>
            <a:r>
              <a:rPr lang="pt-BR" dirty="0" err="1">
                <a:latin typeface="Consolas" panose="020B0609020204030204" pitchFamily="49" charset="0"/>
              </a:rPr>
              <a:t>double</a:t>
            </a:r>
            <a:r>
              <a:rPr lang="pt-BR" dirty="0">
                <a:latin typeface="Consolas" panose="020B0609020204030204" pitchFamily="49" charset="0"/>
              </a:rPr>
              <a:t>&gt;, </a:t>
            </a:r>
            <a:r>
              <a:rPr lang="pt-BR" dirty="0" err="1">
                <a:latin typeface="Consolas" panose="020B0609020204030204" pitchFamily="49" charset="0"/>
              </a:rPr>
              <a:t>greater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double</a:t>
            </a:r>
            <a:r>
              <a:rPr lang="pt-BR" dirty="0">
                <a:latin typeface="Consolas" panose="020B0609020204030204" pitchFamily="49" charset="0"/>
              </a:rPr>
              <a:t>&gt;&gt; </a:t>
            </a:r>
            <a:r>
              <a:rPr lang="pt-BR" dirty="0" err="1">
                <a:latin typeface="Consolas" panose="020B0609020204030204" pitchFamily="49" charset="0"/>
              </a:rPr>
              <a:t>fp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85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0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Em teoria</a:t>
            </a:r>
            <a:r>
              <a:rPr lang="pt-BR"/>
              <a:t>, pois na prática nem </a:t>
            </a:r>
            <a:r>
              <a:rPr lang="pt-BR" dirty="0"/>
              <a:t>sempre isso é interessante, algumas combinações possuem </a:t>
            </a:r>
            <a:r>
              <a:rPr lang="pt-BR"/>
              <a:t>desempenho ruim.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32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Existem</a:t>
            </a:r>
            <a:r>
              <a:rPr lang="en-US" dirty="0"/>
              <a:t> 2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implementar</a:t>
            </a:r>
            <a:r>
              <a:rPr lang="en-US" dirty="0"/>
              <a:t> um </a:t>
            </a:r>
            <a:r>
              <a:rPr lang="en-US" dirty="0" err="1"/>
              <a:t>deque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Um</a:t>
            </a:r>
            <a:r>
              <a:rPr lang="en-US" baseline="0" dirty="0"/>
              <a:t> </a:t>
            </a:r>
            <a:r>
              <a:rPr lang="en-US" baseline="0" dirty="0" err="1"/>
              <a:t>vetor</a:t>
            </a:r>
            <a:r>
              <a:rPr lang="en-US" baseline="0" dirty="0"/>
              <a:t> </a:t>
            </a:r>
            <a:r>
              <a:rPr lang="en-US" baseline="0" dirty="0" err="1"/>
              <a:t>dinâmico</a:t>
            </a:r>
            <a:r>
              <a:rPr lang="en-US" baseline="0" dirty="0"/>
              <a:t> </a:t>
            </a:r>
            <a:r>
              <a:rPr lang="en-US" baseline="0" dirty="0" err="1"/>
              <a:t>modificado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Uma </a:t>
            </a:r>
            <a:r>
              <a:rPr lang="en-US" baseline="0" dirty="0" err="1"/>
              <a:t>lista</a:t>
            </a:r>
            <a:r>
              <a:rPr lang="en-US" baseline="0" dirty="0"/>
              <a:t> </a:t>
            </a:r>
            <a:r>
              <a:rPr lang="en-US" baseline="0" dirty="0" err="1"/>
              <a:t>duplamente</a:t>
            </a:r>
            <a:r>
              <a:rPr lang="en-US" baseline="0" dirty="0"/>
              <a:t> </a:t>
            </a:r>
            <a:r>
              <a:rPr lang="en-US" baseline="0" dirty="0" err="1"/>
              <a:t>encadeada</a:t>
            </a:r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baseline="0" dirty="0"/>
              <a:t> </a:t>
            </a:r>
            <a:r>
              <a:rPr lang="en-US" baseline="0" dirty="0" err="1"/>
              <a:t>vetor</a:t>
            </a:r>
            <a:r>
              <a:rPr lang="en-US" baseline="0" dirty="0"/>
              <a:t> </a:t>
            </a:r>
            <a:r>
              <a:rPr lang="en-US" baseline="0" dirty="0" err="1"/>
              <a:t>dinâmico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crescer</a:t>
            </a:r>
            <a:r>
              <a:rPr lang="en-US" baseline="0" dirty="0"/>
              <a:t> de ambos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lados</a:t>
            </a:r>
            <a:r>
              <a:rPr lang="en-US" baseline="0" dirty="0"/>
              <a:t> e </a:t>
            </a:r>
            <a:r>
              <a:rPr lang="en-US" baseline="0" dirty="0" err="1"/>
              <a:t>possuir</a:t>
            </a:r>
            <a:r>
              <a:rPr lang="en-US" baseline="0" dirty="0"/>
              <a:t> tempo de </a:t>
            </a:r>
            <a:r>
              <a:rPr lang="en-US" baseline="0" dirty="0" err="1"/>
              <a:t>inserção</a:t>
            </a:r>
            <a:r>
              <a:rPr lang="en-US" baseline="0" dirty="0"/>
              <a:t>/</a:t>
            </a:r>
            <a:r>
              <a:rPr lang="en-US" baseline="0" dirty="0" err="1"/>
              <a:t>remoção</a:t>
            </a:r>
            <a:r>
              <a:rPr lang="en-US" baseline="0" dirty="0"/>
              <a:t> </a:t>
            </a:r>
            <a:r>
              <a:rPr lang="en-US" baseline="0" dirty="0" err="1"/>
              <a:t>amortizados</a:t>
            </a:r>
            <a:r>
              <a:rPr lang="en-US" baseline="0" dirty="0"/>
              <a:t> para as </a:t>
            </a:r>
            <a:r>
              <a:rPr lang="en-US" baseline="0" dirty="0" err="1"/>
              <a:t>extremidades</a:t>
            </a:r>
            <a:r>
              <a:rPr lang="en-US" baseline="0" dirty="0"/>
              <a:t>. </a:t>
            </a:r>
            <a:r>
              <a:rPr lang="en-US" baseline="0" dirty="0" err="1"/>
              <a:t>Ele</a:t>
            </a:r>
            <a:r>
              <a:rPr lang="en-US" baseline="0" dirty="0"/>
              <a:t> </a:t>
            </a:r>
            <a:r>
              <a:rPr lang="en-US" baseline="0" dirty="0" err="1"/>
              <a:t>pode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implemntado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Armazenando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baseline="0" dirty="0"/>
              <a:t> circular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Alocando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dados a </a:t>
            </a:r>
            <a:r>
              <a:rPr lang="en-US" baseline="0" dirty="0" err="1"/>
              <a:t>partir</a:t>
            </a:r>
            <a:r>
              <a:rPr lang="en-US" baseline="0" dirty="0"/>
              <a:t> do </a:t>
            </a:r>
            <a:r>
              <a:rPr lang="en-US" baseline="0" dirty="0" err="1"/>
              <a:t>centro</a:t>
            </a:r>
            <a:r>
              <a:rPr lang="en-US" baseline="0" dirty="0"/>
              <a:t> do </a:t>
            </a:r>
            <a:r>
              <a:rPr lang="en-US" baseline="0" dirty="0" err="1"/>
              <a:t>vetor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Armazenando</a:t>
            </a:r>
            <a:r>
              <a:rPr lang="en-US" baseline="0" dirty="0"/>
              <a:t> o </a:t>
            </a:r>
            <a:r>
              <a:rPr lang="en-US" baseline="0" dirty="0" err="1"/>
              <a:t>conteúdo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vetores</a:t>
            </a:r>
            <a:r>
              <a:rPr lang="en-US" baseline="0" dirty="0"/>
              <a:t> </a:t>
            </a:r>
            <a:r>
              <a:rPr lang="en-US" baseline="0" dirty="0" err="1"/>
              <a:t>menores</a:t>
            </a:r>
            <a:r>
              <a:rPr lang="en-US" baseline="0" dirty="0"/>
              <a:t>, e </a:t>
            </a:r>
            <a:r>
              <a:rPr lang="en-US" baseline="0" dirty="0" err="1"/>
              <a:t>alocando</a:t>
            </a:r>
            <a:r>
              <a:rPr lang="en-US" baseline="0" dirty="0"/>
              <a:t> </a:t>
            </a:r>
            <a:r>
              <a:rPr lang="en-US" baseline="0" dirty="0" err="1"/>
              <a:t>novos</a:t>
            </a:r>
            <a:r>
              <a:rPr lang="en-US" baseline="0" dirty="0"/>
              <a:t> </a:t>
            </a:r>
            <a:r>
              <a:rPr lang="en-US" baseline="0" dirty="0" err="1"/>
              <a:t>vetores</a:t>
            </a:r>
            <a:r>
              <a:rPr lang="en-US" baseline="0" dirty="0"/>
              <a:t> no </a:t>
            </a:r>
            <a:r>
              <a:rPr lang="en-US" baseline="0" dirty="0" err="1"/>
              <a:t>ínicio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fim</a:t>
            </a:r>
            <a:r>
              <a:rPr lang="en-US" baseline="0" dirty="0"/>
              <a:t> </a:t>
            </a:r>
            <a:r>
              <a:rPr lang="en-US" baseline="0" dirty="0" err="1"/>
              <a:t>conforme</a:t>
            </a:r>
            <a:r>
              <a:rPr lang="en-US" baseline="0" dirty="0"/>
              <a:t> a </a:t>
            </a:r>
            <a:r>
              <a:rPr lang="en-US" baseline="0" dirty="0" err="1"/>
              <a:t>necessidade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baseline="0" dirty="0"/>
              <a:t> ordenação é feita por uma função que compara valores e a função padrão é o operador 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O critério de ordenação é também usado para teste de equivalência: os elementos são iguais se nenhum deles é menor que o outro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São tipicamente implementados por uma árvore binária de busca balanceada (rubro-negra)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0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C++11, a ordem dos elementos de mesmo índice é garantida, um</a:t>
            </a:r>
            <a:r>
              <a:rPr lang="pt-BR" baseline="0" dirty="0"/>
              <a:t> elemento igual é inserido sempre após o já existente.</a:t>
            </a:r>
          </a:p>
          <a:p>
            <a:r>
              <a:rPr lang="pt-BR" baseline="0" dirty="0"/>
              <a:t>O for faz um percurso simétrico na árvore balanceada.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São tipicamente implementados por tabelas de dispersão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O critério de equivalência padrão é o </a:t>
            </a:r>
            <a:r>
              <a:rPr lang="pt-BR" baseline="0" dirty="0" err="1"/>
              <a:t>operator</a:t>
            </a:r>
            <a:r>
              <a:rPr lang="pt-BR" baseline="0" dirty="0"/>
              <a:t>==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É possível especificar sua própria função </a:t>
            </a:r>
            <a:r>
              <a:rPr lang="pt-BR" baseline="0" dirty="0" err="1"/>
              <a:t>hash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9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9/11/2017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Conjuntos e Mapas em C</a:t>
            </a:r>
            <a:r>
              <a:rPr lang="pt-BR" sz="5400" dirty="0">
                <a:latin typeface="Agency FB" panose="020B0503020202020204" pitchFamily="34" charset="0"/>
              </a:rPr>
              <a:t>++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09785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024128" y="2081642"/>
            <a:ext cx="8844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&lt;set&gt;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cidades =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"Assú"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"Mossoró"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"Baraúna"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"Apodi"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cidades)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cidades.insert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"Russas"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"Aracati"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"Limoeiro"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cidades)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SET/MULTISET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00056" y="5445224"/>
            <a:ext cx="512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  <a:br>
              <a:rPr lang="pt-BR" dirty="0"/>
            </a:br>
            <a:r>
              <a:rPr lang="pt-BR" dirty="0"/>
              <a:t>Apodi Assú Baraúna Mossoró</a:t>
            </a:r>
          </a:p>
          <a:p>
            <a:r>
              <a:rPr lang="pt-BR" dirty="0"/>
              <a:t>Apodi Aracati Assú Baraúna Limoeiro Mossoró Russas</a:t>
            </a:r>
          </a:p>
        </p:txBody>
      </p:sp>
    </p:spTree>
    <p:extLst>
      <p:ext uri="{BB962C8B-B14F-4D97-AF65-F5344CB8AC3E}">
        <p14:creationId xmlns:p14="http://schemas.microsoft.com/office/powerpoint/2010/main" val="29807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MAP/MULTIMAP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57984" y="5589240"/>
            <a:ext cx="397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Isto é um </a:t>
            </a:r>
            <a:r>
              <a:rPr lang="pt-BR" dirty="0" err="1"/>
              <a:t>multimapa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indexadas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24128" y="207960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multimap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mapa;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mapa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5,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2,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"um"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1,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"Isto"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4,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6,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"indexadas"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1,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"é"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3,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multimapa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mapa)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elem.second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652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6813" y="2084832"/>
            <a:ext cx="9720073" cy="4214791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Não-ordenados</a:t>
            </a:r>
            <a:r>
              <a:rPr lang="pt-BR" dirty="0"/>
              <a:t>: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coleções não ordenadas</a:t>
            </a:r>
            <a:r>
              <a:rPr lang="pt-BR" dirty="0"/>
              <a:t> em que nem a ordem de inserção nem o valor do elemento influenciam na sua posição, e esta pode mudar com o tempo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01914" y="5537215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Aceita elementos </a:t>
            </a:r>
            <a:br>
              <a:rPr lang="pt-BR" dirty="0"/>
            </a:br>
            <a:r>
              <a:rPr lang="pt-BR" dirty="0"/>
              <a:t>repetidos</a:t>
            </a:r>
          </a:p>
        </p:txBody>
      </p:sp>
      <p:sp>
        <p:nvSpPr>
          <p:cNvPr id="137" name="CaixaDeTexto 136"/>
          <p:cNvSpPr txBox="1"/>
          <p:nvPr/>
        </p:nvSpPr>
        <p:spPr>
          <a:xfrm>
            <a:off x="8965066" y="5534405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Aceita elementos </a:t>
            </a:r>
            <a:br>
              <a:rPr lang="pt-BR" dirty="0"/>
            </a:br>
            <a:r>
              <a:rPr lang="pt-BR" dirty="0"/>
              <a:t>repetidos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1490588" y="3691499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Set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1024128" y="4274510"/>
            <a:ext cx="2298855" cy="1223402"/>
            <a:chOff x="1415480" y="4033250"/>
            <a:chExt cx="2298855" cy="1223402"/>
          </a:xfrm>
        </p:grpSpPr>
        <p:sp>
          <p:nvSpPr>
            <p:cNvPr id="64" name="Elipse 63"/>
            <p:cNvSpPr/>
            <p:nvPr/>
          </p:nvSpPr>
          <p:spPr>
            <a:xfrm>
              <a:off x="1415480" y="4033250"/>
              <a:ext cx="2298855" cy="12234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2509951" y="411139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2026900" y="4253696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1777903" y="463743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36402" y="450196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210161" y="471817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2646923" y="485474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122737" y="4609754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8" name="CaixaDeTexto 77"/>
          <p:cNvSpPr txBox="1"/>
          <p:nvPr/>
        </p:nvSpPr>
        <p:spPr>
          <a:xfrm>
            <a:off x="8955448" y="3609766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</a:t>
            </a:r>
            <a:r>
              <a:rPr lang="pt-BR" sz="1600" dirty="0" err="1"/>
              <a:t>Multimap</a:t>
            </a:r>
            <a:endParaRPr lang="pt-BR" sz="16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8748747" y="4173338"/>
            <a:ext cx="2298855" cy="1223402"/>
            <a:chOff x="8860365" y="3873572"/>
            <a:chExt cx="2298855" cy="1223402"/>
          </a:xfrm>
        </p:grpSpPr>
        <p:sp>
          <p:nvSpPr>
            <p:cNvPr id="63" name="Elipse 62"/>
            <p:cNvSpPr/>
            <p:nvPr/>
          </p:nvSpPr>
          <p:spPr>
            <a:xfrm>
              <a:off x="8860365" y="3873572"/>
              <a:ext cx="2298855" cy="12234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9916269" y="3956640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9433218" y="4124154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9152671" y="4474137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10224203" y="4334403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9631553" y="4567832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10110435" y="4676986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10686771" y="4373685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3" name="CaixaDeTexto 142"/>
          <p:cNvSpPr txBox="1"/>
          <p:nvPr/>
        </p:nvSpPr>
        <p:spPr>
          <a:xfrm>
            <a:off x="6623668" y="3644274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</a:t>
            </a:r>
            <a:r>
              <a:rPr lang="pt-BR" sz="1600" dirty="0" err="1"/>
              <a:t>Map</a:t>
            </a:r>
            <a:endParaRPr lang="pt-BR" sz="16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6231019" y="4206263"/>
            <a:ext cx="2298855" cy="1223402"/>
            <a:chOff x="6209383" y="3885507"/>
            <a:chExt cx="2298855" cy="1223402"/>
          </a:xfrm>
        </p:grpSpPr>
        <p:sp>
          <p:nvSpPr>
            <p:cNvPr id="138" name="Elipse 137"/>
            <p:cNvSpPr/>
            <p:nvPr/>
          </p:nvSpPr>
          <p:spPr>
            <a:xfrm>
              <a:off x="6209383" y="3885507"/>
              <a:ext cx="2298855" cy="12234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7265287" y="3968575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6782236" y="4136089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6501689" y="4486072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7573221" y="434633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6980571" y="4579767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Retângulo 144"/>
            <p:cNvSpPr/>
            <p:nvPr/>
          </p:nvSpPr>
          <p:spPr>
            <a:xfrm>
              <a:off x="7459453" y="4688921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8035789" y="4385620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8" name="Elipse 147"/>
          <p:cNvSpPr/>
          <p:nvPr/>
        </p:nvSpPr>
        <p:spPr>
          <a:xfrm>
            <a:off x="3585595" y="4274510"/>
            <a:ext cx="2298855" cy="122340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>
            <a:off x="4680066" y="4352650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0" name="Retângulo 149"/>
          <p:cNvSpPr/>
          <p:nvPr/>
        </p:nvSpPr>
        <p:spPr>
          <a:xfrm>
            <a:off x="4197015" y="449495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1" name="Retângulo 150"/>
          <p:cNvSpPr/>
          <p:nvPr/>
        </p:nvSpPr>
        <p:spPr>
          <a:xfrm>
            <a:off x="3948018" y="4878693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2" name="Retângulo 151"/>
          <p:cNvSpPr/>
          <p:nvPr/>
        </p:nvSpPr>
        <p:spPr>
          <a:xfrm>
            <a:off x="4906517" y="4743222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3860424" y="3691499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</a:t>
            </a:r>
            <a:r>
              <a:rPr lang="pt-BR" sz="1600" dirty="0" err="1"/>
              <a:t>Multiset</a:t>
            </a:r>
            <a:endParaRPr lang="pt-BR" sz="1600" dirty="0"/>
          </a:p>
        </p:txBody>
      </p:sp>
      <p:sp>
        <p:nvSpPr>
          <p:cNvPr id="154" name="Retângulo 153"/>
          <p:cNvSpPr/>
          <p:nvPr/>
        </p:nvSpPr>
        <p:spPr>
          <a:xfrm>
            <a:off x="4380276" y="4959433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5" name="Retângulo 154"/>
          <p:cNvSpPr/>
          <p:nvPr/>
        </p:nvSpPr>
        <p:spPr>
          <a:xfrm>
            <a:off x="4817038" y="5096002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6" name="Retângulo 155"/>
          <p:cNvSpPr/>
          <p:nvPr/>
        </p:nvSpPr>
        <p:spPr>
          <a:xfrm>
            <a:off x="5292852" y="4851014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40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Unordered</a:t>
            </a:r>
            <a:r>
              <a:rPr lang="pt-BR" dirty="0"/>
              <a:t> SET/MULTISET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4112" y="5301208"/>
            <a:ext cx="4433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Assú Limoeiro Mossoró Aracati Russas Baraúna</a:t>
            </a:r>
          </a:p>
          <a:p>
            <a:r>
              <a:rPr lang="pt-BR" dirty="0"/>
              <a:t>Russas está no conjunto!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24128" y="2084832"/>
            <a:ext cx="88086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unordered_set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unordered_set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cidades =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"Assú"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"Mossoró"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"Aracati"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"Baraúna"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cidades.insert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"Russas"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"Limoeiro"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cidades)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cidades.find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"Russas"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cidades.end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"Russas está no conjunto!"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9518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Unordered</a:t>
            </a:r>
            <a:r>
              <a:rPr lang="pt-BR" dirty="0"/>
              <a:t> MAP/MULTIMAP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819328" y="5085184"/>
            <a:ext cx="1026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 err="1"/>
              <a:t>joao</a:t>
            </a:r>
            <a:r>
              <a:rPr lang="pt-BR" dirty="0"/>
              <a:t>: 9</a:t>
            </a:r>
          </a:p>
          <a:p>
            <a:r>
              <a:rPr lang="pt-BR" dirty="0" err="1"/>
              <a:t>pedro</a:t>
            </a:r>
            <a:r>
              <a:rPr lang="pt-BR" dirty="0"/>
              <a:t>: 6</a:t>
            </a:r>
          </a:p>
          <a:p>
            <a:r>
              <a:rPr lang="pt-BR" dirty="0"/>
              <a:t>maria : 4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24128" y="2084832"/>
            <a:ext cx="93203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unordered_map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unordered_multimap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notas =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joao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4.5 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pedro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3.0 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3.5 },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2.0 } };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elem.second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 *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elem.second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notas.erase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notas)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elem.first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elem.second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8940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Especiais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STL possui containers que são casos especiais dos containers fundamentais: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priority_queue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estrutura pode ser implementada com diferentes containers, mas por padrão a STL usa o container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vector </a:t>
            </a:r>
            <a:r>
              <a:rPr lang="pt-BR" dirty="0"/>
              <a:t>para filas de prioridades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01427" y="4581128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Vector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299938" y="5095835"/>
            <a:ext cx="1368152" cy="284612"/>
            <a:chOff x="2567608" y="4287943"/>
            <a:chExt cx="1368152" cy="284612"/>
          </a:xfrm>
        </p:grpSpPr>
        <p:sp>
          <p:nvSpPr>
            <p:cNvPr id="17" name="Retângulo 16"/>
            <p:cNvSpPr/>
            <p:nvPr/>
          </p:nvSpPr>
          <p:spPr>
            <a:xfrm>
              <a:off x="2567608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853874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134812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412286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69743" y="4297680"/>
              <a:ext cx="122001" cy="2647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de Seta Reta 21"/>
            <p:cNvCxnSpPr>
              <a:stCxn id="21" idx="1"/>
            </p:cNvCxnSpPr>
            <p:nvPr/>
          </p:nvCxnSpPr>
          <p:spPr>
            <a:xfrm>
              <a:off x="3669743" y="4430078"/>
              <a:ext cx="266017" cy="7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2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018036" y="208483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priority_queue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insere 3 elementos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(6.6);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(2.2);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(4.4);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mostra e remove o maior elemento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fp.top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insere mais 3 elementos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(1.1);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(5.5);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fp.push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(3.3);</a:t>
            </a:r>
            <a:endParaRPr lang="pt-BR" sz="1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PRIORITY QUEUE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692398" y="5366970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Saída:</a:t>
            </a:r>
          </a:p>
          <a:p>
            <a:r>
              <a:rPr lang="pt-BR" dirty="0"/>
              <a:t>6.6</a:t>
            </a:r>
          </a:p>
          <a:p>
            <a:r>
              <a:rPr lang="pt-BR" dirty="0"/>
              <a:t>4.4 3.3 2.2 1.1</a:t>
            </a:r>
          </a:p>
        </p:txBody>
      </p:sp>
      <p:cxnSp>
        <p:nvCxnSpPr>
          <p:cNvPr id="8" name="Conector Angulado 7"/>
          <p:cNvCxnSpPr>
            <a:cxnSpLocks/>
          </p:cNvCxnSpPr>
          <p:nvPr/>
        </p:nvCxnSpPr>
        <p:spPr>
          <a:xfrm flipV="1">
            <a:off x="3287688" y="2996952"/>
            <a:ext cx="3672408" cy="3323405"/>
          </a:xfrm>
          <a:prstGeom prst="bentConnector3">
            <a:avLst>
              <a:gd name="adj1" fmla="val 58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834652" y="321181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pula o maior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exibe do maior ao menor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fp.empty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fp.top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fp.pop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system(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3381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STL possui suporte para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dados mais usadas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Vetor, lista, fila, pilha, árvore, tabela de dispersão, fila de prioridades</a:t>
            </a:r>
          </a:p>
          <a:p>
            <a:pPr lvl="1"/>
            <a:endParaRPr lang="pt-BR" dirty="0"/>
          </a:p>
          <a:p>
            <a:r>
              <a:rPr lang="pt-BR" dirty="0"/>
              <a:t>Seu foco é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dos dados </a:t>
            </a:r>
            <a:r>
              <a:rPr lang="pt-BR" dirty="0"/>
              <a:t>e não na implementação da estrutura:</a:t>
            </a:r>
          </a:p>
          <a:p>
            <a:pPr lvl="2"/>
            <a:r>
              <a:rPr lang="pt-BR" dirty="0"/>
              <a:t>Sequenciais: vector, </a:t>
            </a:r>
            <a:r>
              <a:rPr lang="pt-BR" dirty="0" err="1"/>
              <a:t>array</a:t>
            </a:r>
            <a:r>
              <a:rPr lang="pt-BR" dirty="0"/>
              <a:t>, deque, </a:t>
            </a:r>
            <a:r>
              <a:rPr lang="pt-BR" dirty="0" err="1"/>
              <a:t>list</a:t>
            </a:r>
            <a:r>
              <a:rPr lang="pt-BR" dirty="0"/>
              <a:t>, </a:t>
            </a:r>
            <a:r>
              <a:rPr lang="pt-BR" dirty="0" err="1"/>
              <a:t>forward_list</a:t>
            </a:r>
            <a:endParaRPr lang="pt-BR" dirty="0"/>
          </a:p>
          <a:p>
            <a:pPr lvl="2"/>
            <a:r>
              <a:rPr lang="pt-BR" dirty="0"/>
              <a:t>Associativos: set, </a:t>
            </a:r>
            <a:r>
              <a:rPr lang="pt-BR" dirty="0" err="1"/>
              <a:t>multiset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multimap</a:t>
            </a:r>
            <a:endParaRPr lang="pt-BR" dirty="0"/>
          </a:p>
          <a:p>
            <a:pPr lvl="2"/>
            <a:r>
              <a:rPr lang="pt-BR" dirty="0"/>
              <a:t>Não-ordenados: </a:t>
            </a:r>
            <a:r>
              <a:rPr lang="pt-BR" dirty="0" err="1"/>
              <a:t>unordered</a:t>
            </a:r>
            <a:r>
              <a:rPr lang="pt-BR" dirty="0"/>
              <a:t> set, </a:t>
            </a:r>
            <a:r>
              <a:rPr lang="pt-BR" dirty="0" err="1"/>
              <a:t>unordered</a:t>
            </a:r>
            <a:r>
              <a:rPr lang="pt-BR" dirty="0"/>
              <a:t> </a:t>
            </a:r>
            <a:r>
              <a:rPr lang="pt-BR" dirty="0" err="1"/>
              <a:t>multiset</a:t>
            </a:r>
            <a:r>
              <a:rPr lang="pt-BR" dirty="0"/>
              <a:t>, </a:t>
            </a:r>
            <a:r>
              <a:rPr lang="pt-BR" dirty="0" err="1"/>
              <a:t>unordered</a:t>
            </a:r>
            <a:r>
              <a:rPr lang="pt-BR" dirty="0"/>
              <a:t> </a:t>
            </a:r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unordered</a:t>
            </a:r>
            <a:r>
              <a:rPr lang="pt-BR" dirty="0"/>
              <a:t> </a:t>
            </a:r>
            <a:r>
              <a:rPr lang="pt-BR" dirty="0" err="1"/>
              <a:t>multimap</a:t>
            </a:r>
            <a:endParaRPr lang="pt-BR" dirty="0"/>
          </a:p>
          <a:p>
            <a:pPr lvl="2"/>
            <a:r>
              <a:rPr lang="pt-BR" dirty="0"/>
              <a:t>Especiais: </a:t>
            </a:r>
            <a:r>
              <a:rPr lang="pt-BR" dirty="0" err="1"/>
              <a:t>stack</a:t>
            </a:r>
            <a:r>
              <a:rPr lang="pt-BR" dirty="0"/>
              <a:t>, </a:t>
            </a:r>
            <a:r>
              <a:rPr lang="pt-BR" dirty="0" err="1"/>
              <a:t>queue</a:t>
            </a:r>
            <a:r>
              <a:rPr lang="pt-BR" dirty="0"/>
              <a:t>, </a:t>
            </a:r>
            <a:r>
              <a:rPr lang="pt-BR" dirty="0" err="1"/>
              <a:t>priority_queue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Iteradores</a:t>
            </a:r>
            <a:r>
              <a:rPr lang="pt-BR" dirty="0"/>
              <a:t> permitem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</a:t>
            </a:r>
            <a:r>
              <a:rPr lang="pt-BR" dirty="0"/>
              <a:t> genéricos com qualquer container</a:t>
            </a:r>
          </a:p>
          <a:p>
            <a:pPr lvl="1"/>
            <a:r>
              <a:rPr lang="pt-BR" dirty="0"/>
              <a:t>Métodos dos container são especializações de melhor desempenho 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pilhas</a:t>
            </a:r>
            <a:r>
              <a:rPr lang="pt-BR" dirty="0"/>
              <a:t> são estruturas de dados básicas </a:t>
            </a:r>
          </a:p>
          <a:p>
            <a:pPr lvl="1"/>
            <a:r>
              <a:rPr lang="pt-BR" dirty="0"/>
              <a:t>A maior parte das linguagens possuem implementações prontas</a:t>
            </a:r>
          </a:p>
          <a:p>
            <a:pPr lvl="1"/>
            <a:r>
              <a:rPr lang="pt-BR" dirty="0"/>
              <a:t>Em C++ elas fazem parte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Standard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Template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Library </a:t>
            </a:r>
            <a:r>
              <a:rPr lang="pt-BR" dirty="0"/>
              <a:t>(STL)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03512" y="4990836"/>
            <a:ext cx="1239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  <a:p>
            <a:r>
              <a:rPr lang="pt-BR" dirty="0"/>
              <a:t>Busca</a:t>
            </a:r>
          </a:p>
          <a:p>
            <a:r>
              <a:rPr lang="pt-BR" dirty="0"/>
              <a:t>Ordenação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315331" y="4876939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315331" y="5275187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9315331" y="4476640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874069" y="3934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008395" y="393479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Pilhas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802631" y="450630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231259" y="450630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659887" y="450630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088515" y="450630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517143" y="450630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215176" y="5544834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362067" y="3934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Filas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290629" y="48754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719257" y="48754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147885" y="48754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576513" y="48754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7005141" y="48754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15664" y="448781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ini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7414645" y="44878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093689" y="44937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topo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196395" y="5807005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cxnSp>
        <p:nvCxnSpPr>
          <p:cNvPr id="11" name="Conector Angulado 10"/>
          <p:cNvCxnSpPr>
            <a:stCxn id="4" idx="3"/>
            <a:endCxn id="45" idx="0"/>
          </p:cNvCxnSpPr>
          <p:nvPr/>
        </p:nvCxnSpPr>
        <p:spPr>
          <a:xfrm>
            <a:off x="5303912" y="4672477"/>
            <a:ext cx="201031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68" idx="1"/>
            <a:endCxn id="67" idx="0"/>
          </p:cNvCxnSpPr>
          <p:nvPr/>
        </p:nvCxnSpPr>
        <p:spPr>
          <a:xfrm rot="10800000" flipV="1">
            <a:off x="7219455" y="4672477"/>
            <a:ext cx="195190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69" idx="1"/>
            <a:endCxn id="31" idx="3"/>
          </p:cNvCxnSpPr>
          <p:nvPr/>
        </p:nvCxnSpPr>
        <p:spPr>
          <a:xfrm rot="10800000" flipV="1">
            <a:off x="9844467" y="4678441"/>
            <a:ext cx="2492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6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balanceadas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tabelas de dispersão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filas de prioridades</a:t>
            </a:r>
            <a:r>
              <a:rPr lang="pt-BR" dirty="0"/>
              <a:t> também são estruturas de dados fundamentais para qualquer linguagem</a:t>
            </a:r>
          </a:p>
          <a:p>
            <a:pPr lvl="1"/>
            <a:r>
              <a:rPr lang="pt-BR" dirty="0"/>
              <a:t>A linguagem C++ também possui implementações prontas na STL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213617" y="3789040"/>
            <a:ext cx="869956" cy="1997225"/>
            <a:chOff x="6371491" y="4073652"/>
            <a:chExt cx="869956" cy="1997225"/>
          </a:xfrm>
        </p:grpSpPr>
        <p:sp>
          <p:nvSpPr>
            <p:cNvPr id="73" name="Retângulo 72"/>
            <p:cNvSpPr/>
            <p:nvPr/>
          </p:nvSpPr>
          <p:spPr>
            <a:xfrm>
              <a:off x="6371491" y="4287966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371491" y="4216528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371491" y="4145090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371491" y="4073652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6371491" y="5073784"/>
              <a:ext cx="571504" cy="1428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371491" y="4930908"/>
              <a:ext cx="571504" cy="1428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942995" y="5356497"/>
              <a:ext cx="285752" cy="142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6942995" y="5213621"/>
              <a:ext cx="285752" cy="142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6371491" y="4073652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48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6942995" y="4073652"/>
              <a:ext cx="28575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6371491" y="4359404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942995" y="4359404"/>
              <a:ext cx="28575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371491" y="4930908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03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6942995" y="4930908"/>
              <a:ext cx="28575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6371491" y="4645156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942995" y="4645156"/>
              <a:ext cx="28575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371491" y="5213621"/>
              <a:ext cx="571504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80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6942995" y="5213621"/>
              <a:ext cx="285752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6371491" y="5785125"/>
              <a:ext cx="571504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20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942995" y="5785125"/>
              <a:ext cx="285752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371491" y="5499373"/>
              <a:ext cx="571504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31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942995" y="5499373"/>
              <a:ext cx="285752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angulado 39"/>
            <p:cNvCxnSpPr/>
            <p:nvPr/>
          </p:nvCxnSpPr>
          <p:spPr>
            <a:xfrm>
              <a:off x="7228747" y="4187180"/>
              <a:ext cx="12700" cy="1149494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do 41"/>
            <p:cNvCxnSpPr>
              <a:stCxn id="86" idx="3"/>
              <a:endCxn id="94" idx="3"/>
            </p:cNvCxnSpPr>
            <p:nvPr/>
          </p:nvCxnSpPr>
          <p:spPr>
            <a:xfrm>
              <a:off x="7228747" y="5073784"/>
              <a:ext cx="1588" cy="642942"/>
            </a:xfrm>
            <a:prstGeom prst="bentConnector3">
              <a:avLst>
                <a:gd name="adj1" fmla="val 28191130"/>
              </a:avLst>
            </a:prstGeom>
            <a:ln w="12700">
              <a:solidFill>
                <a:schemeClr val="tx1"/>
              </a:solidFill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angulado 44"/>
            <p:cNvCxnSpPr>
              <a:stCxn id="79" idx="3"/>
              <a:endCxn id="92" idx="3"/>
            </p:cNvCxnSpPr>
            <p:nvPr/>
          </p:nvCxnSpPr>
          <p:spPr>
            <a:xfrm>
              <a:off x="7228747" y="5427935"/>
              <a:ext cx="1588" cy="500066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/>
          <p:cNvGrpSpPr/>
          <p:nvPr/>
        </p:nvGrpSpPr>
        <p:grpSpPr>
          <a:xfrm>
            <a:off x="7439709" y="4241255"/>
            <a:ext cx="3482603" cy="833540"/>
            <a:chOff x="2999656" y="4941168"/>
            <a:chExt cx="3482603" cy="833540"/>
          </a:xfrm>
        </p:grpSpPr>
        <p:sp>
          <p:nvSpPr>
            <p:cNvPr id="98" name="Retângulo 97"/>
            <p:cNvSpPr/>
            <p:nvPr/>
          </p:nvSpPr>
          <p:spPr>
            <a:xfrm>
              <a:off x="2999656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696176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089218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4392697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5785738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3178250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3892630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453557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24995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596433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8247100" y="587576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Fila de Prioridade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4623644" y="5875765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de Dispersão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1880709" y="5875765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Balanceada</a:t>
            </a:r>
          </a:p>
        </p:txBody>
      </p:sp>
      <p:grpSp>
        <p:nvGrpSpPr>
          <p:cNvPr id="116" name="Grupo 102"/>
          <p:cNvGrpSpPr/>
          <p:nvPr/>
        </p:nvGrpSpPr>
        <p:grpSpPr>
          <a:xfrm>
            <a:off x="1624786" y="4116264"/>
            <a:ext cx="2526998" cy="1488692"/>
            <a:chOff x="1929355" y="3643314"/>
            <a:chExt cx="2526998" cy="1488692"/>
          </a:xfrm>
        </p:grpSpPr>
        <p:sp>
          <p:nvSpPr>
            <p:cNvPr id="117" name="Elipse 116"/>
            <p:cNvSpPr/>
            <p:nvPr/>
          </p:nvSpPr>
          <p:spPr>
            <a:xfrm>
              <a:off x="3000364" y="364331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18" name="Elipse 117"/>
            <p:cNvSpPr/>
            <p:nvPr/>
          </p:nvSpPr>
          <p:spPr>
            <a:xfrm>
              <a:off x="3708589" y="421481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208391" y="414338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120" name="Conector reto 119"/>
            <p:cNvCxnSpPr>
              <a:stCxn id="117" idx="3"/>
              <a:endCxn id="119" idx="7"/>
            </p:cNvCxnSpPr>
            <p:nvPr/>
          </p:nvCxnSpPr>
          <p:spPr>
            <a:xfrm rot="5400000">
              <a:off x="2652487" y="3799438"/>
              <a:ext cx="241945" cy="5528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>
              <a:stCxn id="117" idx="5"/>
              <a:endCxn id="118" idx="1"/>
            </p:cNvCxnSpPr>
            <p:nvPr/>
          </p:nvCxnSpPr>
          <p:spPr>
            <a:xfrm rot="16200000" flipH="1">
              <a:off x="3366867" y="3877031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/>
            <p:cNvSpPr/>
            <p:nvPr/>
          </p:nvSpPr>
          <p:spPr>
            <a:xfrm>
              <a:off x="1929355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25" name="Elipse 124"/>
            <p:cNvSpPr/>
            <p:nvPr/>
          </p:nvSpPr>
          <p:spPr>
            <a:xfrm>
              <a:off x="2500859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126" name="Conector reto 125"/>
            <p:cNvCxnSpPr>
              <a:stCxn id="119" idx="3"/>
              <a:endCxn id="124" idx="0"/>
            </p:cNvCxnSpPr>
            <p:nvPr/>
          </p:nvCxnSpPr>
          <p:spPr>
            <a:xfrm rot="5400000">
              <a:off x="2057892" y="4495506"/>
              <a:ext cx="240569" cy="1594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>
              <a:stCxn id="125" idx="0"/>
              <a:endCxn id="119" idx="5"/>
            </p:cNvCxnSpPr>
            <p:nvPr/>
          </p:nvCxnSpPr>
          <p:spPr>
            <a:xfrm rot="16200000" flipV="1">
              <a:off x="2463202" y="4488790"/>
              <a:ext cx="240569" cy="17291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/>
            <p:cNvSpPr/>
            <p:nvPr/>
          </p:nvSpPr>
          <p:spPr>
            <a:xfrm>
              <a:off x="340381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132" name="Elipse 131"/>
            <p:cNvSpPr/>
            <p:nvPr/>
          </p:nvSpPr>
          <p:spPr>
            <a:xfrm>
              <a:off x="411819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cxnSp>
          <p:nvCxnSpPr>
            <p:cNvPr id="133" name="Conector reto 132"/>
            <p:cNvCxnSpPr>
              <a:stCxn id="118" idx="3"/>
              <a:endCxn id="130" idx="0"/>
            </p:cNvCxnSpPr>
            <p:nvPr/>
          </p:nvCxnSpPr>
          <p:spPr>
            <a:xfrm rot="5400000">
              <a:off x="3545218" y="4554072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/>
            <p:cNvCxnSpPr>
              <a:stCxn id="118" idx="5"/>
              <a:endCxn id="132" idx="1"/>
            </p:cNvCxnSpPr>
            <p:nvPr/>
          </p:nvCxnSpPr>
          <p:spPr>
            <a:xfrm rot="16200000" flipH="1">
              <a:off x="3935457" y="4588170"/>
              <a:ext cx="294028" cy="17048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8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Standard Template Library </a:t>
            </a:r>
            <a:r>
              <a:rPr lang="pt-BR" dirty="0"/>
              <a:t>(STL) é uma biblioteca que fornece soluções para o gerenciamento de coleções de dados</a:t>
            </a:r>
          </a:p>
          <a:p>
            <a:pPr lvl="1"/>
            <a:r>
              <a:rPr lang="pt-BR" dirty="0"/>
              <a:t>Do ponto de vista do programador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classes </a:t>
            </a:r>
          </a:p>
          <a:p>
            <a:pPr lvl="1"/>
            <a:r>
              <a:rPr lang="pt-BR" dirty="0"/>
              <a:t>Utilizam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templates</a:t>
            </a:r>
            <a:r>
              <a:rPr lang="pt-BR" dirty="0"/>
              <a:t> e podem ser usadas com quaisquer tipos de dados</a:t>
            </a:r>
          </a:p>
          <a:p>
            <a:pPr lvl="1"/>
            <a:r>
              <a:rPr lang="pt-BR" dirty="0"/>
              <a:t>Algoritmos com foco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flexibilidade e alto desempenho</a:t>
            </a:r>
          </a:p>
          <a:p>
            <a:pPr lvl="1"/>
            <a:endParaRPr lang="pt-BR" dirty="0"/>
          </a:p>
          <a:p>
            <a:r>
              <a:rPr lang="pt-BR" dirty="0"/>
              <a:t>Flexibilidade e alto desempenho têm um preço</a:t>
            </a:r>
          </a:p>
          <a:p>
            <a:pPr lvl="1"/>
            <a:r>
              <a:rPr lang="pt-BR" dirty="0"/>
              <a:t>Baseada na utilização de vários componentes</a:t>
            </a:r>
          </a:p>
          <a:p>
            <a:pPr lvl="1"/>
            <a:r>
              <a:rPr lang="pt-BR" dirty="0"/>
              <a:t>Sua utilização não é trivial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72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STL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Containers</a:t>
            </a:r>
            <a:r>
              <a:rPr lang="pt-BR" dirty="0"/>
              <a:t>: usados para gerenciar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coleções de objetos</a:t>
            </a:r>
            <a:endParaRPr lang="pt-BR" dirty="0"/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Implementados com vetores, listas ligadas, árvores, etc.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Iteradores</a:t>
            </a:r>
            <a:r>
              <a:rPr lang="pt-BR" dirty="0"/>
              <a:t>: usados para apontar para e percorrer objetos em uma coleção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Independe da implementação interna da coleção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É semelhante a um ponteiro mas seu uso é restrito aos containers e algoritmos da STL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</a:t>
            </a:r>
            <a:r>
              <a:rPr lang="pt-BR" dirty="0"/>
              <a:t>: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processar elementos</a:t>
            </a:r>
            <a:r>
              <a:rPr lang="pt-BR" dirty="0"/>
              <a:t> de uma coleção 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Podem buscar, ordenar</a:t>
            </a:r>
            <a:r>
              <a:rPr lang="pt-BR">
                <a:solidFill>
                  <a:schemeClr val="bg2">
                    <a:lumMod val="75000"/>
                  </a:schemeClr>
                </a:solidFill>
              </a:rPr>
              <a:t>, inverter,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acumular, etc. elementos de uma coleção</a:t>
            </a:r>
          </a:p>
          <a:p>
            <a:pPr lvl="2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São escritos uma vez para funcionar com qualquer container </a:t>
            </a:r>
          </a:p>
        </p:txBody>
      </p:sp>
      <p:sp>
        <p:nvSpPr>
          <p:cNvPr id="4" name="Corda 3"/>
          <p:cNvSpPr/>
          <p:nvPr/>
        </p:nvSpPr>
        <p:spPr>
          <a:xfrm rot="17568239">
            <a:off x="7561516" y="758215"/>
            <a:ext cx="1044962" cy="1217913"/>
          </a:xfrm>
          <a:custGeom>
            <a:avLst/>
            <a:gdLst>
              <a:gd name="connsiteX0" fmla="*/ 1093053 w 1296144"/>
              <a:gd name="connsiteY0" fmla="*/ 1057049 h 1224136"/>
              <a:gd name="connsiteX1" fmla="*/ 337819 w 1296144"/>
              <a:gd name="connsiteY1" fmla="*/ 1149440 h 1224136"/>
              <a:gd name="connsiteX2" fmla="*/ 24605 w 1296144"/>
              <a:gd name="connsiteY2" fmla="*/ 445011 h 1224136"/>
              <a:gd name="connsiteX3" fmla="*/ 648071 w 1296144"/>
              <a:gd name="connsiteY3" fmla="*/ 0 h 1224136"/>
              <a:gd name="connsiteX4" fmla="*/ 1093053 w 1296144"/>
              <a:gd name="connsiteY4" fmla="*/ 1057049 h 1224136"/>
              <a:gd name="connsiteX0" fmla="*/ 1061122 w 1061122"/>
              <a:gd name="connsiteY0" fmla="*/ 1019932 h 1198941"/>
              <a:gd name="connsiteX1" fmla="*/ 331032 w 1061122"/>
              <a:gd name="connsiteY1" fmla="*/ 1149440 h 1198941"/>
              <a:gd name="connsiteX2" fmla="*/ 17818 w 1061122"/>
              <a:gd name="connsiteY2" fmla="*/ 445011 h 1198941"/>
              <a:gd name="connsiteX3" fmla="*/ 641284 w 1061122"/>
              <a:gd name="connsiteY3" fmla="*/ 0 h 1198941"/>
              <a:gd name="connsiteX4" fmla="*/ 1061122 w 1061122"/>
              <a:gd name="connsiteY4" fmla="*/ 1019932 h 1198941"/>
              <a:gd name="connsiteX0" fmla="*/ 1061122 w 1061122"/>
              <a:gd name="connsiteY0" fmla="*/ 1019932 h 1210422"/>
              <a:gd name="connsiteX1" fmla="*/ 331032 w 1061122"/>
              <a:gd name="connsiteY1" fmla="*/ 1149440 h 1210422"/>
              <a:gd name="connsiteX2" fmla="*/ 17818 w 1061122"/>
              <a:gd name="connsiteY2" fmla="*/ 445011 h 1210422"/>
              <a:gd name="connsiteX3" fmla="*/ 641284 w 1061122"/>
              <a:gd name="connsiteY3" fmla="*/ 0 h 1210422"/>
              <a:gd name="connsiteX4" fmla="*/ 1061122 w 1061122"/>
              <a:gd name="connsiteY4" fmla="*/ 1019932 h 1210422"/>
              <a:gd name="connsiteX0" fmla="*/ 1061122 w 1061122"/>
              <a:gd name="connsiteY0" fmla="*/ 1019932 h 1212275"/>
              <a:gd name="connsiteX1" fmla="*/ 331032 w 1061122"/>
              <a:gd name="connsiteY1" fmla="*/ 1149440 h 1212275"/>
              <a:gd name="connsiteX2" fmla="*/ 17818 w 1061122"/>
              <a:gd name="connsiteY2" fmla="*/ 445011 h 1212275"/>
              <a:gd name="connsiteX3" fmla="*/ 641284 w 1061122"/>
              <a:gd name="connsiteY3" fmla="*/ 0 h 1212275"/>
              <a:gd name="connsiteX4" fmla="*/ 1061122 w 1061122"/>
              <a:gd name="connsiteY4" fmla="*/ 1019932 h 1212275"/>
              <a:gd name="connsiteX0" fmla="*/ 1064244 w 1064244"/>
              <a:gd name="connsiteY0" fmla="*/ 1019932 h 1217163"/>
              <a:gd name="connsiteX1" fmla="*/ 334154 w 1064244"/>
              <a:gd name="connsiteY1" fmla="*/ 1149440 h 1217163"/>
              <a:gd name="connsiteX2" fmla="*/ 20940 w 1064244"/>
              <a:gd name="connsiteY2" fmla="*/ 445011 h 1217163"/>
              <a:gd name="connsiteX3" fmla="*/ 644406 w 1064244"/>
              <a:gd name="connsiteY3" fmla="*/ 0 h 1217163"/>
              <a:gd name="connsiteX4" fmla="*/ 1064244 w 1064244"/>
              <a:gd name="connsiteY4" fmla="*/ 1019932 h 1217163"/>
              <a:gd name="connsiteX0" fmla="*/ 1064909 w 1064909"/>
              <a:gd name="connsiteY0" fmla="*/ 1019932 h 1219392"/>
              <a:gd name="connsiteX1" fmla="*/ 326715 w 1064909"/>
              <a:gd name="connsiteY1" fmla="*/ 1152847 h 1219392"/>
              <a:gd name="connsiteX2" fmla="*/ 21605 w 1064909"/>
              <a:gd name="connsiteY2" fmla="*/ 445011 h 1219392"/>
              <a:gd name="connsiteX3" fmla="*/ 645071 w 1064909"/>
              <a:gd name="connsiteY3" fmla="*/ 0 h 1219392"/>
              <a:gd name="connsiteX4" fmla="*/ 1064909 w 1064909"/>
              <a:gd name="connsiteY4" fmla="*/ 1019932 h 1219392"/>
              <a:gd name="connsiteX0" fmla="*/ 1060518 w 1060518"/>
              <a:gd name="connsiteY0" fmla="*/ 1019932 h 1217913"/>
              <a:gd name="connsiteX1" fmla="*/ 322324 w 1060518"/>
              <a:gd name="connsiteY1" fmla="*/ 1152847 h 1217913"/>
              <a:gd name="connsiteX2" fmla="*/ 17214 w 1060518"/>
              <a:gd name="connsiteY2" fmla="*/ 445011 h 1217913"/>
              <a:gd name="connsiteX3" fmla="*/ 640680 w 1060518"/>
              <a:gd name="connsiteY3" fmla="*/ 0 h 1217913"/>
              <a:gd name="connsiteX4" fmla="*/ 1060518 w 1060518"/>
              <a:gd name="connsiteY4" fmla="*/ 1019932 h 1217913"/>
              <a:gd name="connsiteX0" fmla="*/ 1044962 w 1044962"/>
              <a:gd name="connsiteY0" fmla="*/ 1019932 h 1217913"/>
              <a:gd name="connsiteX1" fmla="*/ 306768 w 1044962"/>
              <a:gd name="connsiteY1" fmla="*/ 1152847 h 1217913"/>
              <a:gd name="connsiteX2" fmla="*/ 1658 w 1044962"/>
              <a:gd name="connsiteY2" fmla="*/ 445011 h 1217913"/>
              <a:gd name="connsiteX3" fmla="*/ 625124 w 1044962"/>
              <a:gd name="connsiteY3" fmla="*/ 0 h 1217913"/>
              <a:gd name="connsiteX4" fmla="*/ 1044962 w 1044962"/>
              <a:gd name="connsiteY4" fmla="*/ 1019932 h 12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962" h="1217913">
                <a:moveTo>
                  <a:pt x="1044962" y="1019932"/>
                </a:moveTo>
                <a:cubicBezTo>
                  <a:pt x="833672" y="1252657"/>
                  <a:pt x="476051" y="1256580"/>
                  <a:pt x="306768" y="1152847"/>
                </a:cubicBezTo>
                <a:cubicBezTo>
                  <a:pt x="152503" y="1058317"/>
                  <a:pt x="-18715" y="732066"/>
                  <a:pt x="1658" y="445011"/>
                </a:cubicBezTo>
                <a:cubicBezTo>
                  <a:pt x="80755" y="181706"/>
                  <a:pt x="335327" y="0"/>
                  <a:pt x="625124" y="0"/>
                </a:cubicBezTo>
                <a:cubicBezTo>
                  <a:pt x="773451" y="352350"/>
                  <a:pt x="896635" y="667582"/>
                  <a:pt x="1044962" y="10199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/>
          <p:cNvSpPr/>
          <p:nvPr/>
        </p:nvSpPr>
        <p:spPr>
          <a:xfrm>
            <a:off x="7671282" y="1306628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639260">
            <a:off x="7768307" y="1547669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20818689">
            <a:off x="7971450" y="1426897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8149573" y="1644695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8301329" y="1451549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rot="20172943">
            <a:off x="8126648" y="1186174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7877829" y="1129741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1285699">
            <a:off x="8456755" y="1237257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542748" y="6520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78292" y="16351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Objeto</a:t>
            </a:r>
          </a:p>
        </p:txBody>
      </p:sp>
      <p:sp>
        <p:nvSpPr>
          <p:cNvPr id="15" name="Triângulo isósceles 14"/>
          <p:cNvSpPr/>
          <p:nvPr/>
        </p:nvSpPr>
        <p:spPr>
          <a:xfrm rot="1639260">
            <a:off x="6935855" y="1462940"/>
            <a:ext cx="144016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8452240" y="1273757"/>
            <a:ext cx="2261477" cy="24889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10498305" y="685279"/>
            <a:ext cx="1077539" cy="1270308"/>
            <a:chOff x="9046145" y="738447"/>
            <a:chExt cx="1077539" cy="1270308"/>
          </a:xfrm>
        </p:grpSpPr>
        <p:sp>
          <p:nvSpPr>
            <p:cNvPr id="21" name="Retângulo 20"/>
            <p:cNvSpPr/>
            <p:nvPr/>
          </p:nvSpPr>
          <p:spPr>
            <a:xfrm>
              <a:off x="9277670" y="1152762"/>
              <a:ext cx="648072" cy="8559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9368428" y="1305740"/>
              <a:ext cx="41647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9368428" y="1436338"/>
              <a:ext cx="3279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9368428" y="1554673"/>
              <a:ext cx="21648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9384925" y="1677061"/>
              <a:ext cx="3999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9384925" y="1807659"/>
              <a:ext cx="21678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9384925" y="1925994"/>
              <a:ext cx="1834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>
              <a:off x="9046145" y="738447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Algoritmo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9230154" y="1412523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Iterador</a:t>
            </a:r>
          </a:p>
        </p:txBody>
      </p:sp>
    </p:spTree>
    <p:extLst>
      <p:ext uri="{BB962C8B-B14F-4D97-AF65-F5344CB8AC3E}">
        <p14:creationId xmlns:p14="http://schemas.microsoft.com/office/powerpoint/2010/main" val="355200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STL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STL separa os dados das operações correspondentes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  <a:r>
              <a:rPr lang="pt-BR" dirty="0"/>
              <a:t>: são gerenciados pelos containers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</a:t>
            </a:r>
            <a:r>
              <a:rPr lang="pt-BR" dirty="0"/>
              <a:t>: definidas por algoritmos configuráveis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Iteradores</a:t>
            </a:r>
            <a:r>
              <a:rPr lang="pt-BR" dirty="0"/>
              <a:t>: permitem que os algoritmos acessem os dados</a:t>
            </a:r>
          </a:p>
          <a:p>
            <a:pPr lvl="1"/>
            <a:endParaRPr lang="pt-BR" dirty="0"/>
          </a:p>
          <a:p>
            <a:r>
              <a:rPr lang="pt-BR" dirty="0"/>
              <a:t>A STL utiliza o conceito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genérica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algoritmos podem operar em qualquer container *</a:t>
            </a:r>
          </a:p>
          <a:p>
            <a:pPr lvl="1"/>
            <a:r>
              <a:rPr lang="pt-BR" dirty="0"/>
              <a:t>Os componentes funcionam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tipo de dado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578292" y="652046"/>
            <a:ext cx="4997552" cy="1352451"/>
            <a:chOff x="6578292" y="652046"/>
            <a:chExt cx="4997552" cy="1352451"/>
          </a:xfrm>
        </p:grpSpPr>
        <p:sp>
          <p:nvSpPr>
            <p:cNvPr id="4" name="Corda 3"/>
            <p:cNvSpPr/>
            <p:nvPr/>
          </p:nvSpPr>
          <p:spPr>
            <a:xfrm rot="17568239">
              <a:off x="7561516" y="758215"/>
              <a:ext cx="1044962" cy="1217913"/>
            </a:xfrm>
            <a:custGeom>
              <a:avLst/>
              <a:gdLst>
                <a:gd name="connsiteX0" fmla="*/ 1093053 w 1296144"/>
                <a:gd name="connsiteY0" fmla="*/ 1057049 h 1224136"/>
                <a:gd name="connsiteX1" fmla="*/ 337819 w 1296144"/>
                <a:gd name="connsiteY1" fmla="*/ 1149440 h 1224136"/>
                <a:gd name="connsiteX2" fmla="*/ 24605 w 1296144"/>
                <a:gd name="connsiteY2" fmla="*/ 445011 h 1224136"/>
                <a:gd name="connsiteX3" fmla="*/ 648071 w 1296144"/>
                <a:gd name="connsiteY3" fmla="*/ 0 h 1224136"/>
                <a:gd name="connsiteX4" fmla="*/ 1093053 w 1296144"/>
                <a:gd name="connsiteY4" fmla="*/ 1057049 h 1224136"/>
                <a:gd name="connsiteX0" fmla="*/ 1061122 w 1061122"/>
                <a:gd name="connsiteY0" fmla="*/ 1019932 h 1198941"/>
                <a:gd name="connsiteX1" fmla="*/ 331032 w 1061122"/>
                <a:gd name="connsiteY1" fmla="*/ 1149440 h 1198941"/>
                <a:gd name="connsiteX2" fmla="*/ 17818 w 1061122"/>
                <a:gd name="connsiteY2" fmla="*/ 445011 h 1198941"/>
                <a:gd name="connsiteX3" fmla="*/ 641284 w 1061122"/>
                <a:gd name="connsiteY3" fmla="*/ 0 h 1198941"/>
                <a:gd name="connsiteX4" fmla="*/ 1061122 w 1061122"/>
                <a:gd name="connsiteY4" fmla="*/ 1019932 h 1198941"/>
                <a:gd name="connsiteX0" fmla="*/ 1061122 w 1061122"/>
                <a:gd name="connsiteY0" fmla="*/ 1019932 h 1210422"/>
                <a:gd name="connsiteX1" fmla="*/ 331032 w 1061122"/>
                <a:gd name="connsiteY1" fmla="*/ 1149440 h 1210422"/>
                <a:gd name="connsiteX2" fmla="*/ 17818 w 1061122"/>
                <a:gd name="connsiteY2" fmla="*/ 445011 h 1210422"/>
                <a:gd name="connsiteX3" fmla="*/ 641284 w 1061122"/>
                <a:gd name="connsiteY3" fmla="*/ 0 h 1210422"/>
                <a:gd name="connsiteX4" fmla="*/ 1061122 w 1061122"/>
                <a:gd name="connsiteY4" fmla="*/ 1019932 h 1210422"/>
                <a:gd name="connsiteX0" fmla="*/ 1061122 w 1061122"/>
                <a:gd name="connsiteY0" fmla="*/ 1019932 h 1212275"/>
                <a:gd name="connsiteX1" fmla="*/ 331032 w 1061122"/>
                <a:gd name="connsiteY1" fmla="*/ 1149440 h 1212275"/>
                <a:gd name="connsiteX2" fmla="*/ 17818 w 1061122"/>
                <a:gd name="connsiteY2" fmla="*/ 445011 h 1212275"/>
                <a:gd name="connsiteX3" fmla="*/ 641284 w 1061122"/>
                <a:gd name="connsiteY3" fmla="*/ 0 h 1212275"/>
                <a:gd name="connsiteX4" fmla="*/ 1061122 w 1061122"/>
                <a:gd name="connsiteY4" fmla="*/ 1019932 h 1212275"/>
                <a:gd name="connsiteX0" fmla="*/ 1064244 w 1064244"/>
                <a:gd name="connsiteY0" fmla="*/ 1019932 h 1217163"/>
                <a:gd name="connsiteX1" fmla="*/ 334154 w 1064244"/>
                <a:gd name="connsiteY1" fmla="*/ 1149440 h 1217163"/>
                <a:gd name="connsiteX2" fmla="*/ 20940 w 1064244"/>
                <a:gd name="connsiteY2" fmla="*/ 445011 h 1217163"/>
                <a:gd name="connsiteX3" fmla="*/ 644406 w 1064244"/>
                <a:gd name="connsiteY3" fmla="*/ 0 h 1217163"/>
                <a:gd name="connsiteX4" fmla="*/ 1064244 w 1064244"/>
                <a:gd name="connsiteY4" fmla="*/ 1019932 h 1217163"/>
                <a:gd name="connsiteX0" fmla="*/ 1064909 w 1064909"/>
                <a:gd name="connsiteY0" fmla="*/ 1019932 h 1219392"/>
                <a:gd name="connsiteX1" fmla="*/ 326715 w 1064909"/>
                <a:gd name="connsiteY1" fmla="*/ 1152847 h 1219392"/>
                <a:gd name="connsiteX2" fmla="*/ 21605 w 1064909"/>
                <a:gd name="connsiteY2" fmla="*/ 445011 h 1219392"/>
                <a:gd name="connsiteX3" fmla="*/ 645071 w 1064909"/>
                <a:gd name="connsiteY3" fmla="*/ 0 h 1219392"/>
                <a:gd name="connsiteX4" fmla="*/ 1064909 w 1064909"/>
                <a:gd name="connsiteY4" fmla="*/ 1019932 h 1219392"/>
                <a:gd name="connsiteX0" fmla="*/ 1060518 w 1060518"/>
                <a:gd name="connsiteY0" fmla="*/ 1019932 h 1217913"/>
                <a:gd name="connsiteX1" fmla="*/ 322324 w 1060518"/>
                <a:gd name="connsiteY1" fmla="*/ 1152847 h 1217913"/>
                <a:gd name="connsiteX2" fmla="*/ 17214 w 1060518"/>
                <a:gd name="connsiteY2" fmla="*/ 445011 h 1217913"/>
                <a:gd name="connsiteX3" fmla="*/ 640680 w 1060518"/>
                <a:gd name="connsiteY3" fmla="*/ 0 h 1217913"/>
                <a:gd name="connsiteX4" fmla="*/ 1060518 w 1060518"/>
                <a:gd name="connsiteY4" fmla="*/ 1019932 h 1217913"/>
                <a:gd name="connsiteX0" fmla="*/ 1044962 w 1044962"/>
                <a:gd name="connsiteY0" fmla="*/ 1019932 h 1217913"/>
                <a:gd name="connsiteX1" fmla="*/ 306768 w 1044962"/>
                <a:gd name="connsiteY1" fmla="*/ 1152847 h 1217913"/>
                <a:gd name="connsiteX2" fmla="*/ 1658 w 1044962"/>
                <a:gd name="connsiteY2" fmla="*/ 445011 h 1217913"/>
                <a:gd name="connsiteX3" fmla="*/ 625124 w 1044962"/>
                <a:gd name="connsiteY3" fmla="*/ 0 h 1217913"/>
                <a:gd name="connsiteX4" fmla="*/ 1044962 w 1044962"/>
                <a:gd name="connsiteY4" fmla="*/ 1019932 h 12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962" h="1217913">
                  <a:moveTo>
                    <a:pt x="1044962" y="1019932"/>
                  </a:moveTo>
                  <a:cubicBezTo>
                    <a:pt x="833672" y="1252657"/>
                    <a:pt x="476051" y="1256580"/>
                    <a:pt x="306768" y="1152847"/>
                  </a:cubicBezTo>
                  <a:cubicBezTo>
                    <a:pt x="152503" y="1058317"/>
                    <a:pt x="-18715" y="732066"/>
                    <a:pt x="1658" y="445011"/>
                  </a:cubicBezTo>
                  <a:cubicBezTo>
                    <a:pt x="80755" y="181706"/>
                    <a:pt x="335327" y="0"/>
                    <a:pt x="625124" y="0"/>
                  </a:cubicBezTo>
                  <a:cubicBezTo>
                    <a:pt x="773451" y="352350"/>
                    <a:pt x="896635" y="667582"/>
                    <a:pt x="1044962" y="101993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7671282" y="1306628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 rot="1639260">
              <a:off x="7768307" y="1547669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 rot="20818689">
              <a:off x="7971450" y="1426897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isósceles 7"/>
            <p:cNvSpPr/>
            <p:nvPr/>
          </p:nvSpPr>
          <p:spPr>
            <a:xfrm>
              <a:off x="8149573" y="1644695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/>
            <p:cNvSpPr/>
            <p:nvPr/>
          </p:nvSpPr>
          <p:spPr>
            <a:xfrm>
              <a:off x="8301329" y="1451549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 rot="20172943">
              <a:off x="8126648" y="1186174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/>
            <p:cNvSpPr/>
            <p:nvPr/>
          </p:nvSpPr>
          <p:spPr>
            <a:xfrm>
              <a:off x="7877829" y="1129741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/>
          </p:nvSpPr>
          <p:spPr>
            <a:xfrm rot="1285699">
              <a:off x="8456755" y="1237257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542748" y="652046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Container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578292" y="163516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Objeto</a:t>
              </a:r>
            </a:p>
          </p:txBody>
        </p:sp>
        <p:sp>
          <p:nvSpPr>
            <p:cNvPr id="15" name="Triângulo isósceles 14"/>
            <p:cNvSpPr/>
            <p:nvPr/>
          </p:nvSpPr>
          <p:spPr>
            <a:xfrm rot="1639260">
              <a:off x="6935855" y="1462940"/>
              <a:ext cx="144016" cy="14401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H="1">
              <a:off x="8452240" y="1273757"/>
              <a:ext cx="2261477" cy="248894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grupar 16"/>
            <p:cNvGrpSpPr/>
            <p:nvPr/>
          </p:nvGrpSpPr>
          <p:grpSpPr>
            <a:xfrm>
              <a:off x="10498305" y="685279"/>
              <a:ext cx="1077539" cy="1270308"/>
              <a:chOff x="9046145" y="738447"/>
              <a:chExt cx="1077539" cy="127030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9277670" y="1152762"/>
                <a:ext cx="648072" cy="85599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/>
              <p:cNvCxnSpPr/>
              <p:nvPr/>
            </p:nvCxnSpPr>
            <p:spPr>
              <a:xfrm>
                <a:off x="9368428" y="1305740"/>
                <a:ext cx="41647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368428" y="1436338"/>
                <a:ext cx="32797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9368428" y="1554673"/>
                <a:ext cx="2164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9384925" y="1677061"/>
                <a:ext cx="3999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9384925" y="1807659"/>
                <a:ext cx="21678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9384925" y="1925994"/>
                <a:ext cx="1834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aixaDeTexto 24"/>
              <p:cNvSpPr txBox="1"/>
              <p:nvPr/>
            </p:nvSpPr>
            <p:spPr>
              <a:xfrm>
                <a:off x="9046145" y="738447"/>
                <a:ext cx="107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Algoritmo</a:t>
                </a:r>
              </a:p>
            </p:txBody>
          </p:sp>
        </p:grpSp>
        <p:sp>
          <p:nvSpPr>
            <p:cNvPr id="26" name="CaixaDeTexto 25"/>
            <p:cNvSpPr txBox="1"/>
            <p:nvPr/>
          </p:nvSpPr>
          <p:spPr>
            <a:xfrm>
              <a:off x="9230154" y="1412523"/>
              <a:ext cx="934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Iterador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4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lipse 152"/>
          <p:cNvSpPr/>
          <p:nvPr/>
        </p:nvSpPr>
        <p:spPr>
          <a:xfrm>
            <a:off x="8705505" y="5229934"/>
            <a:ext cx="2298855" cy="122340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/>
          <p:cNvSpPr/>
          <p:nvPr/>
        </p:nvSpPr>
        <p:spPr>
          <a:xfrm>
            <a:off x="8633294" y="3562854"/>
            <a:ext cx="2298855" cy="122340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04806" y="3695402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04806" y="4181593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Vector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904806" y="466696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Deque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04806" y="51552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04806" y="5641060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Forward-List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355108" y="2420888"/>
            <a:ext cx="125386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Sequenciais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73021" y="2420888"/>
            <a:ext cx="126207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Associativos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921906" y="2420888"/>
            <a:ext cx="163859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Não-ordenados</a:t>
            </a:r>
          </a:p>
        </p:txBody>
      </p:sp>
      <p:grpSp>
        <p:nvGrpSpPr>
          <p:cNvPr id="82" name="Agrupar 81"/>
          <p:cNvGrpSpPr/>
          <p:nvPr/>
        </p:nvGrpSpPr>
        <p:grpSpPr>
          <a:xfrm>
            <a:off x="2580408" y="3780122"/>
            <a:ext cx="1132710" cy="284612"/>
            <a:chOff x="2567608" y="3801752"/>
            <a:chExt cx="1132710" cy="284612"/>
          </a:xfrm>
        </p:grpSpPr>
        <p:sp>
          <p:nvSpPr>
            <p:cNvPr id="24" name="Retângulo 23"/>
            <p:cNvSpPr/>
            <p:nvPr/>
          </p:nvSpPr>
          <p:spPr>
            <a:xfrm>
              <a:off x="2567608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853874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134812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12286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2560990" y="4266313"/>
            <a:ext cx="1368152" cy="284612"/>
            <a:chOff x="2567608" y="4287943"/>
            <a:chExt cx="1368152" cy="284612"/>
          </a:xfrm>
        </p:grpSpPr>
        <p:sp>
          <p:nvSpPr>
            <p:cNvPr id="26" name="Retângulo 25"/>
            <p:cNvSpPr/>
            <p:nvPr/>
          </p:nvSpPr>
          <p:spPr>
            <a:xfrm>
              <a:off x="2567608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853874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34812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12286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669743" y="4297680"/>
              <a:ext cx="122001" cy="2647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4" name="Conector de Seta Reta 53"/>
            <p:cNvCxnSpPr>
              <a:stCxn id="52" idx="1"/>
            </p:cNvCxnSpPr>
            <p:nvPr/>
          </p:nvCxnSpPr>
          <p:spPr>
            <a:xfrm>
              <a:off x="3669743" y="4430078"/>
              <a:ext cx="266017" cy="7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Agrupar 79"/>
          <p:cNvGrpSpPr/>
          <p:nvPr/>
        </p:nvGrpSpPr>
        <p:grpSpPr>
          <a:xfrm>
            <a:off x="2398150" y="4751680"/>
            <a:ext cx="1603000" cy="284612"/>
            <a:chOff x="2332760" y="4773310"/>
            <a:chExt cx="1603000" cy="284612"/>
          </a:xfrm>
        </p:grpSpPr>
        <p:sp>
          <p:nvSpPr>
            <p:cNvPr id="28" name="Retângulo 27"/>
            <p:cNvSpPr/>
            <p:nvPr/>
          </p:nvSpPr>
          <p:spPr>
            <a:xfrm>
              <a:off x="2567608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853874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134812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412286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3669743" y="4783871"/>
              <a:ext cx="266017" cy="264795"/>
              <a:chOff x="3669743" y="4783871"/>
              <a:chExt cx="266017" cy="264795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669743" y="4783871"/>
                <a:ext cx="122001" cy="2647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6" name="Conector de Seta Reta 55"/>
              <p:cNvCxnSpPr>
                <a:stCxn id="55" idx="1"/>
              </p:cNvCxnSpPr>
              <p:nvPr/>
            </p:nvCxnSpPr>
            <p:spPr>
              <a:xfrm>
                <a:off x="3669743" y="4916269"/>
                <a:ext cx="266017" cy="7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/>
            <p:cNvGrpSpPr/>
            <p:nvPr/>
          </p:nvGrpSpPr>
          <p:grpSpPr>
            <a:xfrm flipH="1">
              <a:off x="2332760" y="4783871"/>
              <a:ext cx="259355" cy="264795"/>
              <a:chOff x="3669743" y="4783871"/>
              <a:chExt cx="266017" cy="264795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3669743" y="4783871"/>
                <a:ext cx="122001" cy="2647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0" name="Conector de Seta Reta 59"/>
              <p:cNvCxnSpPr>
                <a:stCxn id="59" idx="1"/>
              </p:cNvCxnSpPr>
              <p:nvPr/>
            </p:nvCxnSpPr>
            <p:spPr>
              <a:xfrm>
                <a:off x="3669743" y="4916269"/>
                <a:ext cx="266017" cy="7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Agrupar 78"/>
          <p:cNvGrpSpPr/>
          <p:nvPr/>
        </p:nvGrpSpPr>
        <p:grpSpPr>
          <a:xfrm>
            <a:off x="2272958" y="5240001"/>
            <a:ext cx="1878826" cy="284612"/>
            <a:chOff x="2281342" y="5261631"/>
            <a:chExt cx="1878826" cy="284612"/>
          </a:xfrm>
        </p:grpSpPr>
        <p:sp>
          <p:nvSpPr>
            <p:cNvPr id="30" name="Retângulo 29"/>
            <p:cNvSpPr/>
            <p:nvPr/>
          </p:nvSpPr>
          <p:spPr>
            <a:xfrm>
              <a:off x="2423592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853874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824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71973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de Seta Reta 60"/>
            <p:cNvCxnSpPr/>
            <p:nvPr/>
          </p:nvCxnSpPr>
          <p:spPr>
            <a:xfrm>
              <a:off x="2711624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3155996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81017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4007768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>
              <a:off x="2281342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2706549" y="5445224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228134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H="1">
              <a:off x="314367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H="1">
              <a:off x="3575720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4007768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/>
          <p:cNvGrpSpPr/>
          <p:nvPr/>
        </p:nvGrpSpPr>
        <p:grpSpPr>
          <a:xfrm>
            <a:off x="2305068" y="5725780"/>
            <a:ext cx="1840098" cy="284612"/>
            <a:chOff x="2459264" y="5747410"/>
            <a:chExt cx="1840098" cy="284612"/>
          </a:xfrm>
        </p:grpSpPr>
        <p:sp>
          <p:nvSpPr>
            <p:cNvPr id="32" name="Retângulo 31"/>
            <p:cNvSpPr/>
            <p:nvPr/>
          </p:nvSpPr>
          <p:spPr>
            <a:xfrm>
              <a:off x="2596186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017308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44226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86375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de Seta Reta 72"/>
            <p:cNvCxnSpPr/>
            <p:nvPr/>
          </p:nvCxnSpPr>
          <p:spPr>
            <a:xfrm>
              <a:off x="2884218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3305340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>
              <a:off x="3719736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>
              <a:off x="4157112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>
              <a:off x="2459264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tângulo 83"/>
          <p:cNvSpPr/>
          <p:nvPr/>
        </p:nvSpPr>
        <p:spPr>
          <a:xfrm>
            <a:off x="5920290" y="366525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5657572" y="403607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 85"/>
          <p:cNvSpPr/>
          <p:nvPr/>
        </p:nvSpPr>
        <p:spPr>
          <a:xfrm>
            <a:off x="5387460" y="442963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6197514" y="403607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418135" y="325889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Set/</a:t>
            </a:r>
            <a:r>
              <a:rPr lang="pt-BR" dirty="0" err="1"/>
              <a:t>Multiset</a:t>
            </a:r>
            <a:endParaRPr lang="pt-BR" dirty="0"/>
          </a:p>
        </p:txBody>
      </p:sp>
      <p:sp>
        <p:nvSpPr>
          <p:cNvPr id="89" name="Retângulo 88"/>
          <p:cNvSpPr/>
          <p:nvPr/>
        </p:nvSpPr>
        <p:spPr>
          <a:xfrm>
            <a:off x="5752309" y="442963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Retângulo 89"/>
          <p:cNvSpPr/>
          <p:nvPr/>
        </p:nvSpPr>
        <p:spPr>
          <a:xfrm>
            <a:off x="6112232" y="442533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Retângulo 90"/>
          <p:cNvSpPr/>
          <p:nvPr/>
        </p:nvSpPr>
        <p:spPr>
          <a:xfrm>
            <a:off x="6477081" y="442533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3" name="Conector reto 92"/>
          <p:cNvCxnSpPr>
            <a:stCxn id="84" idx="2"/>
            <a:endCxn id="85" idx="0"/>
          </p:cNvCxnSpPr>
          <p:nvPr/>
        </p:nvCxnSpPr>
        <p:spPr>
          <a:xfrm flipH="1">
            <a:off x="5801588" y="3949868"/>
            <a:ext cx="262718" cy="8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87" idx="0"/>
            <a:endCxn id="84" idx="2"/>
          </p:cNvCxnSpPr>
          <p:nvPr/>
        </p:nvCxnSpPr>
        <p:spPr>
          <a:xfrm flipH="1" flipV="1">
            <a:off x="6064306" y="3949868"/>
            <a:ext cx="277224" cy="8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85" idx="2"/>
            <a:endCxn id="86" idx="0"/>
          </p:cNvCxnSpPr>
          <p:nvPr/>
        </p:nvCxnSpPr>
        <p:spPr>
          <a:xfrm flipH="1">
            <a:off x="5531476" y="4320690"/>
            <a:ext cx="270112" cy="10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89" idx="0"/>
            <a:endCxn id="85" idx="2"/>
          </p:cNvCxnSpPr>
          <p:nvPr/>
        </p:nvCxnSpPr>
        <p:spPr>
          <a:xfrm flipH="1" flipV="1">
            <a:off x="5801588" y="4320690"/>
            <a:ext cx="94737" cy="10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87" idx="2"/>
            <a:endCxn id="90" idx="0"/>
          </p:cNvCxnSpPr>
          <p:nvPr/>
        </p:nvCxnSpPr>
        <p:spPr>
          <a:xfrm flipH="1">
            <a:off x="6256248" y="4320690"/>
            <a:ext cx="85282" cy="10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91" idx="0"/>
            <a:endCxn id="87" idx="2"/>
          </p:cNvCxnSpPr>
          <p:nvPr/>
        </p:nvCxnSpPr>
        <p:spPr>
          <a:xfrm flipH="1" flipV="1">
            <a:off x="6341530" y="4320690"/>
            <a:ext cx="279567" cy="10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5980758" y="524601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Retângulo 110"/>
          <p:cNvSpPr/>
          <p:nvPr/>
        </p:nvSpPr>
        <p:spPr>
          <a:xfrm>
            <a:off x="5718040" y="5618705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Retângulo 111"/>
          <p:cNvSpPr/>
          <p:nvPr/>
        </p:nvSpPr>
        <p:spPr>
          <a:xfrm>
            <a:off x="5447928" y="601193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3" name="Retângulo 112"/>
          <p:cNvSpPr/>
          <p:nvPr/>
        </p:nvSpPr>
        <p:spPr>
          <a:xfrm>
            <a:off x="6257982" y="5618705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319254" y="48140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Map</a:t>
            </a:r>
            <a:r>
              <a:rPr lang="pt-BR" dirty="0"/>
              <a:t>/</a:t>
            </a:r>
            <a:r>
              <a:rPr lang="pt-BR" dirty="0" err="1"/>
              <a:t>Multimap</a:t>
            </a:r>
            <a:endParaRPr lang="pt-BR" dirty="0"/>
          </a:p>
        </p:txBody>
      </p:sp>
      <p:sp>
        <p:nvSpPr>
          <p:cNvPr id="115" name="Retângulo 114"/>
          <p:cNvSpPr/>
          <p:nvPr/>
        </p:nvSpPr>
        <p:spPr>
          <a:xfrm>
            <a:off x="5812777" y="601193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tângulo 115"/>
          <p:cNvSpPr/>
          <p:nvPr/>
        </p:nvSpPr>
        <p:spPr>
          <a:xfrm>
            <a:off x="6172700" y="6007634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7" name="Retângulo 116"/>
          <p:cNvSpPr/>
          <p:nvPr/>
        </p:nvSpPr>
        <p:spPr>
          <a:xfrm>
            <a:off x="6537549" y="6007634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8" name="Conector reto 117"/>
          <p:cNvCxnSpPr>
            <a:stCxn id="110" idx="2"/>
            <a:endCxn id="111" idx="0"/>
          </p:cNvCxnSpPr>
          <p:nvPr/>
        </p:nvCxnSpPr>
        <p:spPr>
          <a:xfrm flipH="1">
            <a:off x="5862056" y="5530624"/>
            <a:ext cx="262718" cy="8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>
            <a:stCxn id="113" idx="0"/>
            <a:endCxn id="110" idx="2"/>
          </p:cNvCxnSpPr>
          <p:nvPr/>
        </p:nvCxnSpPr>
        <p:spPr>
          <a:xfrm flipH="1" flipV="1">
            <a:off x="6124774" y="5530624"/>
            <a:ext cx="277224" cy="8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111" idx="2"/>
            <a:endCxn id="112" idx="0"/>
          </p:cNvCxnSpPr>
          <p:nvPr/>
        </p:nvCxnSpPr>
        <p:spPr>
          <a:xfrm flipH="1">
            <a:off x="5591944" y="5903317"/>
            <a:ext cx="270112" cy="108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>
            <a:stCxn id="115" idx="0"/>
            <a:endCxn id="111" idx="2"/>
          </p:cNvCxnSpPr>
          <p:nvPr/>
        </p:nvCxnSpPr>
        <p:spPr>
          <a:xfrm flipH="1" flipV="1">
            <a:off x="5862056" y="5903317"/>
            <a:ext cx="94737" cy="108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>
            <a:stCxn id="113" idx="2"/>
            <a:endCxn id="116" idx="0"/>
          </p:cNvCxnSpPr>
          <p:nvPr/>
        </p:nvCxnSpPr>
        <p:spPr>
          <a:xfrm flipH="1">
            <a:off x="6316716" y="5903317"/>
            <a:ext cx="85282" cy="104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117" idx="0"/>
            <a:endCxn id="113" idx="2"/>
          </p:cNvCxnSpPr>
          <p:nvPr/>
        </p:nvCxnSpPr>
        <p:spPr>
          <a:xfrm flipH="1" flipV="1">
            <a:off x="6401998" y="5903317"/>
            <a:ext cx="279567" cy="104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123"/>
          <p:cNvSpPr/>
          <p:nvPr/>
        </p:nvSpPr>
        <p:spPr>
          <a:xfrm>
            <a:off x="9727765" y="3640994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Retângulo 124"/>
          <p:cNvSpPr/>
          <p:nvPr/>
        </p:nvSpPr>
        <p:spPr>
          <a:xfrm>
            <a:off x="9244714" y="3783300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Retângulo 125"/>
          <p:cNvSpPr/>
          <p:nvPr/>
        </p:nvSpPr>
        <p:spPr>
          <a:xfrm>
            <a:off x="8995717" y="4167037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Retângulo 126"/>
          <p:cNvSpPr/>
          <p:nvPr/>
        </p:nvSpPr>
        <p:spPr>
          <a:xfrm>
            <a:off x="9954216" y="403156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8735449" y="3192788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Set/</a:t>
            </a:r>
            <a:r>
              <a:rPr lang="pt-BR" sz="1600" dirty="0" err="1"/>
              <a:t>Multiset</a:t>
            </a:r>
            <a:endParaRPr lang="pt-BR" sz="1600" dirty="0"/>
          </a:p>
        </p:txBody>
      </p:sp>
      <p:sp>
        <p:nvSpPr>
          <p:cNvPr id="129" name="Retângulo 128"/>
          <p:cNvSpPr/>
          <p:nvPr/>
        </p:nvSpPr>
        <p:spPr>
          <a:xfrm>
            <a:off x="9427975" y="4247777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/>
          <p:cNvSpPr/>
          <p:nvPr/>
        </p:nvSpPr>
        <p:spPr>
          <a:xfrm>
            <a:off x="9864737" y="4384346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Retângulo 130"/>
          <p:cNvSpPr/>
          <p:nvPr/>
        </p:nvSpPr>
        <p:spPr>
          <a:xfrm>
            <a:off x="10340551" y="4139358"/>
            <a:ext cx="288032" cy="28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9" name="Retângulo 138"/>
          <p:cNvSpPr/>
          <p:nvPr/>
        </p:nvSpPr>
        <p:spPr>
          <a:xfrm>
            <a:off x="9761409" y="5313002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0" name="Retângulo 139"/>
          <p:cNvSpPr/>
          <p:nvPr/>
        </p:nvSpPr>
        <p:spPr>
          <a:xfrm>
            <a:off x="9278358" y="5480516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1" name="Retângulo 140"/>
          <p:cNvSpPr/>
          <p:nvPr/>
        </p:nvSpPr>
        <p:spPr>
          <a:xfrm>
            <a:off x="8997811" y="5830499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2" name="Retângulo 141"/>
          <p:cNvSpPr/>
          <p:nvPr/>
        </p:nvSpPr>
        <p:spPr>
          <a:xfrm>
            <a:off x="10069343" y="5690765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8618176" y="4858264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Unordered</a:t>
            </a:r>
            <a:r>
              <a:rPr lang="pt-BR" sz="1600" dirty="0"/>
              <a:t> </a:t>
            </a:r>
            <a:r>
              <a:rPr lang="pt-BR" sz="1600" dirty="0" err="1"/>
              <a:t>Map</a:t>
            </a:r>
            <a:r>
              <a:rPr lang="pt-BR" sz="1600" dirty="0"/>
              <a:t>/</a:t>
            </a:r>
            <a:r>
              <a:rPr lang="pt-BR" sz="1600" dirty="0" err="1"/>
              <a:t>Multimap</a:t>
            </a:r>
            <a:endParaRPr lang="pt-BR" sz="1600" dirty="0"/>
          </a:p>
        </p:txBody>
      </p:sp>
      <p:sp>
        <p:nvSpPr>
          <p:cNvPr id="144" name="Retângulo 143"/>
          <p:cNvSpPr/>
          <p:nvPr/>
        </p:nvSpPr>
        <p:spPr>
          <a:xfrm>
            <a:off x="9476693" y="5924194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5" name="Retângulo 144"/>
          <p:cNvSpPr/>
          <p:nvPr/>
        </p:nvSpPr>
        <p:spPr>
          <a:xfrm>
            <a:off x="9955575" y="6033348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10531911" y="5730047"/>
            <a:ext cx="288032" cy="2846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3">
                  <a:lumMod val="75000"/>
                </a:schemeClr>
              </a:gs>
              <a:gs pos="50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60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6813" y="2084832"/>
            <a:ext cx="9720073" cy="4214791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Sequenciais</a:t>
            </a:r>
            <a:r>
              <a:rPr lang="pt-BR" dirty="0"/>
              <a:t>: cada elemento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posição </a:t>
            </a:r>
            <a:r>
              <a:rPr lang="pt-BR" dirty="0"/>
              <a:t>que depende do momento e lugar da inserção, mas independe do valor do elemento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280379" y="3232029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71464" y="4211796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Vector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271464" y="51479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Deque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159896" y="32320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159896" y="4296797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Forward-List</a:t>
            </a:r>
            <a:endParaRPr lang="pt-BR" dirty="0"/>
          </a:p>
        </p:txBody>
      </p:sp>
      <p:grpSp>
        <p:nvGrpSpPr>
          <p:cNvPr id="82" name="Agrupar 81"/>
          <p:cNvGrpSpPr/>
          <p:nvPr/>
        </p:nvGrpSpPr>
        <p:grpSpPr>
          <a:xfrm>
            <a:off x="1359773" y="3653324"/>
            <a:ext cx="1132710" cy="284612"/>
            <a:chOff x="2567608" y="3801752"/>
            <a:chExt cx="1132710" cy="284612"/>
          </a:xfrm>
        </p:grpSpPr>
        <p:sp>
          <p:nvSpPr>
            <p:cNvPr id="24" name="Retângulo 23"/>
            <p:cNvSpPr/>
            <p:nvPr/>
          </p:nvSpPr>
          <p:spPr>
            <a:xfrm>
              <a:off x="2567608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853874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134812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12286" y="380175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379442" y="4581128"/>
            <a:ext cx="1368152" cy="284612"/>
            <a:chOff x="2567608" y="4287943"/>
            <a:chExt cx="1368152" cy="284612"/>
          </a:xfrm>
        </p:grpSpPr>
        <p:sp>
          <p:nvSpPr>
            <p:cNvPr id="26" name="Retângulo 25"/>
            <p:cNvSpPr/>
            <p:nvPr/>
          </p:nvSpPr>
          <p:spPr>
            <a:xfrm>
              <a:off x="2567608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853874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34812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12286" y="428794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669743" y="4297680"/>
              <a:ext cx="122001" cy="2647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4" name="Conector de Seta Reta 53"/>
            <p:cNvCxnSpPr>
              <a:stCxn id="52" idx="1"/>
            </p:cNvCxnSpPr>
            <p:nvPr/>
          </p:nvCxnSpPr>
          <p:spPr>
            <a:xfrm>
              <a:off x="3669743" y="4430078"/>
              <a:ext cx="266017" cy="7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Agrupar 79"/>
          <p:cNvGrpSpPr/>
          <p:nvPr/>
        </p:nvGrpSpPr>
        <p:grpSpPr>
          <a:xfrm>
            <a:off x="1269493" y="5657086"/>
            <a:ext cx="1603000" cy="284612"/>
            <a:chOff x="2332760" y="4773310"/>
            <a:chExt cx="1603000" cy="284612"/>
          </a:xfrm>
        </p:grpSpPr>
        <p:sp>
          <p:nvSpPr>
            <p:cNvPr id="28" name="Retângulo 27"/>
            <p:cNvSpPr/>
            <p:nvPr/>
          </p:nvSpPr>
          <p:spPr>
            <a:xfrm>
              <a:off x="2567608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853874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134812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412286" y="47733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3669743" y="4783871"/>
              <a:ext cx="266017" cy="264795"/>
              <a:chOff x="3669743" y="4783871"/>
              <a:chExt cx="266017" cy="264795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669743" y="4783871"/>
                <a:ext cx="122001" cy="2647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6" name="Conector de Seta Reta 55"/>
              <p:cNvCxnSpPr>
                <a:stCxn id="55" idx="1"/>
              </p:cNvCxnSpPr>
              <p:nvPr/>
            </p:nvCxnSpPr>
            <p:spPr>
              <a:xfrm>
                <a:off x="3669743" y="4916269"/>
                <a:ext cx="266017" cy="7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/>
            <p:cNvGrpSpPr/>
            <p:nvPr/>
          </p:nvGrpSpPr>
          <p:grpSpPr>
            <a:xfrm flipH="1">
              <a:off x="2332760" y="4783871"/>
              <a:ext cx="259355" cy="264795"/>
              <a:chOff x="3669743" y="4783871"/>
              <a:chExt cx="266017" cy="264795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3669743" y="4783871"/>
                <a:ext cx="122001" cy="2647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0" name="Conector de Seta Reta 59"/>
              <p:cNvCxnSpPr>
                <a:stCxn id="59" idx="1"/>
              </p:cNvCxnSpPr>
              <p:nvPr/>
            </p:nvCxnSpPr>
            <p:spPr>
              <a:xfrm>
                <a:off x="3669743" y="4916269"/>
                <a:ext cx="266017" cy="7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Agrupar 78"/>
          <p:cNvGrpSpPr/>
          <p:nvPr/>
        </p:nvGrpSpPr>
        <p:grpSpPr>
          <a:xfrm>
            <a:off x="5218897" y="3765309"/>
            <a:ext cx="1878826" cy="284612"/>
            <a:chOff x="2281342" y="5261631"/>
            <a:chExt cx="1878826" cy="284612"/>
          </a:xfrm>
        </p:grpSpPr>
        <p:sp>
          <p:nvSpPr>
            <p:cNvPr id="30" name="Retângulo 29"/>
            <p:cNvSpPr/>
            <p:nvPr/>
          </p:nvSpPr>
          <p:spPr>
            <a:xfrm>
              <a:off x="2423592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853874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824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719736" y="5261631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de Seta Reta 60"/>
            <p:cNvCxnSpPr/>
            <p:nvPr/>
          </p:nvCxnSpPr>
          <p:spPr>
            <a:xfrm>
              <a:off x="2711624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3155996" y="535454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81017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4007768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>
              <a:off x="2281342" y="5351273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2706549" y="5445224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228134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H="1">
              <a:off x="3143672" y="544691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H="1">
              <a:off x="3575720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4007768" y="5456435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/>
          <p:cNvGrpSpPr/>
          <p:nvPr/>
        </p:nvGrpSpPr>
        <p:grpSpPr>
          <a:xfrm>
            <a:off x="5218897" y="4855660"/>
            <a:ext cx="1840098" cy="284612"/>
            <a:chOff x="2459264" y="5747410"/>
            <a:chExt cx="1840098" cy="284612"/>
          </a:xfrm>
        </p:grpSpPr>
        <p:sp>
          <p:nvSpPr>
            <p:cNvPr id="32" name="Retângulo 31"/>
            <p:cNvSpPr/>
            <p:nvPr/>
          </p:nvSpPr>
          <p:spPr>
            <a:xfrm>
              <a:off x="2596186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017308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44226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863752" y="574741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de Seta Reta 72"/>
            <p:cNvCxnSpPr/>
            <p:nvPr/>
          </p:nvCxnSpPr>
          <p:spPr>
            <a:xfrm>
              <a:off x="2884218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3305340" y="588971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>
              <a:off x="3719736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>
              <a:off x="4157112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>
              <a:off x="2459264" y="5886446"/>
              <a:ext cx="142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2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6813" y="2084832"/>
            <a:ext cx="9720073" cy="4214791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Associativos</a:t>
            </a:r>
            <a:r>
              <a:rPr lang="pt-BR" dirty="0"/>
              <a:t>: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coleções ordenadas</a:t>
            </a:r>
            <a:r>
              <a:rPr lang="pt-BR" dirty="0"/>
              <a:t> em que cada elemento tem uma posição que depende do seu valor de acordo com um critério de ordenação *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220154" y="32178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1770336" y="3744875"/>
            <a:ext cx="1377653" cy="1294655"/>
            <a:chOff x="1770336" y="3744875"/>
            <a:chExt cx="1377653" cy="1294655"/>
          </a:xfrm>
        </p:grpSpPr>
        <p:sp>
          <p:nvSpPr>
            <p:cNvPr id="62" name="Retângulo 61"/>
            <p:cNvSpPr/>
            <p:nvPr/>
          </p:nvSpPr>
          <p:spPr>
            <a:xfrm>
              <a:off x="2303166" y="3744875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950735" y="425971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1770336" y="475491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2675390" y="4259713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2135185" y="475491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2495108" y="475491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859957" y="4754918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9" name="Conector reto 88"/>
            <p:cNvCxnSpPr>
              <a:stCxn id="62" idx="2"/>
              <a:endCxn id="68" idx="0"/>
            </p:cNvCxnSpPr>
            <p:nvPr/>
          </p:nvCxnSpPr>
          <p:spPr>
            <a:xfrm flipH="1">
              <a:off x="2094751" y="4029487"/>
              <a:ext cx="352431" cy="230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4" idx="0"/>
              <a:endCxn id="62" idx="2"/>
            </p:cNvCxnSpPr>
            <p:nvPr/>
          </p:nvCxnSpPr>
          <p:spPr>
            <a:xfrm flipH="1" flipV="1">
              <a:off x="2447182" y="4029487"/>
              <a:ext cx="372224" cy="230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68" idx="2"/>
              <a:endCxn id="83" idx="0"/>
            </p:cNvCxnSpPr>
            <p:nvPr/>
          </p:nvCxnSpPr>
          <p:spPr>
            <a:xfrm flipH="1">
              <a:off x="1914352" y="4544325"/>
              <a:ext cx="180399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86" idx="0"/>
              <a:endCxn id="68" idx="2"/>
            </p:cNvCxnSpPr>
            <p:nvPr/>
          </p:nvCxnSpPr>
          <p:spPr>
            <a:xfrm flipH="1" flipV="1">
              <a:off x="2094751" y="4544325"/>
              <a:ext cx="184450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84" idx="2"/>
              <a:endCxn id="87" idx="0"/>
            </p:cNvCxnSpPr>
            <p:nvPr/>
          </p:nvCxnSpPr>
          <p:spPr>
            <a:xfrm flipH="1">
              <a:off x="2639124" y="4544325"/>
              <a:ext cx="180282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88" idx="0"/>
              <a:endCxn id="84" idx="2"/>
            </p:cNvCxnSpPr>
            <p:nvPr/>
          </p:nvCxnSpPr>
          <p:spPr>
            <a:xfrm flipH="1" flipV="1">
              <a:off x="2819406" y="4544325"/>
              <a:ext cx="184567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ixaDeTexto 98"/>
          <p:cNvSpPr txBox="1"/>
          <p:nvPr/>
        </p:nvSpPr>
        <p:spPr>
          <a:xfrm>
            <a:off x="8497719" y="321297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Multimap</a:t>
            </a:r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8326823" y="3750195"/>
            <a:ext cx="1377653" cy="1296195"/>
            <a:chOff x="8318747" y="3750195"/>
            <a:chExt cx="1377653" cy="1296195"/>
          </a:xfrm>
        </p:grpSpPr>
        <p:sp>
          <p:nvSpPr>
            <p:cNvPr id="95" name="Retângulo 94"/>
            <p:cNvSpPr/>
            <p:nvPr/>
          </p:nvSpPr>
          <p:spPr>
            <a:xfrm>
              <a:off x="8851577" y="3750195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8505734" y="4266904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8318747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9223801" y="4266904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8683596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9043519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9408368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3" name="Conector reto 102"/>
            <p:cNvCxnSpPr>
              <a:stCxn id="95" idx="2"/>
              <a:endCxn id="96" idx="0"/>
            </p:cNvCxnSpPr>
            <p:nvPr/>
          </p:nvCxnSpPr>
          <p:spPr>
            <a:xfrm flipH="1">
              <a:off x="8649750" y="4034807"/>
              <a:ext cx="345843" cy="232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98" idx="0"/>
              <a:endCxn id="95" idx="2"/>
            </p:cNvCxnSpPr>
            <p:nvPr/>
          </p:nvCxnSpPr>
          <p:spPr>
            <a:xfrm flipH="1" flipV="1">
              <a:off x="8995593" y="4034807"/>
              <a:ext cx="372224" cy="232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96" idx="2"/>
              <a:endCxn id="97" idx="0"/>
            </p:cNvCxnSpPr>
            <p:nvPr/>
          </p:nvCxnSpPr>
          <p:spPr>
            <a:xfrm flipH="1">
              <a:off x="8462763" y="4551516"/>
              <a:ext cx="186987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>
              <a:stCxn id="100" idx="0"/>
              <a:endCxn id="96" idx="2"/>
            </p:cNvCxnSpPr>
            <p:nvPr/>
          </p:nvCxnSpPr>
          <p:spPr>
            <a:xfrm flipH="1" flipV="1">
              <a:off x="8649750" y="4551516"/>
              <a:ext cx="177862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>
              <a:stCxn id="98" idx="2"/>
              <a:endCxn id="101" idx="0"/>
            </p:cNvCxnSpPr>
            <p:nvPr/>
          </p:nvCxnSpPr>
          <p:spPr>
            <a:xfrm flipH="1">
              <a:off x="9187535" y="4551516"/>
              <a:ext cx="180282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>
              <a:stCxn id="102" idx="0"/>
              <a:endCxn id="98" idx="2"/>
            </p:cNvCxnSpPr>
            <p:nvPr/>
          </p:nvCxnSpPr>
          <p:spPr>
            <a:xfrm flipH="1" flipV="1">
              <a:off x="9367817" y="4551516"/>
              <a:ext cx="184567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CaixaDeTexto 112"/>
          <p:cNvSpPr txBox="1"/>
          <p:nvPr/>
        </p:nvSpPr>
        <p:spPr>
          <a:xfrm>
            <a:off x="4126616" y="32129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Multiset</a:t>
            </a:r>
            <a:endParaRPr lang="pt-BR" dirty="0"/>
          </a:p>
        </p:txBody>
      </p:sp>
      <p:grpSp>
        <p:nvGrpSpPr>
          <p:cNvPr id="8" name="Agrupar 7"/>
          <p:cNvGrpSpPr/>
          <p:nvPr/>
        </p:nvGrpSpPr>
        <p:grpSpPr>
          <a:xfrm>
            <a:off x="3879577" y="3724562"/>
            <a:ext cx="1377653" cy="1294655"/>
            <a:chOff x="3835652" y="3724562"/>
            <a:chExt cx="1377653" cy="1294655"/>
          </a:xfrm>
        </p:grpSpPr>
        <p:sp>
          <p:nvSpPr>
            <p:cNvPr id="109" name="Retângulo 108"/>
            <p:cNvSpPr/>
            <p:nvPr/>
          </p:nvSpPr>
          <p:spPr>
            <a:xfrm>
              <a:off x="4368482" y="3724562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4016051" y="423940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3835652" y="4734605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4740706" y="4239400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4200501" y="4734605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4560424" y="4734605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4925273" y="4734605"/>
              <a:ext cx="288032" cy="2846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7" name="Conector reto 116"/>
            <p:cNvCxnSpPr>
              <a:stCxn id="109" idx="2"/>
              <a:endCxn id="110" idx="0"/>
            </p:cNvCxnSpPr>
            <p:nvPr/>
          </p:nvCxnSpPr>
          <p:spPr>
            <a:xfrm flipH="1">
              <a:off x="4160067" y="4009174"/>
              <a:ext cx="352431" cy="230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>
              <a:stCxn id="112" idx="0"/>
              <a:endCxn id="109" idx="2"/>
            </p:cNvCxnSpPr>
            <p:nvPr/>
          </p:nvCxnSpPr>
          <p:spPr>
            <a:xfrm flipH="1" flipV="1">
              <a:off x="4512498" y="4009174"/>
              <a:ext cx="372224" cy="230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>
              <a:stCxn id="110" idx="2"/>
              <a:endCxn id="111" idx="0"/>
            </p:cNvCxnSpPr>
            <p:nvPr/>
          </p:nvCxnSpPr>
          <p:spPr>
            <a:xfrm flipH="1">
              <a:off x="3979668" y="4524012"/>
              <a:ext cx="180399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>
              <a:stCxn id="114" idx="0"/>
              <a:endCxn id="110" idx="2"/>
            </p:cNvCxnSpPr>
            <p:nvPr/>
          </p:nvCxnSpPr>
          <p:spPr>
            <a:xfrm flipH="1" flipV="1">
              <a:off x="4160067" y="4524012"/>
              <a:ext cx="184450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>
              <a:stCxn id="112" idx="2"/>
              <a:endCxn id="115" idx="0"/>
            </p:cNvCxnSpPr>
            <p:nvPr/>
          </p:nvCxnSpPr>
          <p:spPr>
            <a:xfrm flipH="1">
              <a:off x="4704440" y="4524012"/>
              <a:ext cx="180282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>
              <a:stCxn id="116" idx="0"/>
              <a:endCxn id="112" idx="2"/>
            </p:cNvCxnSpPr>
            <p:nvPr/>
          </p:nvCxnSpPr>
          <p:spPr>
            <a:xfrm flipH="1" flipV="1">
              <a:off x="4884722" y="4524012"/>
              <a:ext cx="184567" cy="210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CaixaDeTexto 126"/>
          <p:cNvSpPr txBox="1"/>
          <p:nvPr/>
        </p:nvSpPr>
        <p:spPr>
          <a:xfrm>
            <a:off x="6768496" y="321297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Map</a:t>
            </a:r>
            <a:endParaRPr lang="pt-BR" dirty="0"/>
          </a:p>
        </p:txBody>
      </p:sp>
      <p:grpSp>
        <p:nvGrpSpPr>
          <p:cNvPr id="7" name="Agrupar 6"/>
          <p:cNvGrpSpPr/>
          <p:nvPr/>
        </p:nvGrpSpPr>
        <p:grpSpPr>
          <a:xfrm>
            <a:off x="6387607" y="3750195"/>
            <a:ext cx="1377653" cy="1296195"/>
            <a:chOff x="6387607" y="3750195"/>
            <a:chExt cx="1377653" cy="1296195"/>
          </a:xfrm>
        </p:grpSpPr>
        <p:sp>
          <p:nvSpPr>
            <p:cNvPr id="123" name="Retângulo 122"/>
            <p:cNvSpPr/>
            <p:nvPr/>
          </p:nvSpPr>
          <p:spPr>
            <a:xfrm>
              <a:off x="6920437" y="3750195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6574594" y="4266904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6387607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7292661" y="4266904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6752456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7112379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7477228" y="4761778"/>
              <a:ext cx="288032" cy="2846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accent3">
                    <a:lumMod val="75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1" name="Conector reto 130"/>
            <p:cNvCxnSpPr>
              <a:stCxn id="123" idx="2"/>
              <a:endCxn id="124" idx="0"/>
            </p:cNvCxnSpPr>
            <p:nvPr/>
          </p:nvCxnSpPr>
          <p:spPr>
            <a:xfrm flipH="1">
              <a:off x="6718610" y="4034807"/>
              <a:ext cx="345843" cy="232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>
              <a:stCxn id="126" idx="0"/>
              <a:endCxn id="123" idx="2"/>
            </p:cNvCxnSpPr>
            <p:nvPr/>
          </p:nvCxnSpPr>
          <p:spPr>
            <a:xfrm flipH="1" flipV="1">
              <a:off x="7064453" y="4034807"/>
              <a:ext cx="372224" cy="232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>
              <a:stCxn id="124" idx="2"/>
              <a:endCxn id="125" idx="0"/>
            </p:cNvCxnSpPr>
            <p:nvPr/>
          </p:nvCxnSpPr>
          <p:spPr>
            <a:xfrm flipH="1">
              <a:off x="6531623" y="4551516"/>
              <a:ext cx="186987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/>
            <p:cNvCxnSpPr>
              <a:stCxn id="128" idx="0"/>
              <a:endCxn id="124" idx="2"/>
            </p:cNvCxnSpPr>
            <p:nvPr/>
          </p:nvCxnSpPr>
          <p:spPr>
            <a:xfrm flipH="1" flipV="1">
              <a:off x="6718610" y="4551516"/>
              <a:ext cx="177862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/>
            <p:cNvCxnSpPr>
              <a:stCxn id="126" idx="2"/>
              <a:endCxn id="129" idx="0"/>
            </p:cNvCxnSpPr>
            <p:nvPr/>
          </p:nvCxnSpPr>
          <p:spPr>
            <a:xfrm flipH="1">
              <a:off x="7256395" y="4551516"/>
              <a:ext cx="180282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/>
            <p:cNvCxnSpPr>
              <a:stCxn id="130" idx="0"/>
              <a:endCxn id="126" idx="2"/>
            </p:cNvCxnSpPr>
            <p:nvPr/>
          </p:nvCxnSpPr>
          <p:spPr>
            <a:xfrm flipH="1" flipV="1">
              <a:off x="7436677" y="4551516"/>
              <a:ext cx="184567" cy="210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/>
          <p:cNvSpPr txBox="1"/>
          <p:nvPr/>
        </p:nvSpPr>
        <p:spPr>
          <a:xfrm>
            <a:off x="3635295" y="5256652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Aceita elementos </a:t>
            </a:r>
            <a:br>
              <a:rPr lang="pt-BR" dirty="0"/>
            </a:br>
            <a:r>
              <a:rPr lang="pt-BR" dirty="0"/>
              <a:t>repetidos</a:t>
            </a:r>
          </a:p>
        </p:txBody>
      </p:sp>
      <p:sp>
        <p:nvSpPr>
          <p:cNvPr id="137" name="CaixaDeTexto 136"/>
          <p:cNvSpPr txBox="1"/>
          <p:nvPr/>
        </p:nvSpPr>
        <p:spPr>
          <a:xfrm>
            <a:off x="8082541" y="5243870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Aceita elementos </a:t>
            </a:r>
            <a:br>
              <a:rPr lang="pt-BR" dirty="0"/>
            </a:br>
            <a:r>
              <a:rPr lang="pt-BR" dirty="0"/>
              <a:t>repetidos</a:t>
            </a:r>
          </a:p>
        </p:txBody>
      </p:sp>
    </p:spTree>
    <p:extLst>
      <p:ext uri="{BB962C8B-B14F-4D97-AF65-F5344CB8AC3E}">
        <p14:creationId xmlns:p14="http://schemas.microsoft.com/office/powerpoint/2010/main" val="95309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3055</TotalTime>
  <Words>1501</Words>
  <Application>Microsoft Office PowerPoint</Application>
  <PresentationFormat>Widescreen</PresentationFormat>
  <Paragraphs>317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Conjuntos e Mapas em C++</vt:lpstr>
      <vt:lpstr>Introdução</vt:lpstr>
      <vt:lpstr>Introdução</vt:lpstr>
      <vt:lpstr>Introdução</vt:lpstr>
      <vt:lpstr>Componentes da STL</vt:lpstr>
      <vt:lpstr>Componentes da STL</vt:lpstr>
      <vt:lpstr>Containers</vt:lpstr>
      <vt:lpstr>Containers</vt:lpstr>
      <vt:lpstr>Containers</vt:lpstr>
      <vt:lpstr>SET/MULTISET</vt:lpstr>
      <vt:lpstr>MAP/MULTIMAP</vt:lpstr>
      <vt:lpstr>Containers</vt:lpstr>
      <vt:lpstr>Unordered SET/MULTISET</vt:lpstr>
      <vt:lpstr>Unordered MAP/MULTIMAP</vt:lpstr>
      <vt:lpstr>Containers Especiais</vt:lpstr>
      <vt:lpstr>PRIORITY QUEUE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STL;C++</cp:keywords>
  <cp:lastModifiedBy>Judson Santiago</cp:lastModifiedBy>
  <cp:revision>334</cp:revision>
  <dcterms:created xsi:type="dcterms:W3CDTF">2008-03-07T12:19:15Z</dcterms:created>
  <dcterms:modified xsi:type="dcterms:W3CDTF">2017-09-11T23:27:33Z</dcterms:modified>
  <cp:contentStatus/>
</cp:coreProperties>
</file>