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04" autoAdjust="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97C9CB40-D40D-43CD-8897-F229F3B9D8A3}"/>
  </pc:docChgLst>
  <pc:docChgLst>
    <pc:chgData name="Judson Santiago" userId="ebb108da2f256286" providerId="LiveId" clId="{250965A3-F1B5-4F8C-B47D-A6665F9650C4}"/>
  </pc:docChgLst>
  <pc:docChgLst>
    <pc:chgData name="Judson Santiago" userId="ebb108da2f256286" providerId="LiveId" clId="{637FBCAD-524D-4BBC-9F68-5F6449ABEBC6}"/>
    <pc:docChg chg="modSld">
      <pc:chgData name="Judson Santiago" userId="ebb108da2f256286" providerId="LiveId" clId="{637FBCAD-524D-4BBC-9F68-5F6449ABEBC6}" dt="2018-03-19T17:57:32.139" v="17" actId="20577"/>
      <pc:docMkLst>
        <pc:docMk/>
      </pc:docMkLst>
      <pc:sldChg chg="modNotesTx">
        <pc:chgData name="Judson Santiago" userId="ebb108da2f256286" providerId="LiveId" clId="{637FBCAD-524D-4BBC-9F68-5F6449ABEBC6}" dt="2018-03-19T17:57:32.139" v="17" actId="20577"/>
        <pc:sldMkLst>
          <pc:docMk/>
          <pc:sldMk cId="1745183265" sldId="2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3/19/2018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Modificação do conteúdo </a:t>
            </a:r>
            <a:r>
              <a:rPr lang="pt-BR"/>
              <a:t>e organização na </a:t>
            </a:r>
            <a:r>
              <a:rPr lang="pt-BR" dirty="0"/>
              <a:t>fila de prioridades.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30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Modificação no conteúdo e na organização da árvore balanceada.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62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764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5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7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/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3/19/2018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3/19/2018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3/19/2018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3/19/2018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3/19/2018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3/19/2018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3/19/2018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3/19/2018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3/19/2018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3/19/2018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3/19/2018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Listas AutoAjustáveis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891" y="5979439"/>
            <a:ext cx="10776684" cy="545905"/>
          </a:xfrm>
        </p:spPr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42825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Contador de Frequência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elemento possui um contador de acessos</a:t>
            </a:r>
          </a:p>
          <a:p>
            <a:pPr lvl="1"/>
            <a:r>
              <a:rPr lang="pt-BR" dirty="0"/>
              <a:t>A lista se mantém ordenada pelos valores dos contadores</a:t>
            </a:r>
          </a:p>
          <a:p>
            <a:pPr lvl="1"/>
            <a:r>
              <a:rPr lang="pt-BR" dirty="0"/>
              <a:t>Com o tempo a lista progride para uma ordem ótima de acesso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16437" y="43895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15</a:t>
            </a:r>
            <a:endParaRPr lang="pt-BR" sz="1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980999" y="43895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  <a:endParaRPr lang="pt-BR" sz="16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10125" y="43895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39</a:t>
            </a:r>
          </a:p>
        </p:txBody>
      </p:sp>
      <p:sp>
        <p:nvSpPr>
          <p:cNvPr id="7" name="Retângulo 6"/>
          <p:cNvSpPr/>
          <p:nvPr/>
        </p:nvSpPr>
        <p:spPr>
          <a:xfrm>
            <a:off x="5645562" y="43895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40</a:t>
            </a:r>
            <a:endParaRPr lang="pt-BR" sz="16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974686" y="43895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  <a:endParaRPr lang="pt-BR" sz="16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639248" y="43895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51</a:t>
            </a:r>
            <a:endParaRPr lang="pt-BR" sz="16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968373" y="43895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303811" y="4389541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70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215017" y="4387162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Buscar(70)</a:t>
            </a:r>
          </a:p>
        </p:txBody>
      </p:sp>
      <p:cxnSp>
        <p:nvCxnSpPr>
          <p:cNvPr id="13" name="Conector angulado 12"/>
          <p:cNvCxnSpPr>
            <a:stCxn id="11" idx="0"/>
            <a:endCxn id="8" idx="0"/>
          </p:cNvCxnSpPr>
          <p:nvPr/>
        </p:nvCxnSpPr>
        <p:spPr>
          <a:xfrm rot="16200000" flipV="1">
            <a:off x="7971531" y="3724978"/>
            <a:ext cx="12700" cy="132912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431704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15</a:t>
            </a:r>
            <a:endParaRPr lang="pt-BR" sz="1600" dirty="0">
              <a:latin typeface="+mj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404935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  <a:endParaRPr lang="pt-BR" sz="1600" dirty="0"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10125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39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357530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40</a:t>
            </a:r>
            <a:endParaRPr lang="pt-BR" sz="1600" dirty="0">
              <a:latin typeface="+mj-lt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262718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  <a:endParaRPr lang="pt-BR" sz="1600" dirty="0">
              <a:latin typeface="+mj-lt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8215312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51</a:t>
            </a:r>
            <a:endParaRPr lang="pt-BR" sz="1600" dirty="0">
              <a:latin typeface="+mj-lt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0120501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80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9167907" y="5716814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70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08000" y="5714435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Buscar(70)</a:t>
            </a:r>
          </a:p>
        </p:txBody>
      </p:sp>
      <p:cxnSp>
        <p:nvCxnSpPr>
          <p:cNvPr id="23" name="Conector angulado 22"/>
          <p:cNvCxnSpPr>
            <a:stCxn id="21" idx="0"/>
            <a:endCxn id="18" idx="0"/>
          </p:cNvCxnSpPr>
          <p:nvPr/>
        </p:nvCxnSpPr>
        <p:spPr>
          <a:xfrm rot="16200000" flipV="1">
            <a:off x="8547595" y="4764219"/>
            <a:ext cx="12700" cy="1905189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em curva 40"/>
          <p:cNvCxnSpPr>
            <a:stCxn id="50" idx="2"/>
            <a:endCxn id="51" idx="2"/>
          </p:cNvCxnSpPr>
          <p:nvPr/>
        </p:nvCxnSpPr>
        <p:spPr>
          <a:xfrm rot="16200000" flipH="1">
            <a:off x="7645600" y="4683874"/>
            <a:ext cx="12700" cy="645904"/>
          </a:xfrm>
          <a:prstGeom prst="curvedConnector3">
            <a:avLst>
              <a:gd name="adj1" fmla="val 1800000"/>
            </a:avLst>
          </a:prstGeom>
          <a:ln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em curva 41"/>
          <p:cNvCxnSpPr>
            <a:stCxn id="51" idx="2"/>
            <a:endCxn id="53" idx="2"/>
          </p:cNvCxnSpPr>
          <p:nvPr/>
        </p:nvCxnSpPr>
        <p:spPr>
          <a:xfrm rot="16200000" flipH="1">
            <a:off x="8308673" y="4666705"/>
            <a:ext cx="12700" cy="680242"/>
          </a:xfrm>
          <a:prstGeom prst="curvedConnector3">
            <a:avLst>
              <a:gd name="adj1" fmla="val 1800000"/>
            </a:avLst>
          </a:prstGeom>
          <a:ln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4415252" y="475331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5089145" y="475331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5744832" y="475331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6424620" y="475331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7089183" y="475331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7735087" y="475331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8415329" y="475331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9079892" y="475331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3526205" y="608247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4503751" y="608247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5456346" y="608247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15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6404787" y="608247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14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7364017" y="608247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8317241" y="608247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9266089" y="6083771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10220126" y="608247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8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4" name="Conector de seta reta 73"/>
          <p:cNvCxnSpPr/>
          <p:nvPr/>
        </p:nvCxnSpPr>
        <p:spPr>
          <a:xfrm>
            <a:off x="4096267" y="5791643"/>
            <a:ext cx="308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5069498" y="580526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6022093" y="580526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6974688" y="5805264"/>
            <a:ext cx="2880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7927281" y="5805264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>
            <a:off x="8879875" y="580526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9832470" y="5805264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2704261" y="524689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</a:t>
            </a:r>
          </a:p>
        </p:txBody>
      </p:sp>
      <p:cxnSp>
        <p:nvCxnSpPr>
          <p:cNvPr id="82" name="Conector angulado 81"/>
          <p:cNvCxnSpPr>
            <a:stCxn id="81" idx="2"/>
          </p:cNvCxnSpPr>
          <p:nvPr/>
        </p:nvCxnSpPr>
        <p:spPr>
          <a:xfrm rot="16200000" flipH="1">
            <a:off x="3118615" y="5478554"/>
            <a:ext cx="175412" cy="4507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0994824" y="598897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84" name="Conector angulado 83"/>
          <p:cNvCxnSpPr>
            <a:endCxn id="83" idx="0"/>
          </p:cNvCxnSpPr>
          <p:nvPr/>
        </p:nvCxnSpPr>
        <p:spPr>
          <a:xfrm>
            <a:off x="10785064" y="5805264"/>
            <a:ext cx="352636" cy="1837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H="1">
            <a:off x="9832470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flipH="1">
            <a:off x="8879875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7927281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 flipH="1">
            <a:off x="6974686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 flipH="1">
            <a:off x="6022094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 flipH="1">
            <a:off x="5069499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/>
          <p:nvPr/>
        </p:nvCxnSpPr>
        <p:spPr>
          <a:xfrm flipH="1">
            <a:off x="4096267" y="6021288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2936417" y="622802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93" name="Conector angulado 92"/>
          <p:cNvCxnSpPr>
            <a:endCxn id="92" idx="0"/>
          </p:cNvCxnSpPr>
          <p:nvPr/>
        </p:nvCxnSpPr>
        <p:spPr>
          <a:xfrm rot="10800000" flipV="1">
            <a:off x="3079294" y="6035014"/>
            <a:ext cx="352411" cy="1930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33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Mover para frente 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 chave é encontrada, o elemento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movido k posições para a frente</a:t>
            </a:r>
          </a:p>
          <a:p>
            <a:pPr lvl="1"/>
            <a:r>
              <a:rPr lang="pt-BR" dirty="0"/>
              <a:t>Método intermediário entre mover para a frente e transposição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16437" y="41679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15</a:t>
            </a:r>
            <a:endParaRPr lang="pt-BR" sz="1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980999" y="41679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  <a:endParaRPr lang="pt-BR" sz="16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10125" y="41679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39</a:t>
            </a:r>
          </a:p>
        </p:txBody>
      </p:sp>
      <p:sp>
        <p:nvSpPr>
          <p:cNvPr id="7" name="Retângulo 6"/>
          <p:cNvSpPr/>
          <p:nvPr/>
        </p:nvSpPr>
        <p:spPr>
          <a:xfrm>
            <a:off x="5645562" y="41679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40</a:t>
            </a:r>
            <a:endParaRPr lang="pt-BR" sz="16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974686" y="41679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  <a:endParaRPr lang="pt-BR" sz="16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639248" y="41679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51</a:t>
            </a:r>
            <a:endParaRPr lang="pt-BR" sz="16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968373" y="41679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303811" y="4167941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70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215017" y="4165562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Buscar(70)</a:t>
            </a:r>
          </a:p>
        </p:txBody>
      </p:sp>
      <p:cxnSp>
        <p:nvCxnSpPr>
          <p:cNvPr id="14" name="Conector angulado 13"/>
          <p:cNvCxnSpPr>
            <a:stCxn id="11" idx="0"/>
            <a:endCxn id="6" idx="0"/>
          </p:cNvCxnSpPr>
          <p:nvPr/>
        </p:nvCxnSpPr>
        <p:spPr>
          <a:xfrm rot="16200000" flipV="1">
            <a:off x="7639250" y="3171098"/>
            <a:ext cx="12700" cy="1993686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431704" y="55329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15</a:t>
            </a:r>
            <a:endParaRPr lang="pt-BR" sz="1600" dirty="0"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404935" y="55329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  <a:endParaRPr lang="pt-BR" sz="1600" dirty="0"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310125" y="55329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39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357530" y="55329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40</a:t>
            </a:r>
            <a:endParaRPr lang="pt-BR" sz="1600" dirty="0">
              <a:latin typeface="+mj-lt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262718" y="55329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  <a:endParaRPr lang="pt-BR" sz="1600" dirty="0">
              <a:latin typeface="+mj-lt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215312" y="55329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51</a:t>
            </a:r>
            <a:endParaRPr lang="pt-BR" sz="1600" dirty="0">
              <a:latin typeface="+mj-lt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0120501" y="55329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80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167907" y="5532914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70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208000" y="5530535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Buscar(70)</a:t>
            </a:r>
          </a:p>
        </p:txBody>
      </p:sp>
      <p:cxnSp>
        <p:nvCxnSpPr>
          <p:cNvPr id="24" name="Conector angulado 23"/>
          <p:cNvCxnSpPr>
            <a:stCxn id="22" idx="0"/>
            <a:endCxn id="17" idx="0"/>
          </p:cNvCxnSpPr>
          <p:nvPr/>
        </p:nvCxnSpPr>
        <p:spPr>
          <a:xfrm rot="16200000" flipV="1">
            <a:off x="8071298" y="4104023"/>
            <a:ext cx="12700" cy="285778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em curva 32"/>
          <p:cNvCxnSpPr>
            <a:stCxn id="6" idx="2"/>
            <a:endCxn id="8" idx="2"/>
          </p:cNvCxnSpPr>
          <p:nvPr/>
        </p:nvCxnSpPr>
        <p:spPr>
          <a:xfrm rot="16200000" flipH="1">
            <a:off x="6974687" y="4202613"/>
            <a:ext cx="12700" cy="664561"/>
          </a:xfrm>
          <a:prstGeom prst="curvedConnector3">
            <a:avLst>
              <a:gd name="adj1" fmla="val 1800000"/>
            </a:avLst>
          </a:prstGeom>
          <a:ln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>
            <a:stCxn id="8" idx="2"/>
            <a:endCxn id="9" idx="2"/>
          </p:cNvCxnSpPr>
          <p:nvPr/>
        </p:nvCxnSpPr>
        <p:spPr>
          <a:xfrm rot="16200000" flipH="1">
            <a:off x="7639249" y="4202613"/>
            <a:ext cx="12700" cy="664562"/>
          </a:xfrm>
          <a:prstGeom prst="curvedConnector3">
            <a:avLst>
              <a:gd name="adj1" fmla="val 1800000"/>
            </a:avLst>
          </a:prstGeom>
          <a:ln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>
            <a:stCxn id="9" idx="2"/>
            <a:endCxn id="11" idx="2"/>
          </p:cNvCxnSpPr>
          <p:nvPr/>
        </p:nvCxnSpPr>
        <p:spPr>
          <a:xfrm rot="16200000" flipH="1">
            <a:off x="8303811" y="4202612"/>
            <a:ext cx="12700" cy="664563"/>
          </a:xfrm>
          <a:prstGeom prst="curvedConnector3">
            <a:avLst>
              <a:gd name="adj1" fmla="val 1800000"/>
            </a:avLst>
          </a:prstGeom>
          <a:ln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338910" y="357301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k = 3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7724771" y="495846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k = 3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4096267" y="5607743"/>
            <a:ext cx="308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5069498" y="562136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022093" y="562136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6974688" y="5621364"/>
            <a:ext cx="2880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7927281" y="5621364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8879875" y="562136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9832470" y="5621364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2704261" y="5062998"/>
            <a:ext cx="7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ptraiz</a:t>
            </a:r>
            <a:endParaRPr lang="pt-BR" dirty="0"/>
          </a:p>
        </p:txBody>
      </p:sp>
      <p:cxnSp>
        <p:nvCxnSpPr>
          <p:cNvPr id="62" name="Conector angulado 61"/>
          <p:cNvCxnSpPr>
            <a:stCxn id="61" idx="2"/>
          </p:cNvCxnSpPr>
          <p:nvPr/>
        </p:nvCxnSpPr>
        <p:spPr>
          <a:xfrm rot="16200000" flipH="1">
            <a:off x="3162137" y="5338175"/>
            <a:ext cx="175413" cy="3637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10994824" y="580507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65" name="Conector angulado 64"/>
          <p:cNvCxnSpPr>
            <a:endCxn id="64" idx="0"/>
          </p:cNvCxnSpPr>
          <p:nvPr/>
        </p:nvCxnSpPr>
        <p:spPr>
          <a:xfrm>
            <a:off x="10785064" y="5621364"/>
            <a:ext cx="352636" cy="1837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H="1">
            <a:off x="9832470" y="58355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H="1">
            <a:off x="8879875" y="58355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H="1">
            <a:off x="7927281" y="58355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flipH="1">
            <a:off x="6974686" y="58355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>
            <a:off x="6022094" y="58355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flipH="1">
            <a:off x="5069499" y="58355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4096267" y="5837388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2936417" y="604412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75" name="Conector angulado 74"/>
          <p:cNvCxnSpPr>
            <a:endCxn id="74" idx="0"/>
          </p:cNvCxnSpPr>
          <p:nvPr/>
        </p:nvCxnSpPr>
        <p:spPr>
          <a:xfrm rot="10800000" flipV="1">
            <a:off x="3079294" y="5851114"/>
            <a:ext cx="352411" cy="1930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69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Híbridos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mover para a frente</a:t>
            </a:r>
            <a:r>
              <a:rPr lang="pt-BR" dirty="0"/>
              <a:t> no início e depois passar a usar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transposição</a:t>
            </a:r>
          </a:p>
          <a:p>
            <a:pPr lvl="1"/>
            <a:r>
              <a:rPr lang="pt-BR" dirty="0"/>
              <a:t>É uma tentativa de organizar rapidamente os elementos</a:t>
            </a:r>
          </a:p>
          <a:p>
            <a:pPr lvl="1"/>
            <a:r>
              <a:rPr lang="pt-BR" dirty="0"/>
              <a:t>O maior problema é encontrar o momento certo de trocar de algoritmo</a:t>
            </a:r>
          </a:p>
          <a:p>
            <a:pPr lvl="1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13410" y="4365104"/>
            <a:ext cx="1567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Mover para Frente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881252" y="5661248"/>
            <a:ext cx="1886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Transposição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3806470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15</a:t>
            </a:r>
            <a:endParaRPr lang="pt-BR" sz="1600" dirty="0">
              <a:latin typeface="+mj-lt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779701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  <a:endParaRPr lang="pt-BR" sz="1600" dirty="0">
              <a:latin typeface="+mj-lt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684891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39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5732296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40</a:t>
            </a:r>
            <a:endParaRPr lang="pt-BR" sz="1600" dirty="0">
              <a:latin typeface="+mj-lt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637484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  <a:endParaRPr lang="pt-BR" sz="1600" dirty="0">
              <a:latin typeface="+mj-lt"/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8590078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51</a:t>
            </a:r>
            <a:endParaRPr lang="pt-BR" sz="1600" dirty="0">
              <a:latin typeface="+mj-lt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10495267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80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9542673" y="5716814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70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1" name="Conector angulado 60"/>
          <p:cNvCxnSpPr>
            <a:stCxn id="59" idx="0"/>
            <a:endCxn id="57" idx="0"/>
          </p:cNvCxnSpPr>
          <p:nvPr/>
        </p:nvCxnSpPr>
        <p:spPr>
          <a:xfrm rot="16200000" flipV="1">
            <a:off x="9398658" y="5240516"/>
            <a:ext cx="12700" cy="95259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471033" y="5791643"/>
            <a:ext cx="308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5444264" y="580526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6396859" y="580526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7349454" y="5805264"/>
            <a:ext cx="2880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8302047" y="5805264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9254641" y="580526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>
            <a:off x="10207236" y="5805264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3079027" y="524689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</a:t>
            </a:r>
          </a:p>
        </p:txBody>
      </p:sp>
      <p:cxnSp>
        <p:nvCxnSpPr>
          <p:cNvPr id="70" name="Conector angulado 69"/>
          <p:cNvCxnSpPr>
            <a:stCxn id="69" idx="2"/>
          </p:cNvCxnSpPr>
          <p:nvPr/>
        </p:nvCxnSpPr>
        <p:spPr>
          <a:xfrm rot="16200000" flipH="1">
            <a:off x="3493381" y="5478554"/>
            <a:ext cx="175412" cy="4507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11369590" y="598897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72" name="Conector angulado 71"/>
          <p:cNvCxnSpPr>
            <a:endCxn id="71" idx="0"/>
          </p:cNvCxnSpPr>
          <p:nvPr/>
        </p:nvCxnSpPr>
        <p:spPr>
          <a:xfrm>
            <a:off x="11159830" y="5805264"/>
            <a:ext cx="352636" cy="1837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10207236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 flipH="1">
            <a:off x="9254641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flipH="1">
            <a:off x="8302047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349452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flipH="1">
            <a:off x="6396860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H="1">
            <a:off x="5444265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 flipH="1">
            <a:off x="4471033" y="6021288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311183" y="622802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81" name="Conector angulado 80"/>
          <p:cNvCxnSpPr>
            <a:endCxn id="80" idx="0"/>
          </p:cNvCxnSpPr>
          <p:nvPr/>
        </p:nvCxnSpPr>
        <p:spPr>
          <a:xfrm rot="10800000" flipV="1">
            <a:off x="3454060" y="6035014"/>
            <a:ext cx="352411" cy="1930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3799107" y="4420670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15</a:t>
            </a:r>
            <a:endParaRPr lang="pt-BR" sz="1600" dirty="0">
              <a:latin typeface="+mj-lt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4772338" y="4420670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  <a:endParaRPr lang="pt-BR" sz="1600" dirty="0">
              <a:latin typeface="+mj-lt"/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6677528" y="4420670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39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5724933" y="4420670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40</a:t>
            </a:r>
            <a:endParaRPr lang="pt-BR" sz="1600" dirty="0">
              <a:latin typeface="+mj-lt"/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7630121" y="4420670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  <a:endParaRPr lang="pt-BR" sz="1600" dirty="0">
              <a:latin typeface="+mj-lt"/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8582715" y="4420670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51</a:t>
            </a:r>
            <a:endParaRPr lang="pt-BR" sz="1600" dirty="0">
              <a:latin typeface="+mj-lt"/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10487904" y="4420670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80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9535310" y="4420670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70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0" name="Conector angulado 89"/>
          <p:cNvCxnSpPr>
            <a:stCxn id="89" idx="0"/>
            <a:endCxn id="82" idx="0"/>
          </p:cNvCxnSpPr>
          <p:nvPr/>
        </p:nvCxnSpPr>
        <p:spPr>
          <a:xfrm rot="16200000" flipV="1">
            <a:off x="6999491" y="1552568"/>
            <a:ext cx="12700" cy="5736203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/>
          <p:nvPr/>
        </p:nvCxnSpPr>
        <p:spPr>
          <a:xfrm>
            <a:off x="4463670" y="4495499"/>
            <a:ext cx="308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/>
          <p:nvPr/>
        </p:nvCxnSpPr>
        <p:spPr>
          <a:xfrm>
            <a:off x="5436901" y="4509120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/>
          <p:nvPr/>
        </p:nvCxnSpPr>
        <p:spPr>
          <a:xfrm>
            <a:off x="6389496" y="4509120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/>
          <p:nvPr/>
        </p:nvCxnSpPr>
        <p:spPr>
          <a:xfrm>
            <a:off x="7342091" y="4509120"/>
            <a:ext cx="2880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>
            <a:off x="8294684" y="4509120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/>
          <p:nvPr/>
        </p:nvCxnSpPr>
        <p:spPr>
          <a:xfrm>
            <a:off x="9247278" y="4509120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/>
          <p:nvPr/>
        </p:nvCxnSpPr>
        <p:spPr>
          <a:xfrm>
            <a:off x="10199873" y="4509120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3071664" y="395075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</a:t>
            </a:r>
          </a:p>
        </p:txBody>
      </p:sp>
      <p:cxnSp>
        <p:nvCxnSpPr>
          <p:cNvPr id="99" name="Conector angulado 98"/>
          <p:cNvCxnSpPr>
            <a:stCxn id="98" idx="2"/>
          </p:cNvCxnSpPr>
          <p:nvPr/>
        </p:nvCxnSpPr>
        <p:spPr>
          <a:xfrm rot="16200000" flipH="1">
            <a:off x="3486018" y="4182410"/>
            <a:ext cx="175412" cy="4507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>
            <a:off x="11362227" y="4692833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101" name="Conector angulado 100"/>
          <p:cNvCxnSpPr>
            <a:endCxn id="100" idx="0"/>
          </p:cNvCxnSpPr>
          <p:nvPr/>
        </p:nvCxnSpPr>
        <p:spPr>
          <a:xfrm>
            <a:off x="11152467" y="4509120"/>
            <a:ext cx="352636" cy="1837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/>
          <p:nvPr/>
        </p:nvCxnSpPr>
        <p:spPr>
          <a:xfrm flipH="1">
            <a:off x="10199873" y="4723289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9247278" y="4723289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/>
          <p:cNvCxnSpPr/>
          <p:nvPr/>
        </p:nvCxnSpPr>
        <p:spPr>
          <a:xfrm flipH="1">
            <a:off x="8294684" y="4723289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 flipH="1">
            <a:off x="7342089" y="4723289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/>
          <p:cNvCxnSpPr/>
          <p:nvPr/>
        </p:nvCxnSpPr>
        <p:spPr>
          <a:xfrm flipH="1">
            <a:off x="6389497" y="4723289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 flipH="1">
            <a:off x="5436902" y="4723289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 flipH="1">
            <a:off x="4463670" y="4725144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/>
          <p:cNvSpPr txBox="1"/>
          <p:nvPr/>
        </p:nvSpPr>
        <p:spPr>
          <a:xfrm>
            <a:off x="3303820" y="493187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110" name="Conector angulado 109"/>
          <p:cNvCxnSpPr>
            <a:endCxn id="109" idx="0"/>
          </p:cNvCxnSpPr>
          <p:nvPr/>
        </p:nvCxnSpPr>
        <p:spPr>
          <a:xfrm rot="10800000" flipV="1">
            <a:off x="3446697" y="4738870"/>
            <a:ext cx="352411" cy="1930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43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Híbridos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transposição</a:t>
            </a:r>
            <a:r>
              <a:rPr lang="pt-BR" dirty="0"/>
              <a:t> no início e depois passar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contador de frequência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Contagem pode efetuar ajustes inadequados no início da vida da lista</a:t>
            </a:r>
          </a:p>
          <a:p>
            <a:pPr lvl="1"/>
            <a:r>
              <a:rPr lang="pt-BR" dirty="0"/>
              <a:t>Contadores inicializados apenas na transição dos métodos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647728" y="433096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15</a:t>
            </a:r>
            <a:endParaRPr lang="pt-BR" sz="1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20959" y="433096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  <a:endParaRPr lang="pt-BR" sz="16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526149" y="433096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39</a:t>
            </a:r>
          </a:p>
        </p:txBody>
      </p:sp>
      <p:sp>
        <p:nvSpPr>
          <p:cNvPr id="7" name="Retângulo 6"/>
          <p:cNvSpPr/>
          <p:nvPr/>
        </p:nvSpPr>
        <p:spPr>
          <a:xfrm>
            <a:off x="5573554" y="433096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40</a:t>
            </a:r>
            <a:endParaRPr lang="pt-BR" sz="16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478742" y="433096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  <a:endParaRPr lang="pt-BR" sz="16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431336" y="433096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51</a:t>
            </a:r>
            <a:endParaRPr lang="pt-BR" sz="16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0336525" y="433096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9383931" y="4330964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70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Conector angulado 11"/>
          <p:cNvCxnSpPr>
            <a:stCxn id="11" idx="0"/>
            <a:endCxn id="9" idx="0"/>
          </p:cNvCxnSpPr>
          <p:nvPr/>
        </p:nvCxnSpPr>
        <p:spPr>
          <a:xfrm rot="16200000" flipV="1">
            <a:off x="9239916" y="3854666"/>
            <a:ext cx="12700" cy="95259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4312291" y="4405793"/>
            <a:ext cx="308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5285522" y="441941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238117" y="441941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7190712" y="4419414"/>
            <a:ext cx="2880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8143305" y="4419414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9095899" y="441941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0048494" y="4419414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920285" y="386104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</a:t>
            </a:r>
          </a:p>
        </p:txBody>
      </p:sp>
      <p:cxnSp>
        <p:nvCxnSpPr>
          <p:cNvPr id="21" name="Conector angulado 20"/>
          <p:cNvCxnSpPr>
            <a:stCxn id="20" idx="2"/>
          </p:cNvCxnSpPr>
          <p:nvPr/>
        </p:nvCxnSpPr>
        <p:spPr>
          <a:xfrm rot="16200000" flipH="1">
            <a:off x="3334639" y="4092704"/>
            <a:ext cx="175412" cy="4507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1210848" y="460312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23" name="Conector angulado 22"/>
          <p:cNvCxnSpPr>
            <a:endCxn id="22" idx="0"/>
          </p:cNvCxnSpPr>
          <p:nvPr/>
        </p:nvCxnSpPr>
        <p:spPr>
          <a:xfrm>
            <a:off x="11001088" y="4419414"/>
            <a:ext cx="352636" cy="1837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H="1">
            <a:off x="10048494" y="463358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>
            <a:off x="9095899" y="463358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>
            <a:off x="8143305" y="463358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>
            <a:off x="7190710" y="463358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6238118" y="463358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5285523" y="463358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>
            <a:off x="4312291" y="4635438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152441" y="484217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32" name="Conector angulado 31"/>
          <p:cNvCxnSpPr>
            <a:endCxn id="31" idx="0"/>
          </p:cNvCxnSpPr>
          <p:nvPr/>
        </p:nvCxnSpPr>
        <p:spPr>
          <a:xfrm rot="10800000" flipV="1">
            <a:off x="3295318" y="4649164"/>
            <a:ext cx="352411" cy="1930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983432" y="5487414"/>
            <a:ext cx="168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Contador 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de Frequência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983432" y="4279832"/>
            <a:ext cx="168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Transposição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3647728" y="564480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15</a:t>
            </a:r>
            <a:endParaRPr lang="pt-BR" sz="1600" dirty="0">
              <a:latin typeface="+mj-lt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620959" y="564480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  <a:endParaRPr lang="pt-BR" sz="1600" dirty="0">
              <a:latin typeface="+mj-lt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526149" y="564480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39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5573554" y="564480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40</a:t>
            </a:r>
            <a:endParaRPr lang="pt-BR" sz="1600" dirty="0">
              <a:latin typeface="+mj-lt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7478742" y="564480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  <a:endParaRPr lang="pt-BR" sz="1600" dirty="0">
              <a:latin typeface="+mj-lt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431336" y="564480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51</a:t>
            </a:r>
            <a:endParaRPr lang="pt-BR" sz="1600" dirty="0">
              <a:latin typeface="+mj-lt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0336525" y="564480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80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9383931" y="5644806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70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3742229" y="6010471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4719775" y="6010471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5672370" y="6010471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6620811" y="6010471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7580041" y="6010471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8533265" y="6010471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482113" y="6011763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0436150" y="6010471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0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2" name="Conector de seta reta 51"/>
          <p:cNvCxnSpPr/>
          <p:nvPr/>
        </p:nvCxnSpPr>
        <p:spPr>
          <a:xfrm>
            <a:off x="4312291" y="5719635"/>
            <a:ext cx="308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5285522" y="573325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6238117" y="573325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7190712" y="5733256"/>
            <a:ext cx="2880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8143305" y="5733256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9095899" y="573325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10048494" y="5733256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2920285" y="517489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</a:t>
            </a:r>
          </a:p>
        </p:txBody>
      </p:sp>
      <p:cxnSp>
        <p:nvCxnSpPr>
          <p:cNvPr id="60" name="Conector angulado 59"/>
          <p:cNvCxnSpPr>
            <a:stCxn id="59" idx="2"/>
          </p:cNvCxnSpPr>
          <p:nvPr/>
        </p:nvCxnSpPr>
        <p:spPr>
          <a:xfrm rot="16200000" flipH="1">
            <a:off x="3334639" y="5406546"/>
            <a:ext cx="175412" cy="4507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11210848" y="5916969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62" name="Conector angulado 61"/>
          <p:cNvCxnSpPr>
            <a:endCxn id="61" idx="0"/>
          </p:cNvCxnSpPr>
          <p:nvPr/>
        </p:nvCxnSpPr>
        <p:spPr>
          <a:xfrm>
            <a:off x="11001088" y="5733256"/>
            <a:ext cx="352636" cy="1837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H="1">
            <a:off x="10048494" y="5947425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H="1">
            <a:off x="9095899" y="5947425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8143305" y="5947425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 flipH="1">
            <a:off x="7190710" y="5947425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H="1">
            <a:off x="6238118" y="5947425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H="1">
            <a:off x="5285523" y="5947425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H="1">
            <a:off x="4312291" y="5949280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3152441" y="615601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71" name="Conector angulado 70"/>
          <p:cNvCxnSpPr>
            <a:endCxn id="70" idx="0"/>
          </p:cNvCxnSpPr>
          <p:nvPr/>
        </p:nvCxnSpPr>
        <p:spPr>
          <a:xfrm rot="10800000" flipV="1">
            <a:off x="3295318" y="5963006"/>
            <a:ext cx="352411" cy="1930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1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Autoajuste em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Comparação dos métodos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149681" y="3722657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795770" y="3722657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460333" y="3722657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120742" y="3722657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791940" y="3722657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457132" y="3722657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8117948" y="3723949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783953" y="3722657"/>
            <a:ext cx="466929" cy="2535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055180" y="3356992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a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96954" y="3356992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b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26080" y="3356992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w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61517" y="3356992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c</a:t>
            </a:r>
          </a:p>
        </p:txBody>
      </p:sp>
      <p:sp>
        <p:nvSpPr>
          <p:cNvPr id="8" name="Retângulo 7"/>
          <p:cNvSpPr/>
          <p:nvPr/>
        </p:nvSpPr>
        <p:spPr>
          <a:xfrm>
            <a:off x="6690641" y="3356992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y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55203" y="3356992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z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684328" y="3356992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019766" y="3356992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4055180" y="4401336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4696954" y="440133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a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6026080" y="440133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c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5361517" y="440133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b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6690641" y="440133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w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7355203" y="440133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y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8684328" y="440133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t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8019766" y="440133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+mj-lt"/>
              </a:rPr>
              <a:t>z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4055179" y="5078727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a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4696953" y="5078727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b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6026079" y="5078727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w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5361516" y="5078727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c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6690640" y="5078727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y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7355202" y="5078727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z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8684327" y="5078727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t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8019765" y="5078727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4055178" y="5756118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a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4696952" y="5756118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b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6026078" y="5756118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w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5361515" y="5756118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c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6690639" y="5756118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7355201" y="5756118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y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8684326" y="5756118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t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8019764" y="5756118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+mj-lt"/>
              </a:rPr>
              <a:t>z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1271464" y="33569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Buscar(x)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1271463" y="4396744"/>
            <a:ext cx="244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Mover para a frente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1271462" y="5076348"/>
            <a:ext cx="244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Transposição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1271461" y="5753739"/>
            <a:ext cx="244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Contador de frequência</a:t>
            </a:r>
          </a:p>
        </p:txBody>
      </p:sp>
    </p:spTree>
    <p:extLst>
      <p:ext uri="{BB962C8B-B14F-4D97-AF65-F5344CB8AC3E}">
        <p14:creationId xmlns:p14="http://schemas.microsoft.com/office/powerpoint/2010/main" val="429362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Estruturas autoajustáveis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otimizam a estrutura</a:t>
            </a:r>
            <a:r>
              <a:rPr lang="pt-BR" dirty="0"/>
              <a:t> a medida que ela é usada</a:t>
            </a:r>
          </a:p>
          <a:p>
            <a:pPr lvl="1"/>
            <a:r>
              <a:rPr lang="pt-BR" dirty="0"/>
              <a:t>Estruturas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balanceadas</a:t>
            </a:r>
            <a:r>
              <a:rPr lang="pt-BR" dirty="0"/>
              <a:t> fazem o mesmo apenas se o conteúdo for modificado</a:t>
            </a:r>
          </a:p>
          <a:p>
            <a:pPr lvl="1"/>
            <a:r>
              <a:rPr lang="pt-BR" dirty="0"/>
              <a:t>Estruturas autoajustáveis fazem isso mesmo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de busca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O uso do autoajuste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funciona </a:t>
            </a:r>
            <a:r>
              <a:rPr lang="pt-BR" dirty="0"/>
              <a:t>em todas as estruturas:</a:t>
            </a:r>
          </a:p>
          <a:p>
            <a:pPr lvl="1"/>
            <a:r>
              <a:rPr lang="pt-BR" dirty="0"/>
              <a:t>Filas de prioridades</a:t>
            </a:r>
          </a:p>
          <a:p>
            <a:pPr lvl="1"/>
            <a:r>
              <a:rPr lang="pt-BR" dirty="0"/>
              <a:t>Listas ordenadas</a:t>
            </a:r>
          </a:p>
          <a:p>
            <a:pPr lvl="1"/>
            <a:endParaRPr lang="pt-BR" dirty="0"/>
          </a:p>
          <a:p>
            <a:r>
              <a:rPr lang="pt-BR" dirty="0"/>
              <a:t>Só existe ganho 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probabilidade de acesso </a:t>
            </a:r>
            <a:r>
              <a:rPr lang="pt-BR" dirty="0"/>
              <a:t>aos elementos não é a mesma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35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Inserções e remoções normalmente resultam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modificações:</a:t>
            </a:r>
          </a:p>
          <a:p>
            <a:pPr lvl="1"/>
            <a:r>
              <a:rPr lang="pt-BR" dirty="0"/>
              <a:t>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 e na organização </a:t>
            </a:r>
            <a:r>
              <a:rPr lang="pt-BR" dirty="0"/>
              <a:t>das estruturas de dados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3383256" y="4691309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95</a:t>
            </a:r>
            <a:endParaRPr lang="pt-BR" dirty="0">
              <a:latin typeface="+mj-lt"/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4079776" y="4691309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60</a:t>
            </a:r>
            <a:endParaRPr lang="pt-BR" dirty="0">
              <a:latin typeface="+mj-lt"/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5472818" y="4691309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39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4776297" y="4691309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6169338" y="4691309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6865858" y="4691309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8258900" y="4691309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86" name="Retângulo 85"/>
          <p:cNvSpPr/>
          <p:nvPr/>
        </p:nvSpPr>
        <p:spPr>
          <a:xfrm>
            <a:off x="7562379" y="4691309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70</a:t>
            </a:r>
            <a:endParaRPr lang="pt-BR" dirty="0">
              <a:latin typeface="+mj-lt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3597569" y="4334120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1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4311949" y="4334120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2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4954891" y="4334120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3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5669271" y="4334120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4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6383651" y="4334120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5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7098031" y="4334120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6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7740973" y="4334120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7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8455353" y="4334120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8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8955420" y="4691309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73</a:t>
            </a:r>
          </a:p>
        </p:txBody>
      </p:sp>
      <p:sp>
        <p:nvSpPr>
          <p:cNvPr id="98" name="CaixaDeTexto 97"/>
          <p:cNvSpPr txBox="1"/>
          <p:nvPr/>
        </p:nvSpPr>
        <p:spPr>
          <a:xfrm>
            <a:off x="9151873" y="4334120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9</a:t>
            </a:r>
            <a:endParaRPr lang="pt-BR" sz="1400" baseline="-25000" dirty="0">
              <a:latin typeface="+mj-lt"/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383256" y="591484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95</a:t>
            </a:r>
            <a:endParaRPr lang="pt-BR" dirty="0">
              <a:latin typeface="+mj-lt"/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4079776" y="5914846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+mj-lt"/>
              </a:rPr>
              <a:t>73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5472818" y="5914846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60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4776297" y="591484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78</a:t>
            </a:r>
            <a:endParaRPr lang="pt-BR" dirty="0">
              <a:latin typeface="+mj-lt"/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6169338" y="591484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28</a:t>
            </a:r>
            <a:endParaRPr lang="pt-BR" dirty="0">
              <a:latin typeface="+mj-lt"/>
            </a:endParaRPr>
          </a:p>
        </p:txBody>
      </p:sp>
      <p:sp>
        <p:nvSpPr>
          <p:cNvPr id="104" name="Retângulo 103"/>
          <p:cNvSpPr/>
          <p:nvPr/>
        </p:nvSpPr>
        <p:spPr>
          <a:xfrm>
            <a:off x="6865858" y="591484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66</a:t>
            </a:r>
            <a:endParaRPr lang="pt-BR" dirty="0">
              <a:latin typeface="+mj-lt"/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8258900" y="591484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7562379" y="5914846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70</a:t>
            </a:r>
            <a:endParaRPr lang="pt-BR" dirty="0">
              <a:latin typeface="+mj-lt"/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8955420" y="5914846"/>
            <a:ext cx="696521" cy="4049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39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1389334" y="4149454"/>
            <a:ext cx="1391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inserir(73)</a:t>
            </a:r>
          </a:p>
        </p:txBody>
      </p:sp>
      <p:sp>
        <p:nvSpPr>
          <p:cNvPr id="118" name="CaixaDeTexto 117"/>
          <p:cNvSpPr txBox="1"/>
          <p:nvPr/>
        </p:nvSpPr>
        <p:spPr>
          <a:xfrm>
            <a:off x="5558104" y="3658183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Fila de Prioridades</a:t>
            </a:r>
          </a:p>
        </p:txBody>
      </p:sp>
      <p:sp>
        <p:nvSpPr>
          <p:cNvPr id="119" name="Seta para a direita 42"/>
          <p:cNvSpPr/>
          <p:nvPr/>
        </p:nvSpPr>
        <p:spPr>
          <a:xfrm>
            <a:off x="1424926" y="4635436"/>
            <a:ext cx="1610069" cy="5328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0" name="CaixaDeTexto 119"/>
          <p:cNvSpPr txBox="1"/>
          <p:nvPr/>
        </p:nvSpPr>
        <p:spPr>
          <a:xfrm>
            <a:off x="10419431" y="528639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Subir</a:t>
            </a:r>
          </a:p>
        </p:txBody>
      </p:sp>
      <p:sp>
        <p:nvSpPr>
          <p:cNvPr id="4" name="Seta: Curva para a Esquerda 3"/>
          <p:cNvSpPr/>
          <p:nvPr/>
        </p:nvSpPr>
        <p:spPr>
          <a:xfrm>
            <a:off x="9840416" y="4941168"/>
            <a:ext cx="432048" cy="1152128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8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Inserções e remoções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normalmente resultam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modificações:</a:t>
            </a:r>
          </a:p>
          <a:p>
            <a:pPr lvl="1"/>
            <a:r>
              <a:rPr lang="pt-BR" dirty="0"/>
              <a:t>No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conteúdo e na organização </a:t>
            </a:r>
            <a:r>
              <a:rPr lang="pt-BR" dirty="0"/>
              <a:t>das estruturas de dados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508761" y="4263589"/>
            <a:ext cx="1391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inserir(4)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615373" y="3659433"/>
            <a:ext cx="117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Árvore AVL</a:t>
            </a:r>
          </a:p>
        </p:txBody>
      </p:sp>
      <p:sp>
        <p:nvSpPr>
          <p:cNvPr id="43" name="Seta para a direita 42"/>
          <p:cNvSpPr/>
          <p:nvPr/>
        </p:nvSpPr>
        <p:spPr>
          <a:xfrm>
            <a:off x="1538508" y="4677539"/>
            <a:ext cx="1610069" cy="56878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95" name="Grupo 94"/>
          <p:cNvGrpSpPr/>
          <p:nvPr/>
        </p:nvGrpSpPr>
        <p:grpSpPr>
          <a:xfrm>
            <a:off x="3575720" y="3861048"/>
            <a:ext cx="1779917" cy="2316467"/>
            <a:chOff x="1703512" y="3335396"/>
            <a:chExt cx="2448272" cy="3190454"/>
          </a:xfrm>
        </p:grpSpPr>
        <p:sp>
          <p:nvSpPr>
            <p:cNvPr id="44" name="Elipse 43"/>
            <p:cNvSpPr/>
            <p:nvPr/>
          </p:nvSpPr>
          <p:spPr>
            <a:xfrm>
              <a:off x="2693490" y="3335396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2132140" y="3983468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2</a:t>
              </a:r>
            </a:p>
          </p:txBody>
        </p:sp>
        <p:cxnSp>
          <p:nvCxnSpPr>
            <p:cNvPr id="46" name="Conector reto 45"/>
            <p:cNvCxnSpPr>
              <a:stCxn id="44" idx="3"/>
              <a:endCxn id="45" idx="0"/>
            </p:cNvCxnSpPr>
            <p:nvPr/>
          </p:nvCxnSpPr>
          <p:spPr>
            <a:xfrm flipH="1">
              <a:off x="2362139" y="3722605"/>
              <a:ext cx="398716" cy="26086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44" idx="5"/>
              <a:endCxn id="50" idx="0"/>
            </p:cNvCxnSpPr>
            <p:nvPr/>
          </p:nvCxnSpPr>
          <p:spPr>
            <a:xfrm>
              <a:off x="3086123" y="3722605"/>
              <a:ext cx="407034" cy="260863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ipse 47"/>
            <p:cNvSpPr/>
            <p:nvPr/>
          </p:nvSpPr>
          <p:spPr>
            <a:xfrm>
              <a:off x="2560768" y="4643446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</a:t>
              </a:r>
            </a:p>
          </p:txBody>
        </p:sp>
        <p:cxnSp>
          <p:nvCxnSpPr>
            <p:cNvPr id="49" name="Conector reto 48"/>
            <p:cNvCxnSpPr>
              <a:stCxn id="48" idx="0"/>
              <a:endCxn id="45" idx="5"/>
            </p:cNvCxnSpPr>
            <p:nvPr/>
          </p:nvCxnSpPr>
          <p:spPr>
            <a:xfrm flipH="1" flipV="1">
              <a:off x="2524773" y="4370677"/>
              <a:ext cx="265994" cy="27276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3263158" y="3983468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</a:t>
              </a:r>
            </a:p>
          </p:txBody>
        </p:sp>
        <p:sp>
          <p:nvSpPr>
            <p:cNvPr id="51" name="Elipse 50"/>
            <p:cNvSpPr/>
            <p:nvPr/>
          </p:nvSpPr>
          <p:spPr>
            <a:xfrm>
              <a:off x="2203578" y="5357826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3</a:t>
              </a:r>
            </a:p>
          </p:txBody>
        </p:sp>
        <p:cxnSp>
          <p:nvCxnSpPr>
            <p:cNvPr id="52" name="Conector reto 51"/>
            <p:cNvCxnSpPr>
              <a:stCxn id="48" idx="3"/>
              <a:endCxn id="51" idx="0"/>
            </p:cNvCxnSpPr>
            <p:nvPr/>
          </p:nvCxnSpPr>
          <p:spPr>
            <a:xfrm rot="5400000">
              <a:off x="2367271" y="5096962"/>
              <a:ext cx="327171" cy="19455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2989396" y="5357826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</a:t>
              </a:r>
            </a:p>
          </p:txBody>
        </p:sp>
        <p:cxnSp>
          <p:nvCxnSpPr>
            <p:cNvPr id="54" name="Conector reto 53"/>
            <p:cNvCxnSpPr>
              <a:stCxn id="48" idx="5"/>
              <a:endCxn id="53" idx="0"/>
            </p:cNvCxnSpPr>
            <p:nvPr/>
          </p:nvCxnSpPr>
          <p:spPr>
            <a:xfrm rot="16200000" flipH="1">
              <a:off x="2922814" y="5061243"/>
              <a:ext cx="327171" cy="2659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1703512" y="4643446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1</a:t>
              </a:r>
            </a:p>
          </p:txBody>
        </p:sp>
        <p:cxnSp>
          <p:nvCxnSpPr>
            <p:cNvPr id="56" name="Conector reto 55"/>
            <p:cNvCxnSpPr>
              <a:stCxn id="45" idx="3"/>
              <a:endCxn id="55" idx="0"/>
            </p:cNvCxnSpPr>
            <p:nvPr/>
          </p:nvCxnSpPr>
          <p:spPr>
            <a:xfrm flipH="1">
              <a:off x="1933511" y="4370677"/>
              <a:ext cx="265994" cy="27276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/>
            <p:cNvSpPr/>
            <p:nvPr/>
          </p:nvSpPr>
          <p:spPr>
            <a:xfrm>
              <a:off x="3691786" y="4643446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</a:t>
              </a:r>
            </a:p>
          </p:txBody>
        </p:sp>
        <p:cxnSp>
          <p:nvCxnSpPr>
            <p:cNvPr id="58" name="Conector reto 57"/>
            <p:cNvCxnSpPr>
              <a:stCxn id="57" idx="0"/>
              <a:endCxn id="50" idx="5"/>
            </p:cNvCxnSpPr>
            <p:nvPr/>
          </p:nvCxnSpPr>
          <p:spPr>
            <a:xfrm flipH="1" flipV="1">
              <a:off x="3655791" y="4370677"/>
              <a:ext cx="265994" cy="27276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2560768" y="6072206"/>
              <a:ext cx="459998" cy="4536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cxnSp>
          <p:nvCxnSpPr>
            <p:cNvPr id="60" name="Conector reto 59"/>
            <p:cNvCxnSpPr>
              <a:stCxn id="51" idx="5"/>
              <a:endCxn id="59" idx="0"/>
            </p:cNvCxnSpPr>
            <p:nvPr/>
          </p:nvCxnSpPr>
          <p:spPr>
            <a:xfrm rot="16200000" flipH="1">
              <a:off x="2529905" y="5811342"/>
              <a:ext cx="327171" cy="19455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upo 95"/>
          <p:cNvGrpSpPr/>
          <p:nvPr/>
        </p:nvGrpSpPr>
        <p:grpSpPr>
          <a:xfrm>
            <a:off x="8061489" y="3844420"/>
            <a:ext cx="2292587" cy="1872969"/>
            <a:chOff x="7246398" y="3400078"/>
            <a:chExt cx="3194612" cy="2621210"/>
          </a:xfrm>
        </p:grpSpPr>
        <p:sp>
          <p:nvSpPr>
            <p:cNvPr id="61" name="Elipse 60"/>
            <p:cNvSpPr/>
            <p:nvPr/>
          </p:nvSpPr>
          <p:spPr>
            <a:xfrm>
              <a:off x="8827914" y="3400078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8103654" y="413888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3</a:t>
              </a:r>
            </a:p>
          </p:txBody>
        </p:sp>
        <p:cxnSp>
          <p:nvCxnSpPr>
            <p:cNvPr id="63" name="Conector reto 62"/>
            <p:cNvCxnSpPr>
              <a:stCxn id="61" idx="3"/>
              <a:endCxn id="62" idx="0"/>
            </p:cNvCxnSpPr>
            <p:nvPr/>
          </p:nvCxnSpPr>
          <p:spPr>
            <a:xfrm flipH="1">
              <a:off x="8333653" y="3787287"/>
              <a:ext cx="561626" cy="35159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>
              <a:stCxn id="61" idx="5"/>
              <a:endCxn id="67" idx="0"/>
            </p:cNvCxnSpPr>
            <p:nvPr/>
          </p:nvCxnSpPr>
          <p:spPr>
            <a:xfrm>
              <a:off x="9220547" y="3787287"/>
              <a:ext cx="561836" cy="35159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ipse 64"/>
            <p:cNvSpPr/>
            <p:nvPr/>
          </p:nvSpPr>
          <p:spPr>
            <a:xfrm>
              <a:off x="8532282" y="485326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</a:t>
              </a:r>
            </a:p>
          </p:txBody>
        </p:sp>
        <p:cxnSp>
          <p:nvCxnSpPr>
            <p:cNvPr id="66" name="Conector reto 65"/>
            <p:cNvCxnSpPr>
              <a:stCxn id="65" idx="0"/>
              <a:endCxn id="62" idx="5"/>
            </p:cNvCxnSpPr>
            <p:nvPr/>
          </p:nvCxnSpPr>
          <p:spPr>
            <a:xfrm rot="16200000" flipV="1">
              <a:off x="8465700" y="4556682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/>
            <p:cNvSpPr/>
            <p:nvPr/>
          </p:nvSpPr>
          <p:spPr>
            <a:xfrm>
              <a:off x="9552384" y="413888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</a:t>
              </a:r>
            </a:p>
          </p:txBody>
        </p:sp>
        <p:sp>
          <p:nvSpPr>
            <p:cNvPr id="68" name="Elipse 67"/>
            <p:cNvSpPr/>
            <p:nvPr/>
          </p:nvSpPr>
          <p:spPr>
            <a:xfrm>
              <a:off x="7246398" y="556764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1</a:t>
              </a:r>
            </a:p>
          </p:txBody>
        </p:sp>
        <p:cxnSp>
          <p:nvCxnSpPr>
            <p:cNvPr id="69" name="Conector reto 68"/>
            <p:cNvCxnSpPr>
              <a:stCxn id="72" idx="3"/>
              <a:endCxn id="68" idx="0"/>
            </p:cNvCxnSpPr>
            <p:nvPr/>
          </p:nvCxnSpPr>
          <p:spPr>
            <a:xfrm rot="5400000">
              <a:off x="7445810" y="5271061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/>
            <p:cNvSpPr/>
            <p:nvPr/>
          </p:nvSpPr>
          <p:spPr>
            <a:xfrm>
              <a:off x="8960910" y="556764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</a:t>
              </a:r>
            </a:p>
          </p:txBody>
        </p:sp>
        <p:cxnSp>
          <p:nvCxnSpPr>
            <p:cNvPr id="71" name="Conector reto 70"/>
            <p:cNvCxnSpPr>
              <a:stCxn id="65" idx="5"/>
              <a:endCxn id="70" idx="0"/>
            </p:cNvCxnSpPr>
            <p:nvPr/>
          </p:nvCxnSpPr>
          <p:spPr>
            <a:xfrm rot="16200000" flipH="1">
              <a:off x="8894328" y="5271061"/>
              <a:ext cx="327171" cy="2659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ipse 71"/>
            <p:cNvSpPr/>
            <p:nvPr/>
          </p:nvSpPr>
          <p:spPr>
            <a:xfrm>
              <a:off x="7675026" y="485326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2</a:t>
              </a:r>
            </a:p>
          </p:txBody>
        </p:sp>
        <p:cxnSp>
          <p:nvCxnSpPr>
            <p:cNvPr id="73" name="Conector reto 72"/>
            <p:cNvCxnSpPr>
              <a:stCxn id="62" idx="3"/>
              <a:endCxn id="72" idx="0"/>
            </p:cNvCxnSpPr>
            <p:nvPr/>
          </p:nvCxnSpPr>
          <p:spPr>
            <a:xfrm rot="5400000">
              <a:off x="7874438" y="4556681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9981012" y="485326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</a:t>
              </a:r>
            </a:p>
          </p:txBody>
        </p:sp>
        <p:cxnSp>
          <p:nvCxnSpPr>
            <p:cNvPr id="75" name="Conector reto 74"/>
            <p:cNvCxnSpPr>
              <a:stCxn id="74" idx="0"/>
              <a:endCxn id="67" idx="5"/>
            </p:cNvCxnSpPr>
            <p:nvPr/>
          </p:nvCxnSpPr>
          <p:spPr>
            <a:xfrm rot="16200000" flipV="1">
              <a:off x="9914430" y="4556682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/>
            <p:cNvSpPr/>
            <p:nvPr/>
          </p:nvSpPr>
          <p:spPr>
            <a:xfrm>
              <a:off x="8175092" y="556764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4</a:t>
              </a:r>
            </a:p>
          </p:txBody>
        </p:sp>
        <p:cxnSp>
          <p:nvCxnSpPr>
            <p:cNvPr id="77" name="Conector reto 76"/>
            <p:cNvCxnSpPr>
              <a:stCxn id="65" idx="3"/>
              <a:endCxn id="76" idx="0"/>
            </p:cNvCxnSpPr>
            <p:nvPr/>
          </p:nvCxnSpPr>
          <p:spPr>
            <a:xfrm rot="5400000">
              <a:off x="8338785" y="5306780"/>
              <a:ext cx="327171" cy="19455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CaixaDeTexto 82"/>
          <p:cNvSpPr txBox="1"/>
          <p:nvPr/>
        </p:nvSpPr>
        <p:spPr>
          <a:xfrm>
            <a:off x="5919351" y="3844420"/>
            <a:ext cx="1622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Rotação dupla</a:t>
            </a:r>
            <a:br>
              <a:rPr lang="pt-BR" sz="2400" dirty="0">
                <a:latin typeface="+mj-lt"/>
              </a:rPr>
            </a:br>
            <a:r>
              <a:rPr lang="pt-BR" sz="2400" dirty="0">
                <a:latin typeface="+mj-lt"/>
              </a:rPr>
              <a:t>esquerda</a:t>
            </a:r>
          </a:p>
        </p:txBody>
      </p:sp>
      <p:sp>
        <p:nvSpPr>
          <p:cNvPr id="78" name="Seta para a direita 42"/>
          <p:cNvSpPr/>
          <p:nvPr/>
        </p:nvSpPr>
        <p:spPr>
          <a:xfrm>
            <a:off x="6019372" y="4677539"/>
            <a:ext cx="1610069" cy="56878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2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 autoajustável </a:t>
            </a:r>
            <a:r>
              <a:rPr lang="pt-BR" dirty="0"/>
              <a:t>pode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mudar sua organização </a:t>
            </a:r>
            <a:r>
              <a:rPr lang="pt-BR" dirty="0"/>
              <a:t>também com operações que não alteram o seu conteúdo</a:t>
            </a:r>
          </a:p>
          <a:p>
            <a:pPr lvl="1"/>
            <a:r>
              <a:rPr lang="pt-BR" dirty="0"/>
              <a:t>Busca, percurso, seleção, etc.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389385" y="4679877"/>
            <a:ext cx="1391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buscar(51)</a:t>
            </a:r>
          </a:p>
          <a:p>
            <a:r>
              <a:rPr lang="pt-BR" sz="2400" dirty="0">
                <a:latin typeface="+mj-lt"/>
              </a:rPr>
              <a:t>buscar(70)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809271" y="3857580"/>
            <a:ext cx="192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+mj-lt"/>
              </a:rPr>
              <a:t>Estrutura de Dados</a:t>
            </a:r>
          </a:p>
        </p:txBody>
      </p:sp>
      <p:sp>
        <p:nvSpPr>
          <p:cNvPr id="43" name="Seta para baixo 42"/>
          <p:cNvSpPr/>
          <p:nvPr/>
        </p:nvSpPr>
        <p:spPr>
          <a:xfrm>
            <a:off x="8267155" y="4673461"/>
            <a:ext cx="421133" cy="72008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4334827" y="395338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15</a:t>
            </a:r>
            <a:endParaRPr lang="pt-BR" sz="1600" dirty="0">
              <a:latin typeface="+mj-lt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999389" y="395338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  <a:endParaRPr lang="pt-BR" sz="1600" dirty="0">
              <a:latin typeface="+mj-lt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328515" y="395338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39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5663952" y="395338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40</a:t>
            </a:r>
            <a:endParaRPr lang="pt-BR" sz="1600" dirty="0">
              <a:latin typeface="+mj-lt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993076" y="395338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  <a:endParaRPr lang="pt-BR" sz="1600" dirty="0">
              <a:latin typeface="+mj-lt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7657638" y="395338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51</a:t>
            </a:r>
            <a:endParaRPr lang="pt-BR" sz="1600" dirty="0">
              <a:latin typeface="+mj-lt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986763" y="395338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80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8322201" y="395338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70</a:t>
            </a:r>
            <a:endParaRPr lang="pt-BR" sz="1600" dirty="0">
              <a:latin typeface="+mj-lt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4302584" y="5870440"/>
            <a:ext cx="696806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70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4967146" y="5870440"/>
            <a:ext cx="696806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51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6296271" y="5870440"/>
            <a:ext cx="696806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60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5631708" y="5870440"/>
            <a:ext cx="696806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15</a:t>
            </a:r>
            <a:endParaRPr lang="pt-BR" sz="1600" dirty="0">
              <a:latin typeface="+mj-lt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6960833" y="5870440"/>
            <a:ext cx="696806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40</a:t>
            </a:r>
            <a:endParaRPr lang="pt-BR" sz="1600" dirty="0">
              <a:latin typeface="+mj-lt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7625395" y="5870440"/>
            <a:ext cx="696806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39</a:t>
            </a:r>
            <a:endParaRPr lang="pt-BR" sz="1600" dirty="0">
              <a:latin typeface="+mj-lt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8954520" y="5870440"/>
            <a:ext cx="696806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80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8289957" y="5870440"/>
            <a:ext cx="696806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  <a:endParaRPr lang="pt-BR" sz="1600" dirty="0">
              <a:latin typeface="+mj-lt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1815267" y="5638417"/>
            <a:ext cx="1920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Estrutura de Dados</a:t>
            </a:r>
          </a:p>
          <a:p>
            <a:pPr algn="ctr"/>
            <a:r>
              <a:rPr lang="pt-BR" sz="2400" dirty="0">
                <a:latin typeface="+mj-lt"/>
              </a:rPr>
              <a:t>Autoajustável</a:t>
            </a:r>
          </a:p>
        </p:txBody>
      </p:sp>
      <p:sp>
        <p:nvSpPr>
          <p:cNvPr id="54" name="Seta para baixo 53"/>
          <p:cNvSpPr/>
          <p:nvPr/>
        </p:nvSpPr>
        <p:spPr>
          <a:xfrm>
            <a:off x="5337958" y="4675731"/>
            <a:ext cx="398002" cy="72008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51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pior caso,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busca</a:t>
            </a:r>
            <a:r>
              <a:rPr lang="pt-BR" dirty="0"/>
              <a:t> 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</a:t>
            </a:r>
            <a:r>
              <a:rPr lang="pt-BR" dirty="0"/>
              <a:t>tem complexidade O(n)</a:t>
            </a:r>
          </a:p>
          <a:p>
            <a:pPr lvl="1"/>
            <a:r>
              <a:rPr lang="pt-BR" dirty="0"/>
              <a:t>Se uma mesma chave é buscada m vezes, o resultado é O(m n)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de busca autoajustável </a:t>
            </a:r>
            <a:r>
              <a:rPr lang="pt-BR" dirty="0"/>
              <a:t>poderia melhorar esse resultado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3242117" y="3692218"/>
            <a:ext cx="909667" cy="2818310"/>
            <a:chOff x="9864611" y="2907442"/>
            <a:chExt cx="909667" cy="2818310"/>
          </a:xfrm>
        </p:grpSpPr>
        <p:sp>
          <p:nvSpPr>
            <p:cNvPr id="7" name="Elipse 6"/>
            <p:cNvSpPr/>
            <p:nvPr/>
          </p:nvSpPr>
          <p:spPr>
            <a:xfrm>
              <a:off x="10364677" y="2907442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0436115" y="3915554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cxnSp>
          <p:nvCxnSpPr>
            <p:cNvPr id="11" name="Conector reto 10"/>
            <p:cNvCxnSpPr>
              <a:stCxn id="10" idx="0"/>
              <a:endCxn id="12" idx="5"/>
            </p:cNvCxnSpPr>
            <p:nvPr/>
          </p:nvCxnSpPr>
          <p:spPr>
            <a:xfrm flipH="1" flipV="1">
              <a:off x="10367565" y="3723078"/>
              <a:ext cx="237632" cy="19247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10078925" y="341149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9864611" y="492866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14" name="Conector reto 13"/>
            <p:cNvCxnSpPr>
              <a:stCxn id="7" idx="3"/>
              <a:endCxn id="12" idx="0"/>
            </p:cNvCxnSpPr>
            <p:nvPr/>
          </p:nvCxnSpPr>
          <p:spPr>
            <a:xfrm flipH="1">
              <a:off x="10248007" y="3219022"/>
              <a:ext cx="166193" cy="19247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13" idx="0"/>
              <a:endCxn id="18" idx="3"/>
            </p:cNvCxnSpPr>
            <p:nvPr/>
          </p:nvCxnSpPr>
          <p:spPr>
            <a:xfrm flipV="1">
              <a:off x="10033693" y="4723649"/>
              <a:ext cx="166193" cy="20501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10150363" y="4412069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10221801" y="536071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cxnSp>
          <p:nvCxnSpPr>
            <p:cNvPr id="21" name="Conector reto 20"/>
            <p:cNvCxnSpPr>
              <a:stCxn id="10" idx="3"/>
              <a:endCxn id="18" idx="0"/>
            </p:cNvCxnSpPr>
            <p:nvPr/>
          </p:nvCxnSpPr>
          <p:spPr>
            <a:xfrm flipH="1">
              <a:off x="10319445" y="4227134"/>
              <a:ext cx="166193" cy="18493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stCxn id="13" idx="5"/>
              <a:endCxn id="20" idx="1"/>
            </p:cNvCxnSpPr>
            <p:nvPr/>
          </p:nvCxnSpPr>
          <p:spPr>
            <a:xfrm>
              <a:off x="10153251" y="5240245"/>
              <a:ext cx="118073" cy="17392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eta para a direita 25"/>
          <p:cNvSpPr/>
          <p:nvPr/>
        </p:nvSpPr>
        <p:spPr>
          <a:xfrm>
            <a:off x="4943872" y="4604092"/>
            <a:ext cx="1610069" cy="59275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9410976" y="3692218"/>
            <a:ext cx="909667" cy="2818310"/>
            <a:chOff x="9864611" y="2907442"/>
            <a:chExt cx="909667" cy="2818310"/>
          </a:xfrm>
        </p:grpSpPr>
        <p:sp>
          <p:nvSpPr>
            <p:cNvPr id="29" name="Elipse 28"/>
            <p:cNvSpPr/>
            <p:nvPr/>
          </p:nvSpPr>
          <p:spPr>
            <a:xfrm>
              <a:off x="10364677" y="2907442"/>
              <a:ext cx="338163" cy="36503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10436115" y="3915554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cxnSp>
          <p:nvCxnSpPr>
            <p:cNvPr id="31" name="Conector reto 30"/>
            <p:cNvCxnSpPr>
              <a:stCxn id="30" idx="0"/>
              <a:endCxn id="32" idx="5"/>
            </p:cNvCxnSpPr>
            <p:nvPr/>
          </p:nvCxnSpPr>
          <p:spPr>
            <a:xfrm flipH="1" flipV="1">
              <a:off x="10367565" y="3723078"/>
              <a:ext cx="237632" cy="19247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10078925" y="3411498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9864611" y="4928665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cxnSp>
          <p:nvCxnSpPr>
            <p:cNvPr id="34" name="Conector reto 33"/>
            <p:cNvCxnSpPr>
              <a:stCxn id="29" idx="3"/>
              <a:endCxn id="32" idx="0"/>
            </p:cNvCxnSpPr>
            <p:nvPr/>
          </p:nvCxnSpPr>
          <p:spPr>
            <a:xfrm flipH="1">
              <a:off x="10248007" y="3219022"/>
              <a:ext cx="166193" cy="19247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>
              <a:stCxn id="33" idx="0"/>
              <a:endCxn id="36" idx="3"/>
            </p:cNvCxnSpPr>
            <p:nvPr/>
          </p:nvCxnSpPr>
          <p:spPr>
            <a:xfrm flipV="1">
              <a:off x="10033693" y="4723649"/>
              <a:ext cx="166193" cy="20501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>
              <a:off x="10150363" y="4412069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10221801" y="5360713"/>
              <a:ext cx="338163" cy="36503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cxnSp>
          <p:nvCxnSpPr>
            <p:cNvPr id="38" name="Conector reto 37"/>
            <p:cNvCxnSpPr>
              <a:stCxn id="30" idx="3"/>
              <a:endCxn id="36" idx="0"/>
            </p:cNvCxnSpPr>
            <p:nvPr/>
          </p:nvCxnSpPr>
          <p:spPr>
            <a:xfrm flipH="1">
              <a:off x="10319445" y="4227134"/>
              <a:ext cx="166193" cy="184935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33" idx="5"/>
              <a:endCxn id="37" idx="1"/>
            </p:cNvCxnSpPr>
            <p:nvPr/>
          </p:nvCxnSpPr>
          <p:spPr>
            <a:xfrm>
              <a:off x="10153251" y="5240245"/>
              <a:ext cx="118073" cy="17392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/>
          <p:cNvSpPr/>
          <p:nvPr/>
        </p:nvSpPr>
        <p:spPr>
          <a:xfrm>
            <a:off x="7229610" y="4100036"/>
            <a:ext cx="18981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busca(4) – O(n)</a:t>
            </a:r>
          </a:p>
          <a:p>
            <a:r>
              <a:rPr lang="pt-BR" dirty="0"/>
              <a:t>busca(4) – O(1)</a:t>
            </a:r>
          </a:p>
          <a:p>
            <a:r>
              <a:rPr lang="pt-BR" dirty="0"/>
              <a:t>busca(4) – O(1)</a:t>
            </a:r>
          </a:p>
          <a:p>
            <a:r>
              <a:rPr lang="pt-BR" dirty="0"/>
              <a:t>busca(4) – O(1)</a:t>
            </a:r>
          </a:p>
          <a:p>
            <a:r>
              <a:rPr lang="pt-BR" dirty="0"/>
              <a:t>busca(4) – O(1)</a:t>
            </a:r>
          </a:p>
          <a:p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1331892" y="3994512"/>
            <a:ext cx="16784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busca(4) – O(n)</a:t>
            </a:r>
          </a:p>
          <a:p>
            <a:r>
              <a:rPr lang="pt-BR" dirty="0"/>
              <a:t>busca(4) – O(n)</a:t>
            </a:r>
          </a:p>
          <a:p>
            <a:r>
              <a:rPr lang="pt-BR" dirty="0"/>
              <a:t>busca(4) – O(n)</a:t>
            </a:r>
          </a:p>
          <a:p>
            <a:r>
              <a:rPr lang="pt-BR" dirty="0"/>
              <a:t>busca(4) – O(n)</a:t>
            </a:r>
          </a:p>
          <a:p>
            <a:r>
              <a:rPr lang="pt-BR" dirty="0"/>
              <a:t>busca(4) – O(n)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49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conceito de autoajuste </a:t>
            </a:r>
            <a:r>
              <a:rPr lang="pt-BR" dirty="0"/>
              <a:t>pode ser aplicado em algumas estruturas de dados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Focaremos nosso estudo em: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Listas</a:t>
            </a:r>
          </a:p>
          <a:p>
            <a:pPr lvl="2"/>
            <a:r>
              <a:rPr lang="pt-BR" dirty="0"/>
              <a:t>Árvores Binárias de Busca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7205553" y="3600228"/>
            <a:ext cx="2580619" cy="2076572"/>
            <a:chOff x="7246398" y="3400078"/>
            <a:chExt cx="3194612" cy="2621210"/>
          </a:xfrm>
        </p:grpSpPr>
        <p:sp>
          <p:nvSpPr>
            <p:cNvPr id="5" name="Elipse 4"/>
            <p:cNvSpPr/>
            <p:nvPr/>
          </p:nvSpPr>
          <p:spPr>
            <a:xfrm>
              <a:off x="8827914" y="3400078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103654" y="413888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3</a:t>
              </a:r>
            </a:p>
          </p:txBody>
        </p:sp>
        <p:cxnSp>
          <p:nvCxnSpPr>
            <p:cNvPr id="7" name="Conector reto 6"/>
            <p:cNvCxnSpPr>
              <a:stCxn id="5" idx="3"/>
              <a:endCxn id="6" idx="0"/>
            </p:cNvCxnSpPr>
            <p:nvPr/>
          </p:nvCxnSpPr>
          <p:spPr>
            <a:xfrm flipH="1">
              <a:off x="8333653" y="3787287"/>
              <a:ext cx="561626" cy="35159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>
              <a:stCxn id="5" idx="5"/>
              <a:endCxn id="11" idx="0"/>
            </p:cNvCxnSpPr>
            <p:nvPr/>
          </p:nvCxnSpPr>
          <p:spPr>
            <a:xfrm>
              <a:off x="9220547" y="3787287"/>
              <a:ext cx="561836" cy="351597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8532282" y="485326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</a:t>
              </a:r>
            </a:p>
          </p:txBody>
        </p:sp>
        <p:cxnSp>
          <p:nvCxnSpPr>
            <p:cNvPr id="10" name="Conector reto 9"/>
            <p:cNvCxnSpPr>
              <a:stCxn id="9" idx="0"/>
              <a:endCxn id="6" idx="5"/>
            </p:cNvCxnSpPr>
            <p:nvPr/>
          </p:nvCxnSpPr>
          <p:spPr>
            <a:xfrm rot="16200000" flipV="1">
              <a:off x="8465700" y="4556682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9552384" y="413888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7246398" y="556764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1</a:t>
              </a:r>
            </a:p>
          </p:txBody>
        </p:sp>
        <p:cxnSp>
          <p:nvCxnSpPr>
            <p:cNvPr id="13" name="Conector reto 12"/>
            <p:cNvCxnSpPr>
              <a:stCxn id="16" idx="3"/>
              <a:endCxn id="12" idx="0"/>
            </p:cNvCxnSpPr>
            <p:nvPr/>
          </p:nvCxnSpPr>
          <p:spPr>
            <a:xfrm rot="5400000">
              <a:off x="7445810" y="5271061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8960910" y="556764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</a:t>
              </a:r>
            </a:p>
          </p:txBody>
        </p:sp>
        <p:cxnSp>
          <p:nvCxnSpPr>
            <p:cNvPr id="15" name="Conector reto 14"/>
            <p:cNvCxnSpPr>
              <a:stCxn id="9" idx="5"/>
              <a:endCxn id="14" idx="0"/>
            </p:cNvCxnSpPr>
            <p:nvPr/>
          </p:nvCxnSpPr>
          <p:spPr>
            <a:xfrm rot="16200000" flipH="1">
              <a:off x="8894328" y="5271061"/>
              <a:ext cx="327171" cy="2659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>
              <a:off x="7675026" y="485326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2</a:t>
              </a:r>
            </a:p>
          </p:txBody>
        </p:sp>
        <p:cxnSp>
          <p:nvCxnSpPr>
            <p:cNvPr id="17" name="Conector reto 16"/>
            <p:cNvCxnSpPr>
              <a:stCxn id="6" idx="3"/>
              <a:endCxn id="16" idx="0"/>
            </p:cNvCxnSpPr>
            <p:nvPr/>
          </p:nvCxnSpPr>
          <p:spPr>
            <a:xfrm rot="5400000">
              <a:off x="7874438" y="4556681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9981012" y="485326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</a:t>
              </a:r>
            </a:p>
          </p:txBody>
        </p:sp>
        <p:cxnSp>
          <p:nvCxnSpPr>
            <p:cNvPr id="19" name="Conector reto 18"/>
            <p:cNvCxnSpPr>
              <a:stCxn id="18" idx="0"/>
              <a:endCxn id="11" idx="5"/>
            </p:cNvCxnSpPr>
            <p:nvPr/>
          </p:nvCxnSpPr>
          <p:spPr>
            <a:xfrm rot="16200000" flipV="1">
              <a:off x="9914430" y="4556682"/>
              <a:ext cx="327171" cy="26599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/>
            <p:cNvSpPr/>
            <p:nvPr/>
          </p:nvSpPr>
          <p:spPr>
            <a:xfrm>
              <a:off x="8175092" y="5567644"/>
              <a:ext cx="459998" cy="4536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4</a:t>
              </a:r>
            </a:p>
          </p:txBody>
        </p:sp>
        <p:cxnSp>
          <p:nvCxnSpPr>
            <p:cNvPr id="21" name="Conector reto 20"/>
            <p:cNvCxnSpPr>
              <a:stCxn id="9" idx="3"/>
              <a:endCxn id="20" idx="0"/>
            </p:cNvCxnSpPr>
            <p:nvPr/>
          </p:nvCxnSpPr>
          <p:spPr>
            <a:xfrm rot="5400000">
              <a:off x="8338785" y="5306780"/>
              <a:ext cx="327171" cy="19455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1509641" y="5354643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15</a:t>
            </a:r>
            <a:endParaRPr lang="pt-BR" sz="1600" dirty="0">
              <a:latin typeface="+mj-lt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174203" y="5354643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  <a:endParaRPr lang="pt-BR" sz="1600" dirty="0">
              <a:latin typeface="+mj-l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503329" y="5354643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39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2838766" y="5354643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40</a:t>
            </a:r>
            <a:endParaRPr lang="pt-BR" sz="1600" dirty="0">
              <a:latin typeface="+mj-l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167890" y="5354643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  <a:endParaRPr lang="pt-BR" sz="1600" dirty="0">
              <a:latin typeface="+mj-lt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832452" y="5354643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51</a:t>
            </a:r>
            <a:endParaRPr lang="pt-BR" sz="1600" dirty="0">
              <a:latin typeface="+mj-lt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160994" y="5815423"/>
            <a:ext cx="631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Listas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93125" y="5842635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Árvores Binárias de Busca</a:t>
            </a:r>
          </a:p>
        </p:txBody>
      </p:sp>
    </p:spTree>
    <p:extLst>
      <p:ext uri="{BB962C8B-B14F-4D97-AF65-F5344CB8AC3E}">
        <p14:creationId xmlns:p14="http://schemas.microsoft.com/office/powerpoint/2010/main" val="98332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11352"/>
          </a:xfrm>
        </p:spPr>
        <p:txBody>
          <a:bodyPr>
            <a:normAutofit/>
          </a:bodyPr>
          <a:lstStyle/>
          <a:p>
            <a:r>
              <a:rPr lang="pt-BR" dirty="0"/>
              <a:t>A estrutura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simples </a:t>
            </a:r>
            <a:r>
              <a:rPr lang="pt-BR" dirty="0"/>
              <a:t>que pode utilizar o autoajuste é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lista linear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Listas sequenciais</a:t>
            </a:r>
          </a:p>
          <a:p>
            <a:pPr lvl="1"/>
            <a:r>
              <a:rPr lang="pt-BR" dirty="0"/>
              <a:t>Listas encadeadas</a:t>
            </a:r>
          </a:p>
          <a:p>
            <a:r>
              <a:rPr lang="pt-BR" dirty="0"/>
              <a:t>Alguns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elementos</a:t>
            </a:r>
            <a:r>
              <a:rPr lang="pt-BR" dirty="0"/>
              <a:t>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acessados mais frequentemente </a:t>
            </a:r>
            <a:r>
              <a:rPr lang="pt-BR" dirty="0"/>
              <a:t>que outros</a:t>
            </a:r>
          </a:p>
          <a:p>
            <a:r>
              <a:rPr lang="pt-BR" dirty="0"/>
              <a:t>Uma lista autoajustável deve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permutar a ordem dos elementos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Mover para a frente</a:t>
            </a:r>
          </a:p>
          <a:p>
            <a:pPr lvl="2"/>
            <a:r>
              <a:rPr lang="pt-BR" dirty="0"/>
              <a:t>Transposição</a:t>
            </a:r>
          </a:p>
          <a:p>
            <a:pPr lvl="2"/>
            <a:r>
              <a:rPr lang="pt-BR" dirty="0"/>
              <a:t>Contador de Frequência</a:t>
            </a:r>
          </a:p>
          <a:p>
            <a:pPr lvl="2"/>
            <a:r>
              <a:rPr lang="pt-BR" dirty="0"/>
              <a:t>Mover para a frente-k</a:t>
            </a:r>
          </a:p>
          <a:p>
            <a:pPr lvl="2"/>
            <a:r>
              <a:rPr lang="pt-BR" dirty="0"/>
              <a:t>Híbridos</a:t>
            </a:r>
          </a:p>
        </p:txBody>
      </p:sp>
    </p:spTree>
    <p:extLst>
      <p:ext uri="{BB962C8B-B14F-4D97-AF65-F5344CB8AC3E}">
        <p14:creationId xmlns:p14="http://schemas.microsoft.com/office/powerpoint/2010/main" val="151874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Mover para frente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 chave é encontrada, o elemento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transferido para o início da lista</a:t>
            </a:r>
          </a:p>
          <a:p>
            <a:pPr lvl="1"/>
            <a:r>
              <a:rPr lang="pt-BR" dirty="0"/>
              <a:t>Aumenta custo ao </a:t>
            </a:r>
            <a:r>
              <a:rPr lang="pt-BR"/>
              <a:t>acessar um nó </a:t>
            </a:r>
            <a:r>
              <a:rPr lang="pt-BR" dirty="0"/>
              <a:t>com baixa frequência de acesso</a:t>
            </a:r>
          </a:p>
          <a:p>
            <a:pPr lvl="1"/>
            <a:r>
              <a:rPr lang="pt-BR" dirty="0"/>
              <a:t>Alto custo em listas sequenciais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88908" y="4367483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15</a:t>
            </a:r>
            <a:endParaRPr lang="pt-BR" sz="1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253470" y="4367483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  <a:endParaRPr lang="pt-BR" sz="16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582596" y="4367483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39</a:t>
            </a:r>
          </a:p>
        </p:txBody>
      </p:sp>
      <p:sp>
        <p:nvSpPr>
          <p:cNvPr id="7" name="Retângulo 6"/>
          <p:cNvSpPr/>
          <p:nvPr/>
        </p:nvSpPr>
        <p:spPr>
          <a:xfrm>
            <a:off x="5918033" y="4367483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40</a:t>
            </a:r>
            <a:endParaRPr lang="pt-BR" sz="16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247157" y="4367483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  <a:endParaRPr lang="pt-BR" sz="16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911719" y="4367483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51</a:t>
            </a:r>
            <a:endParaRPr lang="pt-BR" sz="16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240844" y="4367483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576282" y="4367483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70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87488" y="4365104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Buscar(70)</a:t>
            </a:r>
          </a:p>
        </p:txBody>
      </p:sp>
      <p:cxnSp>
        <p:nvCxnSpPr>
          <p:cNvPr id="14" name="Conector angulado 13"/>
          <p:cNvCxnSpPr>
            <a:stCxn id="11" idx="0"/>
            <a:endCxn id="4" idx="0"/>
          </p:cNvCxnSpPr>
          <p:nvPr/>
        </p:nvCxnSpPr>
        <p:spPr>
          <a:xfrm rot="16200000" flipV="1">
            <a:off x="6914877" y="2373796"/>
            <a:ext cx="12700" cy="3987374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704175" y="573245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15</a:t>
            </a:r>
            <a:endParaRPr lang="pt-BR" sz="1600" dirty="0"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677406" y="573245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  <a:endParaRPr lang="pt-BR" sz="1600" dirty="0"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582596" y="573245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39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630001" y="573245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40</a:t>
            </a:r>
            <a:endParaRPr lang="pt-BR" sz="1600" dirty="0">
              <a:latin typeface="+mj-lt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7535189" y="573245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  <a:endParaRPr lang="pt-BR" sz="1600" dirty="0">
              <a:latin typeface="+mj-lt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487783" y="573245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51</a:t>
            </a:r>
            <a:endParaRPr lang="pt-BR" sz="1600" dirty="0">
              <a:latin typeface="+mj-lt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0392972" y="5732456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80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440378" y="5732456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70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480471" y="5730077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Buscar(70)</a:t>
            </a:r>
          </a:p>
        </p:txBody>
      </p:sp>
      <p:cxnSp>
        <p:nvCxnSpPr>
          <p:cNvPr id="24" name="Conector angulado 23"/>
          <p:cNvCxnSpPr>
            <a:stCxn id="22" idx="0"/>
            <a:endCxn id="15" idx="0"/>
          </p:cNvCxnSpPr>
          <p:nvPr/>
        </p:nvCxnSpPr>
        <p:spPr>
          <a:xfrm rot="16200000" flipV="1">
            <a:off x="6904559" y="2864354"/>
            <a:ext cx="12700" cy="5736203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em curva 25"/>
          <p:cNvCxnSpPr>
            <a:stCxn id="4" idx="2"/>
            <a:endCxn id="5" idx="2"/>
          </p:cNvCxnSpPr>
          <p:nvPr/>
        </p:nvCxnSpPr>
        <p:spPr>
          <a:xfrm rot="16200000" flipH="1">
            <a:off x="5253471" y="4402155"/>
            <a:ext cx="12700" cy="664562"/>
          </a:xfrm>
          <a:prstGeom prst="curvedConnector3">
            <a:avLst>
              <a:gd name="adj1" fmla="val 1800000"/>
            </a:avLst>
          </a:prstGeom>
          <a:ln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em curva 26"/>
          <p:cNvCxnSpPr>
            <a:stCxn id="5" idx="2"/>
            <a:endCxn id="7" idx="2"/>
          </p:cNvCxnSpPr>
          <p:nvPr/>
        </p:nvCxnSpPr>
        <p:spPr>
          <a:xfrm rot="16200000" flipH="1">
            <a:off x="5918033" y="4402154"/>
            <a:ext cx="12700" cy="664563"/>
          </a:xfrm>
          <a:prstGeom prst="curvedConnector3">
            <a:avLst>
              <a:gd name="adj1" fmla="val 1800000"/>
            </a:avLst>
          </a:prstGeom>
          <a:ln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em curva 27"/>
          <p:cNvCxnSpPr>
            <a:stCxn id="7" idx="2"/>
            <a:endCxn id="6" idx="2"/>
          </p:cNvCxnSpPr>
          <p:nvPr/>
        </p:nvCxnSpPr>
        <p:spPr>
          <a:xfrm rot="16200000" flipH="1">
            <a:off x="6582596" y="4402154"/>
            <a:ext cx="12700" cy="664563"/>
          </a:xfrm>
          <a:prstGeom prst="curvedConnector3">
            <a:avLst>
              <a:gd name="adj1" fmla="val 1800000"/>
            </a:avLst>
          </a:prstGeom>
          <a:ln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em curva 32"/>
          <p:cNvCxnSpPr>
            <a:stCxn id="6" idx="2"/>
            <a:endCxn id="8" idx="2"/>
          </p:cNvCxnSpPr>
          <p:nvPr/>
        </p:nvCxnSpPr>
        <p:spPr>
          <a:xfrm rot="16200000" flipH="1">
            <a:off x="7247158" y="4402155"/>
            <a:ext cx="12700" cy="664561"/>
          </a:xfrm>
          <a:prstGeom prst="curvedConnector3">
            <a:avLst>
              <a:gd name="adj1" fmla="val 1800000"/>
            </a:avLst>
          </a:prstGeom>
          <a:ln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>
            <a:stCxn id="8" idx="2"/>
            <a:endCxn id="9" idx="2"/>
          </p:cNvCxnSpPr>
          <p:nvPr/>
        </p:nvCxnSpPr>
        <p:spPr>
          <a:xfrm rot="16200000" flipH="1">
            <a:off x="7911720" y="4402155"/>
            <a:ext cx="12700" cy="664562"/>
          </a:xfrm>
          <a:prstGeom prst="curvedConnector3">
            <a:avLst>
              <a:gd name="adj1" fmla="val 1800000"/>
            </a:avLst>
          </a:prstGeom>
          <a:ln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>
            <a:stCxn id="9" idx="2"/>
            <a:endCxn id="11" idx="2"/>
          </p:cNvCxnSpPr>
          <p:nvPr/>
        </p:nvCxnSpPr>
        <p:spPr>
          <a:xfrm rot="16200000" flipH="1">
            <a:off x="8576282" y="4402154"/>
            <a:ext cx="12700" cy="664563"/>
          </a:xfrm>
          <a:prstGeom prst="curvedConnector3">
            <a:avLst>
              <a:gd name="adj1" fmla="val 1800000"/>
            </a:avLst>
          </a:prstGeom>
          <a:ln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4368738" y="5807285"/>
            <a:ext cx="308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>
            <a:off x="5341969" y="582090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6294564" y="582090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7247159" y="5820906"/>
            <a:ext cx="2880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8199752" y="5820906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9152346" y="582090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10104941" y="5820906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022363" y="526254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</a:t>
            </a:r>
          </a:p>
        </p:txBody>
      </p:sp>
      <p:cxnSp>
        <p:nvCxnSpPr>
          <p:cNvPr id="75" name="Conector angulado 74"/>
          <p:cNvCxnSpPr>
            <a:cxnSpLocks/>
            <a:stCxn id="74" idx="2"/>
          </p:cNvCxnSpPr>
          <p:nvPr/>
        </p:nvCxnSpPr>
        <p:spPr>
          <a:xfrm rot="16200000" flipH="1">
            <a:off x="3414916" y="5516005"/>
            <a:ext cx="173385" cy="4051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11267295" y="6004619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77" name="Conector angulado 76"/>
          <p:cNvCxnSpPr>
            <a:endCxn id="76" idx="0"/>
          </p:cNvCxnSpPr>
          <p:nvPr/>
        </p:nvCxnSpPr>
        <p:spPr>
          <a:xfrm>
            <a:off x="11057535" y="5820906"/>
            <a:ext cx="352636" cy="1837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H="1">
            <a:off x="10104941" y="6035075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 flipH="1">
            <a:off x="9152346" y="6035075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 flipH="1">
            <a:off x="8199752" y="6035075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7247157" y="6035075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 flipH="1">
            <a:off x="6294565" y="6035075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H="1">
            <a:off x="5341970" y="6035075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flipH="1">
            <a:off x="4368738" y="6036930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3208888" y="624366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86" name="Conector angulado 85"/>
          <p:cNvCxnSpPr>
            <a:endCxn id="85" idx="0"/>
          </p:cNvCxnSpPr>
          <p:nvPr/>
        </p:nvCxnSpPr>
        <p:spPr>
          <a:xfrm rot="10800000" flipV="1">
            <a:off x="3351765" y="6050656"/>
            <a:ext cx="352411" cy="1930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6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Transposição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 chave é encontrada, o elemento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sobe uma posição na lista</a:t>
            </a:r>
          </a:p>
          <a:p>
            <a:pPr lvl="1"/>
            <a:r>
              <a:rPr lang="pt-BR" dirty="0"/>
              <a:t>Elemento frequentemente acessado se aproxima do início da lista</a:t>
            </a:r>
          </a:p>
          <a:p>
            <a:pPr lvl="1"/>
            <a:r>
              <a:rPr lang="pt-BR" dirty="0"/>
              <a:t>Baixo custo em listas sequenciais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16437" y="43518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15</a:t>
            </a:r>
            <a:endParaRPr lang="pt-BR" sz="1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980999" y="43518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  <a:endParaRPr lang="pt-BR" sz="16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10125" y="43518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39</a:t>
            </a:r>
          </a:p>
        </p:txBody>
      </p:sp>
      <p:sp>
        <p:nvSpPr>
          <p:cNvPr id="7" name="Retângulo 6"/>
          <p:cNvSpPr/>
          <p:nvPr/>
        </p:nvSpPr>
        <p:spPr>
          <a:xfrm>
            <a:off x="5645562" y="43518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40</a:t>
            </a:r>
            <a:endParaRPr lang="pt-BR" sz="16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974686" y="43518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  <a:endParaRPr lang="pt-BR" sz="16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639248" y="43518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51</a:t>
            </a:r>
            <a:endParaRPr lang="pt-BR" sz="16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968373" y="4351841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303811" y="4351841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70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215017" y="4349462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Buscar(70)</a:t>
            </a:r>
          </a:p>
        </p:txBody>
      </p:sp>
      <p:cxnSp>
        <p:nvCxnSpPr>
          <p:cNvPr id="13" name="Conector angulado 12"/>
          <p:cNvCxnSpPr>
            <a:stCxn id="11" idx="0"/>
            <a:endCxn id="9" idx="0"/>
          </p:cNvCxnSpPr>
          <p:nvPr/>
        </p:nvCxnSpPr>
        <p:spPr>
          <a:xfrm rot="16200000" flipV="1">
            <a:off x="8303812" y="4019559"/>
            <a:ext cx="12700" cy="664563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431704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15</a:t>
            </a:r>
            <a:endParaRPr lang="pt-BR" sz="1600" dirty="0">
              <a:latin typeface="+mj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404935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60</a:t>
            </a:r>
            <a:endParaRPr lang="pt-BR" sz="1600" dirty="0">
              <a:latin typeface="+mj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10125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39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357530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40</a:t>
            </a:r>
            <a:endParaRPr lang="pt-BR" sz="1600" dirty="0">
              <a:latin typeface="+mj-lt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262718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28</a:t>
            </a:r>
            <a:endParaRPr lang="pt-BR" sz="1600" dirty="0">
              <a:latin typeface="+mj-lt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8215312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51</a:t>
            </a:r>
            <a:endParaRPr lang="pt-BR" sz="1600" dirty="0">
              <a:latin typeface="+mj-lt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0120501" y="5716814"/>
            <a:ext cx="664563" cy="3669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80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9167907" y="5716814"/>
            <a:ext cx="664563" cy="366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70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08000" y="5714435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Buscar(70)</a:t>
            </a:r>
          </a:p>
        </p:txBody>
      </p:sp>
      <p:cxnSp>
        <p:nvCxnSpPr>
          <p:cNvPr id="23" name="Conector angulado 22"/>
          <p:cNvCxnSpPr>
            <a:stCxn id="21" idx="0"/>
            <a:endCxn id="19" idx="0"/>
          </p:cNvCxnSpPr>
          <p:nvPr/>
        </p:nvCxnSpPr>
        <p:spPr>
          <a:xfrm rot="16200000" flipV="1">
            <a:off x="9023892" y="5240516"/>
            <a:ext cx="12700" cy="95259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em curva 23"/>
          <p:cNvCxnSpPr>
            <a:stCxn id="9" idx="2"/>
            <a:endCxn id="11" idx="2"/>
          </p:cNvCxnSpPr>
          <p:nvPr/>
        </p:nvCxnSpPr>
        <p:spPr>
          <a:xfrm rot="16200000" flipH="1">
            <a:off x="8303811" y="4386512"/>
            <a:ext cx="12700" cy="664563"/>
          </a:xfrm>
          <a:prstGeom prst="curvedConnector3">
            <a:avLst>
              <a:gd name="adj1" fmla="val 1800000"/>
            </a:avLst>
          </a:prstGeom>
          <a:ln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4096267" y="5791643"/>
            <a:ext cx="308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5069498" y="580526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6022093" y="580526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6974688" y="5805264"/>
            <a:ext cx="2880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7927281" y="5805264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8879875" y="580526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9832470" y="5805264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2704261" y="524689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</a:t>
            </a:r>
          </a:p>
        </p:txBody>
      </p:sp>
      <p:cxnSp>
        <p:nvCxnSpPr>
          <p:cNvPr id="38" name="Conector angulado 37"/>
          <p:cNvCxnSpPr>
            <a:stCxn id="37" idx="2"/>
          </p:cNvCxnSpPr>
          <p:nvPr/>
        </p:nvCxnSpPr>
        <p:spPr>
          <a:xfrm rot="16200000" flipH="1">
            <a:off x="3118615" y="5478554"/>
            <a:ext cx="175412" cy="4507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10994824" y="598897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40" name="Conector angulado 39"/>
          <p:cNvCxnSpPr>
            <a:endCxn id="39" idx="0"/>
          </p:cNvCxnSpPr>
          <p:nvPr/>
        </p:nvCxnSpPr>
        <p:spPr>
          <a:xfrm>
            <a:off x="10785064" y="5805264"/>
            <a:ext cx="352636" cy="1837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H="1">
            <a:off x="9832470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8879875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>
            <a:off x="7927281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6974686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H="1">
            <a:off x="6022094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H="1">
            <a:off x="5069499" y="6019433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H="1">
            <a:off x="4096267" y="6021288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2936417" y="622802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endParaRPr lang="pt-BR" dirty="0"/>
          </a:p>
        </p:txBody>
      </p:sp>
      <p:cxnSp>
        <p:nvCxnSpPr>
          <p:cNvPr id="63" name="Conector angulado 62"/>
          <p:cNvCxnSpPr>
            <a:endCxn id="62" idx="0"/>
          </p:cNvCxnSpPr>
          <p:nvPr/>
        </p:nvCxnSpPr>
        <p:spPr>
          <a:xfrm rot="10800000" flipV="1">
            <a:off x="3079294" y="6035014"/>
            <a:ext cx="352411" cy="1930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15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2267</TotalTime>
  <Words>909</Words>
  <Application>Microsoft Office PowerPoint</Application>
  <PresentationFormat>Widescreen</PresentationFormat>
  <Paragraphs>386</Paragraphs>
  <Slides>15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Calibri</vt:lpstr>
      <vt:lpstr>Tw Cen MT</vt:lpstr>
      <vt:lpstr>Tw Cen MT Condensed</vt:lpstr>
      <vt:lpstr>Wingdings 3</vt:lpstr>
      <vt:lpstr>Integral</vt:lpstr>
      <vt:lpstr>Listas AutoAjustáveis</vt:lpstr>
      <vt:lpstr>Introdução</vt:lpstr>
      <vt:lpstr>Introdução</vt:lpstr>
      <vt:lpstr>Introdução</vt:lpstr>
      <vt:lpstr>Aplicação</vt:lpstr>
      <vt:lpstr>Aplicação</vt:lpstr>
      <vt:lpstr>Listas</vt:lpstr>
      <vt:lpstr>Mover para frente</vt:lpstr>
      <vt:lpstr>Transposição</vt:lpstr>
      <vt:lpstr>Contador de Frequência</vt:lpstr>
      <vt:lpstr>Mover para frente k</vt:lpstr>
      <vt:lpstr>Métodos Híbridos</vt:lpstr>
      <vt:lpstr>Métodos Híbridos</vt:lpstr>
      <vt:lpstr>Autoajuste em listas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Árvores;Autoajuste</cp:keywords>
  <cp:lastModifiedBy>Judson Santiago</cp:lastModifiedBy>
  <cp:revision>243</cp:revision>
  <dcterms:created xsi:type="dcterms:W3CDTF">2008-03-07T12:19:15Z</dcterms:created>
  <dcterms:modified xsi:type="dcterms:W3CDTF">2018-03-19T17:57:34Z</dcterms:modified>
  <cp:contentStatus/>
</cp:coreProperties>
</file>