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2"/>
  </p:notesMasterIdLst>
  <p:handoutMasterIdLst>
    <p:handoutMasterId r:id="rId23"/>
  </p:handoutMasterIdLst>
  <p:sldIdLst>
    <p:sldId id="308" r:id="rId2"/>
    <p:sldId id="280" r:id="rId3"/>
    <p:sldId id="292" r:id="rId4"/>
    <p:sldId id="281" r:id="rId5"/>
    <p:sldId id="293" r:id="rId6"/>
    <p:sldId id="301" r:id="rId7"/>
    <p:sldId id="294" r:id="rId8"/>
    <p:sldId id="302" r:id="rId9"/>
    <p:sldId id="296" r:id="rId10"/>
    <p:sldId id="303" r:id="rId11"/>
    <p:sldId id="295" r:id="rId12"/>
    <p:sldId id="304" r:id="rId13"/>
    <p:sldId id="297" r:id="rId14"/>
    <p:sldId id="305" r:id="rId15"/>
    <p:sldId id="298" r:id="rId16"/>
    <p:sldId id="299" r:id="rId17"/>
    <p:sldId id="309" r:id="rId18"/>
    <p:sldId id="306" r:id="rId19"/>
    <p:sldId id="30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04" autoAdjust="0"/>
  </p:normalViewPr>
  <p:slideViewPr>
    <p:cSldViewPr>
      <p:cViewPr varScale="1">
        <p:scale>
          <a:sx n="102" d="100"/>
          <a:sy n="102" d="100"/>
        </p:scale>
        <p:origin x="9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7C9CB40-D40D-43CD-8897-F229F3B9D8A3}"/>
    <pc:docChg chg="delSld modSld">
      <pc:chgData name="Judson Santiago" userId="ebb108da2f256286" providerId="LiveId" clId="{97C9CB40-D40D-43CD-8897-F229F3B9D8A3}" dt="2017-09-18T17:57:35.112" v="166" actId="2696"/>
      <pc:docMkLst>
        <pc:docMk/>
      </pc:docMkLst>
      <pc:sldChg chg="modSp">
        <pc:chgData name="Judson Santiago" userId="ebb108da2f256286" providerId="LiveId" clId="{97C9CB40-D40D-43CD-8897-F229F3B9D8A3}" dt="2017-09-18T17:51:54.525" v="152" actId="20577"/>
        <pc:sldMkLst>
          <pc:docMk/>
          <pc:sldMk cId="2742516509" sldId="281"/>
        </pc:sldMkLst>
        <pc:spChg chg="mod">
          <ac:chgData name="Judson Santiago" userId="ebb108da2f256286" providerId="LiveId" clId="{97C9CB40-D40D-43CD-8897-F229F3B9D8A3}" dt="2017-09-18T17:51:54.525" v="152" actId="20577"/>
          <ac:spMkLst>
            <pc:docMk/>
            <pc:sldMk cId="2742516509" sldId="281"/>
            <ac:spMk id="3" creationId="{00000000-0000-0000-0000-000000000000}"/>
          </ac:spMkLst>
        </pc:spChg>
      </pc:sldChg>
      <pc:sldChg chg="modSp">
        <pc:chgData name="Judson Santiago" userId="ebb108da2f256286" providerId="LiveId" clId="{97C9CB40-D40D-43CD-8897-F229F3B9D8A3}" dt="2017-09-18T17:54:08.915" v="164" actId="20577"/>
        <pc:sldMkLst>
          <pc:docMk/>
          <pc:sldMk cId="3519607108" sldId="292"/>
        </pc:sldMkLst>
        <pc:spChg chg="mod">
          <ac:chgData name="Judson Santiago" userId="ebb108da2f256286" providerId="LiveId" clId="{97C9CB40-D40D-43CD-8897-F229F3B9D8A3}" dt="2017-09-18T17:54:08.915" v="164" actId="20577"/>
          <ac:spMkLst>
            <pc:docMk/>
            <pc:sldMk cId="3519607108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97C9CB40-D40D-43CD-8897-F229F3B9D8A3}" dt="2017-09-18T17:41:10.974" v="21" actId="20577"/>
        <pc:sldMkLst>
          <pc:docMk/>
          <pc:sldMk cId="2965082037" sldId="293"/>
        </pc:sldMkLst>
        <pc:spChg chg="mod">
          <ac:chgData name="Judson Santiago" userId="ebb108da2f256286" providerId="LiveId" clId="{97C9CB40-D40D-43CD-8897-F229F3B9D8A3}" dt="2017-09-18T17:41:10.974" v="21" actId="20577"/>
          <ac:spMkLst>
            <pc:docMk/>
            <pc:sldMk cId="2965082037" sldId="293"/>
            <ac:spMk id="3" creationId="{00000000-0000-0000-0000-000000000000}"/>
          </ac:spMkLst>
        </pc:spChg>
      </pc:sldChg>
      <pc:sldChg chg="modSp">
        <pc:chgData name="Judson Santiago" userId="ebb108da2f256286" providerId="LiveId" clId="{97C9CB40-D40D-43CD-8897-F229F3B9D8A3}" dt="2017-09-18T17:55:09.780" v="165"/>
        <pc:sldMkLst>
          <pc:docMk/>
          <pc:sldMk cId="363899725" sldId="298"/>
        </pc:sldMkLst>
        <pc:spChg chg="mod">
          <ac:chgData name="Judson Santiago" userId="ebb108da2f256286" providerId="LiveId" clId="{97C9CB40-D40D-43CD-8897-F229F3B9D8A3}" dt="2017-09-18T17:55:09.780" v="165"/>
          <ac:spMkLst>
            <pc:docMk/>
            <pc:sldMk cId="363899725" sldId="298"/>
            <ac:spMk id="3" creationId="{00000000-0000-0000-0000-000000000000}"/>
          </ac:spMkLst>
        </pc:spChg>
      </pc:sldChg>
      <pc:sldChg chg="del">
        <pc:chgData name="Judson Santiago" userId="ebb108da2f256286" providerId="LiveId" clId="{97C9CB40-D40D-43CD-8897-F229F3B9D8A3}" dt="2017-09-18T17:57:35.112" v="166" actId="2696"/>
        <pc:sldMkLst>
          <pc:docMk/>
          <pc:sldMk cId="206983509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9/18/2017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1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Buscar(2)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57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Conjectura</a:t>
            </a:r>
            <a:r>
              <a:rPr lang="pt-BR" baseline="0" dirty="0"/>
              <a:t> =  não existe uma prova para esta afirmação.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06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detalhes em: Self-</a:t>
            </a:r>
            <a:r>
              <a:rPr lang="pt-BR" dirty="0" err="1"/>
              <a:t>Adjusting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 (</a:t>
            </a:r>
            <a:r>
              <a:rPr lang="pt-BR" dirty="0" err="1"/>
              <a:t>Sleator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baseline="0" dirty="0"/>
              <a:t> </a:t>
            </a:r>
            <a:r>
              <a:rPr lang="pt-BR" baseline="0" dirty="0" err="1"/>
              <a:t>Tarjan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05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Novamente rotação </a:t>
            </a:r>
            <a:r>
              <a:rPr lang="pt-BR" dirty="0"/>
              <a:t>AVL? É porque a rotação é uma operação que preserva a árvore como binária de busca.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Árvore</a:t>
            </a:r>
            <a:r>
              <a:rPr lang="pt-BR" baseline="0" dirty="0"/>
              <a:t>s de difusão é a tradução para </a:t>
            </a:r>
            <a:r>
              <a:rPr lang="pt-BR" b="1" baseline="0" dirty="0" err="1"/>
              <a:t>Splay</a:t>
            </a:r>
            <a:r>
              <a:rPr lang="pt-BR" b="1" baseline="0" dirty="0"/>
              <a:t> </a:t>
            </a:r>
            <a:r>
              <a:rPr lang="pt-BR" b="1" baseline="0" dirty="0" err="1"/>
              <a:t>Trees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1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nó q é aquele</a:t>
            </a:r>
            <a:r>
              <a:rPr lang="pt-BR" baseline="0" dirty="0"/>
              <a:t> em que se acabou de fazer uma busca, ou aquele recém inserido, ou ainda aquele que era pai de um nó removido. Para efeito de exemplo podemos considerar apenas a busca.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29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8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inconsistência no livro</a:t>
            </a:r>
            <a:r>
              <a:rPr lang="pt-BR" baseline="0" dirty="0"/>
              <a:t> do Jayme, ele chama essa rotação de esquerda em 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9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 uma inconsistência no livro</a:t>
            </a:r>
            <a:r>
              <a:rPr lang="pt-BR" baseline="0" dirty="0"/>
              <a:t> do Jayme, ele chama essa rotação de direita em z.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50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8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ii</a:t>
            </a:r>
            <a:r>
              <a:rPr lang="pt-BR" dirty="0"/>
              <a:t>. Supõe que um nó</a:t>
            </a:r>
            <a:r>
              <a:rPr lang="pt-BR" baseline="0" dirty="0"/>
              <a:t> recém adicionado será logo buscado</a:t>
            </a:r>
            <a:endParaRPr lang="pt-BR" dirty="0"/>
          </a:p>
          <a:p>
            <a:r>
              <a:rPr lang="pt-BR" dirty="0" err="1"/>
              <a:t>iii</a:t>
            </a:r>
            <a:r>
              <a:rPr lang="pt-BR" dirty="0"/>
              <a:t>. Se q for um nó muito buscado você quer descobrir rapidamente que ele não está na árvore.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2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9/18/2017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de Difusão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54658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4" name="Elipse 3"/>
          <p:cNvSpPr/>
          <p:nvPr/>
        </p:nvSpPr>
        <p:spPr>
          <a:xfrm>
            <a:off x="4954946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8" name="Elipse 7"/>
          <p:cNvSpPr/>
          <p:nvPr/>
        </p:nvSpPr>
        <p:spPr>
          <a:xfrm>
            <a:off x="5343549" y="428386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cxnSp>
        <p:nvCxnSpPr>
          <p:cNvPr id="9" name="Conector reto 8"/>
          <p:cNvCxnSpPr>
            <a:stCxn id="12" idx="3"/>
            <a:endCxn id="8" idx="0"/>
          </p:cNvCxnSpPr>
          <p:nvPr/>
        </p:nvCxnSpPr>
        <p:spPr>
          <a:xfrm rot="5400000">
            <a:off x="5542961" y="398728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6210046" y="4283865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11" name="Conector reto 10"/>
          <p:cNvCxnSpPr>
            <a:stCxn id="12" idx="5"/>
            <a:endCxn id="10" idx="0"/>
          </p:cNvCxnSpPr>
          <p:nvPr/>
        </p:nvCxnSpPr>
        <p:spPr>
          <a:xfrm>
            <a:off x="6164810" y="3956694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772177" y="35694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13" name="Conector reto 12"/>
          <p:cNvCxnSpPr>
            <a:stCxn id="8" idx="3"/>
            <a:endCxn id="4" idx="0"/>
          </p:cNvCxnSpPr>
          <p:nvPr/>
        </p:nvCxnSpPr>
        <p:spPr>
          <a:xfrm flipH="1">
            <a:off x="5184945" y="4671074"/>
            <a:ext cx="225969" cy="31277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867103" y="59244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buscar(9)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268221" y="3039359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34" name="Conector angulado 33"/>
          <p:cNvCxnSpPr>
            <a:stCxn id="12" idx="0"/>
            <a:endCxn id="33" idx="3"/>
          </p:cNvCxnSpPr>
          <p:nvPr/>
        </p:nvCxnSpPr>
        <p:spPr>
          <a:xfrm rot="16200000" flipV="1">
            <a:off x="5731613" y="3298922"/>
            <a:ext cx="345460" cy="1956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eta para a direita 41"/>
          <p:cNvSpPr/>
          <p:nvPr/>
        </p:nvSpPr>
        <p:spPr>
          <a:xfrm>
            <a:off x="7687127" y="4083939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553024" y="4333525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esquerda</a:t>
            </a:r>
          </a:p>
        </p:txBody>
      </p:sp>
      <p:sp>
        <p:nvSpPr>
          <p:cNvPr id="54" name="Elipse 53"/>
          <p:cNvSpPr/>
          <p:nvPr/>
        </p:nvSpPr>
        <p:spPr>
          <a:xfrm>
            <a:off x="2128720" y="35550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55" name="Elipse 54"/>
          <p:cNvSpPr/>
          <p:nvPr/>
        </p:nvSpPr>
        <p:spPr>
          <a:xfrm>
            <a:off x="2557626" y="426812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56" name="Conector reto 55"/>
          <p:cNvCxnSpPr>
            <a:stCxn id="55" idx="0"/>
            <a:endCxn id="54" idx="5"/>
          </p:cNvCxnSpPr>
          <p:nvPr/>
        </p:nvCxnSpPr>
        <p:spPr>
          <a:xfrm flipH="1" flipV="1">
            <a:off x="2521353" y="3942299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1271464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58" name="Conector reto 57"/>
          <p:cNvCxnSpPr>
            <a:stCxn id="61" idx="3"/>
            <a:endCxn id="57" idx="0"/>
          </p:cNvCxnSpPr>
          <p:nvPr/>
        </p:nvCxnSpPr>
        <p:spPr>
          <a:xfrm rot="5400000">
            <a:off x="1470876" y="4687267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137961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60" name="Conector reto 59"/>
          <p:cNvCxnSpPr>
            <a:stCxn id="61" idx="5"/>
            <a:endCxn id="59" idx="0"/>
          </p:cNvCxnSpPr>
          <p:nvPr/>
        </p:nvCxnSpPr>
        <p:spPr>
          <a:xfrm>
            <a:off x="2092725" y="4656679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1700092" y="42694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62" name="Conector reto 61"/>
          <p:cNvCxnSpPr>
            <a:stCxn id="54" idx="3"/>
            <a:endCxn id="61" idx="0"/>
          </p:cNvCxnSpPr>
          <p:nvPr/>
        </p:nvCxnSpPr>
        <p:spPr>
          <a:xfrm rot="5400000">
            <a:off x="1899504" y="3972887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1621801" y="3036967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64" name="Conector angulado 63"/>
          <p:cNvCxnSpPr>
            <a:endCxn id="63" idx="3"/>
          </p:cNvCxnSpPr>
          <p:nvPr/>
        </p:nvCxnSpPr>
        <p:spPr>
          <a:xfrm rot="16200000" flipV="1">
            <a:off x="2086229" y="3295494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3468934" y="49714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006336" y="42442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565662" y="355054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46" name="Seta para a direita 45"/>
          <p:cNvSpPr/>
          <p:nvPr/>
        </p:nvSpPr>
        <p:spPr>
          <a:xfrm>
            <a:off x="3997855" y="4071658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863752" y="4321244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esquerda</a:t>
            </a:r>
          </a:p>
        </p:txBody>
      </p:sp>
      <p:sp>
        <p:nvSpPr>
          <p:cNvPr id="48" name="Elipse 47"/>
          <p:cNvSpPr/>
          <p:nvPr/>
        </p:nvSpPr>
        <p:spPr>
          <a:xfrm>
            <a:off x="3019191" y="4988674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49" name="Conector reto 48"/>
          <p:cNvCxnSpPr>
            <a:stCxn id="48" idx="0"/>
            <a:endCxn id="55" idx="5"/>
          </p:cNvCxnSpPr>
          <p:nvPr/>
        </p:nvCxnSpPr>
        <p:spPr>
          <a:xfrm flipH="1" flipV="1">
            <a:off x="2950259" y="4655338"/>
            <a:ext cx="298931" cy="33333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4566955" y="568138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65" name="Elipse 64"/>
          <p:cNvSpPr/>
          <p:nvPr/>
        </p:nvSpPr>
        <p:spPr>
          <a:xfrm>
            <a:off x="5435456" y="567892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66" name="Conector reto 65"/>
          <p:cNvCxnSpPr>
            <a:stCxn id="65" idx="0"/>
            <a:endCxn id="4" idx="5"/>
          </p:cNvCxnSpPr>
          <p:nvPr/>
        </p:nvCxnSpPr>
        <p:spPr>
          <a:xfrm flipH="1" flipV="1">
            <a:off x="5347579" y="5371059"/>
            <a:ext cx="317876" cy="307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4" idx="3"/>
            <a:endCxn id="53" idx="0"/>
          </p:cNvCxnSpPr>
          <p:nvPr/>
        </p:nvCxnSpPr>
        <p:spPr>
          <a:xfrm flipH="1">
            <a:off x="4796954" y="5371059"/>
            <a:ext cx="225357" cy="3103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9160018" y="541942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69" name="Elipse 68"/>
          <p:cNvSpPr/>
          <p:nvPr/>
        </p:nvSpPr>
        <p:spPr>
          <a:xfrm>
            <a:off x="9552384" y="472514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cxnSp>
        <p:nvCxnSpPr>
          <p:cNvPr id="70" name="Conector reto 69"/>
          <p:cNvCxnSpPr>
            <a:stCxn id="73" idx="3"/>
            <a:endCxn id="69" idx="0"/>
          </p:cNvCxnSpPr>
          <p:nvPr/>
        </p:nvCxnSpPr>
        <p:spPr>
          <a:xfrm flipH="1">
            <a:off x="9782383" y="4442685"/>
            <a:ext cx="241464" cy="28245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10172506" y="3335396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2" name="Conector reto 71"/>
          <p:cNvCxnSpPr>
            <a:stCxn id="71" idx="4"/>
            <a:endCxn id="73" idx="0"/>
          </p:cNvCxnSpPr>
          <p:nvPr/>
        </p:nvCxnSpPr>
        <p:spPr>
          <a:xfrm flipH="1">
            <a:off x="10186481" y="3789040"/>
            <a:ext cx="216024" cy="266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9956482" y="405547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74" name="Conector reto 73"/>
          <p:cNvCxnSpPr>
            <a:stCxn id="69" idx="3"/>
            <a:endCxn id="68" idx="0"/>
          </p:cNvCxnSpPr>
          <p:nvPr/>
        </p:nvCxnSpPr>
        <p:spPr>
          <a:xfrm flipH="1">
            <a:off x="9390017" y="5112353"/>
            <a:ext cx="229732" cy="30707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9663458" y="2807312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77" name="Conector angulado 76"/>
          <p:cNvCxnSpPr>
            <a:stCxn id="71" idx="0"/>
            <a:endCxn id="75" idx="3"/>
          </p:cNvCxnSpPr>
          <p:nvPr/>
        </p:nvCxnSpPr>
        <p:spPr>
          <a:xfrm rot="16200000" flipV="1">
            <a:off x="10130417" y="3063308"/>
            <a:ext cx="343418" cy="2007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8772027" y="611696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80" name="Elipse 79"/>
          <p:cNvSpPr/>
          <p:nvPr/>
        </p:nvSpPr>
        <p:spPr>
          <a:xfrm>
            <a:off x="9640528" y="611450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2" name="Conector reto 91"/>
          <p:cNvCxnSpPr>
            <a:stCxn id="80" idx="0"/>
            <a:endCxn id="68" idx="5"/>
          </p:cNvCxnSpPr>
          <p:nvPr/>
        </p:nvCxnSpPr>
        <p:spPr>
          <a:xfrm flipH="1" flipV="1">
            <a:off x="9552651" y="5806638"/>
            <a:ext cx="317876" cy="307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68" idx="3"/>
            <a:endCxn id="78" idx="0"/>
          </p:cNvCxnSpPr>
          <p:nvPr/>
        </p:nvCxnSpPr>
        <p:spPr>
          <a:xfrm flipH="1">
            <a:off x="9002026" y="5806638"/>
            <a:ext cx="225357" cy="3103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 para efetuar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difusão</a:t>
            </a:r>
            <a:r>
              <a:rPr lang="pt-BR" dirty="0"/>
              <a:t>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q</a:t>
            </a:r>
            <a:r>
              <a:rPr lang="pt-BR" dirty="0"/>
              <a:t> em uma árvore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 r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</a:t>
            </a:r>
            <a:r>
              <a:rPr lang="pt-BR" dirty="0"/>
              <a:t>: q é filho de v ≠ r (z pai de v)</a:t>
            </a:r>
            <a:br>
              <a:rPr lang="pt-BR" dirty="0"/>
            </a:br>
            <a:r>
              <a:rPr lang="pt-BR" dirty="0"/>
              <a:t>	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3.3:</a:t>
            </a:r>
            <a:r>
              <a:rPr lang="pt-BR" dirty="0"/>
              <a:t> q é filho direito e v esquerdo</a:t>
            </a:r>
            <a:br>
              <a:rPr lang="pt-BR" dirty="0"/>
            </a:br>
            <a:r>
              <a:rPr lang="pt-BR" dirty="0"/>
              <a:t>	Efetuar rotação dupla </a:t>
            </a:r>
            <a:br>
              <a:rPr lang="pt-BR" dirty="0"/>
            </a:br>
            <a:r>
              <a:rPr lang="pt-BR" dirty="0"/>
              <a:t>	direita em q </a:t>
            </a: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8112224" y="5013176"/>
            <a:ext cx="663319" cy="1768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972615" y="4113206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Dupla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grpSp>
        <p:nvGrpSpPr>
          <p:cNvPr id="24" name="Agrupar 23"/>
          <p:cNvGrpSpPr/>
          <p:nvPr/>
        </p:nvGrpSpPr>
        <p:grpSpPr>
          <a:xfrm>
            <a:off x="5878910" y="3725504"/>
            <a:ext cx="1792144" cy="2009335"/>
            <a:chOff x="4420209" y="4113320"/>
            <a:chExt cx="1792144" cy="2009335"/>
          </a:xfrm>
        </p:grpSpPr>
        <p:sp>
          <p:nvSpPr>
            <p:cNvPr id="4" name="Elipse 3"/>
            <p:cNvSpPr/>
            <p:nvPr/>
          </p:nvSpPr>
          <p:spPr>
            <a:xfrm>
              <a:off x="5416370" y="4113320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4974157" y="4599754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cxnSp>
          <p:nvCxnSpPr>
            <p:cNvPr id="6" name="Conector reto 5"/>
            <p:cNvCxnSpPr>
              <a:stCxn id="4" idx="3"/>
              <a:endCxn id="5" idx="0"/>
            </p:cNvCxnSpPr>
            <p:nvPr/>
          </p:nvCxnSpPr>
          <p:spPr>
            <a:xfrm rot="5400000">
              <a:off x="5163929" y="4305611"/>
              <a:ext cx="246745" cy="34154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5"/>
              <a:endCxn id="12" idx="0"/>
            </p:cNvCxnSpPr>
            <p:nvPr/>
          </p:nvCxnSpPr>
          <p:spPr>
            <a:xfrm rot="16200000" flipH="1">
              <a:off x="5657739" y="4354687"/>
              <a:ext cx="290967" cy="28760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riângulo isósceles 7"/>
            <p:cNvSpPr/>
            <p:nvPr/>
          </p:nvSpPr>
          <p:spPr>
            <a:xfrm>
              <a:off x="4420209" y="5130409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9" name="Conector reto 8"/>
            <p:cNvCxnSpPr>
              <a:stCxn id="5" idx="3"/>
              <a:endCxn id="8" idx="0"/>
            </p:cNvCxnSpPr>
            <p:nvPr/>
          </p:nvCxnSpPr>
          <p:spPr>
            <a:xfrm flipH="1">
              <a:off x="4685537" y="4839443"/>
              <a:ext cx="330320" cy="29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7" idx="5"/>
              <a:endCxn id="11" idx="0"/>
            </p:cNvCxnSpPr>
            <p:nvPr/>
          </p:nvCxnSpPr>
          <p:spPr>
            <a:xfrm>
              <a:off x="5558745" y="5340117"/>
              <a:ext cx="283715" cy="296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ângulo isósceles 10"/>
            <p:cNvSpPr/>
            <p:nvPr/>
          </p:nvSpPr>
          <p:spPr>
            <a:xfrm>
              <a:off x="5577132" y="5636221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5681698" y="4643975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5315699" y="5100428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sp>
          <p:nvSpPr>
            <p:cNvPr id="48" name="Triângulo isósceles 47"/>
            <p:cNvSpPr/>
            <p:nvPr/>
          </p:nvSpPr>
          <p:spPr>
            <a:xfrm>
              <a:off x="4814755" y="5631083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cxnSp>
          <p:nvCxnSpPr>
            <p:cNvPr id="49" name="Conector reto 48"/>
            <p:cNvCxnSpPr>
              <a:stCxn id="47" idx="3"/>
              <a:endCxn id="48" idx="0"/>
            </p:cNvCxnSpPr>
            <p:nvPr/>
          </p:nvCxnSpPr>
          <p:spPr>
            <a:xfrm flipH="1">
              <a:off x="5080083" y="5340117"/>
              <a:ext cx="277316" cy="29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47" idx="0"/>
              <a:endCxn id="5" idx="5"/>
            </p:cNvCxnSpPr>
            <p:nvPr/>
          </p:nvCxnSpPr>
          <p:spPr>
            <a:xfrm flipH="1" flipV="1">
              <a:off x="5217203" y="4839443"/>
              <a:ext cx="240869" cy="26098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9049607" y="3713881"/>
            <a:ext cx="2510320" cy="1503523"/>
            <a:chOff x="8482224" y="4108997"/>
            <a:chExt cx="2510320" cy="1503523"/>
          </a:xfrm>
        </p:grpSpPr>
        <p:sp>
          <p:nvSpPr>
            <p:cNvPr id="15" name="Elipse 14"/>
            <p:cNvSpPr/>
            <p:nvPr/>
          </p:nvSpPr>
          <p:spPr>
            <a:xfrm>
              <a:off x="10240782" y="4595431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9608071" y="4108997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17" name="Conector reto 16"/>
            <p:cNvCxnSpPr>
              <a:stCxn id="15" idx="0"/>
              <a:endCxn id="16" idx="5"/>
            </p:cNvCxnSpPr>
            <p:nvPr/>
          </p:nvCxnSpPr>
          <p:spPr>
            <a:xfrm flipH="1" flipV="1">
              <a:off x="9851117" y="4348686"/>
              <a:ext cx="532038" cy="24674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15" idx="5"/>
              <a:endCxn id="23" idx="0"/>
            </p:cNvCxnSpPr>
            <p:nvPr/>
          </p:nvCxnSpPr>
          <p:spPr>
            <a:xfrm rot="16200000" flipH="1">
              <a:off x="10460039" y="4858909"/>
              <a:ext cx="290967" cy="24338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16" idx="3"/>
              <a:endCxn id="53" idx="0"/>
            </p:cNvCxnSpPr>
            <p:nvPr/>
          </p:nvCxnSpPr>
          <p:spPr>
            <a:xfrm flipH="1">
              <a:off x="9066809" y="4348686"/>
              <a:ext cx="582962" cy="246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5" idx="3"/>
              <a:endCxn id="22" idx="0"/>
            </p:cNvCxnSpPr>
            <p:nvPr/>
          </p:nvCxnSpPr>
          <p:spPr>
            <a:xfrm rot="5400000">
              <a:off x="10027708" y="4871311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9798570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10461889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sp>
          <p:nvSpPr>
            <p:cNvPr id="53" name="Elipse 52"/>
            <p:cNvSpPr/>
            <p:nvPr/>
          </p:nvSpPr>
          <p:spPr>
            <a:xfrm>
              <a:off x="8924436" y="4595431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cxnSp>
          <p:nvCxnSpPr>
            <p:cNvPr id="54" name="Conector reto 53"/>
            <p:cNvCxnSpPr>
              <a:stCxn id="53" idx="5"/>
              <a:endCxn id="57" idx="0"/>
            </p:cNvCxnSpPr>
            <p:nvPr/>
          </p:nvCxnSpPr>
          <p:spPr>
            <a:xfrm rot="16200000" flipH="1">
              <a:off x="9143693" y="4858909"/>
              <a:ext cx="290967" cy="24338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53" idx="3"/>
              <a:endCxn id="56" idx="0"/>
            </p:cNvCxnSpPr>
            <p:nvPr/>
          </p:nvCxnSpPr>
          <p:spPr>
            <a:xfrm rot="5400000">
              <a:off x="8711362" y="4871311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ângulo isósceles 55"/>
            <p:cNvSpPr/>
            <p:nvPr/>
          </p:nvSpPr>
          <p:spPr>
            <a:xfrm>
              <a:off x="8482224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sp>
          <p:nvSpPr>
            <p:cNvPr id="57" name="Triângulo isósceles 56"/>
            <p:cNvSpPr/>
            <p:nvPr/>
          </p:nvSpPr>
          <p:spPr>
            <a:xfrm>
              <a:off x="9145543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48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4" name="Elipse 3"/>
          <p:cNvSpPr/>
          <p:nvPr/>
        </p:nvSpPr>
        <p:spPr>
          <a:xfrm>
            <a:off x="8121913" y="3546025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6" name="Elipse 5"/>
          <p:cNvSpPr/>
          <p:nvPr/>
        </p:nvSpPr>
        <p:spPr>
          <a:xfrm>
            <a:off x="8550819" y="42590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cxnSp>
        <p:nvCxnSpPr>
          <p:cNvPr id="7" name="Conector reto 6"/>
          <p:cNvCxnSpPr>
            <a:stCxn id="6" idx="0"/>
            <a:endCxn id="4" idx="5"/>
          </p:cNvCxnSpPr>
          <p:nvPr/>
        </p:nvCxnSpPr>
        <p:spPr>
          <a:xfrm flipH="1" flipV="1">
            <a:off x="8514546" y="3933234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264657" y="49747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9" name="Conector reto 8"/>
          <p:cNvCxnSpPr>
            <a:stCxn id="12" idx="3"/>
            <a:endCxn id="8" idx="0"/>
          </p:cNvCxnSpPr>
          <p:nvPr/>
        </p:nvCxnSpPr>
        <p:spPr>
          <a:xfrm rot="5400000">
            <a:off x="7464069" y="467820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8994854" y="497478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1" name="Conector reto 10"/>
          <p:cNvCxnSpPr>
            <a:stCxn id="6" idx="5"/>
            <a:endCxn id="10" idx="0"/>
          </p:cNvCxnSpPr>
          <p:nvPr/>
        </p:nvCxnSpPr>
        <p:spPr>
          <a:xfrm>
            <a:off x="8943452" y="4646273"/>
            <a:ext cx="281401" cy="328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693285" y="426040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13" name="Conector reto 12"/>
          <p:cNvCxnSpPr>
            <a:stCxn id="4" idx="3"/>
            <a:endCxn id="12" idx="0"/>
          </p:cNvCxnSpPr>
          <p:nvPr/>
        </p:nvCxnSpPr>
        <p:spPr>
          <a:xfrm rot="5400000">
            <a:off x="7892697" y="396382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283533" y="591536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buscar(4)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614994" y="3027902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34" name="Conector angulado 33"/>
          <p:cNvCxnSpPr>
            <a:endCxn id="33" idx="3"/>
          </p:cNvCxnSpPr>
          <p:nvPr/>
        </p:nvCxnSpPr>
        <p:spPr>
          <a:xfrm rot="16200000" flipV="1">
            <a:off x="8079422" y="3286429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eta para a direita 41"/>
          <p:cNvSpPr/>
          <p:nvPr/>
        </p:nvSpPr>
        <p:spPr>
          <a:xfrm>
            <a:off x="5591944" y="3986052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512985" y="4235638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Dupla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sp>
        <p:nvSpPr>
          <p:cNvPr id="54" name="Elipse 53"/>
          <p:cNvSpPr/>
          <p:nvPr/>
        </p:nvSpPr>
        <p:spPr>
          <a:xfrm>
            <a:off x="3641190" y="354602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55" name="Elipse 54"/>
          <p:cNvSpPr/>
          <p:nvPr/>
        </p:nvSpPr>
        <p:spPr>
          <a:xfrm>
            <a:off x="4070096" y="42590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56" name="Conector reto 55"/>
          <p:cNvCxnSpPr>
            <a:stCxn id="55" idx="0"/>
            <a:endCxn id="54" idx="5"/>
          </p:cNvCxnSpPr>
          <p:nvPr/>
        </p:nvCxnSpPr>
        <p:spPr>
          <a:xfrm flipH="1" flipV="1">
            <a:off x="4033823" y="3933234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783934" y="49747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58" name="Conector reto 57"/>
          <p:cNvCxnSpPr>
            <a:stCxn id="61" idx="3"/>
            <a:endCxn id="57" idx="0"/>
          </p:cNvCxnSpPr>
          <p:nvPr/>
        </p:nvCxnSpPr>
        <p:spPr>
          <a:xfrm rot="5400000">
            <a:off x="2983346" y="467820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3650431" y="4974785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60" name="Conector reto 59"/>
          <p:cNvCxnSpPr>
            <a:stCxn id="61" idx="5"/>
            <a:endCxn id="59" idx="0"/>
          </p:cNvCxnSpPr>
          <p:nvPr/>
        </p:nvCxnSpPr>
        <p:spPr>
          <a:xfrm>
            <a:off x="3605195" y="4647614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212562" y="426040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62" name="Conector reto 61"/>
          <p:cNvCxnSpPr>
            <a:stCxn id="54" idx="3"/>
            <a:endCxn id="61" idx="0"/>
          </p:cNvCxnSpPr>
          <p:nvPr/>
        </p:nvCxnSpPr>
        <p:spPr>
          <a:xfrm rot="5400000">
            <a:off x="3411974" y="396382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134271" y="3027902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64" name="Conector angulado 63"/>
          <p:cNvCxnSpPr>
            <a:endCxn id="63" idx="3"/>
          </p:cNvCxnSpPr>
          <p:nvPr/>
        </p:nvCxnSpPr>
        <p:spPr>
          <a:xfrm rot="16200000" flipV="1">
            <a:off x="3598699" y="3286429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79058" y="49704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876292" y="423563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299455" y="35338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3001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 para efetuar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difusão</a:t>
            </a:r>
            <a:r>
              <a:rPr lang="pt-BR" dirty="0"/>
              <a:t>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q</a:t>
            </a:r>
            <a:r>
              <a:rPr lang="pt-BR" dirty="0"/>
              <a:t> em uma árvore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 r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</a:t>
            </a:r>
            <a:r>
              <a:rPr lang="pt-BR" dirty="0"/>
              <a:t>: q é filho de v ≠ r (z pai de v)</a:t>
            </a:r>
            <a:br>
              <a:rPr lang="pt-BR" dirty="0"/>
            </a:br>
            <a:r>
              <a:rPr lang="pt-BR" dirty="0"/>
              <a:t>	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3.4</a:t>
            </a:r>
            <a:r>
              <a:rPr lang="pt-BR" dirty="0"/>
              <a:t>: q é filho esquerdo e v direito</a:t>
            </a:r>
            <a:br>
              <a:rPr lang="pt-BR" dirty="0"/>
            </a:br>
            <a:r>
              <a:rPr lang="pt-BR" dirty="0"/>
              <a:t>	Efetuar rotação dupla </a:t>
            </a:r>
            <a:br>
              <a:rPr lang="pt-BR" dirty="0"/>
            </a:br>
            <a:r>
              <a:rPr lang="pt-BR" dirty="0"/>
              <a:t>	esquerda em q </a:t>
            </a: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sp>
        <p:nvSpPr>
          <p:cNvPr id="56" name="Seta para a direita 55"/>
          <p:cNvSpPr/>
          <p:nvPr/>
        </p:nvSpPr>
        <p:spPr>
          <a:xfrm>
            <a:off x="8016720" y="4940794"/>
            <a:ext cx="663319" cy="1768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828380" y="4040824"/>
            <a:ext cx="946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Dupla</a:t>
            </a:r>
            <a:br>
              <a:rPr lang="pt-BR" sz="1600" dirty="0"/>
            </a:br>
            <a:r>
              <a:rPr lang="pt-BR" sz="1600" dirty="0"/>
              <a:t>Esquerda</a:t>
            </a:r>
          </a:p>
        </p:txBody>
      </p:sp>
      <p:grpSp>
        <p:nvGrpSpPr>
          <p:cNvPr id="80" name="Grupo 79"/>
          <p:cNvGrpSpPr/>
          <p:nvPr/>
        </p:nvGrpSpPr>
        <p:grpSpPr>
          <a:xfrm>
            <a:off x="5884164" y="3645024"/>
            <a:ext cx="1776381" cy="2051984"/>
            <a:chOff x="4583832" y="4113320"/>
            <a:chExt cx="1776381" cy="2051984"/>
          </a:xfrm>
        </p:grpSpPr>
        <p:sp>
          <p:nvSpPr>
            <p:cNvPr id="47" name="Elipse 46"/>
            <p:cNvSpPr/>
            <p:nvPr/>
          </p:nvSpPr>
          <p:spPr>
            <a:xfrm>
              <a:off x="5159896" y="4113320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5550221" y="4660355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cxnSp>
          <p:nvCxnSpPr>
            <p:cNvPr id="49" name="Conector reto 48"/>
            <p:cNvCxnSpPr>
              <a:stCxn id="47" idx="5"/>
              <a:endCxn id="48" idx="0"/>
            </p:cNvCxnSpPr>
            <p:nvPr/>
          </p:nvCxnSpPr>
          <p:spPr>
            <a:xfrm>
              <a:off x="5402942" y="4353009"/>
              <a:ext cx="289652" cy="3073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47" idx="3"/>
              <a:endCxn id="55" idx="0"/>
            </p:cNvCxnSpPr>
            <p:nvPr/>
          </p:nvCxnSpPr>
          <p:spPr>
            <a:xfrm flipH="1">
              <a:off x="4849160" y="4353009"/>
              <a:ext cx="352436" cy="29096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ângulo isósceles 50"/>
            <p:cNvSpPr/>
            <p:nvPr/>
          </p:nvSpPr>
          <p:spPr>
            <a:xfrm>
              <a:off x="5829558" y="5209563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cxnSp>
          <p:nvCxnSpPr>
            <p:cNvPr id="52" name="Conector reto 51"/>
            <p:cNvCxnSpPr>
              <a:stCxn id="48" idx="5"/>
              <a:endCxn id="51" idx="0"/>
            </p:cNvCxnSpPr>
            <p:nvPr/>
          </p:nvCxnSpPr>
          <p:spPr>
            <a:xfrm>
              <a:off x="5793267" y="4900044"/>
              <a:ext cx="301619" cy="309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66" idx="5"/>
              <a:endCxn id="54" idx="0"/>
            </p:cNvCxnSpPr>
            <p:nvPr/>
          </p:nvCxnSpPr>
          <p:spPr>
            <a:xfrm>
              <a:off x="5402942" y="5382766"/>
              <a:ext cx="310314" cy="296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iângulo isósceles 53"/>
            <p:cNvSpPr/>
            <p:nvPr/>
          </p:nvSpPr>
          <p:spPr>
            <a:xfrm>
              <a:off x="5447928" y="5678870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55" name="Triângulo isósceles 54"/>
            <p:cNvSpPr/>
            <p:nvPr/>
          </p:nvSpPr>
          <p:spPr>
            <a:xfrm>
              <a:off x="4583832" y="4643975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sp>
          <p:nvSpPr>
            <p:cNvPr id="66" name="Elipse 65"/>
            <p:cNvSpPr/>
            <p:nvPr/>
          </p:nvSpPr>
          <p:spPr>
            <a:xfrm>
              <a:off x="5159896" y="5143077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sp>
          <p:nvSpPr>
            <p:cNvPr id="67" name="Triângulo isósceles 66"/>
            <p:cNvSpPr/>
            <p:nvPr/>
          </p:nvSpPr>
          <p:spPr>
            <a:xfrm>
              <a:off x="4629241" y="5673732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cxnSp>
          <p:nvCxnSpPr>
            <p:cNvPr id="68" name="Conector reto 67"/>
            <p:cNvCxnSpPr>
              <a:stCxn id="66" idx="3"/>
              <a:endCxn id="67" idx="0"/>
            </p:cNvCxnSpPr>
            <p:nvPr/>
          </p:nvCxnSpPr>
          <p:spPr>
            <a:xfrm flipH="1">
              <a:off x="4894569" y="5382766"/>
              <a:ext cx="307027" cy="29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stCxn id="66" idx="0"/>
              <a:endCxn id="48" idx="3"/>
            </p:cNvCxnSpPr>
            <p:nvPr/>
          </p:nvCxnSpPr>
          <p:spPr>
            <a:xfrm flipV="1">
              <a:off x="5302269" y="4900044"/>
              <a:ext cx="289652" cy="24303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o 80"/>
          <p:cNvGrpSpPr/>
          <p:nvPr/>
        </p:nvGrpSpPr>
        <p:grpSpPr>
          <a:xfrm>
            <a:off x="8930512" y="3645024"/>
            <a:ext cx="2510320" cy="1503523"/>
            <a:chOff x="8482224" y="4108997"/>
            <a:chExt cx="2510320" cy="1503523"/>
          </a:xfrm>
        </p:grpSpPr>
        <p:sp>
          <p:nvSpPr>
            <p:cNvPr id="58" name="Elipse 57"/>
            <p:cNvSpPr/>
            <p:nvPr/>
          </p:nvSpPr>
          <p:spPr>
            <a:xfrm>
              <a:off x="10240782" y="4595431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59" name="Elipse 58"/>
            <p:cNvSpPr/>
            <p:nvPr/>
          </p:nvSpPr>
          <p:spPr>
            <a:xfrm>
              <a:off x="9608071" y="4108997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60" name="Conector reto 59"/>
            <p:cNvCxnSpPr>
              <a:stCxn id="58" idx="0"/>
              <a:endCxn id="59" idx="5"/>
            </p:cNvCxnSpPr>
            <p:nvPr/>
          </p:nvCxnSpPr>
          <p:spPr>
            <a:xfrm flipH="1" flipV="1">
              <a:off x="9851117" y="4348686"/>
              <a:ext cx="532038" cy="24674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>
              <a:stCxn id="58" idx="5"/>
              <a:endCxn id="65" idx="0"/>
            </p:cNvCxnSpPr>
            <p:nvPr/>
          </p:nvCxnSpPr>
          <p:spPr>
            <a:xfrm rot="16200000" flipH="1">
              <a:off x="10460039" y="4858909"/>
              <a:ext cx="290967" cy="24338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>
              <a:stCxn id="59" idx="3"/>
              <a:endCxn id="70" idx="0"/>
            </p:cNvCxnSpPr>
            <p:nvPr/>
          </p:nvCxnSpPr>
          <p:spPr>
            <a:xfrm flipH="1">
              <a:off x="9066809" y="4348686"/>
              <a:ext cx="582962" cy="246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58" idx="3"/>
              <a:endCxn id="64" idx="0"/>
            </p:cNvCxnSpPr>
            <p:nvPr/>
          </p:nvCxnSpPr>
          <p:spPr>
            <a:xfrm rot="5400000">
              <a:off x="10027708" y="4871311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riângulo isósceles 63"/>
            <p:cNvSpPr/>
            <p:nvPr/>
          </p:nvSpPr>
          <p:spPr>
            <a:xfrm>
              <a:off x="9798570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65" name="Triângulo isósceles 64"/>
            <p:cNvSpPr/>
            <p:nvPr/>
          </p:nvSpPr>
          <p:spPr>
            <a:xfrm>
              <a:off x="10461889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sp>
          <p:nvSpPr>
            <p:cNvPr id="70" name="Elipse 69"/>
            <p:cNvSpPr/>
            <p:nvPr/>
          </p:nvSpPr>
          <p:spPr>
            <a:xfrm>
              <a:off x="8924436" y="4595431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71" name="Conector reto 70"/>
            <p:cNvCxnSpPr>
              <a:stCxn id="70" idx="5"/>
              <a:endCxn id="74" idx="0"/>
            </p:cNvCxnSpPr>
            <p:nvPr/>
          </p:nvCxnSpPr>
          <p:spPr>
            <a:xfrm rot="16200000" flipH="1">
              <a:off x="9143693" y="4858909"/>
              <a:ext cx="290967" cy="24338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stCxn id="70" idx="3"/>
              <a:endCxn id="73" idx="0"/>
            </p:cNvCxnSpPr>
            <p:nvPr/>
          </p:nvCxnSpPr>
          <p:spPr>
            <a:xfrm rot="5400000">
              <a:off x="8711362" y="4871311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ângulo isósceles 72"/>
            <p:cNvSpPr/>
            <p:nvPr/>
          </p:nvSpPr>
          <p:spPr>
            <a:xfrm>
              <a:off x="8482224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sp>
          <p:nvSpPr>
            <p:cNvPr id="74" name="Triângulo isósceles 73"/>
            <p:cNvSpPr/>
            <p:nvPr/>
          </p:nvSpPr>
          <p:spPr>
            <a:xfrm>
              <a:off x="9145543" y="5126086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83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4" name="Elipse 3"/>
          <p:cNvSpPr/>
          <p:nvPr/>
        </p:nvSpPr>
        <p:spPr>
          <a:xfrm>
            <a:off x="8219445" y="3546025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6" name="Elipse 5"/>
          <p:cNvSpPr/>
          <p:nvPr/>
        </p:nvSpPr>
        <p:spPr>
          <a:xfrm>
            <a:off x="8648351" y="42590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cxnSp>
        <p:nvCxnSpPr>
          <p:cNvPr id="7" name="Conector reto 6"/>
          <p:cNvCxnSpPr>
            <a:stCxn id="6" idx="0"/>
            <a:endCxn id="4" idx="5"/>
          </p:cNvCxnSpPr>
          <p:nvPr/>
        </p:nvCxnSpPr>
        <p:spPr>
          <a:xfrm flipH="1" flipV="1">
            <a:off x="8612078" y="3933234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362189" y="49747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9" name="Conector reto 8"/>
          <p:cNvCxnSpPr>
            <a:stCxn id="12" idx="3"/>
            <a:endCxn id="8" idx="0"/>
          </p:cNvCxnSpPr>
          <p:nvPr/>
        </p:nvCxnSpPr>
        <p:spPr>
          <a:xfrm rot="5400000">
            <a:off x="7561601" y="467820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9092386" y="497478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1" name="Conector reto 10"/>
          <p:cNvCxnSpPr>
            <a:stCxn id="6" idx="5"/>
            <a:endCxn id="10" idx="0"/>
          </p:cNvCxnSpPr>
          <p:nvPr/>
        </p:nvCxnSpPr>
        <p:spPr>
          <a:xfrm>
            <a:off x="9040984" y="4646273"/>
            <a:ext cx="281401" cy="328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90817" y="426040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13" name="Conector reto 12"/>
          <p:cNvCxnSpPr>
            <a:stCxn id="4" idx="3"/>
            <a:endCxn id="12" idx="0"/>
          </p:cNvCxnSpPr>
          <p:nvPr/>
        </p:nvCxnSpPr>
        <p:spPr>
          <a:xfrm rot="5400000">
            <a:off x="7990229" y="396382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283533" y="591536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buscar(7)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712526" y="3027902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34" name="Conector angulado 33"/>
          <p:cNvCxnSpPr>
            <a:endCxn id="33" idx="3"/>
          </p:cNvCxnSpPr>
          <p:nvPr/>
        </p:nvCxnSpPr>
        <p:spPr>
          <a:xfrm rot="16200000" flipV="1">
            <a:off x="8176954" y="3286429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eta para a direita 41"/>
          <p:cNvSpPr/>
          <p:nvPr/>
        </p:nvSpPr>
        <p:spPr>
          <a:xfrm>
            <a:off x="5781653" y="3986052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653963" y="4235638"/>
            <a:ext cx="946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Dupla</a:t>
            </a:r>
            <a:br>
              <a:rPr lang="pt-BR" sz="1600" dirty="0"/>
            </a:br>
            <a:r>
              <a:rPr lang="pt-BR" sz="1600" dirty="0"/>
              <a:t>Esquerda</a:t>
            </a:r>
          </a:p>
        </p:txBody>
      </p:sp>
      <p:sp>
        <p:nvSpPr>
          <p:cNvPr id="54" name="Elipse 53"/>
          <p:cNvSpPr/>
          <p:nvPr/>
        </p:nvSpPr>
        <p:spPr>
          <a:xfrm>
            <a:off x="3641190" y="354602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55" name="Elipse 54"/>
          <p:cNvSpPr/>
          <p:nvPr/>
        </p:nvSpPr>
        <p:spPr>
          <a:xfrm>
            <a:off x="4070096" y="42590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56" name="Conector reto 55"/>
          <p:cNvCxnSpPr>
            <a:stCxn id="55" idx="0"/>
            <a:endCxn id="54" idx="5"/>
          </p:cNvCxnSpPr>
          <p:nvPr/>
        </p:nvCxnSpPr>
        <p:spPr>
          <a:xfrm flipH="1" flipV="1">
            <a:off x="4033823" y="3933234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783934" y="49747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58" name="Conector reto 57"/>
          <p:cNvCxnSpPr>
            <a:stCxn id="61" idx="3"/>
            <a:endCxn id="57" idx="0"/>
          </p:cNvCxnSpPr>
          <p:nvPr/>
        </p:nvCxnSpPr>
        <p:spPr>
          <a:xfrm rot="5400000">
            <a:off x="2983346" y="467820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3650431" y="4974785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60" name="Conector reto 59"/>
          <p:cNvCxnSpPr>
            <a:stCxn id="55" idx="3"/>
            <a:endCxn id="59" idx="0"/>
          </p:cNvCxnSpPr>
          <p:nvPr/>
        </p:nvCxnSpPr>
        <p:spPr>
          <a:xfrm flipH="1">
            <a:off x="3880430" y="4646273"/>
            <a:ext cx="257031" cy="328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212562" y="426040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62" name="Conector reto 61"/>
          <p:cNvCxnSpPr>
            <a:stCxn id="54" idx="3"/>
            <a:endCxn id="61" idx="0"/>
          </p:cNvCxnSpPr>
          <p:nvPr/>
        </p:nvCxnSpPr>
        <p:spPr>
          <a:xfrm rot="5400000">
            <a:off x="3411974" y="396382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134271" y="3027902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64" name="Conector angulado 63"/>
          <p:cNvCxnSpPr>
            <a:endCxn id="63" idx="3"/>
          </p:cNvCxnSpPr>
          <p:nvPr/>
        </p:nvCxnSpPr>
        <p:spPr>
          <a:xfrm rot="16200000" flipV="1">
            <a:off x="3598699" y="3286429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79058" y="49704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4520846" y="424891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110429" y="352475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36" name="Elipse 35"/>
          <p:cNvSpPr/>
          <p:nvPr/>
        </p:nvSpPr>
        <p:spPr>
          <a:xfrm>
            <a:off x="4511824" y="497043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38" name="Conector reto 37"/>
          <p:cNvCxnSpPr>
            <a:stCxn id="55" idx="5"/>
            <a:endCxn id="36" idx="0"/>
          </p:cNvCxnSpPr>
          <p:nvPr/>
        </p:nvCxnSpPr>
        <p:spPr>
          <a:xfrm>
            <a:off x="4462729" y="4646273"/>
            <a:ext cx="279094" cy="32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913612" y="57116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41" name="Conector reto 40"/>
          <p:cNvCxnSpPr>
            <a:stCxn id="8" idx="3"/>
            <a:endCxn id="40" idx="0"/>
          </p:cNvCxnSpPr>
          <p:nvPr/>
        </p:nvCxnSpPr>
        <p:spPr>
          <a:xfrm flipH="1">
            <a:off x="7143611" y="5361994"/>
            <a:ext cx="285943" cy="34966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5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Difusão completa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efeito da difusão de q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aproximá-lo da raiz </a:t>
            </a:r>
            <a:r>
              <a:rPr lang="pt-BR" dirty="0"/>
              <a:t>da árvore:</a:t>
            </a:r>
          </a:p>
          <a:p>
            <a:pPr lvl="1"/>
            <a:r>
              <a:rPr lang="pt-BR" dirty="0"/>
              <a:t>Após a difusão:</a:t>
            </a:r>
          </a:p>
          <a:p>
            <a:pPr lvl="2"/>
            <a:r>
              <a:rPr lang="pt-BR" dirty="0"/>
              <a:t>A distância de q até a raiz se reduziu em duas unidades</a:t>
            </a:r>
          </a:p>
          <a:p>
            <a:pPr lvl="2"/>
            <a:r>
              <a:rPr lang="pt-BR" dirty="0"/>
              <a:t>Caso contrário, q se tornou ou já era a raiz</a:t>
            </a:r>
          </a:p>
          <a:p>
            <a:pPr lvl="2"/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difusão completa</a:t>
            </a:r>
            <a:r>
              <a:rPr lang="pt-BR" dirty="0"/>
              <a:t> de q consiste em: </a:t>
            </a:r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75520" y="4797152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enquanto q ≠ r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fazer difusão do nó q</a:t>
            </a:r>
          </a:p>
        </p:txBody>
      </p:sp>
    </p:spTree>
    <p:extLst>
      <p:ext uri="{BB962C8B-B14F-4D97-AF65-F5344CB8AC3E}">
        <p14:creationId xmlns:p14="http://schemas.microsoft.com/office/powerpoint/2010/main" val="36389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Árvores </a:t>
            </a:r>
            <a:r>
              <a:rPr lang="pt-BR" dirty="0"/>
              <a:t>de difusão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de Difusão </a:t>
            </a:r>
            <a:r>
              <a:rPr lang="pt-BR" dirty="0"/>
              <a:t>são obtidas da seguinte forma:</a:t>
            </a:r>
          </a:p>
          <a:p>
            <a:pPr marL="739775" lvl="1" indent="-514350">
              <a:buFont typeface="+mj-lt"/>
              <a:buAutoNum type="romanLcPeriod"/>
            </a:pPr>
            <a:r>
              <a:rPr lang="pt-BR" dirty="0"/>
              <a:t>Após acessar o nó q – efetuar difusão completa de q</a:t>
            </a:r>
          </a:p>
          <a:p>
            <a:pPr marL="739775" lvl="1" indent="-514350">
              <a:buFont typeface="+mj-lt"/>
              <a:buAutoNum type="romanLcPeriod"/>
            </a:pPr>
            <a:r>
              <a:rPr lang="pt-BR" dirty="0"/>
              <a:t>Após incluir um novo nó q – efetuar difusão completa de q</a:t>
            </a:r>
          </a:p>
          <a:p>
            <a:pPr marL="739775" lvl="1" indent="-514350">
              <a:buFont typeface="+mj-lt"/>
              <a:buAutoNum type="romanLcPeriod"/>
            </a:pPr>
            <a:r>
              <a:rPr lang="pt-BR" dirty="0"/>
              <a:t>Após excluir um nó q – efetuar difusão completa do pai de q (se existir)</a:t>
            </a:r>
          </a:p>
          <a:p>
            <a:pPr marL="225425" lvl="1" indent="0">
              <a:buNone/>
            </a:pPr>
            <a:endParaRPr lang="pt-BR" dirty="0"/>
          </a:p>
          <a:p>
            <a:r>
              <a:rPr lang="pt-BR" dirty="0"/>
              <a:t>As árvores de difusão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autoajustáveis</a:t>
            </a:r>
          </a:p>
          <a:p>
            <a:pPr lvl="1"/>
            <a:r>
              <a:rPr lang="pt-BR" dirty="0"/>
              <a:t>Uma difusão completa de q é equivalente a “mover para a frente” </a:t>
            </a:r>
          </a:p>
          <a:p>
            <a:pPr lvl="1"/>
            <a:r>
              <a:rPr lang="pt-BR" dirty="0"/>
              <a:t>Uma difusão de q é equivalente a uma “transposição”</a:t>
            </a:r>
          </a:p>
          <a:p>
            <a:pPr lvl="1"/>
            <a:r>
              <a:rPr lang="pt-BR" dirty="0"/>
              <a:t>Um “contador de frequência” em cada nó poderia ser usado para decidir sobre a realização ou não da difusão</a:t>
            </a:r>
          </a:p>
        </p:txBody>
      </p:sp>
    </p:spTree>
    <p:extLst>
      <p:ext uri="{BB962C8B-B14F-4D97-AF65-F5344CB8AC3E}">
        <p14:creationId xmlns:p14="http://schemas.microsoft.com/office/powerpoint/2010/main" val="137113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a árvore binária de busca autoajustável mostrada abaixo, realize as seguintes operações:</a:t>
            </a:r>
            <a:br>
              <a:rPr lang="pt-BR" dirty="0"/>
            </a:br>
            <a:endParaRPr lang="pt-BR" dirty="0"/>
          </a:p>
          <a:p>
            <a:pPr marL="682625" lvl="1" indent="-457200">
              <a:buFont typeface="+mj-lt"/>
              <a:buAutoNum type="arabicPeriod"/>
            </a:pPr>
            <a:r>
              <a:rPr lang="pt-BR" dirty="0"/>
              <a:t>Buscar elemento 3</a:t>
            </a:r>
          </a:p>
          <a:p>
            <a:pPr marL="682625" lvl="1" indent="-457200">
              <a:buFont typeface="+mj-lt"/>
              <a:buAutoNum type="arabicPeriod"/>
            </a:pPr>
            <a:r>
              <a:rPr lang="pt-BR" dirty="0"/>
              <a:t>Inserir elemento 10</a:t>
            </a:r>
          </a:p>
          <a:p>
            <a:pPr marL="682625" lvl="1" indent="-457200">
              <a:buFont typeface="+mj-lt"/>
              <a:buAutoNum type="arabicPeriod"/>
            </a:pPr>
            <a:r>
              <a:rPr lang="pt-BR" dirty="0"/>
              <a:t>Remover elemento 8</a:t>
            </a:r>
          </a:p>
        </p:txBody>
      </p:sp>
      <p:grpSp>
        <p:nvGrpSpPr>
          <p:cNvPr id="24" name="Grupo 142"/>
          <p:cNvGrpSpPr/>
          <p:nvPr/>
        </p:nvGrpSpPr>
        <p:grpSpPr>
          <a:xfrm>
            <a:off x="5896439" y="2852936"/>
            <a:ext cx="1355613" cy="3511009"/>
            <a:chOff x="623392" y="2461888"/>
            <a:chExt cx="1355613" cy="3511009"/>
          </a:xfrm>
        </p:grpSpPr>
        <p:sp>
          <p:nvSpPr>
            <p:cNvPr id="25" name="Elipse 24"/>
            <p:cNvSpPr/>
            <p:nvPr/>
          </p:nvSpPr>
          <p:spPr>
            <a:xfrm>
              <a:off x="943866" y="4041109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1264548" y="4574230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cxnSp>
          <p:nvCxnSpPr>
            <p:cNvPr id="27" name="Conector reto 26"/>
            <p:cNvCxnSpPr>
              <a:stCxn id="26" idx="0"/>
              <a:endCxn id="25" idx="5"/>
            </p:cNvCxnSpPr>
            <p:nvPr/>
          </p:nvCxnSpPr>
          <p:spPr>
            <a:xfrm flipH="1" flipV="1">
              <a:off x="1237428" y="4330615"/>
              <a:ext cx="199085" cy="24361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291147" y="3449794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cxnSp>
          <p:nvCxnSpPr>
            <p:cNvPr id="29" name="Conector reto 28"/>
            <p:cNvCxnSpPr>
              <a:stCxn id="28" idx="3"/>
              <a:endCxn id="25" idx="0"/>
            </p:cNvCxnSpPr>
            <p:nvPr/>
          </p:nvCxnSpPr>
          <p:spPr>
            <a:xfrm flipH="1">
              <a:off x="1115831" y="3739301"/>
              <a:ext cx="225683" cy="3018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639149" y="5633719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cxnSp>
          <p:nvCxnSpPr>
            <p:cNvPr id="31" name="Conector reto 30"/>
            <p:cNvCxnSpPr>
              <a:stCxn id="38" idx="3"/>
              <a:endCxn id="30" idx="0"/>
            </p:cNvCxnSpPr>
            <p:nvPr/>
          </p:nvCxnSpPr>
          <p:spPr>
            <a:xfrm flipH="1">
              <a:off x="811114" y="5395608"/>
              <a:ext cx="189720" cy="238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623392" y="457523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33" name="Conector reto 32"/>
            <p:cNvCxnSpPr>
              <a:stCxn id="25" idx="3"/>
              <a:endCxn id="32" idx="0"/>
            </p:cNvCxnSpPr>
            <p:nvPr/>
          </p:nvCxnSpPr>
          <p:spPr>
            <a:xfrm rot="5400000">
              <a:off x="772487" y="4353485"/>
              <a:ext cx="244617" cy="1988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>
              <a:off x="1264548" y="2461888"/>
              <a:ext cx="460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raiz</a:t>
              </a:r>
            </a:p>
          </p:txBody>
        </p:sp>
        <p:cxnSp>
          <p:nvCxnSpPr>
            <p:cNvPr id="35" name="Conector angulado 27"/>
            <p:cNvCxnSpPr>
              <a:endCxn id="34" idx="3"/>
            </p:cNvCxnSpPr>
            <p:nvPr/>
          </p:nvCxnSpPr>
          <p:spPr>
            <a:xfrm rot="16200000" flipV="1">
              <a:off x="1648593" y="2691986"/>
              <a:ext cx="236004" cy="8358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594816" y="510610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37" name="Conector reto 36"/>
            <p:cNvCxnSpPr>
              <a:stCxn id="26" idx="5"/>
              <a:endCxn id="36" idx="0"/>
            </p:cNvCxnSpPr>
            <p:nvPr/>
          </p:nvCxnSpPr>
          <p:spPr>
            <a:xfrm>
              <a:off x="1558109" y="4863736"/>
              <a:ext cx="208671" cy="242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950467" y="510610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39" name="Conector reto 38"/>
            <p:cNvCxnSpPr>
              <a:stCxn id="26" idx="3"/>
              <a:endCxn id="38" idx="0"/>
            </p:cNvCxnSpPr>
            <p:nvPr/>
          </p:nvCxnSpPr>
          <p:spPr>
            <a:xfrm flipH="1">
              <a:off x="1122432" y="4863737"/>
              <a:ext cx="192483" cy="2423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28" idx="5"/>
              <a:endCxn id="41" idx="0"/>
            </p:cNvCxnSpPr>
            <p:nvPr/>
          </p:nvCxnSpPr>
          <p:spPr>
            <a:xfrm>
              <a:off x="1584709" y="3739301"/>
              <a:ext cx="213343" cy="30214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1626087" y="404144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1635076" y="285831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43" name="Conector reto 42"/>
            <p:cNvCxnSpPr>
              <a:stCxn id="42" idx="3"/>
              <a:endCxn id="28" idx="0"/>
            </p:cNvCxnSpPr>
            <p:nvPr/>
          </p:nvCxnSpPr>
          <p:spPr>
            <a:xfrm flipH="1">
              <a:off x="1463112" y="3147820"/>
              <a:ext cx="222331" cy="3019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53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Difusão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20642" y="621074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buscar(3)</a:t>
            </a:r>
          </a:p>
        </p:txBody>
      </p:sp>
      <p:sp>
        <p:nvSpPr>
          <p:cNvPr id="16" name="Seta para a direita 15"/>
          <p:cNvSpPr/>
          <p:nvPr/>
        </p:nvSpPr>
        <p:spPr>
          <a:xfrm>
            <a:off x="2532089" y="3856919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339317" y="4106505"/>
            <a:ext cx="1076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2 Rotações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grpSp>
        <p:nvGrpSpPr>
          <p:cNvPr id="143" name="Grupo 142"/>
          <p:cNvGrpSpPr/>
          <p:nvPr/>
        </p:nvGrpSpPr>
        <p:grpSpPr>
          <a:xfrm>
            <a:off x="623392" y="2349758"/>
            <a:ext cx="1355613" cy="3511009"/>
            <a:chOff x="623392" y="2461888"/>
            <a:chExt cx="1355613" cy="3511009"/>
          </a:xfrm>
        </p:grpSpPr>
        <p:sp>
          <p:nvSpPr>
            <p:cNvPr id="18" name="Elipse 17"/>
            <p:cNvSpPr/>
            <p:nvPr/>
          </p:nvSpPr>
          <p:spPr>
            <a:xfrm>
              <a:off x="943866" y="4041109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1264548" y="4574230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cxnSp>
          <p:nvCxnSpPr>
            <p:cNvPr id="20" name="Conector reto 19"/>
            <p:cNvCxnSpPr>
              <a:stCxn id="19" idx="0"/>
              <a:endCxn id="18" idx="5"/>
            </p:cNvCxnSpPr>
            <p:nvPr/>
          </p:nvCxnSpPr>
          <p:spPr>
            <a:xfrm flipH="1" flipV="1">
              <a:off x="1237428" y="4330615"/>
              <a:ext cx="199085" cy="24361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1291147" y="3449794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cxnSp>
          <p:nvCxnSpPr>
            <p:cNvPr id="22" name="Conector reto 21"/>
            <p:cNvCxnSpPr>
              <a:stCxn id="21" idx="3"/>
              <a:endCxn id="18" idx="0"/>
            </p:cNvCxnSpPr>
            <p:nvPr/>
          </p:nvCxnSpPr>
          <p:spPr>
            <a:xfrm flipH="1">
              <a:off x="1115831" y="3739301"/>
              <a:ext cx="225683" cy="3018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639149" y="5633719"/>
              <a:ext cx="343929" cy="33917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  <p:cxnSp>
          <p:nvCxnSpPr>
            <p:cNvPr id="24" name="Conector reto 23"/>
            <p:cNvCxnSpPr>
              <a:stCxn id="37" idx="3"/>
              <a:endCxn id="23" idx="0"/>
            </p:cNvCxnSpPr>
            <p:nvPr/>
          </p:nvCxnSpPr>
          <p:spPr>
            <a:xfrm flipH="1">
              <a:off x="811114" y="5395608"/>
              <a:ext cx="189720" cy="238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623392" y="457523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26" name="Conector reto 25"/>
            <p:cNvCxnSpPr>
              <a:stCxn id="18" idx="3"/>
              <a:endCxn id="25" idx="0"/>
            </p:cNvCxnSpPr>
            <p:nvPr/>
          </p:nvCxnSpPr>
          <p:spPr>
            <a:xfrm rot="5400000">
              <a:off x="772487" y="4353485"/>
              <a:ext cx="244617" cy="1988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264548" y="2461888"/>
              <a:ext cx="460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raiz</a:t>
              </a:r>
            </a:p>
          </p:txBody>
        </p:sp>
        <p:cxnSp>
          <p:nvCxnSpPr>
            <p:cNvPr id="28" name="Conector angulado 27"/>
            <p:cNvCxnSpPr>
              <a:endCxn id="27" idx="3"/>
            </p:cNvCxnSpPr>
            <p:nvPr/>
          </p:nvCxnSpPr>
          <p:spPr>
            <a:xfrm rot="16200000" flipV="1">
              <a:off x="1648593" y="2691986"/>
              <a:ext cx="236004" cy="8358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1594816" y="510610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33" name="Conector reto 32"/>
            <p:cNvCxnSpPr>
              <a:stCxn id="19" idx="5"/>
              <a:endCxn id="32" idx="0"/>
            </p:cNvCxnSpPr>
            <p:nvPr/>
          </p:nvCxnSpPr>
          <p:spPr>
            <a:xfrm>
              <a:off x="1558109" y="4863736"/>
              <a:ext cx="208671" cy="242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950467" y="510610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38" name="Conector reto 37"/>
            <p:cNvCxnSpPr>
              <a:stCxn id="19" idx="3"/>
              <a:endCxn id="37" idx="0"/>
            </p:cNvCxnSpPr>
            <p:nvPr/>
          </p:nvCxnSpPr>
          <p:spPr>
            <a:xfrm flipH="1">
              <a:off x="1122432" y="4863737"/>
              <a:ext cx="192483" cy="2423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1" idx="5"/>
              <a:endCxn id="46" idx="0"/>
            </p:cNvCxnSpPr>
            <p:nvPr/>
          </p:nvCxnSpPr>
          <p:spPr>
            <a:xfrm>
              <a:off x="1584709" y="3739301"/>
              <a:ext cx="213343" cy="30214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1626087" y="404144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49" name="Elipse 48"/>
            <p:cNvSpPr/>
            <p:nvPr/>
          </p:nvSpPr>
          <p:spPr>
            <a:xfrm>
              <a:off x="1635076" y="285831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50" name="Conector reto 49"/>
            <p:cNvCxnSpPr>
              <a:stCxn id="49" idx="3"/>
              <a:endCxn id="21" idx="0"/>
            </p:cNvCxnSpPr>
            <p:nvPr/>
          </p:nvCxnSpPr>
          <p:spPr>
            <a:xfrm flipH="1">
              <a:off x="1463112" y="3147820"/>
              <a:ext cx="222331" cy="3019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o 141"/>
          <p:cNvGrpSpPr/>
          <p:nvPr/>
        </p:nvGrpSpPr>
        <p:grpSpPr>
          <a:xfrm>
            <a:off x="3767795" y="2349758"/>
            <a:ext cx="1859669" cy="4110684"/>
            <a:chOff x="3767795" y="2465806"/>
            <a:chExt cx="1859669" cy="4110684"/>
          </a:xfrm>
        </p:grpSpPr>
        <p:sp>
          <p:nvSpPr>
            <p:cNvPr id="56" name="Elipse 55"/>
            <p:cNvSpPr/>
            <p:nvPr/>
          </p:nvSpPr>
          <p:spPr>
            <a:xfrm>
              <a:off x="4088269" y="4045027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995503" y="5682110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cxnSp>
          <p:nvCxnSpPr>
            <p:cNvPr id="58" name="Conector reto 57"/>
            <p:cNvCxnSpPr>
              <a:stCxn id="61" idx="0"/>
              <a:endCxn id="56" idx="5"/>
            </p:cNvCxnSpPr>
            <p:nvPr/>
          </p:nvCxnSpPr>
          <p:spPr>
            <a:xfrm flipH="1" flipV="1">
              <a:off x="4381831" y="4334534"/>
              <a:ext cx="209573" cy="23365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4435550" y="345371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cxnSp>
          <p:nvCxnSpPr>
            <p:cNvPr id="60" name="Conector reto 59"/>
            <p:cNvCxnSpPr>
              <a:stCxn id="59" idx="3"/>
              <a:endCxn id="56" idx="0"/>
            </p:cNvCxnSpPr>
            <p:nvPr/>
          </p:nvCxnSpPr>
          <p:spPr>
            <a:xfrm flipH="1">
              <a:off x="4260234" y="3743219"/>
              <a:ext cx="225683" cy="3018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4419439" y="4568191"/>
              <a:ext cx="343929" cy="33917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  <p:cxnSp>
          <p:nvCxnSpPr>
            <p:cNvPr id="62" name="Conector reto 61"/>
            <p:cNvCxnSpPr>
              <a:stCxn id="69" idx="0"/>
              <a:endCxn id="61" idx="5"/>
            </p:cNvCxnSpPr>
            <p:nvPr/>
          </p:nvCxnSpPr>
          <p:spPr>
            <a:xfrm flipH="1" flipV="1">
              <a:off x="4713001" y="4857698"/>
              <a:ext cx="182546" cy="248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3767795" y="457915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64" name="Conector reto 63"/>
            <p:cNvCxnSpPr>
              <a:stCxn id="56" idx="3"/>
              <a:endCxn id="63" idx="0"/>
            </p:cNvCxnSpPr>
            <p:nvPr/>
          </p:nvCxnSpPr>
          <p:spPr>
            <a:xfrm rot="5400000">
              <a:off x="3916890" y="4357403"/>
              <a:ext cx="244617" cy="1988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/>
            <p:cNvSpPr txBox="1"/>
            <p:nvPr/>
          </p:nvSpPr>
          <p:spPr>
            <a:xfrm>
              <a:off x="4408951" y="2465806"/>
              <a:ext cx="460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raiz</a:t>
              </a:r>
            </a:p>
          </p:txBody>
        </p:sp>
        <p:cxnSp>
          <p:nvCxnSpPr>
            <p:cNvPr id="66" name="Conector angulado 65"/>
            <p:cNvCxnSpPr>
              <a:endCxn id="65" idx="3"/>
            </p:cNvCxnSpPr>
            <p:nvPr/>
          </p:nvCxnSpPr>
          <p:spPr>
            <a:xfrm rot="16200000" flipV="1">
              <a:off x="4792996" y="2695904"/>
              <a:ext cx="236004" cy="8358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5283535" y="623731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68" name="Conector reto 67"/>
            <p:cNvCxnSpPr>
              <a:stCxn id="57" idx="5"/>
              <a:endCxn id="67" idx="0"/>
            </p:cNvCxnSpPr>
            <p:nvPr/>
          </p:nvCxnSpPr>
          <p:spPr>
            <a:xfrm>
              <a:off x="5289065" y="5971617"/>
              <a:ext cx="166435" cy="265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4723582" y="5106046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70" name="Conector reto 69"/>
            <p:cNvCxnSpPr>
              <a:stCxn id="69" idx="5"/>
              <a:endCxn id="57" idx="0"/>
            </p:cNvCxnSpPr>
            <p:nvPr/>
          </p:nvCxnSpPr>
          <p:spPr>
            <a:xfrm>
              <a:off x="5017144" y="5395553"/>
              <a:ext cx="150324" cy="28655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>
              <a:stCxn id="59" idx="5"/>
              <a:endCxn id="72" idx="0"/>
            </p:cNvCxnSpPr>
            <p:nvPr/>
          </p:nvCxnSpPr>
          <p:spPr>
            <a:xfrm>
              <a:off x="4729112" y="3743219"/>
              <a:ext cx="213343" cy="30214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4770490" y="4045360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73" name="Elipse 72"/>
            <p:cNvSpPr/>
            <p:nvPr/>
          </p:nvSpPr>
          <p:spPr>
            <a:xfrm>
              <a:off x="4779479" y="286223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74" name="Conector reto 73"/>
            <p:cNvCxnSpPr>
              <a:stCxn id="73" idx="3"/>
              <a:endCxn id="59" idx="0"/>
            </p:cNvCxnSpPr>
            <p:nvPr/>
          </p:nvCxnSpPr>
          <p:spPr>
            <a:xfrm flipH="1">
              <a:off x="4607515" y="3151738"/>
              <a:ext cx="222331" cy="3019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Seta para a direita 86"/>
          <p:cNvSpPr/>
          <p:nvPr/>
        </p:nvSpPr>
        <p:spPr>
          <a:xfrm>
            <a:off x="5532400" y="3853815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5453443" y="4103401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Dupla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grpSp>
        <p:nvGrpSpPr>
          <p:cNvPr id="141" name="Grupo 140"/>
          <p:cNvGrpSpPr/>
          <p:nvPr/>
        </p:nvGrpSpPr>
        <p:grpSpPr>
          <a:xfrm>
            <a:off x="6759685" y="2349758"/>
            <a:ext cx="1666958" cy="3650668"/>
            <a:chOff x="6759685" y="2349758"/>
            <a:chExt cx="1666958" cy="3650668"/>
          </a:xfrm>
        </p:grpSpPr>
        <p:sp>
          <p:nvSpPr>
            <p:cNvPr id="89" name="Elipse 88"/>
            <p:cNvSpPr/>
            <p:nvPr/>
          </p:nvSpPr>
          <p:spPr>
            <a:xfrm>
              <a:off x="7080159" y="3928979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90" name="Elipse 89"/>
            <p:cNvSpPr/>
            <p:nvPr/>
          </p:nvSpPr>
          <p:spPr>
            <a:xfrm>
              <a:off x="7736073" y="5085184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92" name="Elipse 91"/>
            <p:cNvSpPr/>
            <p:nvPr/>
          </p:nvSpPr>
          <p:spPr>
            <a:xfrm>
              <a:off x="7427440" y="3337664"/>
              <a:ext cx="343929" cy="33917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  <p:cxnSp>
          <p:nvCxnSpPr>
            <p:cNvPr id="93" name="Conector reto 92"/>
            <p:cNvCxnSpPr>
              <a:stCxn id="92" idx="3"/>
              <a:endCxn id="89" idx="0"/>
            </p:cNvCxnSpPr>
            <p:nvPr/>
          </p:nvCxnSpPr>
          <p:spPr>
            <a:xfrm flipH="1">
              <a:off x="7252124" y="3627171"/>
              <a:ext cx="225683" cy="3018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102" idx="0"/>
              <a:endCxn id="105" idx="3"/>
            </p:cNvCxnSpPr>
            <p:nvPr/>
          </p:nvCxnSpPr>
          <p:spPr>
            <a:xfrm flipV="1">
              <a:off x="7636117" y="4218819"/>
              <a:ext cx="176630" cy="290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ipse 95"/>
            <p:cNvSpPr/>
            <p:nvPr/>
          </p:nvSpPr>
          <p:spPr>
            <a:xfrm>
              <a:off x="6759685" y="446310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97" name="Conector reto 96"/>
            <p:cNvCxnSpPr>
              <a:stCxn id="89" idx="3"/>
              <a:endCxn id="96" idx="0"/>
            </p:cNvCxnSpPr>
            <p:nvPr/>
          </p:nvCxnSpPr>
          <p:spPr>
            <a:xfrm rot="5400000">
              <a:off x="6908780" y="4241355"/>
              <a:ext cx="244617" cy="1988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/>
            <p:cNvSpPr txBox="1"/>
            <p:nvPr/>
          </p:nvSpPr>
          <p:spPr>
            <a:xfrm>
              <a:off x="7400841" y="2349758"/>
              <a:ext cx="460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raiz</a:t>
              </a:r>
            </a:p>
          </p:txBody>
        </p:sp>
        <p:cxnSp>
          <p:nvCxnSpPr>
            <p:cNvPr id="99" name="Conector angulado 98"/>
            <p:cNvCxnSpPr>
              <a:endCxn id="98" idx="3"/>
            </p:cNvCxnSpPr>
            <p:nvPr/>
          </p:nvCxnSpPr>
          <p:spPr>
            <a:xfrm rot="16200000" flipV="1">
              <a:off x="7784886" y="2579856"/>
              <a:ext cx="236004" cy="8358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/>
            <p:cNvSpPr/>
            <p:nvPr/>
          </p:nvSpPr>
          <p:spPr>
            <a:xfrm>
              <a:off x="8040216" y="5661248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101" name="Conector reto 100"/>
            <p:cNvCxnSpPr>
              <a:stCxn id="90" idx="5"/>
              <a:endCxn id="100" idx="0"/>
            </p:cNvCxnSpPr>
            <p:nvPr/>
          </p:nvCxnSpPr>
          <p:spPr>
            <a:xfrm>
              <a:off x="8029635" y="5374691"/>
              <a:ext cx="182546" cy="2865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ipse 101"/>
            <p:cNvSpPr/>
            <p:nvPr/>
          </p:nvSpPr>
          <p:spPr>
            <a:xfrm>
              <a:off x="7464152" y="4509120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103" name="Conector reto 102"/>
            <p:cNvCxnSpPr>
              <a:stCxn id="102" idx="5"/>
              <a:endCxn id="90" idx="0"/>
            </p:cNvCxnSpPr>
            <p:nvPr/>
          </p:nvCxnSpPr>
          <p:spPr>
            <a:xfrm>
              <a:off x="7757714" y="4798627"/>
              <a:ext cx="150324" cy="28655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92" idx="5"/>
              <a:endCxn id="105" idx="0"/>
            </p:cNvCxnSpPr>
            <p:nvPr/>
          </p:nvCxnSpPr>
          <p:spPr>
            <a:xfrm>
              <a:off x="7721002" y="3627171"/>
              <a:ext cx="213343" cy="30214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/>
            <p:cNvSpPr/>
            <p:nvPr/>
          </p:nvSpPr>
          <p:spPr>
            <a:xfrm>
              <a:off x="7762380" y="392931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06" name="Elipse 105"/>
            <p:cNvSpPr/>
            <p:nvPr/>
          </p:nvSpPr>
          <p:spPr>
            <a:xfrm>
              <a:off x="7771369" y="274618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107" name="Conector reto 106"/>
            <p:cNvCxnSpPr>
              <a:stCxn id="106" idx="3"/>
              <a:endCxn id="92" idx="0"/>
            </p:cNvCxnSpPr>
            <p:nvPr/>
          </p:nvCxnSpPr>
          <p:spPr>
            <a:xfrm flipH="1">
              <a:off x="7599405" y="3035690"/>
              <a:ext cx="222331" cy="3019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>
              <a:stCxn id="105" idx="5"/>
              <a:endCxn id="109" idx="0"/>
            </p:cNvCxnSpPr>
            <p:nvPr/>
          </p:nvCxnSpPr>
          <p:spPr>
            <a:xfrm>
              <a:off x="8055942" y="4218819"/>
              <a:ext cx="198737" cy="24428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8082714" y="446310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</p:grpSp>
      <p:sp>
        <p:nvSpPr>
          <p:cNvPr id="112" name="Seta para a direita 111"/>
          <p:cNvSpPr/>
          <p:nvPr/>
        </p:nvSpPr>
        <p:spPr>
          <a:xfrm>
            <a:off x="8813611" y="3853815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/>
          <p:cNvSpPr txBox="1"/>
          <p:nvPr/>
        </p:nvSpPr>
        <p:spPr>
          <a:xfrm>
            <a:off x="8734654" y="4103401"/>
            <a:ext cx="84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grpSp>
        <p:nvGrpSpPr>
          <p:cNvPr id="140" name="Grupo 139"/>
          <p:cNvGrpSpPr/>
          <p:nvPr/>
        </p:nvGrpSpPr>
        <p:grpSpPr>
          <a:xfrm>
            <a:off x="10056440" y="2349758"/>
            <a:ext cx="1353803" cy="3652721"/>
            <a:chOff x="10056440" y="2490634"/>
            <a:chExt cx="1353803" cy="3652721"/>
          </a:xfrm>
        </p:grpSpPr>
        <p:sp>
          <p:nvSpPr>
            <p:cNvPr id="114" name="Elipse 113"/>
            <p:cNvSpPr/>
            <p:nvPr/>
          </p:nvSpPr>
          <p:spPr>
            <a:xfrm>
              <a:off x="10376914" y="347184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0719673" y="522811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0724195" y="2880527"/>
              <a:ext cx="343929" cy="33917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  <p:cxnSp>
          <p:nvCxnSpPr>
            <p:cNvPr id="117" name="Conector reto 116"/>
            <p:cNvCxnSpPr>
              <a:stCxn id="116" idx="3"/>
              <a:endCxn id="114" idx="0"/>
            </p:cNvCxnSpPr>
            <p:nvPr/>
          </p:nvCxnSpPr>
          <p:spPr>
            <a:xfrm flipH="1">
              <a:off x="10548879" y="3170034"/>
              <a:ext cx="225683" cy="3018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>
              <a:stCxn id="125" idx="0"/>
              <a:endCxn id="128" idx="3"/>
            </p:cNvCxnSpPr>
            <p:nvPr/>
          </p:nvCxnSpPr>
          <p:spPr>
            <a:xfrm flipV="1">
              <a:off x="10619717" y="4361748"/>
              <a:ext cx="176630" cy="290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ipse 118"/>
            <p:cNvSpPr/>
            <p:nvPr/>
          </p:nvSpPr>
          <p:spPr>
            <a:xfrm>
              <a:off x="10056440" y="4005966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120" name="Conector reto 119"/>
            <p:cNvCxnSpPr>
              <a:stCxn id="114" idx="3"/>
              <a:endCxn id="119" idx="0"/>
            </p:cNvCxnSpPr>
            <p:nvPr/>
          </p:nvCxnSpPr>
          <p:spPr>
            <a:xfrm rot="5400000">
              <a:off x="10205535" y="3784218"/>
              <a:ext cx="244617" cy="1988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>
              <a:off x="10341881" y="2490634"/>
              <a:ext cx="460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raiz</a:t>
              </a:r>
            </a:p>
          </p:txBody>
        </p:sp>
        <p:cxnSp>
          <p:nvCxnSpPr>
            <p:cNvPr id="122" name="Conector angulado 121"/>
            <p:cNvCxnSpPr>
              <a:stCxn id="116" idx="0"/>
              <a:endCxn id="121" idx="3"/>
            </p:cNvCxnSpPr>
            <p:nvPr/>
          </p:nvCxnSpPr>
          <p:spPr>
            <a:xfrm rot="16200000" flipV="1">
              <a:off x="10731146" y="2715512"/>
              <a:ext cx="236004" cy="940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ipse 122"/>
            <p:cNvSpPr/>
            <p:nvPr/>
          </p:nvSpPr>
          <p:spPr>
            <a:xfrm>
              <a:off x="11023816" y="5804177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124" name="Conector reto 123"/>
            <p:cNvCxnSpPr>
              <a:stCxn id="115" idx="5"/>
              <a:endCxn id="123" idx="0"/>
            </p:cNvCxnSpPr>
            <p:nvPr/>
          </p:nvCxnSpPr>
          <p:spPr>
            <a:xfrm>
              <a:off x="11013235" y="5517620"/>
              <a:ext cx="182546" cy="2865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/>
            <p:cNvSpPr/>
            <p:nvPr/>
          </p:nvSpPr>
          <p:spPr>
            <a:xfrm>
              <a:off x="10447752" y="4652049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126" name="Conector reto 125"/>
            <p:cNvCxnSpPr>
              <a:stCxn id="125" idx="5"/>
              <a:endCxn id="115" idx="0"/>
            </p:cNvCxnSpPr>
            <p:nvPr/>
          </p:nvCxnSpPr>
          <p:spPr>
            <a:xfrm>
              <a:off x="10741314" y="4941556"/>
              <a:ext cx="150324" cy="28655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>
              <a:stCxn id="129" idx="3"/>
              <a:endCxn id="128" idx="0"/>
            </p:cNvCxnSpPr>
            <p:nvPr/>
          </p:nvCxnSpPr>
          <p:spPr>
            <a:xfrm flipH="1">
              <a:off x="10917945" y="3765090"/>
              <a:ext cx="198736" cy="30715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ipse 127"/>
            <p:cNvSpPr/>
            <p:nvPr/>
          </p:nvSpPr>
          <p:spPr>
            <a:xfrm>
              <a:off x="10745980" y="4072241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29" name="Elipse 128"/>
            <p:cNvSpPr/>
            <p:nvPr/>
          </p:nvSpPr>
          <p:spPr>
            <a:xfrm>
              <a:off x="11066314" y="3475583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130" name="Conector reto 129"/>
            <p:cNvCxnSpPr>
              <a:stCxn id="129" idx="0"/>
              <a:endCxn id="116" idx="5"/>
            </p:cNvCxnSpPr>
            <p:nvPr/>
          </p:nvCxnSpPr>
          <p:spPr>
            <a:xfrm flipH="1" flipV="1">
              <a:off x="11017757" y="3170034"/>
              <a:ext cx="220522" cy="30554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>
              <a:stCxn id="128" idx="5"/>
              <a:endCxn id="132" idx="0"/>
            </p:cNvCxnSpPr>
            <p:nvPr/>
          </p:nvCxnSpPr>
          <p:spPr>
            <a:xfrm>
              <a:off x="11039542" y="4361748"/>
              <a:ext cx="198737" cy="24428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ipse 131"/>
            <p:cNvSpPr/>
            <p:nvPr/>
          </p:nvSpPr>
          <p:spPr>
            <a:xfrm>
              <a:off x="11066314" y="4606032"/>
              <a:ext cx="343929" cy="3391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15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árvore de difusão não garante um pior caso de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O tempo médio para efetuar uma busca, inserção ou remoção é O 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Asseguram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amortizada </a:t>
            </a:r>
            <a:r>
              <a:rPr lang="pt-BR" dirty="0"/>
              <a:t>de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r>
              <a:rPr lang="pt-BR" dirty="0"/>
              <a:t>É possível provar que as árvores de difusão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tão eficientes quantos as árvores ótimas</a:t>
            </a:r>
            <a:r>
              <a:rPr lang="pt-BR" dirty="0"/>
              <a:t> de busca quando o conteúdo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, ou seja, são feitas apenas buscas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conjectura</a:t>
            </a:r>
            <a:r>
              <a:rPr lang="pt-BR" dirty="0"/>
              <a:t> afirma que, para uma sequência suficientemente longa de acessos, a árvore de difusão é tão eficiente quanto qualquer árvore binária de busca balanceada</a:t>
            </a:r>
          </a:p>
        </p:txBody>
      </p:sp>
    </p:spTree>
    <p:extLst>
      <p:ext uri="{BB962C8B-B14F-4D97-AF65-F5344CB8AC3E}">
        <p14:creationId xmlns:p14="http://schemas.microsoft.com/office/powerpoint/2010/main" val="7309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bom funcionamento de uma estrutura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depende essencialmente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eficiência </a:t>
            </a:r>
            <a:r>
              <a:rPr lang="pt-BR" dirty="0"/>
              <a:t>da operação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</a:p>
          <a:p>
            <a:pPr lvl="1"/>
            <a:endParaRPr lang="pt-BR" dirty="0"/>
          </a:p>
          <a:p>
            <a:r>
              <a:rPr lang="pt-BR" dirty="0"/>
              <a:t>Para a operação de busca sabe-se que:</a:t>
            </a:r>
          </a:p>
          <a:p>
            <a:pPr lvl="1"/>
            <a:r>
              <a:rPr lang="pt-BR" dirty="0"/>
              <a:t>Quanto mais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próximo da raiz </a:t>
            </a:r>
            <a:r>
              <a:rPr lang="pt-BR" dirty="0"/>
              <a:t>o nó procurado estiver, melhor</a:t>
            </a:r>
          </a:p>
          <a:p>
            <a:pPr lvl="1"/>
            <a:r>
              <a:rPr lang="pt-BR" dirty="0"/>
              <a:t>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probabilidade de busca </a:t>
            </a:r>
            <a:r>
              <a:rPr lang="pt-BR" dirty="0"/>
              <a:t>é a mesma para todas as chaves, a árvore binária completa apresenta o melhor resultado,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Após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inserções e remoções </a:t>
            </a:r>
            <a:r>
              <a:rPr lang="pt-BR" dirty="0"/>
              <a:t>a busca pode se tornar ineficiente, O(n)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balanceamento</a:t>
            </a:r>
            <a:r>
              <a:rPr lang="pt-BR" dirty="0"/>
              <a:t> mantém a complexidade da busca em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2"/>
            <a:r>
              <a:rPr lang="pt-BR" dirty="0"/>
              <a:t>Exige a utilização de espaço adicional (balanço, cor, etc.)</a:t>
            </a:r>
          </a:p>
        </p:txBody>
      </p:sp>
      <p:grpSp>
        <p:nvGrpSpPr>
          <p:cNvPr id="99" name="Grupo 98"/>
          <p:cNvGrpSpPr/>
          <p:nvPr/>
        </p:nvGrpSpPr>
        <p:grpSpPr>
          <a:xfrm>
            <a:off x="8688288" y="404664"/>
            <a:ext cx="3164738" cy="2127074"/>
            <a:chOff x="2381224" y="3510752"/>
            <a:chExt cx="3164738" cy="2127074"/>
          </a:xfrm>
        </p:grpSpPr>
        <p:sp>
          <p:nvSpPr>
            <p:cNvPr id="100" name="Elipse 99"/>
            <p:cNvSpPr/>
            <p:nvPr/>
          </p:nvSpPr>
          <p:spPr>
            <a:xfrm>
              <a:off x="3596434" y="3510752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4310050" y="4071943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2" name="Elipse 101"/>
            <p:cNvSpPr/>
            <p:nvPr/>
          </p:nvSpPr>
          <p:spPr>
            <a:xfrm>
              <a:off x="3881422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3" name="Conector reto 102"/>
            <p:cNvCxnSpPr>
              <a:stCxn id="100" idx="3"/>
              <a:endCxn id="112" idx="0"/>
            </p:cNvCxnSpPr>
            <p:nvPr/>
          </p:nvCxnSpPr>
          <p:spPr>
            <a:xfrm flipH="1">
              <a:off x="2988065" y="3810722"/>
              <a:ext cx="660566" cy="261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100" idx="5"/>
              <a:endCxn id="101" idx="0"/>
            </p:cNvCxnSpPr>
            <p:nvPr/>
          </p:nvCxnSpPr>
          <p:spPr>
            <a:xfrm>
              <a:off x="3900663" y="3810722"/>
              <a:ext cx="587600" cy="261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/>
            <p:cNvSpPr/>
            <p:nvPr/>
          </p:nvSpPr>
          <p:spPr>
            <a:xfrm>
              <a:off x="4810116" y="4643447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6" name="Conector reto 105"/>
            <p:cNvCxnSpPr>
              <a:stCxn id="101" idx="3"/>
              <a:endCxn id="102" idx="0"/>
            </p:cNvCxnSpPr>
            <p:nvPr/>
          </p:nvCxnSpPr>
          <p:spPr>
            <a:xfrm flipH="1">
              <a:off x="4059635" y="4371913"/>
              <a:ext cx="302612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>
              <a:stCxn id="101" idx="5"/>
              <a:endCxn id="105" idx="0"/>
            </p:cNvCxnSpPr>
            <p:nvPr/>
          </p:nvCxnSpPr>
          <p:spPr>
            <a:xfrm>
              <a:off x="4614279" y="4371913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473070" y="5286389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9" name="Conector reto 108"/>
            <p:cNvCxnSpPr>
              <a:stCxn id="105" idx="3"/>
              <a:endCxn id="108" idx="0"/>
            </p:cNvCxnSpPr>
            <p:nvPr/>
          </p:nvCxnSpPr>
          <p:spPr>
            <a:xfrm flipH="1">
              <a:off x="4651283" y="4943417"/>
              <a:ext cx="211030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/>
            <p:cNvSpPr/>
            <p:nvPr/>
          </p:nvSpPr>
          <p:spPr>
            <a:xfrm>
              <a:off x="5189536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1" name="Conector reto 110"/>
            <p:cNvCxnSpPr>
              <a:stCxn id="105" idx="5"/>
              <a:endCxn id="110" idx="0"/>
            </p:cNvCxnSpPr>
            <p:nvPr/>
          </p:nvCxnSpPr>
          <p:spPr>
            <a:xfrm>
              <a:off x="5114345" y="4943417"/>
              <a:ext cx="253404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2809852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81224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3309918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5" name="Conector reto 114"/>
            <p:cNvCxnSpPr>
              <a:stCxn id="112" idx="3"/>
              <a:endCxn id="113" idx="0"/>
            </p:cNvCxnSpPr>
            <p:nvPr/>
          </p:nvCxnSpPr>
          <p:spPr>
            <a:xfrm flipH="1">
              <a:off x="2559437" y="4371913"/>
              <a:ext cx="302612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>
              <a:stCxn id="112" idx="5"/>
              <a:endCxn id="114" idx="0"/>
            </p:cNvCxnSpPr>
            <p:nvPr/>
          </p:nvCxnSpPr>
          <p:spPr>
            <a:xfrm>
              <a:off x="3114081" y="4371913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e seta reta 4"/>
          <p:cNvCxnSpPr/>
          <p:nvPr/>
        </p:nvCxnSpPr>
        <p:spPr>
          <a:xfrm>
            <a:off x="10334278" y="635748"/>
            <a:ext cx="498493" cy="1994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1041517" y="1207161"/>
            <a:ext cx="341410" cy="24907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10852832" y="1788748"/>
            <a:ext cx="211030" cy="3429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Em muitas aplicações é comum termos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chaves mais acessadas que outras </a:t>
            </a:r>
            <a:r>
              <a:rPr lang="pt-BR"/>
              <a:t>em suas estruturas </a:t>
            </a:r>
            <a:r>
              <a:rPr lang="pt-BR" dirty="0"/>
              <a:t>de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autoajustáveis </a:t>
            </a:r>
            <a:r>
              <a:rPr lang="pt-BR" dirty="0"/>
              <a:t>se utilizam dessa premissa para fornecer acesso otimizado aos elementos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de difusão </a:t>
            </a:r>
            <a:r>
              <a:rPr lang="pt-BR" dirty="0"/>
              <a:t>são árvores binárias de busca autoajustáveis</a:t>
            </a:r>
          </a:p>
          <a:p>
            <a:pPr lvl="2"/>
            <a:r>
              <a:rPr lang="pt-BR" dirty="0"/>
              <a:t>A difusão completa equivalente a “mover para a frente”</a:t>
            </a:r>
          </a:p>
          <a:p>
            <a:pPr lvl="2"/>
            <a:r>
              <a:rPr lang="pt-BR" dirty="0"/>
              <a:t>Asseguram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amortizada </a:t>
            </a:r>
            <a:r>
              <a:rPr lang="pt-BR" dirty="0"/>
              <a:t>de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alternativa consiste em utilizar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Binárias Autoajustáveis</a:t>
            </a:r>
          </a:p>
          <a:p>
            <a:endParaRPr lang="pt-BR" dirty="0"/>
          </a:p>
          <a:p>
            <a:r>
              <a:rPr lang="pt-BR" dirty="0"/>
              <a:t>Principais características:</a:t>
            </a:r>
          </a:p>
          <a:p>
            <a:pPr lvl="1"/>
            <a:r>
              <a:rPr lang="pt-BR" dirty="0"/>
              <a:t>Empregam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de ajuste </a:t>
            </a:r>
            <a:r>
              <a:rPr lang="pt-BR" dirty="0"/>
              <a:t>após cada busca</a:t>
            </a:r>
          </a:p>
          <a:p>
            <a:pPr lvl="2"/>
            <a:r>
              <a:rPr lang="pt-BR" dirty="0"/>
              <a:t>As operações de ajuste são semelhantes as de balanceamento</a:t>
            </a:r>
          </a:p>
          <a:p>
            <a:pPr lvl="1"/>
            <a:r>
              <a:rPr lang="pt-BR" dirty="0"/>
              <a:t>Não existem padrões de balanceamento a serem obedecidos</a:t>
            </a:r>
          </a:p>
          <a:p>
            <a:pPr lvl="2"/>
            <a:r>
              <a:rPr lang="pt-BR" dirty="0"/>
              <a:t>Dispensam o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adicional</a:t>
            </a:r>
          </a:p>
          <a:p>
            <a:pPr lvl="1"/>
            <a:r>
              <a:rPr lang="pt-BR" dirty="0"/>
              <a:t>Não garantem um pior caso de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2"/>
            <a:r>
              <a:rPr lang="pt-BR" dirty="0"/>
              <a:t>Asseguram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amortizada </a:t>
            </a:r>
            <a:r>
              <a:rPr lang="pt-BR" dirty="0"/>
              <a:t>de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endParaRPr lang="pt-BR" dirty="0"/>
          </a:p>
        </p:txBody>
      </p:sp>
      <p:grpSp>
        <p:nvGrpSpPr>
          <p:cNvPr id="78" name="Grupo 77"/>
          <p:cNvGrpSpPr/>
          <p:nvPr/>
        </p:nvGrpSpPr>
        <p:grpSpPr>
          <a:xfrm>
            <a:off x="9192344" y="3356992"/>
            <a:ext cx="2376264" cy="2127074"/>
            <a:chOff x="3241900" y="3510752"/>
            <a:chExt cx="2376264" cy="2127074"/>
          </a:xfrm>
        </p:grpSpPr>
        <p:sp>
          <p:nvSpPr>
            <p:cNvPr id="79" name="Elipse 78"/>
            <p:cNvSpPr/>
            <p:nvPr/>
          </p:nvSpPr>
          <p:spPr>
            <a:xfrm>
              <a:off x="3736836" y="351075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80" name="Elipse 79"/>
            <p:cNvSpPr/>
            <p:nvPr/>
          </p:nvSpPr>
          <p:spPr>
            <a:xfrm>
              <a:off x="4310050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3881422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2" name="Conector reto 81"/>
            <p:cNvCxnSpPr>
              <a:stCxn id="79" idx="3"/>
              <a:endCxn id="92" idx="0"/>
            </p:cNvCxnSpPr>
            <p:nvPr/>
          </p:nvCxnSpPr>
          <p:spPr>
            <a:xfrm flipH="1">
              <a:off x="3420113" y="3810722"/>
              <a:ext cx="368920" cy="261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79" idx="5"/>
              <a:endCxn id="80" idx="0"/>
            </p:cNvCxnSpPr>
            <p:nvPr/>
          </p:nvCxnSpPr>
          <p:spPr>
            <a:xfrm>
              <a:off x="4041065" y="3810722"/>
              <a:ext cx="447198" cy="261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4810116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6" name="Conector reto 85"/>
            <p:cNvCxnSpPr>
              <a:stCxn id="80" idx="3"/>
              <a:endCxn id="81" idx="0"/>
            </p:cNvCxnSpPr>
            <p:nvPr/>
          </p:nvCxnSpPr>
          <p:spPr>
            <a:xfrm flipH="1">
              <a:off x="4059635" y="4371913"/>
              <a:ext cx="302612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80" idx="5"/>
              <a:endCxn id="85" idx="0"/>
            </p:cNvCxnSpPr>
            <p:nvPr/>
          </p:nvCxnSpPr>
          <p:spPr>
            <a:xfrm>
              <a:off x="4614279" y="4371913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4394028" y="526253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9" name="Conector reto 88"/>
            <p:cNvCxnSpPr>
              <a:stCxn id="85" idx="3"/>
              <a:endCxn id="88" idx="0"/>
            </p:cNvCxnSpPr>
            <p:nvPr/>
          </p:nvCxnSpPr>
          <p:spPr>
            <a:xfrm flipH="1">
              <a:off x="4572241" y="4943417"/>
              <a:ext cx="290072" cy="3191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5261738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91" name="Conector reto 90"/>
            <p:cNvCxnSpPr>
              <a:stCxn id="85" idx="5"/>
              <a:endCxn id="90" idx="0"/>
            </p:cNvCxnSpPr>
            <p:nvPr/>
          </p:nvCxnSpPr>
          <p:spPr>
            <a:xfrm>
              <a:off x="5114345" y="4943417"/>
              <a:ext cx="325606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3241900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0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de difusão </a:t>
            </a:r>
            <a:r>
              <a:rPr lang="pt-BR" dirty="0"/>
              <a:t>(</a:t>
            </a:r>
            <a:r>
              <a:rPr lang="pt-BR" i="1" dirty="0" err="1"/>
              <a:t>splay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dirty="0"/>
              <a:t>)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uma árvore binária de busca autoajustável, que emprega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de difusão</a:t>
            </a:r>
            <a:r>
              <a:rPr lang="pt-BR" dirty="0"/>
              <a:t> para ajustá-la automaticamente</a:t>
            </a:r>
          </a:p>
          <a:p>
            <a:endParaRPr lang="pt-BR" dirty="0"/>
          </a:p>
          <a:p>
            <a:pPr lvl="1"/>
            <a:r>
              <a:rPr lang="pt-BR" dirty="0"/>
              <a:t>As operações de difusão empregam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rotações </a:t>
            </a:r>
            <a:r>
              <a:rPr lang="pt-BR" dirty="0"/>
              <a:t>(mesmas da AVL)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Rotação esquerda, dupla esquerda, direita e dupla direita</a:t>
            </a:r>
          </a:p>
          <a:p>
            <a:pPr lvl="1"/>
            <a:r>
              <a:rPr lang="pt-BR" dirty="0"/>
              <a:t>A rotação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 da posição do nó </a:t>
            </a:r>
            <a:r>
              <a:rPr lang="pt-BR" dirty="0"/>
              <a:t>em relação ao seu pai e avô</a:t>
            </a:r>
          </a:p>
          <a:p>
            <a:pPr lvl="2"/>
            <a:r>
              <a:rPr lang="pt-BR" dirty="0"/>
              <a:t>São realizadas no máximo duas rotações</a:t>
            </a:r>
          </a:p>
          <a:p>
            <a:pPr lvl="1"/>
            <a:r>
              <a:rPr lang="pt-BR" dirty="0"/>
              <a:t>A difusão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 em um nó </a:t>
            </a:r>
            <a:r>
              <a:rPr lang="pt-BR" dirty="0"/>
              <a:t>e se propaga até a raiz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336360" y="3068960"/>
            <a:ext cx="2376264" cy="2127074"/>
            <a:chOff x="3241900" y="3510752"/>
            <a:chExt cx="2376264" cy="2127074"/>
          </a:xfrm>
        </p:grpSpPr>
        <p:sp>
          <p:nvSpPr>
            <p:cNvPr id="5" name="Elipse 4"/>
            <p:cNvSpPr/>
            <p:nvPr/>
          </p:nvSpPr>
          <p:spPr>
            <a:xfrm>
              <a:off x="3736836" y="3510752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310050" y="4071943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3881422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" name="Conector reto 7"/>
            <p:cNvCxnSpPr>
              <a:stCxn id="5" idx="3"/>
              <a:endCxn id="17" idx="0"/>
            </p:cNvCxnSpPr>
            <p:nvPr/>
          </p:nvCxnSpPr>
          <p:spPr>
            <a:xfrm flipH="1">
              <a:off x="3420113" y="3810722"/>
              <a:ext cx="368920" cy="261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5"/>
              <a:endCxn id="6" idx="0"/>
            </p:cNvCxnSpPr>
            <p:nvPr/>
          </p:nvCxnSpPr>
          <p:spPr>
            <a:xfrm>
              <a:off x="4041065" y="3810722"/>
              <a:ext cx="447198" cy="261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810116" y="4643447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" name="Conector reto 10"/>
            <p:cNvCxnSpPr>
              <a:stCxn id="6" idx="3"/>
              <a:endCxn id="7" idx="0"/>
            </p:cNvCxnSpPr>
            <p:nvPr/>
          </p:nvCxnSpPr>
          <p:spPr>
            <a:xfrm flipH="1">
              <a:off x="4059635" y="4371913"/>
              <a:ext cx="302612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6" idx="5"/>
              <a:endCxn id="10" idx="0"/>
            </p:cNvCxnSpPr>
            <p:nvPr/>
          </p:nvCxnSpPr>
          <p:spPr>
            <a:xfrm>
              <a:off x="4614279" y="4371913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4394028" y="5262536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4" name="Conector reto 13"/>
            <p:cNvCxnSpPr>
              <a:stCxn id="10" idx="3"/>
              <a:endCxn id="13" idx="0"/>
            </p:cNvCxnSpPr>
            <p:nvPr/>
          </p:nvCxnSpPr>
          <p:spPr>
            <a:xfrm flipH="1">
              <a:off x="4572241" y="4943417"/>
              <a:ext cx="290072" cy="3191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261738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6" name="Conector reto 15"/>
            <p:cNvCxnSpPr>
              <a:stCxn id="10" idx="5"/>
              <a:endCxn id="15" idx="0"/>
            </p:cNvCxnSpPr>
            <p:nvPr/>
          </p:nvCxnSpPr>
          <p:spPr>
            <a:xfrm>
              <a:off x="5114345" y="4943417"/>
              <a:ext cx="325606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3241900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de seta reta 17"/>
          <p:cNvCxnSpPr/>
          <p:nvPr/>
        </p:nvCxnSpPr>
        <p:spPr>
          <a:xfrm>
            <a:off x="10239521" y="3254795"/>
            <a:ext cx="447654" cy="25971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815918" y="3829043"/>
            <a:ext cx="374814" cy="2614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10511246" y="4413530"/>
            <a:ext cx="313145" cy="33264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83360"/>
          </a:xfrm>
        </p:spPr>
        <p:txBody>
          <a:bodyPr>
            <a:normAutofit/>
          </a:bodyPr>
          <a:lstStyle/>
          <a:p>
            <a:r>
              <a:rPr lang="pt-BR" dirty="0"/>
              <a:t>Passos para efetuar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difusão</a:t>
            </a:r>
            <a:r>
              <a:rPr lang="pt-BR" dirty="0"/>
              <a:t>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q</a:t>
            </a:r>
            <a:r>
              <a:rPr lang="pt-BR" dirty="0"/>
              <a:t> em uma árvore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 r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1</a:t>
            </a:r>
            <a:r>
              <a:rPr lang="pt-BR" dirty="0"/>
              <a:t>: q = r</a:t>
            </a:r>
            <a:br>
              <a:rPr lang="pt-BR" dirty="0"/>
            </a:br>
            <a:r>
              <a:rPr lang="pt-BR" dirty="0"/>
              <a:t>	Nada a fazer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2:</a:t>
            </a:r>
            <a:r>
              <a:rPr lang="pt-BR" dirty="0"/>
              <a:t> q é filho de v = r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2.1</a:t>
            </a:r>
            <a:r>
              <a:rPr lang="pt-BR" dirty="0"/>
              <a:t>: q é filho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esquerdo</a:t>
            </a:r>
            <a:br>
              <a:rPr lang="pt-BR" dirty="0"/>
            </a:br>
            <a:r>
              <a:rPr lang="pt-BR" dirty="0"/>
              <a:t>	Efetuar rotação direita em q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</a:t>
            </a:r>
            <a:r>
              <a:rPr lang="pt-BR" dirty="0"/>
              <a:t>: q é filho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direito</a:t>
            </a:r>
            <a:br>
              <a:rPr lang="pt-BR" dirty="0"/>
            </a:br>
            <a:r>
              <a:rPr lang="pt-BR" dirty="0"/>
              <a:t>	Efetuar rotação esquerda em q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6080521" y="3029422"/>
            <a:ext cx="4775897" cy="1503523"/>
            <a:chOff x="6023992" y="3003697"/>
            <a:chExt cx="5211934" cy="1640794"/>
          </a:xfrm>
        </p:grpSpPr>
        <p:sp>
          <p:nvSpPr>
            <p:cNvPr id="4" name="Elipse 3"/>
            <p:cNvSpPr/>
            <p:nvPr/>
          </p:nvSpPr>
          <p:spPr>
            <a:xfrm>
              <a:off x="6989165" y="3003697"/>
              <a:ext cx="310743" cy="30645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6506578" y="3534542"/>
              <a:ext cx="310743" cy="30645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6" name="Conector reto 5"/>
            <p:cNvCxnSpPr>
              <a:stCxn id="4" idx="3"/>
              <a:endCxn id="5" idx="0"/>
            </p:cNvCxnSpPr>
            <p:nvPr/>
          </p:nvCxnSpPr>
          <p:spPr>
            <a:xfrm rot="5400000">
              <a:off x="6713676" y="3213544"/>
              <a:ext cx="269273" cy="37272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5"/>
              <a:endCxn id="12" idx="0"/>
            </p:cNvCxnSpPr>
            <p:nvPr/>
          </p:nvCxnSpPr>
          <p:spPr>
            <a:xfrm rot="16200000" flipH="1">
              <a:off x="7252570" y="3267101"/>
              <a:ext cx="317532" cy="3138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riângulo isósceles 7"/>
            <p:cNvSpPr/>
            <p:nvPr/>
          </p:nvSpPr>
          <p:spPr>
            <a:xfrm>
              <a:off x="6023992" y="4113646"/>
              <a:ext cx="579104" cy="53084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9" name="Conector reto 8"/>
            <p:cNvCxnSpPr>
              <a:stCxn id="5" idx="3"/>
              <a:endCxn id="8" idx="0"/>
            </p:cNvCxnSpPr>
            <p:nvPr/>
          </p:nvCxnSpPr>
          <p:spPr>
            <a:xfrm rot="5400000">
              <a:off x="6274050" y="3835610"/>
              <a:ext cx="317532" cy="238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5" idx="5"/>
              <a:endCxn id="11" idx="0"/>
            </p:cNvCxnSpPr>
            <p:nvPr/>
          </p:nvCxnSpPr>
          <p:spPr>
            <a:xfrm rot="16200000" flipH="1">
              <a:off x="6721725" y="3846205"/>
              <a:ext cx="317532" cy="217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ângulo isósceles 10"/>
            <p:cNvSpPr/>
            <p:nvPr/>
          </p:nvSpPr>
          <p:spPr>
            <a:xfrm>
              <a:off x="6699613" y="4113646"/>
              <a:ext cx="579104" cy="53084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7278717" y="3582801"/>
              <a:ext cx="579104" cy="53084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8195631" y="3582801"/>
              <a:ext cx="723880" cy="193035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133256" y="3875021"/>
              <a:ext cx="848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Rotação</a:t>
              </a:r>
              <a:br>
                <a:rPr lang="pt-BR" sz="1600" dirty="0"/>
              </a:br>
              <a:r>
                <a:rPr lang="pt-BR" sz="1600" dirty="0"/>
                <a:t>direita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0415529" y="3534542"/>
              <a:ext cx="310743" cy="30645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10029460" y="3003697"/>
              <a:ext cx="310743" cy="30645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17" name="Conector reto 16"/>
            <p:cNvCxnSpPr>
              <a:stCxn id="15" idx="0"/>
              <a:endCxn id="16" idx="5"/>
            </p:cNvCxnSpPr>
            <p:nvPr/>
          </p:nvCxnSpPr>
          <p:spPr>
            <a:xfrm rot="16200000" flipV="1">
              <a:off x="10298163" y="3261804"/>
              <a:ext cx="269273" cy="27620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15" idx="5"/>
              <a:endCxn id="23" idx="0"/>
            </p:cNvCxnSpPr>
            <p:nvPr/>
          </p:nvCxnSpPr>
          <p:spPr>
            <a:xfrm rot="16200000" flipH="1">
              <a:off x="10654804" y="3822076"/>
              <a:ext cx="317532" cy="26560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ângulo isósceles 18"/>
            <p:cNvSpPr/>
            <p:nvPr/>
          </p:nvSpPr>
          <p:spPr>
            <a:xfrm>
              <a:off x="9305580" y="3582801"/>
              <a:ext cx="579104" cy="53084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20" name="Conector reto 19"/>
            <p:cNvCxnSpPr>
              <a:stCxn id="16" idx="3"/>
              <a:endCxn id="19" idx="0"/>
            </p:cNvCxnSpPr>
            <p:nvPr/>
          </p:nvCxnSpPr>
          <p:spPr>
            <a:xfrm rot="5400000">
              <a:off x="9676285" y="3184118"/>
              <a:ext cx="317532" cy="479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5" idx="3"/>
              <a:endCxn id="22" idx="0"/>
            </p:cNvCxnSpPr>
            <p:nvPr/>
          </p:nvCxnSpPr>
          <p:spPr>
            <a:xfrm rot="5400000">
              <a:off x="10183001" y="3835610"/>
              <a:ext cx="317532" cy="238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9932943" y="4113646"/>
              <a:ext cx="579104" cy="53084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10656822" y="4113646"/>
              <a:ext cx="579104" cy="53084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6017033" y="4894357"/>
            <a:ext cx="4839385" cy="1565611"/>
            <a:chOff x="2517260" y="2928934"/>
            <a:chExt cx="7507830" cy="2428892"/>
          </a:xfrm>
        </p:grpSpPr>
        <p:sp>
          <p:nvSpPr>
            <p:cNvPr id="25" name="Elipse 24"/>
            <p:cNvSpPr/>
            <p:nvPr/>
          </p:nvSpPr>
          <p:spPr>
            <a:xfrm>
              <a:off x="3517392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4088896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27" name="Conector reto 26"/>
            <p:cNvCxnSpPr>
              <a:stCxn id="25" idx="5"/>
              <a:endCxn id="26" idx="0"/>
            </p:cNvCxnSpPr>
            <p:nvPr/>
          </p:nvCxnSpPr>
          <p:spPr>
            <a:xfrm rot="16200000" flipH="1">
              <a:off x="3915157" y="3311012"/>
              <a:ext cx="398609" cy="4088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25" idx="3"/>
              <a:endCxn id="33" idx="0"/>
            </p:cNvCxnSpPr>
            <p:nvPr/>
          </p:nvCxnSpPr>
          <p:spPr>
            <a:xfrm rot="5400000">
              <a:off x="3030301" y="3231733"/>
              <a:ext cx="470047" cy="6388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ângulo isósceles 28"/>
            <p:cNvSpPr/>
            <p:nvPr/>
          </p:nvSpPr>
          <p:spPr>
            <a:xfrm>
              <a:off x="3374516" y="4572008"/>
              <a:ext cx="857256" cy="78581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cxnSp>
          <p:nvCxnSpPr>
            <p:cNvPr id="30" name="Conector reto 29"/>
            <p:cNvCxnSpPr>
              <a:stCxn id="26" idx="3"/>
              <a:endCxn id="29" idx="0"/>
            </p:cNvCxnSpPr>
            <p:nvPr/>
          </p:nvCxnSpPr>
          <p:spPr>
            <a:xfrm rot="5400000">
              <a:off x="3744681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6" idx="5"/>
              <a:endCxn id="32" idx="0"/>
            </p:cNvCxnSpPr>
            <p:nvPr/>
          </p:nvCxnSpPr>
          <p:spPr>
            <a:xfrm rot="16200000" flipH="1">
              <a:off x="4407380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ângulo isósceles 31"/>
            <p:cNvSpPr/>
            <p:nvPr/>
          </p:nvSpPr>
          <p:spPr>
            <a:xfrm>
              <a:off x="4374648" y="4572008"/>
              <a:ext cx="857256" cy="78581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33" name="Triângulo isósceles 32"/>
            <p:cNvSpPr/>
            <p:nvPr/>
          </p:nvSpPr>
          <p:spPr>
            <a:xfrm>
              <a:off x="2517260" y="3786190"/>
              <a:ext cx="857256" cy="78581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sp>
          <p:nvSpPr>
            <p:cNvPr id="34" name="Seta para a direita 33"/>
            <p:cNvSpPr/>
            <p:nvPr/>
          </p:nvSpPr>
          <p:spPr>
            <a:xfrm>
              <a:off x="5738810" y="3786190"/>
              <a:ext cx="1071570" cy="285752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583932" y="4173399"/>
              <a:ext cx="1381326" cy="84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Rotação</a:t>
              </a:r>
              <a:br>
                <a:rPr lang="pt-BR" sz="1600" dirty="0"/>
              </a:br>
              <a:r>
                <a:rPr lang="pt-BR" sz="1600" dirty="0"/>
                <a:t>esquerda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7953388" y="3786190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8667768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38" name="Conector reto 37"/>
            <p:cNvCxnSpPr>
              <a:stCxn id="36" idx="0"/>
              <a:endCxn id="37" idx="3"/>
            </p:cNvCxnSpPr>
            <p:nvPr/>
          </p:nvCxnSpPr>
          <p:spPr>
            <a:xfrm rot="5400000" flipH="1" flipV="1">
              <a:off x="8224238" y="3275294"/>
              <a:ext cx="470047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36" idx="5"/>
              <a:endCxn id="44" idx="0"/>
            </p:cNvCxnSpPr>
            <p:nvPr/>
          </p:nvCxnSpPr>
          <p:spPr>
            <a:xfrm rot="16200000" flipH="1">
              <a:off x="8343310" y="4176111"/>
              <a:ext cx="398609" cy="39318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iângulo isósceles 39"/>
            <p:cNvSpPr/>
            <p:nvPr/>
          </p:nvSpPr>
          <p:spPr>
            <a:xfrm>
              <a:off x="9167834" y="3857628"/>
              <a:ext cx="857256" cy="78581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cxnSp>
          <p:nvCxnSpPr>
            <p:cNvPr id="41" name="Conector reto 40"/>
            <p:cNvCxnSpPr>
              <a:stCxn id="37" idx="5"/>
              <a:endCxn id="40" idx="0"/>
            </p:cNvCxnSpPr>
            <p:nvPr/>
          </p:nvCxnSpPr>
          <p:spPr>
            <a:xfrm rot="16200000" flipH="1">
              <a:off x="9057690" y="3318855"/>
              <a:ext cx="541485" cy="536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6" idx="3"/>
              <a:endCxn id="43" idx="0"/>
            </p:cNvCxnSpPr>
            <p:nvPr/>
          </p:nvCxnSpPr>
          <p:spPr>
            <a:xfrm rot="5400000">
              <a:off x="7644892" y="4196146"/>
              <a:ext cx="398609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ângulo isósceles 42"/>
            <p:cNvSpPr/>
            <p:nvPr/>
          </p:nvSpPr>
          <p:spPr>
            <a:xfrm>
              <a:off x="7239008" y="4572008"/>
              <a:ext cx="857256" cy="78581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sp>
          <p:nvSpPr>
            <p:cNvPr id="44" name="Triângulo isósceles 43"/>
            <p:cNvSpPr/>
            <p:nvPr/>
          </p:nvSpPr>
          <p:spPr>
            <a:xfrm>
              <a:off x="8310578" y="4572008"/>
              <a:ext cx="857256" cy="78581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08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4" name="Elipse 3"/>
          <p:cNvSpPr/>
          <p:nvPr/>
        </p:nvSpPr>
        <p:spPr>
          <a:xfrm>
            <a:off x="5919156" y="355748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6" name="Elipse 5"/>
          <p:cNvSpPr/>
          <p:nvPr/>
        </p:nvSpPr>
        <p:spPr>
          <a:xfrm>
            <a:off x="6348062" y="4270521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7" name="Conector reto 6"/>
          <p:cNvCxnSpPr>
            <a:stCxn id="6" idx="0"/>
            <a:endCxn id="4" idx="5"/>
          </p:cNvCxnSpPr>
          <p:nvPr/>
        </p:nvCxnSpPr>
        <p:spPr>
          <a:xfrm flipH="1" flipV="1">
            <a:off x="6311789" y="3944691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061900" y="498624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9" name="Conector reto 8"/>
          <p:cNvCxnSpPr>
            <a:stCxn id="12" idx="3"/>
            <a:endCxn id="8" idx="0"/>
          </p:cNvCxnSpPr>
          <p:nvPr/>
        </p:nvCxnSpPr>
        <p:spPr>
          <a:xfrm rot="5400000">
            <a:off x="5261312" y="4689659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928397" y="498624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11" name="Conector reto 10"/>
          <p:cNvCxnSpPr>
            <a:stCxn id="12" idx="5"/>
            <a:endCxn id="10" idx="0"/>
          </p:cNvCxnSpPr>
          <p:nvPr/>
        </p:nvCxnSpPr>
        <p:spPr>
          <a:xfrm>
            <a:off x="5883161" y="4659071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490528" y="427186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13" name="Conector reto 12"/>
          <p:cNvCxnSpPr>
            <a:stCxn id="4" idx="3"/>
            <a:endCxn id="12" idx="0"/>
          </p:cNvCxnSpPr>
          <p:nvPr/>
        </p:nvCxnSpPr>
        <p:spPr>
          <a:xfrm rot="5400000">
            <a:off x="5689940" y="3975279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67512" y="59244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buscar(7)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561499" y="593998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buscar(9)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412237" y="3039359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34" name="Conector angulado 33"/>
          <p:cNvCxnSpPr>
            <a:endCxn id="33" idx="3"/>
          </p:cNvCxnSpPr>
          <p:nvPr/>
        </p:nvCxnSpPr>
        <p:spPr>
          <a:xfrm rot="16200000" flipV="1">
            <a:off x="5876665" y="3297886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eta para a direita 41"/>
          <p:cNvSpPr/>
          <p:nvPr/>
        </p:nvSpPr>
        <p:spPr>
          <a:xfrm>
            <a:off x="7609714" y="4083939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509883" y="4333525"/>
            <a:ext cx="890373" cy="542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esquerda</a:t>
            </a:r>
          </a:p>
        </p:txBody>
      </p:sp>
      <p:sp>
        <p:nvSpPr>
          <p:cNvPr id="54" name="Elipse 53"/>
          <p:cNvSpPr/>
          <p:nvPr/>
        </p:nvSpPr>
        <p:spPr>
          <a:xfrm>
            <a:off x="2325169" y="3555090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55" name="Elipse 54"/>
          <p:cNvSpPr/>
          <p:nvPr/>
        </p:nvSpPr>
        <p:spPr>
          <a:xfrm>
            <a:off x="2754075" y="426812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56" name="Conector reto 55"/>
          <p:cNvCxnSpPr>
            <a:stCxn id="55" idx="0"/>
            <a:endCxn id="54" idx="5"/>
          </p:cNvCxnSpPr>
          <p:nvPr/>
        </p:nvCxnSpPr>
        <p:spPr>
          <a:xfrm flipH="1" flipV="1">
            <a:off x="2717802" y="3942299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1467913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58" name="Conector reto 57"/>
          <p:cNvCxnSpPr>
            <a:stCxn id="61" idx="3"/>
            <a:endCxn id="57" idx="0"/>
          </p:cNvCxnSpPr>
          <p:nvPr/>
        </p:nvCxnSpPr>
        <p:spPr>
          <a:xfrm rot="5400000">
            <a:off x="1667325" y="4687267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334410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60" name="Conector reto 59"/>
          <p:cNvCxnSpPr>
            <a:stCxn id="61" idx="5"/>
            <a:endCxn id="59" idx="0"/>
          </p:cNvCxnSpPr>
          <p:nvPr/>
        </p:nvCxnSpPr>
        <p:spPr>
          <a:xfrm>
            <a:off x="2289174" y="4656679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1896541" y="42694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62" name="Conector reto 61"/>
          <p:cNvCxnSpPr>
            <a:stCxn id="54" idx="3"/>
            <a:endCxn id="61" idx="0"/>
          </p:cNvCxnSpPr>
          <p:nvPr/>
        </p:nvCxnSpPr>
        <p:spPr>
          <a:xfrm rot="5400000">
            <a:off x="2095953" y="3972887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1818250" y="3036967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64" name="Conector angulado 63"/>
          <p:cNvCxnSpPr>
            <a:endCxn id="63" idx="3"/>
          </p:cNvCxnSpPr>
          <p:nvPr/>
        </p:nvCxnSpPr>
        <p:spPr>
          <a:xfrm rot="16200000" flipV="1">
            <a:off x="2282678" y="3295494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9508691" y="384922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66" name="Elipse 65"/>
          <p:cNvSpPr/>
          <p:nvPr/>
        </p:nvSpPr>
        <p:spPr>
          <a:xfrm>
            <a:off x="9884474" y="3179561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cxnSp>
        <p:nvCxnSpPr>
          <p:cNvPr id="67" name="Conector reto 66"/>
          <p:cNvCxnSpPr>
            <a:stCxn id="66" idx="3"/>
            <a:endCxn id="65" idx="0"/>
          </p:cNvCxnSpPr>
          <p:nvPr/>
        </p:nvCxnSpPr>
        <p:spPr>
          <a:xfrm flipH="1">
            <a:off x="9738690" y="3566770"/>
            <a:ext cx="213149" cy="28245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8651435" y="526006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69" name="Conector reto 68"/>
          <p:cNvCxnSpPr>
            <a:stCxn id="72" idx="3"/>
            <a:endCxn id="68" idx="0"/>
          </p:cNvCxnSpPr>
          <p:nvPr/>
        </p:nvCxnSpPr>
        <p:spPr>
          <a:xfrm rot="5400000">
            <a:off x="8850847" y="4963480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517932" y="526006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71" name="Conector reto 70"/>
          <p:cNvCxnSpPr>
            <a:stCxn id="72" idx="5"/>
            <a:endCxn id="70" idx="0"/>
          </p:cNvCxnSpPr>
          <p:nvPr/>
        </p:nvCxnSpPr>
        <p:spPr>
          <a:xfrm>
            <a:off x="9472696" y="4932892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9080063" y="454568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73" name="Conector reto 72"/>
          <p:cNvCxnSpPr>
            <a:stCxn id="65" idx="3"/>
            <a:endCxn id="72" idx="0"/>
          </p:cNvCxnSpPr>
          <p:nvPr/>
        </p:nvCxnSpPr>
        <p:spPr>
          <a:xfrm flipH="1">
            <a:off x="9310062" y="4236438"/>
            <a:ext cx="265994" cy="30924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9389483" y="2636912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75" name="Conector angulado 74"/>
          <p:cNvCxnSpPr>
            <a:stCxn id="66" idx="0"/>
            <a:endCxn id="74" idx="3"/>
          </p:cNvCxnSpPr>
          <p:nvPr/>
        </p:nvCxnSpPr>
        <p:spPr>
          <a:xfrm rot="16200000" flipV="1">
            <a:off x="9842132" y="2907219"/>
            <a:ext cx="357983" cy="1867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040280" y="35422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6786906" y="42681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409567" y="35536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0039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 para efetuar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difusão</a:t>
            </a:r>
            <a:r>
              <a:rPr lang="pt-BR" dirty="0"/>
              <a:t>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q</a:t>
            </a:r>
            <a:r>
              <a:rPr lang="pt-BR" dirty="0"/>
              <a:t> em uma árvore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 r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</a:t>
            </a:r>
            <a:r>
              <a:rPr lang="pt-BR" dirty="0"/>
              <a:t>: q é filho de v ≠ r (com z pai de v)</a:t>
            </a:r>
            <a:br>
              <a:rPr lang="pt-BR" dirty="0"/>
            </a:br>
            <a:r>
              <a:rPr lang="pt-BR" dirty="0"/>
              <a:t>	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3.1:</a:t>
            </a:r>
            <a:r>
              <a:rPr lang="pt-BR" dirty="0"/>
              <a:t> q e v são ambos filhos esquerdos</a:t>
            </a:r>
            <a:br>
              <a:rPr lang="pt-BR" dirty="0"/>
            </a:br>
            <a:r>
              <a:rPr lang="pt-BR" dirty="0"/>
              <a:t>	Efetuar rotação direita em v </a:t>
            </a:r>
            <a:br>
              <a:rPr lang="pt-BR" dirty="0"/>
            </a:br>
            <a:r>
              <a:rPr lang="pt-BR" dirty="0"/>
              <a:t>	e depois em q</a:t>
            </a:r>
            <a:br>
              <a:rPr lang="pt-BR" dirty="0"/>
            </a:b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8405206" y="4883277"/>
            <a:ext cx="663319" cy="1768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5951984" y="3717032"/>
            <a:ext cx="1956008" cy="2025201"/>
            <a:chOff x="4863967" y="3996087"/>
            <a:chExt cx="1956008" cy="2025201"/>
          </a:xfrm>
        </p:grpSpPr>
        <p:sp>
          <p:nvSpPr>
            <p:cNvPr id="4" name="Elipse 3"/>
            <p:cNvSpPr/>
            <p:nvPr/>
          </p:nvSpPr>
          <p:spPr>
            <a:xfrm>
              <a:off x="6023992" y="3996087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5663952" y="4500143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cxnSp>
          <p:nvCxnSpPr>
            <p:cNvPr id="6" name="Conector reto 5"/>
            <p:cNvCxnSpPr>
              <a:stCxn id="4" idx="3"/>
              <a:endCxn id="5" idx="0"/>
            </p:cNvCxnSpPr>
            <p:nvPr/>
          </p:nvCxnSpPr>
          <p:spPr>
            <a:xfrm flipH="1">
              <a:off x="5806325" y="4235776"/>
              <a:ext cx="259367" cy="26436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5"/>
              <a:endCxn id="12" idx="0"/>
            </p:cNvCxnSpPr>
            <p:nvPr/>
          </p:nvCxnSpPr>
          <p:spPr>
            <a:xfrm>
              <a:off x="6267038" y="4235776"/>
              <a:ext cx="287610" cy="29096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riângulo isósceles 7"/>
            <p:cNvSpPr/>
            <p:nvPr/>
          </p:nvSpPr>
          <p:spPr>
            <a:xfrm>
              <a:off x="5545016" y="5531758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cxnSp>
          <p:nvCxnSpPr>
            <p:cNvPr id="9" name="Conector reto 8"/>
            <p:cNvCxnSpPr>
              <a:stCxn id="47" idx="5"/>
              <a:endCxn id="8" idx="0"/>
            </p:cNvCxnSpPr>
            <p:nvPr/>
          </p:nvCxnSpPr>
          <p:spPr>
            <a:xfrm>
              <a:off x="5549225" y="5243888"/>
              <a:ext cx="261119" cy="287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5" idx="5"/>
              <a:endCxn id="11" idx="0"/>
            </p:cNvCxnSpPr>
            <p:nvPr/>
          </p:nvCxnSpPr>
          <p:spPr>
            <a:xfrm>
              <a:off x="5906998" y="4739832"/>
              <a:ext cx="273551" cy="29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ângulo isósceles 10"/>
            <p:cNvSpPr/>
            <p:nvPr/>
          </p:nvSpPr>
          <p:spPr>
            <a:xfrm>
              <a:off x="5915221" y="5030798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6289320" y="4526742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5306179" y="5004199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48" name="Conector reto 47"/>
            <p:cNvCxnSpPr>
              <a:stCxn id="5" idx="3"/>
              <a:endCxn id="47" idx="0"/>
            </p:cNvCxnSpPr>
            <p:nvPr/>
          </p:nvCxnSpPr>
          <p:spPr>
            <a:xfrm flipH="1">
              <a:off x="5448552" y="4739832"/>
              <a:ext cx="257100" cy="26436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ângulo isósceles 48"/>
            <p:cNvSpPr/>
            <p:nvPr/>
          </p:nvSpPr>
          <p:spPr>
            <a:xfrm>
              <a:off x="4863967" y="5534854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50" name="Conector reto 49"/>
            <p:cNvCxnSpPr>
              <a:stCxn id="47" idx="3"/>
              <a:endCxn id="49" idx="0"/>
            </p:cNvCxnSpPr>
            <p:nvPr/>
          </p:nvCxnSpPr>
          <p:spPr>
            <a:xfrm rot="5400000">
              <a:off x="5093105" y="5280079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9497355" y="3717032"/>
            <a:ext cx="1970815" cy="2123068"/>
            <a:chOff x="8497344" y="3970228"/>
            <a:chExt cx="1970815" cy="2123068"/>
          </a:xfrm>
        </p:grpSpPr>
        <p:sp>
          <p:nvSpPr>
            <p:cNvPr id="15" name="Elipse 14"/>
            <p:cNvSpPr/>
            <p:nvPr/>
          </p:nvSpPr>
          <p:spPr>
            <a:xfrm>
              <a:off x="9379726" y="4491498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9025956" y="3970228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17" name="Conector reto 16"/>
            <p:cNvCxnSpPr>
              <a:stCxn id="15" idx="0"/>
              <a:endCxn id="16" idx="5"/>
            </p:cNvCxnSpPr>
            <p:nvPr/>
          </p:nvCxnSpPr>
          <p:spPr>
            <a:xfrm flipH="1" flipV="1">
              <a:off x="9269002" y="4209917"/>
              <a:ext cx="253097" cy="28158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56" idx="3"/>
              <a:endCxn id="23" idx="0"/>
            </p:cNvCxnSpPr>
            <p:nvPr/>
          </p:nvCxnSpPr>
          <p:spPr>
            <a:xfrm flipH="1">
              <a:off x="9509351" y="5288784"/>
              <a:ext cx="260494" cy="31807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ângulo isósceles 18"/>
            <p:cNvSpPr/>
            <p:nvPr/>
          </p:nvSpPr>
          <p:spPr>
            <a:xfrm>
              <a:off x="8497344" y="4500883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20" name="Conector reto 19"/>
            <p:cNvCxnSpPr>
              <a:stCxn id="16" idx="3"/>
              <a:endCxn id="19" idx="0"/>
            </p:cNvCxnSpPr>
            <p:nvPr/>
          </p:nvCxnSpPr>
          <p:spPr>
            <a:xfrm flipH="1">
              <a:off x="8762672" y="4209917"/>
              <a:ext cx="304984" cy="29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5" idx="3"/>
              <a:endCxn id="22" idx="0"/>
            </p:cNvCxnSpPr>
            <p:nvPr/>
          </p:nvCxnSpPr>
          <p:spPr>
            <a:xfrm rot="5400000">
              <a:off x="9166652" y="4767378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8937514" y="5022153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9244023" y="5606862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9728145" y="5049095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57" name="Conector reto 56"/>
            <p:cNvCxnSpPr>
              <a:stCxn id="56" idx="5"/>
              <a:endCxn id="58" idx="0"/>
            </p:cNvCxnSpPr>
            <p:nvPr/>
          </p:nvCxnSpPr>
          <p:spPr>
            <a:xfrm>
              <a:off x="9971191" y="5288784"/>
              <a:ext cx="231641" cy="31807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ângulo isósceles 57"/>
            <p:cNvSpPr/>
            <p:nvPr/>
          </p:nvSpPr>
          <p:spPr>
            <a:xfrm>
              <a:off x="9937504" y="5606862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cxnSp>
          <p:nvCxnSpPr>
            <p:cNvPr id="59" name="Conector reto 58"/>
            <p:cNvCxnSpPr>
              <a:stCxn id="15" idx="5"/>
              <a:endCxn id="56" idx="0"/>
            </p:cNvCxnSpPr>
            <p:nvPr/>
          </p:nvCxnSpPr>
          <p:spPr>
            <a:xfrm>
              <a:off x="9622772" y="4731187"/>
              <a:ext cx="247746" cy="3179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/>
          <p:cNvSpPr txBox="1"/>
          <p:nvPr/>
        </p:nvSpPr>
        <p:spPr>
          <a:xfrm>
            <a:off x="8213233" y="4176724"/>
            <a:ext cx="1044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2 rotações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</p:spTree>
    <p:extLst>
      <p:ext uri="{BB962C8B-B14F-4D97-AF65-F5344CB8AC3E}">
        <p14:creationId xmlns:p14="http://schemas.microsoft.com/office/powerpoint/2010/main" val="427576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4" name="Elipse 3"/>
          <p:cNvSpPr/>
          <p:nvPr/>
        </p:nvSpPr>
        <p:spPr>
          <a:xfrm>
            <a:off x="5956605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6" name="Elipse 5"/>
          <p:cNvSpPr/>
          <p:nvPr/>
        </p:nvSpPr>
        <p:spPr>
          <a:xfrm>
            <a:off x="6825106" y="498139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cxnSp>
        <p:nvCxnSpPr>
          <p:cNvPr id="7" name="Conector reto 6"/>
          <p:cNvCxnSpPr>
            <a:stCxn id="6" idx="0"/>
            <a:endCxn id="10" idx="5"/>
          </p:cNvCxnSpPr>
          <p:nvPr/>
        </p:nvCxnSpPr>
        <p:spPr>
          <a:xfrm flipH="1" flipV="1">
            <a:off x="6746695" y="4671074"/>
            <a:ext cx="308410" cy="3103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487565" y="4283865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9" name="Conector reto 8"/>
          <p:cNvCxnSpPr>
            <a:stCxn id="12" idx="3"/>
            <a:endCxn id="8" idx="0"/>
          </p:cNvCxnSpPr>
          <p:nvPr/>
        </p:nvCxnSpPr>
        <p:spPr>
          <a:xfrm rot="5400000">
            <a:off x="5686977" y="398728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6354062" y="428386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cxnSp>
        <p:nvCxnSpPr>
          <p:cNvPr id="11" name="Conector reto 10"/>
          <p:cNvCxnSpPr>
            <a:stCxn id="12" idx="5"/>
            <a:endCxn id="10" idx="0"/>
          </p:cNvCxnSpPr>
          <p:nvPr/>
        </p:nvCxnSpPr>
        <p:spPr>
          <a:xfrm>
            <a:off x="6308826" y="3956694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16193" y="35694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13" name="Conector reto 12"/>
          <p:cNvCxnSpPr>
            <a:stCxn id="10" idx="3"/>
            <a:endCxn id="4" idx="0"/>
          </p:cNvCxnSpPr>
          <p:nvPr/>
        </p:nvCxnSpPr>
        <p:spPr>
          <a:xfrm flipH="1">
            <a:off x="6186604" y="4671074"/>
            <a:ext cx="234823" cy="31277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67512" y="59244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buscar(2)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412237" y="3039359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34" name="Conector angulado 33"/>
          <p:cNvCxnSpPr>
            <a:stCxn id="12" idx="0"/>
            <a:endCxn id="33" idx="3"/>
          </p:cNvCxnSpPr>
          <p:nvPr/>
        </p:nvCxnSpPr>
        <p:spPr>
          <a:xfrm rot="16200000" flipV="1">
            <a:off x="5875629" y="3298922"/>
            <a:ext cx="345460" cy="1956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eta para a direita 41"/>
          <p:cNvSpPr/>
          <p:nvPr/>
        </p:nvSpPr>
        <p:spPr>
          <a:xfrm>
            <a:off x="7687127" y="4083939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608168" y="4333525"/>
            <a:ext cx="848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sp>
        <p:nvSpPr>
          <p:cNvPr id="54" name="Elipse 53"/>
          <p:cNvSpPr/>
          <p:nvPr/>
        </p:nvSpPr>
        <p:spPr>
          <a:xfrm>
            <a:off x="2325169" y="35550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55" name="Elipse 54"/>
          <p:cNvSpPr/>
          <p:nvPr/>
        </p:nvSpPr>
        <p:spPr>
          <a:xfrm>
            <a:off x="2754075" y="426812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56" name="Conector reto 55"/>
          <p:cNvCxnSpPr>
            <a:stCxn id="55" idx="0"/>
            <a:endCxn id="54" idx="5"/>
          </p:cNvCxnSpPr>
          <p:nvPr/>
        </p:nvCxnSpPr>
        <p:spPr>
          <a:xfrm flipH="1" flipV="1">
            <a:off x="2717802" y="3942299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1467913" y="4983850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8" name="Conector reto 57"/>
          <p:cNvCxnSpPr>
            <a:stCxn id="61" idx="3"/>
            <a:endCxn id="57" idx="0"/>
          </p:cNvCxnSpPr>
          <p:nvPr/>
        </p:nvCxnSpPr>
        <p:spPr>
          <a:xfrm rot="5400000">
            <a:off x="1667325" y="4687267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334410" y="498385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60" name="Conector reto 59"/>
          <p:cNvCxnSpPr>
            <a:stCxn id="61" idx="5"/>
            <a:endCxn id="59" idx="0"/>
          </p:cNvCxnSpPr>
          <p:nvPr/>
        </p:nvCxnSpPr>
        <p:spPr>
          <a:xfrm>
            <a:off x="2289174" y="4656679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1896541" y="42694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62" name="Conector reto 61"/>
          <p:cNvCxnSpPr>
            <a:stCxn id="54" idx="3"/>
            <a:endCxn id="61" idx="0"/>
          </p:cNvCxnSpPr>
          <p:nvPr/>
        </p:nvCxnSpPr>
        <p:spPr>
          <a:xfrm rot="5400000">
            <a:off x="2095953" y="3972887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1818250" y="3036967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64" name="Conector angulado 63"/>
          <p:cNvCxnSpPr>
            <a:endCxn id="63" idx="3"/>
          </p:cNvCxnSpPr>
          <p:nvPr/>
        </p:nvCxnSpPr>
        <p:spPr>
          <a:xfrm rot="16200000" flipV="1">
            <a:off x="2282678" y="3295494"/>
            <a:ext cx="336806" cy="189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1139845" y="49838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1574888" y="42558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88564" y="351416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46" name="Seta para a direita 45"/>
          <p:cNvSpPr/>
          <p:nvPr/>
        </p:nvSpPr>
        <p:spPr>
          <a:xfrm>
            <a:off x="3852649" y="4071658"/>
            <a:ext cx="690711" cy="18419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773690" y="4321244"/>
            <a:ext cx="848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Rotação</a:t>
            </a:r>
            <a:br>
              <a:rPr lang="pt-BR" sz="1600" dirty="0"/>
            </a:br>
            <a:r>
              <a:rPr lang="pt-BR" sz="1600" dirty="0"/>
              <a:t>direita</a:t>
            </a:r>
          </a:p>
        </p:txBody>
      </p:sp>
      <p:sp>
        <p:nvSpPr>
          <p:cNvPr id="81" name="Elipse 80"/>
          <p:cNvSpPr/>
          <p:nvPr/>
        </p:nvSpPr>
        <p:spPr>
          <a:xfrm>
            <a:off x="9757440" y="571936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82" name="Elipse 81"/>
          <p:cNvSpPr/>
          <p:nvPr/>
        </p:nvSpPr>
        <p:spPr>
          <a:xfrm>
            <a:off x="10625941" y="571691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cxnSp>
        <p:nvCxnSpPr>
          <p:cNvPr id="83" name="Conector reto 82"/>
          <p:cNvCxnSpPr>
            <a:stCxn id="82" idx="0"/>
            <a:endCxn id="86" idx="5"/>
          </p:cNvCxnSpPr>
          <p:nvPr/>
        </p:nvCxnSpPr>
        <p:spPr>
          <a:xfrm flipH="1" flipV="1">
            <a:off x="10547530" y="5406591"/>
            <a:ext cx="308410" cy="3103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9258235" y="3555090"/>
            <a:ext cx="459998" cy="45364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85" name="Conector reto 84"/>
          <p:cNvCxnSpPr>
            <a:stCxn id="88" idx="0"/>
            <a:endCxn id="84" idx="5"/>
          </p:cNvCxnSpPr>
          <p:nvPr/>
        </p:nvCxnSpPr>
        <p:spPr>
          <a:xfrm flipH="1" flipV="1">
            <a:off x="9650868" y="3942299"/>
            <a:ext cx="296159" cy="36270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10154897" y="501938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cxnSp>
        <p:nvCxnSpPr>
          <p:cNvPr id="87" name="Conector reto 86"/>
          <p:cNvCxnSpPr>
            <a:stCxn id="88" idx="5"/>
            <a:endCxn id="86" idx="0"/>
          </p:cNvCxnSpPr>
          <p:nvPr/>
        </p:nvCxnSpPr>
        <p:spPr>
          <a:xfrm>
            <a:off x="10109661" y="4692211"/>
            <a:ext cx="275235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ipse 87"/>
          <p:cNvSpPr/>
          <p:nvPr/>
        </p:nvSpPr>
        <p:spPr>
          <a:xfrm>
            <a:off x="9717028" y="430500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89" name="Conector reto 88"/>
          <p:cNvCxnSpPr>
            <a:stCxn id="86" idx="3"/>
            <a:endCxn id="81" idx="0"/>
          </p:cNvCxnSpPr>
          <p:nvPr/>
        </p:nvCxnSpPr>
        <p:spPr>
          <a:xfrm flipH="1">
            <a:off x="9987439" y="5406591"/>
            <a:ext cx="234823" cy="31277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8760296" y="3034516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cxnSp>
        <p:nvCxnSpPr>
          <p:cNvPr id="91" name="Conector angulado 90"/>
          <p:cNvCxnSpPr>
            <a:stCxn id="84" idx="0"/>
            <a:endCxn id="90" idx="3"/>
          </p:cNvCxnSpPr>
          <p:nvPr/>
        </p:nvCxnSpPr>
        <p:spPr>
          <a:xfrm rot="16200000" flipV="1">
            <a:off x="9225456" y="3292311"/>
            <a:ext cx="335908" cy="1896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difusão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 para efetuar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difusão</a:t>
            </a:r>
            <a:r>
              <a:rPr lang="pt-BR" dirty="0"/>
              <a:t>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q</a:t>
            </a:r>
            <a:r>
              <a:rPr lang="pt-BR" dirty="0"/>
              <a:t> em uma árvore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 r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</a:t>
            </a:r>
            <a:r>
              <a:rPr lang="pt-BR" dirty="0"/>
              <a:t>: q é filho de v ≠ r (com z pai de v)</a:t>
            </a:r>
            <a:br>
              <a:rPr lang="pt-BR" dirty="0"/>
            </a:br>
            <a:r>
              <a:rPr lang="pt-BR" dirty="0"/>
              <a:t>	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3.2</a:t>
            </a:r>
            <a:r>
              <a:rPr lang="pt-BR" dirty="0"/>
              <a:t>: q e v são ambos filhos direitos</a:t>
            </a:r>
            <a:br>
              <a:rPr lang="pt-BR" dirty="0"/>
            </a:br>
            <a:r>
              <a:rPr lang="pt-BR" dirty="0"/>
              <a:t>	Efetuar rotação esquerda em v </a:t>
            </a:r>
            <a:br>
              <a:rPr lang="pt-BR" dirty="0"/>
            </a:br>
            <a:r>
              <a:rPr lang="pt-BR" dirty="0"/>
              <a:t>	e depois em q</a:t>
            </a:r>
            <a:br>
              <a:rPr lang="pt-BR" dirty="0"/>
            </a:br>
            <a:endParaRPr lang="pt-BR" dirty="0"/>
          </a:p>
        </p:txBody>
      </p:sp>
      <p:sp>
        <p:nvSpPr>
          <p:cNvPr id="56" name="Seta para a direita 55"/>
          <p:cNvSpPr/>
          <p:nvPr/>
        </p:nvSpPr>
        <p:spPr>
          <a:xfrm>
            <a:off x="8390598" y="4791271"/>
            <a:ext cx="663319" cy="1768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9091970" y="3792136"/>
            <a:ext cx="2172032" cy="2016224"/>
            <a:chOff x="4863967" y="4005064"/>
            <a:chExt cx="2172032" cy="2016224"/>
          </a:xfrm>
        </p:grpSpPr>
        <p:sp>
          <p:nvSpPr>
            <p:cNvPr id="47" name="Elipse 46"/>
            <p:cNvSpPr/>
            <p:nvPr/>
          </p:nvSpPr>
          <p:spPr>
            <a:xfrm>
              <a:off x="6139072" y="4005064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5707024" y="4491498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cxnSp>
          <p:nvCxnSpPr>
            <p:cNvPr id="49" name="Conector reto 48"/>
            <p:cNvCxnSpPr>
              <a:stCxn id="47" idx="3"/>
              <a:endCxn id="48" idx="0"/>
            </p:cNvCxnSpPr>
            <p:nvPr/>
          </p:nvCxnSpPr>
          <p:spPr>
            <a:xfrm flipH="1">
              <a:off x="5849397" y="4244753"/>
              <a:ext cx="331375" cy="24674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47" idx="5"/>
              <a:endCxn id="55" idx="0"/>
            </p:cNvCxnSpPr>
            <p:nvPr/>
          </p:nvCxnSpPr>
          <p:spPr>
            <a:xfrm>
              <a:off x="6382118" y="4244753"/>
              <a:ext cx="388554" cy="29096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ângulo isósceles 50"/>
            <p:cNvSpPr/>
            <p:nvPr/>
          </p:nvSpPr>
          <p:spPr>
            <a:xfrm>
              <a:off x="5545016" y="5531758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cxnSp>
          <p:nvCxnSpPr>
            <p:cNvPr id="52" name="Conector reto 51"/>
            <p:cNvCxnSpPr>
              <a:stCxn id="66" idx="5"/>
              <a:endCxn id="51" idx="0"/>
            </p:cNvCxnSpPr>
            <p:nvPr/>
          </p:nvCxnSpPr>
          <p:spPr>
            <a:xfrm>
              <a:off x="5549225" y="5243888"/>
              <a:ext cx="261119" cy="287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48" idx="5"/>
              <a:endCxn id="54" idx="0"/>
            </p:cNvCxnSpPr>
            <p:nvPr/>
          </p:nvCxnSpPr>
          <p:spPr>
            <a:xfrm>
              <a:off x="5950070" y="4731187"/>
              <a:ext cx="364330" cy="29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iângulo isósceles 53"/>
            <p:cNvSpPr/>
            <p:nvPr/>
          </p:nvSpPr>
          <p:spPr>
            <a:xfrm>
              <a:off x="6049072" y="5022153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55" name="Triângulo isósceles 54"/>
            <p:cNvSpPr/>
            <p:nvPr/>
          </p:nvSpPr>
          <p:spPr>
            <a:xfrm>
              <a:off x="6505344" y="4535719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sp>
          <p:nvSpPr>
            <p:cNvPr id="66" name="Elipse 65"/>
            <p:cNvSpPr/>
            <p:nvPr/>
          </p:nvSpPr>
          <p:spPr>
            <a:xfrm>
              <a:off x="5306179" y="5004199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67" name="Conector reto 66"/>
            <p:cNvCxnSpPr>
              <a:stCxn id="48" idx="3"/>
              <a:endCxn id="66" idx="0"/>
            </p:cNvCxnSpPr>
            <p:nvPr/>
          </p:nvCxnSpPr>
          <p:spPr>
            <a:xfrm flipH="1">
              <a:off x="5448552" y="4731187"/>
              <a:ext cx="300172" cy="2730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ângulo isósceles 67"/>
            <p:cNvSpPr/>
            <p:nvPr/>
          </p:nvSpPr>
          <p:spPr>
            <a:xfrm>
              <a:off x="4863967" y="5534854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69" name="Conector reto 68"/>
            <p:cNvCxnSpPr>
              <a:stCxn id="66" idx="3"/>
              <a:endCxn id="68" idx="0"/>
            </p:cNvCxnSpPr>
            <p:nvPr/>
          </p:nvCxnSpPr>
          <p:spPr>
            <a:xfrm rot="5400000">
              <a:off x="5093105" y="5280079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6312024" y="3645024"/>
            <a:ext cx="1988105" cy="2160240"/>
            <a:chOff x="8480054" y="3933056"/>
            <a:chExt cx="1988105" cy="2160240"/>
          </a:xfrm>
        </p:grpSpPr>
        <p:sp>
          <p:nvSpPr>
            <p:cNvPr id="57" name="Elipse 56"/>
            <p:cNvSpPr/>
            <p:nvPr/>
          </p:nvSpPr>
          <p:spPr>
            <a:xfrm>
              <a:off x="9379726" y="4491498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58" name="Elipse 57"/>
            <p:cNvSpPr/>
            <p:nvPr/>
          </p:nvSpPr>
          <p:spPr>
            <a:xfrm>
              <a:off x="9025956" y="3933056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59" name="Conector reto 58"/>
            <p:cNvCxnSpPr>
              <a:stCxn id="57" idx="0"/>
              <a:endCxn id="58" idx="5"/>
            </p:cNvCxnSpPr>
            <p:nvPr/>
          </p:nvCxnSpPr>
          <p:spPr>
            <a:xfrm flipH="1" flipV="1">
              <a:off x="9269002" y="4172745"/>
              <a:ext cx="253097" cy="31875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stCxn id="70" idx="3"/>
              <a:endCxn id="65" idx="0"/>
            </p:cNvCxnSpPr>
            <p:nvPr/>
          </p:nvCxnSpPr>
          <p:spPr>
            <a:xfrm flipH="1">
              <a:off x="9509351" y="5288784"/>
              <a:ext cx="260494" cy="31807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iângulo isósceles 60"/>
            <p:cNvSpPr/>
            <p:nvPr/>
          </p:nvSpPr>
          <p:spPr>
            <a:xfrm>
              <a:off x="8480054" y="4535719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T1</a:t>
              </a:r>
            </a:p>
          </p:txBody>
        </p:sp>
        <p:cxnSp>
          <p:nvCxnSpPr>
            <p:cNvPr id="62" name="Conector reto 61"/>
            <p:cNvCxnSpPr>
              <a:stCxn id="58" idx="3"/>
              <a:endCxn id="61" idx="0"/>
            </p:cNvCxnSpPr>
            <p:nvPr/>
          </p:nvCxnSpPr>
          <p:spPr>
            <a:xfrm flipH="1">
              <a:off x="8745382" y="4172745"/>
              <a:ext cx="322274" cy="3629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57" idx="3"/>
              <a:endCxn id="64" idx="0"/>
            </p:cNvCxnSpPr>
            <p:nvPr/>
          </p:nvCxnSpPr>
          <p:spPr>
            <a:xfrm rot="5400000">
              <a:off x="9166652" y="4767378"/>
              <a:ext cx="290967" cy="218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riângulo isósceles 63"/>
            <p:cNvSpPr/>
            <p:nvPr/>
          </p:nvSpPr>
          <p:spPr>
            <a:xfrm>
              <a:off x="8937514" y="5022153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T2</a:t>
              </a:r>
            </a:p>
          </p:txBody>
        </p:sp>
        <p:sp>
          <p:nvSpPr>
            <p:cNvPr id="65" name="Triângulo isósceles 64"/>
            <p:cNvSpPr/>
            <p:nvPr/>
          </p:nvSpPr>
          <p:spPr>
            <a:xfrm>
              <a:off x="9244023" y="5606862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T3</a:t>
              </a:r>
            </a:p>
          </p:txBody>
        </p:sp>
        <p:sp>
          <p:nvSpPr>
            <p:cNvPr id="70" name="Elipse 69"/>
            <p:cNvSpPr/>
            <p:nvPr/>
          </p:nvSpPr>
          <p:spPr>
            <a:xfrm>
              <a:off x="9728145" y="5049095"/>
              <a:ext cx="284746" cy="280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/>
                <a:t>q</a:t>
              </a:r>
            </a:p>
          </p:txBody>
        </p:sp>
        <p:cxnSp>
          <p:nvCxnSpPr>
            <p:cNvPr id="71" name="Conector reto 70"/>
            <p:cNvCxnSpPr>
              <a:stCxn id="70" idx="5"/>
              <a:endCxn id="72" idx="0"/>
            </p:cNvCxnSpPr>
            <p:nvPr/>
          </p:nvCxnSpPr>
          <p:spPr>
            <a:xfrm>
              <a:off x="9971191" y="5288784"/>
              <a:ext cx="231641" cy="31807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ângulo isósceles 71"/>
            <p:cNvSpPr/>
            <p:nvPr/>
          </p:nvSpPr>
          <p:spPr>
            <a:xfrm>
              <a:off x="9937504" y="5606862"/>
              <a:ext cx="530655" cy="48643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/>
                <a:t>T4</a:t>
              </a:r>
            </a:p>
          </p:txBody>
        </p:sp>
        <p:cxnSp>
          <p:nvCxnSpPr>
            <p:cNvPr id="73" name="Conector reto 72"/>
            <p:cNvCxnSpPr>
              <a:stCxn id="57" idx="5"/>
              <a:endCxn id="70" idx="0"/>
            </p:cNvCxnSpPr>
            <p:nvPr/>
          </p:nvCxnSpPr>
          <p:spPr>
            <a:xfrm>
              <a:off x="9622772" y="4731187"/>
              <a:ext cx="247746" cy="3179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CaixaDeTexto 77"/>
          <p:cNvSpPr txBox="1"/>
          <p:nvPr/>
        </p:nvSpPr>
        <p:spPr>
          <a:xfrm>
            <a:off x="8170366" y="4006375"/>
            <a:ext cx="1044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2 rotações</a:t>
            </a:r>
            <a:br>
              <a:rPr lang="pt-BR" sz="1600" dirty="0"/>
            </a:br>
            <a:r>
              <a:rPr lang="pt-BR" sz="1600" dirty="0"/>
              <a:t>esquerda</a:t>
            </a:r>
          </a:p>
        </p:txBody>
      </p:sp>
    </p:spTree>
    <p:extLst>
      <p:ext uri="{BB962C8B-B14F-4D97-AF65-F5344CB8AC3E}">
        <p14:creationId xmlns:p14="http://schemas.microsoft.com/office/powerpoint/2010/main" val="40876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2290</TotalTime>
  <Words>1129</Words>
  <Application>Microsoft Office PowerPoint</Application>
  <PresentationFormat>Widescreen</PresentationFormat>
  <Paragraphs>371</Paragraphs>
  <Slides>20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Calibri</vt:lpstr>
      <vt:lpstr>Consolas</vt:lpstr>
      <vt:lpstr>Tw Cen MT</vt:lpstr>
      <vt:lpstr>Tw Cen MT Condensed</vt:lpstr>
      <vt:lpstr>Wingdings 3</vt:lpstr>
      <vt:lpstr>Integral</vt:lpstr>
      <vt:lpstr>Árvores de Difusão</vt:lpstr>
      <vt:lpstr>Introdução</vt:lpstr>
      <vt:lpstr>Introdução</vt:lpstr>
      <vt:lpstr>Introdução</vt:lpstr>
      <vt:lpstr>Operações de difusão</vt:lpstr>
      <vt:lpstr>Operações de difusão</vt:lpstr>
      <vt:lpstr>Operações de difusão</vt:lpstr>
      <vt:lpstr>Operações de difusão</vt:lpstr>
      <vt:lpstr>Operações de difusão</vt:lpstr>
      <vt:lpstr>Operações de difusão</vt:lpstr>
      <vt:lpstr>Operações de difusão</vt:lpstr>
      <vt:lpstr>Operações de difusão</vt:lpstr>
      <vt:lpstr>Operações de difusão</vt:lpstr>
      <vt:lpstr>Operações de difusão</vt:lpstr>
      <vt:lpstr>Difusão completa</vt:lpstr>
      <vt:lpstr>Árvores de difusão</vt:lpstr>
      <vt:lpstr>Exercício</vt:lpstr>
      <vt:lpstr>Árvores de Difusão</vt:lpstr>
      <vt:lpstr>Complexidade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Árvores;Autoajuste</cp:keywords>
  <cp:lastModifiedBy>Judson Santiago</cp:lastModifiedBy>
  <cp:revision>243</cp:revision>
  <dcterms:created xsi:type="dcterms:W3CDTF">2008-03-07T12:19:15Z</dcterms:created>
  <dcterms:modified xsi:type="dcterms:W3CDTF">2017-09-18T17:57:45Z</dcterms:modified>
  <cp:contentStatus/>
</cp:coreProperties>
</file>