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7" r:id="rId1"/>
  </p:sldMasterIdLst>
  <p:notesMasterIdLst>
    <p:notesMasterId r:id="rId19"/>
  </p:notesMasterIdLst>
  <p:handoutMasterIdLst>
    <p:handoutMasterId r:id="rId20"/>
  </p:handoutMasterIdLst>
  <p:sldIdLst>
    <p:sldId id="366" r:id="rId2"/>
    <p:sldId id="363" r:id="rId3"/>
    <p:sldId id="364" r:id="rId4"/>
    <p:sldId id="365" r:id="rId5"/>
    <p:sldId id="351" r:id="rId6"/>
    <p:sldId id="352" r:id="rId7"/>
    <p:sldId id="353" r:id="rId8"/>
    <p:sldId id="354" r:id="rId9"/>
    <p:sldId id="362" r:id="rId10"/>
    <p:sldId id="355" r:id="rId11"/>
    <p:sldId id="356" r:id="rId12"/>
    <p:sldId id="357" r:id="rId13"/>
    <p:sldId id="358" r:id="rId14"/>
    <p:sldId id="359" r:id="rId15"/>
    <p:sldId id="360" r:id="rId16"/>
    <p:sldId id="361" r:id="rId17"/>
    <p:sldId id="35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Estilo Claro 1 - Ênfas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Estilo Médio 1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11" autoAdjust="0"/>
  </p:normalViewPr>
  <p:slideViewPr>
    <p:cSldViewPr>
      <p:cViewPr varScale="1">
        <p:scale>
          <a:sx n="102" d="100"/>
          <a:sy n="102" d="100"/>
        </p:scale>
        <p:origin x="918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256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A7D2D8B9-5905-41A8-BA2A-3128AC2E9899}"/>
    <pc:docChg chg="modSld">
      <pc:chgData name="Judson Santiago" userId="ebb108da2f256286" providerId="LiveId" clId="{A7D2D8B9-5905-41A8-BA2A-3128AC2E9899}" dt="2017-09-20T17:59:42.642" v="2" actId="20577"/>
      <pc:docMkLst>
        <pc:docMk/>
      </pc:docMkLst>
      <pc:sldChg chg="modNotesTx">
        <pc:chgData name="Judson Santiago" userId="ebb108da2f256286" providerId="LiveId" clId="{A7D2D8B9-5905-41A8-BA2A-3128AC2E9899}" dt="2017-09-20T17:59:42.642" v="2" actId="20577"/>
        <pc:sldMkLst>
          <pc:docMk/>
          <pc:sldMk cId="41598493" sldId="358"/>
        </pc:sldMkLst>
      </pc:sldChg>
      <pc:sldChg chg="modSp">
        <pc:chgData name="Judson Santiago" userId="ebb108da2f256286" providerId="LiveId" clId="{A7D2D8B9-5905-41A8-BA2A-3128AC2E9899}" dt="2017-09-20T17:52:10.711" v="0" actId="20577"/>
        <pc:sldMkLst>
          <pc:docMk/>
          <pc:sldMk cId="2828332270" sldId="365"/>
        </pc:sldMkLst>
        <pc:spChg chg="mod">
          <ac:chgData name="Judson Santiago" userId="ebb108da2f256286" providerId="LiveId" clId="{A7D2D8B9-5905-41A8-BA2A-3128AC2E9899}" dt="2017-09-20T17:52:10.711" v="0" actId="20577"/>
          <ac:spMkLst>
            <pc:docMk/>
            <pc:sldMk cId="2828332270" sldId="365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EB032-434C-434D-BF71-68376E798018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277112-ED65-4CC1-BF5C-FAED77783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8646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A645D-3F2B-41FE-95FC-2DA6629F205F}" type="datetimeFigureOut">
              <a:rPr lang="en-US" smtClean="0"/>
              <a:pPr/>
              <a:t>9/20/2017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18EC6-7D0B-450C-BE89-F2DF9FDCACB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664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Fax transmitem imagens em preto e branco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5497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Texto retirado da </a:t>
            </a:r>
            <a:r>
              <a:rPr lang="pt-BR" dirty="0" err="1"/>
              <a:t>Wikipedia</a:t>
            </a:r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1381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Na tabela ASCII, as cadeias de bits associadas a cada símbolo</a:t>
            </a:r>
            <a:r>
              <a:rPr lang="pt-BR" baseline="0" dirty="0"/>
              <a:t> possuem o mesmo comprimento (8 bits)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8196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definição</a:t>
            </a:r>
            <a:r>
              <a:rPr lang="pt-BR" baseline="0" dirty="0"/>
              <a:t> de código binário não limita a ter cadeias de bits de mesmo tamanho.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6162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Mas como obter um código prefixo?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0723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</a:t>
            </a:r>
            <a:r>
              <a:rPr lang="pt-BR" baseline="0" dirty="0"/>
              <a:t> árvore binária pode ser usada tanto para construir como para representar um código prefixo.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9279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Para um mesmo alfabeto</a:t>
            </a:r>
            <a:r>
              <a:rPr lang="pt-BR" baseline="0" dirty="0"/>
              <a:t> existem infinita árvores, e consequentemente códigos prefixos, possíveis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8237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/>
              <a:t>valor</a:t>
            </a:r>
            <a:r>
              <a:rPr lang="pt-BR" baseline="0"/>
              <a:t> </a:t>
            </a:r>
            <a:r>
              <a:rPr lang="pt-BR"/>
              <a:t>2.60</a:t>
            </a:r>
            <a:r>
              <a:rPr lang="pt-BR" baseline="0"/>
              <a:t> </a:t>
            </a:r>
            <a:r>
              <a:rPr lang="pt-BR" baseline="0" dirty="0"/>
              <a:t>é o comprimento médio ponderado do código, ou seja, a média de bits por letra do texto. Quanto menor esse valor melhor o código.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78672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6671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3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572001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551384" y="5137473"/>
            <a:ext cx="10849744" cy="988019"/>
          </a:xfrm>
        </p:spPr>
        <p:txBody>
          <a:bodyPr anchor="ctr">
            <a:normAutofit/>
          </a:bodyPr>
          <a:lstStyle>
            <a:lvl1pPr algn="l">
              <a:defRPr sz="5000" spc="200" baseline="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1891" y="5979439"/>
            <a:ext cx="10776684" cy="545905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cxnSp>
        <p:nvCxnSpPr>
          <p:cNvPr id="13" name="Straight Connector 7"/>
          <p:cNvCxnSpPr>
            <a:cxnSpLocks/>
          </p:cNvCxnSpPr>
          <p:nvPr userDrawn="1"/>
        </p:nvCxnSpPr>
        <p:spPr>
          <a:xfrm flipV="1">
            <a:off x="0" y="4568101"/>
            <a:ext cx="12192000" cy="390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 userDrawn="1"/>
        </p:nvSpPr>
        <p:spPr>
          <a:xfrm>
            <a:off x="9761129" y="4439238"/>
            <a:ext cx="163999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1200" b="0" i="0" cap="non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Judson Santos Santiago</a:t>
            </a:r>
          </a:p>
        </p:txBody>
      </p:sp>
    </p:spTree>
    <p:extLst>
      <p:ext uri="{BB962C8B-B14F-4D97-AF65-F5344CB8AC3E}">
        <p14:creationId xmlns:p14="http://schemas.microsoft.com/office/powerpoint/2010/main" val="639220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9/20/2017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7296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9/20/2017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157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 marL="361950" indent="-136525">
              <a:buClr>
                <a:schemeClr val="accent3">
                  <a:lumMod val="75000"/>
                </a:schemeClr>
              </a:buClr>
              <a:defRPr sz="2200"/>
            </a:lvl2pPr>
            <a:lvl3pPr marL="538163" indent="-136525">
              <a:buClr>
                <a:schemeClr val="accent3">
                  <a:lumMod val="75000"/>
                </a:schemeClr>
              </a:buClr>
              <a:defRPr sz="2000"/>
            </a:lvl3pPr>
            <a:lvl4pPr marL="715963" indent="-136525">
              <a:buClr>
                <a:schemeClr val="accent3">
                  <a:lumMod val="75000"/>
                </a:schemeClr>
              </a:buClr>
              <a:defRPr sz="2000"/>
            </a:lvl4pPr>
            <a:lvl5pPr marL="900113" indent="-136525">
              <a:buClr>
                <a:schemeClr val="accent3">
                  <a:lumMod val="75000"/>
                </a:schemeClr>
              </a:buClr>
              <a:defRPr sz="18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9/20/2017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2702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9/20/2017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3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457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197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9/20/2017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0944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9/20/2017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6181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9/20/2017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7560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9/20/2017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8432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9/20/2017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5061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9/20/2017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970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843C780-E3D8-44FE-9D1A-591E85C5BC1F}" type="datetimeFigureOut">
              <a:rPr lang="en-US" smtClean="0"/>
              <a:pPr/>
              <a:t>9/20/2017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704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>
            <a:lumMod val="75000"/>
          </a:schemeClr>
        </a:buClr>
        <a:buFont typeface="Wingdings 3" pitchFamily="18" charset="2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>
            <a:lumMod val="75000"/>
          </a:schemeClr>
        </a:buClr>
        <a:buFont typeface="Wingdings 3" pitchFamily="18" charset="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>
            <a:lumMod val="75000"/>
          </a:schemeClr>
        </a:buClr>
        <a:buFont typeface="Wingdings 3" pitchFamily="18" charset="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>
            <a:lumMod val="75000"/>
          </a:schemeClr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Códigos de Huffman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Estrutura de Dados II</a:t>
            </a:r>
          </a:p>
        </p:txBody>
      </p:sp>
    </p:spTree>
    <p:extLst>
      <p:ext uri="{BB962C8B-B14F-4D97-AF65-F5344CB8AC3E}">
        <p14:creationId xmlns:p14="http://schemas.microsoft.com/office/powerpoint/2010/main" val="312483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Códigos Prefixo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código prefixo </a:t>
            </a:r>
            <a:r>
              <a:rPr lang="pt-BR" dirty="0"/>
              <a:t>é um código binário com a propriedade que nenhum símbolo possua uma cadeia que seja prefixo de outra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3070524" y="3781364"/>
            <a:ext cx="145103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itchFamily="49" charset="0"/>
              </a:rPr>
              <a:t>00   - a</a:t>
            </a:r>
          </a:p>
          <a:p>
            <a:r>
              <a:rPr lang="pt-BR" dirty="0">
                <a:latin typeface="Consolas" pitchFamily="49" charset="0"/>
              </a:rPr>
              <a:t>100  - b</a:t>
            </a:r>
          </a:p>
          <a:p>
            <a:r>
              <a:rPr lang="pt-BR" dirty="0">
                <a:latin typeface="Consolas" pitchFamily="49" charset="0"/>
              </a:rPr>
              <a:t>101  - c</a:t>
            </a:r>
          </a:p>
          <a:p>
            <a:r>
              <a:rPr lang="pt-BR" dirty="0">
                <a:latin typeface="Consolas" pitchFamily="49" charset="0"/>
              </a:rPr>
              <a:t>011  - d</a:t>
            </a:r>
          </a:p>
          <a:p>
            <a:r>
              <a:rPr lang="pt-BR" dirty="0">
                <a:latin typeface="Consolas" pitchFamily="49" charset="0"/>
              </a:rPr>
              <a:t>0010 - e</a:t>
            </a:r>
          </a:p>
          <a:p>
            <a:r>
              <a:rPr lang="pt-BR" dirty="0">
                <a:latin typeface="Consolas" pitchFamily="49" charset="0"/>
              </a:rPr>
              <a:t>0101 – f</a:t>
            </a:r>
          </a:p>
          <a:p>
            <a:endParaRPr lang="pt-BR" dirty="0">
              <a:latin typeface="Consolas" pitchFamily="49" charset="0"/>
            </a:endParaRPr>
          </a:p>
          <a:p>
            <a:r>
              <a:rPr lang="pt-BR" dirty="0">
                <a:latin typeface="Consolas" pitchFamily="49" charset="0"/>
              </a:rPr>
              <a:t>00100101 </a:t>
            </a:r>
          </a:p>
          <a:p>
            <a:r>
              <a:rPr lang="pt-BR" b="1" dirty="0" err="1">
                <a:latin typeface="Consolas" pitchFamily="49" charset="0"/>
              </a:rPr>
              <a:t>ef</a:t>
            </a:r>
            <a:r>
              <a:rPr lang="pt-BR" dirty="0">
                <a:latin typeface="Consolas" pitchFamily="49" charset="0"/>
              </a:rPr>
              <a:t> ou </a:t>
            </a:r>
            <a:r>
              <a:rPr lang="pt-BR" b="1" dirty="0">
                <a:latin typeface="Consolas" pitchFamily="49" charset="0"/>
              </a:rPr>
              <a:t>abc</a:t>
            </a:r>
            <a:r>
              <a:rPr lang="pt-BR" dirty="0">
                <a:latin typeface="Consolas" pitchFamily="49" charset="0"/>
              </a:rPr>
              <a:t>?</a:t>
            </a:r>
          </a:p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070920" y="3781364"/>
            <a:ext cx="132440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itchFamily="49" charset="0"/>
              </a:rPr>
              <a:t>000  - a</a:t>
            </a:r>
          </a:p>
          <a:p>
            <a:r>
              <a:rPr lang="pt-BR" dirty="0">
                <a:latin typeface="Consolas" pitchFamily="49" charset="0"/>
              </a:rPr>
              <a:t>100  - b</a:t>
            </a:r>
          </a:p>
          <a:p>
            <a:r>
              <a:rPr lang="pt-BR" dirty="0">
                <a:latin typeface="Consolas" pitchFamily="49" charset="0"/>
              </a:rPr>
              <a:t>101  - c</a:t>
            </a:r>
          </a:p>
          <a:p>
            <a:r>
              <a:rPr lang="pt-BR" dirty="0">
                <a:latin typeface="Consolas" pitchFamily="49" charset="0"/>
              </a:rPr>
              <a:t>011  - d</a:t>
            </a:r>
          </a:p>
          <a:p>
            <a:r>
              <a:rPr lang="pt-BR" dirty="0">
                <a:latin typeface="Consolas" pitchFamily="49" charset="0"/>
              </a:rPr>
              <a:t>0010 - e</a:t>
            </a:r>
          </a:p>
          <a:p>
            <a:r>
              <a:rPr lang="pt-BR" dirty="0">
                <a:latin typeface="Consolas" pitchFamily="49" charset="0"/>
              </a:rPr>
              <a:t>0101 – f</a:t>
            </a:r>
          </a:p>
          <a:p>
            <a:endParaRPr lang="pt-BR" dirty="0">
              <a:latin typeface="Consolas" pitchFamily="49" charset="0"/>
            </a:endParaRPr>
          </a:p>
          <a:p>
            <a:r>
              <a:rPr lang="pt-BR" dirty="0">
                <a:latin typeface="Consolas" pitchFamily="49" charset="0"/>
              </a:rPr>
              <a:t>00100101 </a:t>
            </a:r>
          </a:p>
          <a:p>
            <a:r>
              <a:rPr lang="pt-BR" b="1" dirty="0" err="1">
                <a:latin typeface="Consolas" pitchFamily="49" charset="0"/>
              </a:rPr>
              <a:t>ef</a:t>
            </a:r>
            <a:r>
              <a:rPr lang="pt-BR" dirty="0">
                <a:latin typeface="Consolas" pitchFamily="49" charset="0"/>
              </a:rPr>
              <a:t> </a:t>
            </a:r>
          </a:p>
          <a:p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927648" y="3429000"/>
            <a:ext cx="1572866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Código binário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5928044" y="3429000"/>
            <a:ext cx="1597104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Código prefixo</a:t>
            </a:r>
          </a:p>
        </p:txBody>
      </p:sp>
    </p:spTree>
    <p:extLst>
      <p:ext uri="{BB962C8B-B14F-4D97-AF65-F5344CB8AC3E}">
        <p14:creationId xmlns:p14="http://schemas.microsoft.com/office/powerpoint/2010/main" val="1230062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Códigos Prefixo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árvore binária </a:t>
            </a:r>
            <a:r>
              <a:rPr lang="pt-BR" dirty="0"/>
              <a:t>pode ser usada 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construir um código prefixo </a:t>
            </a:r>
            <a:r>
              <a:rPr lang="pt-BR" dirty="0"/>
              <a:t>para um conjunto de símbolos</a:t>
            </a:r>
          </a:p>
          <a:p>
            <a:r>
              <a:rPr lang="pt-BR" dirty="0"/>
              <a:t>Para obter um código prefixo desenhe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árvore binária </a:t>
            </a:r>
            <a:r>
              <a:rPr lang="pt-BR" dirty="0"/>
              <a:t>de forma que:</a:t>
            </a:r>
          </a:p>
          <a:p>
            <a:pPr lvl="1"/>
            <a:r>
              <a:rPr lang="pt-BR" dirty="0"/>
              <a:t>Cada folha receba um símbolo diferente</a:t>
            </a:r>
          </a:p>
          <a:p>
            <a:pPr lvl="1"/>
            <a:r>
              <a:rPr lang="pt-BR" dirty="0"/>
              <a:t>Cada aresta que vai para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filho esquerdo </a:t>
            </a:r>
            <a:r>
              <a:rPr lang="pt-BR" dirty="0"/>
              <a:t>seja rotulada com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pt-BR" dirty="0"/>
          </a:p>
          <a:p>
            <a:pPr lvl="1"/>
            <a:r>
              <a:rPr lang="pt-BR" dirty="0"/>
              <a:t>Cada aresta que vai para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filho direito </a:t>
            </a:r>
            <a:r>
              <a:rPr lang="pt-BR" dirty="0"/>
              <a:t>seja rotulada com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lvl="1"/>
            <a:endParaRPr lang="pt-BR" dirty="0"/>
          </a:p>
          <a:p>
            <a:r>
              <a:rPr lang="pt-BR" dirty="0"/>
              <a:t>Cada símbolo é representado pela sequência de rótulos no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caminho da raiz até uma folha</a:t>
            </a:r>
          </a:p>
        </p:txBody>
      </p:sp>
    </p:spTree>
    <p:extLst>
      <p:ext uri="{BB962C8B-B14F-4D97-AF65-F5344CB8AC3E}">
        <p14:creationId xmlns:p14="http://schemas.microsoft.com/office/powerpoint/2010/main" val="3305471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Códigos Prefixo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9" y="2286000"/>
            <a:ext cx="9720072" cy="4023360"/>
          </a:xfrm>
        </p:spPr>
        <p:txBody>
          <a:bodyPr>
            <a:normAutofit/>
          </a:bodyPr>
          <a:lstStyle/>
          <a:p>
            <a:r>
              <a:rPr lang="pt-BR" dirty="0"/>
              <a:t>Suponha que todas as mensagens possam ser construídas a partir do alfabeto: {a, b, c, d, e, f}</a:t>
            </a:r>
          </a:p>
        </p:txBody>
      </p:sp>
      <p:sp>
        <p:nvSpPr>
          <p:cNvPr id="6" name="Elipse 5"/>
          <p:cNvSpPr/>
          <p:nvPr/>
        </p:nvSpPr>
        <p:spPr>
          <a:xfrm>
            <a:off x="4738679" y="3643315"/>
            <a:ext cx="338163" cy="36503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latin typeface="+mj-lt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5823121" y="4162736"/>
            <a:ext cx="338163" cy="36503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latin typeface="+mj-lt"/>
            </a:endParaRPr>
          </a:p>
        </p:txBody>
      </p:sp>
      <p:sp>
        <p:nvSpPr>
          <p:cNvPr id="8" name="Elipse 7"/>
          <p:cNvSpPr/>
          <p:nvPr/>
        </p:nvSpPr>
        <p:spPr>
          <a:xfrm>
            <a:off x="3654238" y="4162736"/>
            <a:ext cx="338163" cy="36503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latin typeface="+mj-lt"/>
            </a:endParaRPr>
          </a:p>
        </p:txBody>
      </p:sp>
      <p:cxnSp>
        <p:nvCxnSpPr>
          <p:cNvPr id="9" name="Conector reto 8"/>
          <p:cNvCxnSpPr>
            <a:stCxn id="6" idx="3"/>
            <a:endCxn id="8" idx="7"/>
          </p:cNvCxnSpPr>
          <p:nvPr/>
        </p:nvCxnSpPr>
        <p:spPr>
          <a:xfrm rot="5400000">
            <a:off x="4234890" y="3662882"/>
            <a:ext cx="261300" cy="8453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>
            <a:stCxn id="6" idx="5"/>
            <a:endCxn id="7" idx="1"/>
          </p:cNvCxnSpPr>
          <p:nvPr/>
        </p:nvCxnSpPr>
        <p:spPr>
          <a:xfrm rot="16200000" flipH="1">
            <a:off x="5319331" y="3662882"/>
            <a:ext cx="261300" cy="8453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3408125" y="5477270"/>
            <a:ext cx="338163" cy="36503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b</a:t>
            </a:r>
          </a:p>
        </p:txBody>
      </p:sp>
      <p:cxnSp>
        <p:nvCxnSpPr>
          <p:cNvPr id="12" name="Conector reto 11"/>
          <p:cNvCxnSpPr>
            <a:stCxn id="11" idx="0"/>
            <a:endCxn id="13" idx="5"/>
          </p:cNvCxnSpPr>
          <p:nvPr/>
        </p:nvCxnSpPr>
        <p:spPr>
          <a:xfrm rot="16200000" flipV="1">
            <a:off x="3250380" y="5150441"/>
            <a:ext cx="409328" cy="2443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/>
          <p:cNvSpPr/>
          <p:nvPr/>
        </p:nvSpPr>
        <p:spPr>
          <a:xfrm>
            <a:off x="3044240" y="4756361"/>
            <a:ext cx="338163" cy="36503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latin typeface="+mj-lt"/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4317837" y="4801602"/>
            <a:ext cx="338163" cy="36503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c</a:t>
            </a:r>
          </a:p>
        </p:txBody>
      </p:sp>
      <p:cxnSp>
        <p:nvCxnSpPr>
          <p:cNvPr id="15" name="Conector reto 14"/>
          <p:cNvCxnSpPr>
            <a:stCxn id="8" idx="3"/>
            <a:endCxn id="13" idx="0"/>
          </p:cNvCxnSpPr>
          <p:nvPr/>
        </p:nvCxnSpPr>
        <p:spPr>
          <a:xfrm rot="5400000">
            <a:off x="3317519" y="4370119"/>
            <a:ext cx="282045" cy="4904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>
            <a:stCxn id="14" idx="0"/>
            <a:endCxn id="8" idx="5"/>
          </p:cNvCxnSpPr>
          <p:nvPr/>
        </p:nvCxnSpPr>
        <p:spPr>
          <a:xfrm rot="16200000" flipV="1">
            <a:off x="4051257" y="4365939"/>
            <a:ext cx="327285" cy="5440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stCxn id="13" idx="3"/>
            <a:endCxn id="18" idx="0"/>
          </p:cNvCxnSpPr>
          <p:nvPr/>
        </p:nvCxnSpPr>
        <p:spPr>
          <a:xfrm rot="5400000">
            <a:off x="2721449" y="5104957"/>
            <a:ext cx="409328" cy="3352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2589384" y="5477270"/>
            <a:ext cx="338163" cy="36503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a</a:t>
            </a:r>
          </a:p>
        </p:txBody>
      </p:sp>
      <p:sp>
        <p:nvSpPr>
          <p:cNvPr id="19" name="Elipse 18"/>
          <p:cNvSpPr/>
          <p:nvPr/>
        </p:nvSpPr>
        <p:spPr>
          <a:xfrm>
            <a:off x="5375466" y="4786323"/>
            <a:ext cx="338163" cy="36503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latin typeface="+mj-lt"/>
            </a:endParaRPr>
          </a:p>
        </p:txBody>
      </p:sp>
      <p:sp>
        <p:nvSpPr>
          <p:cNvPr id="20" name="Elipse 19"/>
          <p:cNvSpPr/>
          <p:nvPr/>
        </p:nvSpPr>
        <p:spPr>
          <a:xfrm>
            <a:off x="4875400" y="5429265"/>
            <a:ext cx="338163" cy="36503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d</a:t>
            </a:r>
          </a:p>
        </p:txBody>
      </p:sp>
      <p:sp>
        <p:nvSpPr>
          <p:cNvPr id="21" name="Elipse 20"/>
          <p:cNvSpPr/>
          <p:nvPr/>
        </p:nvSpPr>
        <p:spPr>
          <a:xfrm>
            <a:off x="5875532" y="5429265"/>
            <a:ext cx="338163" cy="36503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e</a:t>
            </a:r>
          </a:p>
        </p:txBody>
      </p:sp>
      <p:cxnSp>
        <p:nvCxnSpPr>
          <p:cNvPr id="22" name="Conector reto 21"/>
          <p:cNvCxnSpPr>
            <a:endCxn id="19" idx="0"/>
          </p:cNvCxnSpPr>
          <p:nvPr/>
        </p:nvCxnSpPr>
        <p:spPr>
          <a:xfrm rot="5400000">
            <a:off x="5552593" y="4466270"/>
            <a:ext cx="312007" cy="3280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>
            <a:stCxn id="19" idx="3"/>
            <a:endCxn id="20" idx="0"/>
          </p:cNvCxnSpPr>
          <p:nvPr/>
        </p:nvCxnSpPr>
        <p:spPr>
          <a:xfrm rot="5400000">
            <a:off x="5069054" y="5073331"/>
            <a:ext cx="331362" cy="3805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>
            <a:stCxn id="19" idx="5"/>
            <a:endCxn id="21" idx="1"/>
          </p:cNvCxnSpPr>
          <p:nvPr/>
        </p:nvCxnSpPr>
        <p:spPr>
          <a:xfrm rot="16200000" flipH="1">
            <a:off x="5602170" y="5159838"/>
            <a:ext cx="384821" cy="26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/>
          <p:cNvSpPr/>
          <p:nvPr/>
        </p:nvSpPr>
        <p:spPr>
          <a:xfrm>
            <a:off x="6375598" y="4786323"/>
            <a:ext cx="338163" cy="36503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f</a:t>
            </a:r>
          </a:p>
        </p:txBody>
      </p:sp>
      <p:cxnSp>
        <p:nvCxnSpPr>
          <p:cNvPr id="27" name="Conector reto 26"/>
          <p:cNvCxnSpPr>
            <a:stCxn id="7" idx="5"/>
            <a:endCxn id="25" idx="1"/>
          </p:cNvCxnSpPr>
          <p:nvPr/>
        </p:nvCxnSpPr>
        <p:spPr>
          <a:xfrm rot="16200000" flipH="1">
            <a:off x="6085707" y="4500368"/>
            <a:ext cx="365466" cy="3133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4232457" y="37147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5304027" y="37147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3232325" y="428625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2660821" y="500063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5446903" y="4357694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5018275" y="4929198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4161019" y="4357694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3446639" y="500063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6161283" y="4357694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5732655" y="500063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7810512" y="3143248"/>
            <a:ext cx="157767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itchFamily="49" charset="0"/>
              </a:rPr>
              <a:t>000  - a</a:t>
            </a:r>
          </a:p>
          <a:p>
            <a:r>
              <a:rPr lang="pt-BR" dirty="0">
                <a:latin typeface="Consolas" pitchFamily="49" charset="0"/>
              </a:rPr>
              <a:t>001  - b</a:t>
            </a:r>
          </a:p>
          <a:p>
            <a:r>
              <a:rPr lang="pt-BR" dirty="0">
                <a:latin typeface="Consolas" pitchFamily="49" charset="0"/>
              </a:rPr>
              <a:t>01   - c</a:t>
            </a:r>
          </a:p>
          <a:p>
            <a:r>
              <a:rPr lang="pt-BR" dirty="0">
                <a:latin typeface="Consolas" pitchFamily="49" charset="0"/>
              </a:rPr>
              <a:t>100  - d</a:t>
            </a:r>
          </a:p>
          <a:p>
            <a:r>
              <a:rPr lang="pt-BR" dirty="0">
                <a:latin typeface="Consolas" pitchFamily="49" charset="0"/>
              </a:rPr>
              <a:t>101  - e</a:t>
            </a:r>
          </a:p>
          <a:p>
            <a:r>
              <a:rPr lang="pt-BR" dirty="0">
                <a:latin typeface="Consolas" pitchFamily="49" charset="0"/>
              </a:rPr>
              <a:t>11   – f</a:t>
            </a:r>
          </a:p>
          <a:p>
            <a:endParaRPr lang="pt-BR" dirty="0">
              <a:latin typeface="Consolas" pitchFamily="49" charset="0"/>
            </a:endParaRPr>
          </a:p>
          <a:p>
            <a:r>
              <a:rPr lang="pt-BR" dirty="0">
                <a:latin typeface="Consolas" pitchFamily="49" charset="0"/>
              </a:rPr>
              <a:t>0100011101 </a:t>
            </a:r>
          </a:p>
          <a:p>
            <a:r>
              <a:rPr lang="pt-BR" dirty="0" err="1">
                <a:latin typeface="Consolas" pitchFamily="49" charset="0"/>
              </a:rPr>
              <a:t>cafe</a:t>
            </a:r>
            <a:r>
              <a:rPr lang="pt-BR" dirty="0">
                <a:latin typeface="Consolas" pitchFamily="49" charset="0"/>
              </a:rPr>
              <a:t>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8370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Códigos Prefixo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eficiência</a:t>
            </a:r>
            <a:r>
              <a:rPr lang="pt-BR" dirty="0"/>
              <a:t> de um código pode ser estimada multiplicando-se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frequência</a:t>
            </a:r>
            <a:r>
              <a:rPr lang="pt-BR" dirty="0"/>
              <a:t> de aparição de cada símbolo pelo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comprimento de sua cadeia de bits</a:t>
            </a:r>
          </a:p>
        </p:txBody>
      </p:sp>
      <p:graphicFrame>
        <p:nvGraphicFramePr>
          <p:cNvPr id="37" name="Tabela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365430"/>
              </p:ext>
            </p:extLst>
          </p:nvPr>
        </p:nvGraphicFramePr>
        <p:xfrm>
          <a:off x="3143672" y="3429000"/>
          <a:ext cx="5286412" cy="7416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357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43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letra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freqüência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0.20</a:t>
                      </a:r>
                      <a:endParaRPr lang="pt-BR" sz="18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0.05</a:t>
                      </a:r>
                      <a:endParaRPr lang="pt-BR" sz="18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0.10</a:t>
                      </a:r>
                      <a:endParaRPr lang="pt-BR" sz="18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0.10</a:t>
                      </a:r>
                      <a:endParaRPr lang="pt-BR" sz="18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0.25</a:t>
                      </a:r>
                      <a:endParaRPr lang="pt-BR" sz="18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0.30</a:t>
                      </a:r>
                      <a:endParaRPr lang="pt-BR" sz="18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8" name="CaixaDeTexto 37"/>
          <p:cNvSpPr txBox="1"/>
          <p:nvPr/>
        </p:nvSpPr>
        <p:spPr>
          <a:xfrm>
            <a:off x="3227026" y="5373216"/>
            <a:ext cx="5314275" cy="40011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tx1"/>
                </a:solidFill>
                <a:latin typeface="+mj-lt"/>
              </a:rPr>
              <a:t>3 * 0.2 + 3 * 0.05 + 2 * 0.1 + 3 * 0.1 + 3 * 0.25 + 2 * 0.3 = 2.60</a:t>
            </a:r>
          </a:p>
        </p:txBody>
      </p:sp>
      <p:graphicFrame>
        <p:nvGraphicFramePr>
          <p:cNvPr id="39" name="Tabela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575124"/>
              </p:ext>
            </p:extLst>
          </p:nvPr>
        </p:nvGraphicFramePr>
        <p:xfrm>
          <a:off x="3919617" y="4374009"/>
          <a:ext cx="3929091" cy="7416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4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43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dirty="0"/>
                        <a:t>000</a:t>
                      </a:r>
                      <a:endParaRPr lang="pt-BR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001</a:t>
                      </a:r>
                      <a:endParaRPr lang="pt-BR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01</a:t>
                      </a:r>
                      <a:endParaRPr lang="pt-BR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100</a:t>
                      </a:r>
                      <a:endParaRPr lang="pt-BR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101</a:t>
                      </a:r>
                      <a:endParaRPr lang="pt-BR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11</a:t>
                      </a:r>
                      <a:endParaRPr lang="pt-BR" sz="18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tângulo 7"/>
          <p:cNvSpPr/>
          <p:nvPr/>
        </p:nvSpPr>
        <p:spPr>
          <a:xfrm>
            <a:off x="7236970" y="5931046"/>
            <a:ext cx="2036135" cy="646331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pt-BR" dirty="0"/>
              <a:t>comprimento médio </a:t>
            </a:r>
            <a:br>
              <a:rPr lang="pt-BR" dirty="0"/>
            </a:br>
            <a:r>
              <a:rPr lang="pt-BR" dirty="0"/>
              <a:t>ponderado</a:t>
            </a:r>
          </a:p>
        </p:txBody>
      </p:sp>
      <p:cxnSp>
        <p:nvCxnSpPr>
          <p:cNvPr id="9" name="Conector reto 8"/>
          <p:cNvCxnSpPr>
            <a:endCxn id="8" idx="0"/>
          </p:cNvCxnSpPr>
          <p:nvPr/>
        </p:nvCxnSpPr>
        <p:spPr>
          <a:xfrm>
            <a:off x="8255037" y="5773326"/>
            <a:ext cx="1" cy="157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8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3227026" y="5373216"/>
            <a:ext cx="5453737" cy="40011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tx1"/>
                </a:solidFill>
                <a:latin typeface="+mj-lt"/>
              </a:rPr>
              <a:t>3 * 0.2 + 3 * 0.05 + 2 * 0.1 + 3 * 0.1 + 3 * 0.25 + 2 * 0.3 =  2.60</a:t>
            </a:r>
          </a:p>
        </p:txBody>
      </p:sp>
      <p:sp>
        <p:nvSpPr>
          <p:cNvPr id="9" name="Elipse 8"/>
          <p:cNvSpPr/>
          <p:nvPr/>
        </p:nvSpPr>
        <p:spPr>
          <a:xfrm>
            <a:off x="8040216" y="5373216"/>
            <a:ext cx="501085" cy="400110"/>
          </a:xfrm>
          <a:prstGeom prst="ellipse">
            <a:avLst/>
          </a:prstGeom>
          <a:solidFill>
            <a:schemeClr val="accent3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Códigos de Huffman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código prefixo </a:t>
            </a:r>
            <a:r>
              <a:rPr lang="pt-BR" dirty="0"/>
              <a:t>que use as cadeias de bits mais curtas para codificar os símbolos mais freqüentes é chamado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código de Huffman </a:t>
            </a:r>
          </a:p>
          <a:p>
            <a:r>
              <a:rPr lang="pt-BR" dirty="0"/>
              <a:t>O algoritmo de Huffman constrói um código prefixo cujas cadeias de bits têm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 menor comprimento médio ponderado</a:t>
            </a: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366910"/>
              </p:ext>
            </p:extLst>
          </p:nvPr>
        </p:nvGraphicFramePr>
        <p:xfrm>
          <a:off x="3919617" y="4374009"/>
          <a:ext cx="3929091" cy="7416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4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43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dirty="0"/>
                        <a:t>000</a:t>
                      </a:r>
                      <a:endParaRPr lang="pt-BR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001</a:t>
                      </a:r>
                      <a:endParaRPr lang="pt-BR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01</a:t>
                      </a:r>
                      <a:endParaRPr lang="pt-BR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100</a:t>
                      </a:r>
                      <a:endParaRPr lang="pt-BR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101</a:t>
                      </a:r>
                      <a:endParaRPr lang="pt-BR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11</a:t>
                      </a:r>
                      <a:endParaRPr lang="pt-BR" sz="18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Retângulo 9"/>
          <p:cNvSpPr/>
          <p:nvPr/>
        </p:nvSpPr>
        <p:spPr>
          <a:xfrm>
            <a:off x="7272690" y="5931046"/>
            <a:ext cx="2036135" cy="646331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pt-BR" dirty="0"/>
              <a:t>comprimento médio </a:t>
            </a:r>
            <a:br>
              <a:rPr lang="pt-BR" dirty="0"/>
            </a:br>
            <a:r>
              <a:rPr lang="pt-BR" dirty="0"/>
              <a:t>ponderado</a:t>
            </a:r>
          </a:p>
        </p:txBody>
      </p:sp>
      <p:cxnSp>
        <p:nvCxnSpPr>
          <p:cNvPr id="12" name="Conector reto 11"/>
          <p:cNvCxnSpPr>
            <a:endCxn id="10" idx="0"/>
          </p:cNvCxnSpPr>
          <p:nvPr/>
        </p:nvCxnSpPr>
        <p:spPr>
          <a:xfrm>
            <a:off x="8290757" y="5773326"/>
            <a:ext cx="1" cy="157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715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Códigos de Huffman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024128" y="2084832"/>
            <a:ext cx="9720072" cy="4257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Entrada</a:t>
            </a:r>
            <a:r>
              <a:rPr lang="pt-BR" sz="2000" dirty="0">
                <a:latin typeface="+mj-lt"/>
              </a:rPr>
              <a:t>: um conjunto {s</a:t>
            </a:r>
            <a:r>
              <a:rPr lang="pt-BR" sz="2000" baseline="-25000" dirty="0">
                <a:latin typeface="+mj-lt"/>
              </a:rPr>
              <a:t>1</a:t>
            </a:r>
            <a:r>
              <a:rPr lang="pt-BR" sz="2000" dirty="0">
                <a:latin typeface="+mj-lt"/>
              </a:rPr>
              <a:t>, s</a:t>
            </a:r>
            <a:r>
              <a:rPr lang="pt-BR" sz="2000" baseline="-25000" dirty="0">
                <a:latin typeface="+mj-lt"/>
              </a:rPr>
              <a:t>2</a:t>
            </a:r>
            <a:r>
              <a:rPr lang="pt-BR" sz="2000" dirty="0">
                <a:latin typeface="+mj-lt"/>
              </a:rPr>
              <a:t>, ..., </a:t>
            </a:r>
            <a:r>
              <a:rPr lang="pt-BR" sz="2000" dirty="0" err="1">
                <a:latin typeface="+mj-lt"/>
              </a:rPr>
              <a:t>s</a:t>
            </a:r>
            <a:r>
              <a:rPr lang="pt-BR" sz="2000" baseline="-25000" dirty="0" err="1">
                <a:latin typeface="+mj-lt"/>
              </a:rPr>
              <a:t>n</a:t>
            </a:r>
            <a:r>
              <a:rPr lang="pt-BR" sz="2000" dirty="0">
                <a:latin typeface="+mj-lt"/>
              </a:rPr>
              <a:t>} de símbolos, uma lista {w</a:t>
            </a:r>
            <a:r>
              <a:rPr lang="pt-BR" sz="2000" baseline="-25000" dirty="0">
                <a:latin typeface="+mj-lt"/>
              </a:rPr>
              <a:t>1</a:t>
            </a:r>
            <a:r>
              <a:rPr lang="pt-BR" sz="2000" dirty="0">
                <a:latin typeface="+mj-lt"/>
              </a:rPr>
              <a:t>, w</a:t>
            </a:r>
            <a:r>
              <a:rPr lang="pt-BR" sz="2000" baseline="-25000" dirty="0">
                <a:latin typeface="+mj-lt"/>
              </a:rPr>
              <a:t>2</a:t>
            </a:r>
            <a:r>
              <a:rPr lang="pt-BR" sz="2000" dirty="0">
                <a:latin typeface="+mj-lt"/>
              </a:rPr>
              <a:t>, ..., </a:t>
            </a:r>
            <a:r>
              <a:rPr lang="pt-BR" sz="2000" dirty="0" err="1">
                <a:latin typeface="+mj-lt"/>
              </a:rPr>
              <a:t>w</a:t>
            </a:r>
            <a:r>
              <a:rPr lang="pt-BR" sz="2000" baseline="-25000" dirty="0" err="1">
                <a:latin typeface="+mj-lt"/>
              </a:rPr>
              <a:t>n</a:t>
            </a:r>
            <a:r>
              <a:rPr lang="pt-BR" sz="2000" dirty="0">
                <a:latin typeface="+mj-lt"/>
              </a:rPr>
              <a:t>} de pesos, </a:t>
            </a:r>
            <a:r>
              <a:rPr lang="pt-BR" sz="2000" dirty="0" err="1">
                <a:latin typeface="+mj-lt"/>
              </a:rPr>
              <a:t>w</a:t>
            </a:r>
            <a:r>
              <a:rPr lang="pt-BR" sz="2000" baseline="-25000" dirty="0" err="1">
                <a:latin typeface="+mj-lt"/>
              </a:rPr>
              <a:t>i</a:t>
            </a:r>
            <a:r>
              <a:rPr lang="pt-BR" sz="2000" dirty="0">
                <a:latin typeface="+mj-lt"/>
              </a:rPr>
              <a:t> é o peso associado a s</a:t>
            </a:r>
            <a:r>
              <a:rPr lang="pt-BR" sz="2000" baseline="-25000" dirty="0">
                <a:latin typeface="+mj-lt"/>
              </a:rPr>
              <a:t>i</a:t>
            </a:r>
          </a:p>
          <a:p>
            <a:r>
              <a:rPr lang="pt-BR" sz="2000" dirty="0">
                <a:latin typeface="+mj-lt"/>
              </a:rPr>
              <a:t>           </a:t>
            </a:r>
          </a:p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Saída</a:t>
            </a:r>
            <a:r>
              <a:rPr lang="pt-BR" sz="2000" dirty="0">
                <a:latin typeface="+mj-lt"/>
              </a:rPr>
              <a:t>: uma árvore binária representando um código de </a:t>
            </a:r>
            <a:r>
              <a:rPr lang="pt-BR" sz="2000" dirty="0" err="1">
                <a:latin typeface="+mj-lt"/>
              </a:rPr>
              <a:t>Huffman</a:t>
            </a:r>
            <a:r>
              <a:rPr lang="pt-BR" sz="2000" dirty="0">
                <a:latin typeface="+mj-lt"/>
              </a:rPr>
              <a:t> para um conjunto de símbolos</a:t>
            </a:r>
          </a:p>
          <a:p>
            <a:endParaRPr lang="pt-BR" sz="1600" dirty="0">
              <a:solidFill>
                <a:schemeClr val="accent2">
                  <a:lumMod val="75000"/>
                </a:schemeClr>
              </a:solidFill>
              <a:latin typeface="Consolas" pitchFamily="49" charset="0"/>
            </a:endParaRPr>
          </a:p>
          <a:p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Algoritmo</a:t>
            </a:r>
            <a:r>
              <a:rPr lang="pt-BR" sz="2400" dirty="0">
                <a:latin typeface="+mj-lt"/>
              </a:rPr>
              <a:t>: Códigos de Huffman</a:t>
            </a:r>
          </a:p>
          <a:p>
            <a:r>
              <a:rPr lang="pt-BR" sz="1600" dirty="0">
                <a:latin typeface="Consolas" pitchFamily="49" charset="0"/>
              </a:rPr>
              <a:t>   Inicialize F como uma floresta de vértices isolados, </a:t>
            </a:r>
          </a:p>
          <a:p>
            <a:r>
              <a:rPr lang="pt-BR" sz="1600" dirty="0">
                <a:latin typeface="Consolas" pitchFamily="49" charset="0"/>
              </a:rPr>
              <a:t>   rotulados s</a:t>
            </a:r>
            <a:r>
              <a:rPr lang="pt-BR" sz="1600" baseline="-25000" dirty="0">
                <a:latin typeface="Consolas" pitchFamily="49" charset="0"/>
              </a:rPr>
              <a:t>1</a:t>
            </a:r>
            <a:r>
              <a:rPr lang="pt-BR" sz="1600" dirty="0">
                <a:latin typeface="Consolas" pitchFamily="49" charset="0"/>
              </a:rPr>
              <a:t>, s</a:t>
            </a:r>
            <a:r>
              <a:rPr lang="pt-BR" sz="1600" baseline="-25000" dirty="0">
                <a:latin typeface="Consolas" pitchFamily="49" charset="0"/>
              </a:rPr>
              <a:t>2</a:t>
            </a:r>
            <a:r>
              <a:rPr lang="pt-BR" sz="1600" dirty="0">
                <a:latin typeface="Consolas" pitchFamily="49" charset="0"/>
              </a:rPr>
              <a:t>, ..., </a:t>
            </a:r>
            <a:r>
              <a:rPr lang="pt-BR" sz="1600" dirty="0" err="1">
                <a:latin typeface="Consolas" pitchFamily="49" charset="0"/>
              </a:rPr>
              <a:t>s</a:t>
            </a:r>
            <a:r>
              <a:rPr lang="pt-BR" sz="1600" baseline="-25000" dirty="0" err="1">
                <a:latin typeface="Consolas" pitchFamily="49" charset="0"/>
              </a:rPr>
              <a:t>n</a:t>
            </a:r>
            <a:r>
              <a:rPr lang="pt-BR" sz="1600" dirty="0">
                <a:latin typeface="Consolas" pitchFamily="49" charset="0"/>
              </a:rPr>
              <a:t>, e com pesos w</a:t>
            </a:r>
            <a:r>
              <a:rPr lang="pt-BR" sz="1600" baseline="-25000" dirty="0">
                <a:latin typeface="Consolas" pitchFamily="49" charset="0"/>
              </a:rPr>
              <a:t>1</a:t>
            </a:r>
            <a:r>
              <a:rPr lang="pt-BR" sz="1600" dirty="0">
                <a:latin typeface="Consolas" pitchFamily="49" charset="0"/>
              </a:rPr>
              <a:t>, w</a:t>
            </a:r>
            <a:r>
              <a:rPr lang="pt-BR" sz="1600" baseline="-25000" dirty="0">
                <a:latin typeface="Consolas" pitchFamily="49" charset="0"/>
              </a:rPr>
              <a:t>2</a:t>
            </a:r>
            <a:r>
              <a:rPr lang="pt-BR" sz="1600" dirty="0">
                <a:latin typeface="Consolas" pitchFamily="49" charset="0"/>
              </a:rPr>
              <a:t>, ..., </a:t>
            </a:r>
            <a:r>
              <a:rPr lang="pt-BR" sz="1600" dirty="0" err="1">
                <a:latin typeface="Consolas" pitchFamily="49" charset="0"/>
              </a:rPr>
              <a:t>w</a:t>
            </a:r>
            <a:r>
              <a:rPr lang="pt-BR" sz="1600" baseline="-25000" dirty="0" err="1">
                <a:latin typeface="Consolas" pitchFamily="49" charset="0"/>
              </a:rPr>
              <a:t>n</a:t>
            </a:r>
            <a:endParaRPr lang="pt-BR" sz="1600" baseline="-25000" dirty="0">
              <a:latin typeface="Consolas" pitchFamily="49" charset="0"/>
            </a:endParaRPr>
          </a:p>
          <a:p>
            <a:endParaRPr lang="pt-BR" sz="1600" baseline="-25000" dirty="0">
              <a:latin typeface="Consolas" pitchFamily="49" charset="0"/>
            </a:endParaRPr>
          </a:p>
          <a:p>
            <a:r>
              <a:rPr lang="pt-BR" sz="1600" dirty="0">
                <a:latin typeface="Consolas" pitchFamily="49" charset="0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para</a:t>
            </a:r>
            <a:r>
              <a:rPr lang="pt-BR" sz="1600" dirty="0">
                <a:latin typeface="Consolas" pitchFamily="49" charset="0"/>
              </a:rPr>
              <a:t> i=1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até</a:t>
            </a:r>
            <a:r>
              <a:rPr lang="pt-BR" sz="1600" dirty="0">
                <a:latin typeface="Consolas" pitchFamily="49" charset="0"/>
              </a:rPr>
              <a:t> n-1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faça</a:t>
            </a:r>
          </a:p>
          <a:p>
            <a:r>
              <a:rPr lang="pt-BR" sz="1600" dirty="0">
                <a:latin typeface="Consolas" pitchFamily="49" charset="0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|</a:t>
            </a:r>
            <a:r>
              <a:rPr lang="pt-BR" sz="1600" dirty="0">
                <a:latin typeface="Consolas" pitchFamily="49" charset="0"/>
              </a:rPr>
              <a:t>  Escolha duas árvores T e T’ com menor peso em F</a:t>
            </a:r>
          </a:p>
          <a:p>
            <a:r>
              <a:rPr lang="pt-BR" sz="1600" dirty="0">
                <a:latin typeface="Consolas" pitchFamily="49" charset="0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|</a:t>
            </a:r>
            <a:r>
              <a:rPr lang="pt-BR" sz="1600" dirty="0">
                <a:latin typeface="Consolas" pitchFamily="49" charset="0"/>
              </a:rPr>
              <a:t>  Crie uma nova árvore binária cuja raiz tem filhos </a:t>
            </a:r>
          </a:p>
          <a:p>
            <a:r>
              <a:rPr lang="pt-BR" sz="1600" dirty="0">
                <a:latin typeface="Consolas" pitchFamily="49" charset="0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|</a:t>
            </a:r>
            <a:r>
              <a:rPr lang="pt-BR" sz="1600" dirty="0">
                <a:latin typeface="Consolas" pitchFamily="49" charset="0"/>
              </a:rPr>
              <a:t>  esquerdo e direito T e T’ respectivamente</a:t>
            </a:r>
          </a:p>
          <a:p>
            <a:r>
              <a:rPr lang="pt-BR" sz="1600" dirty="0">
                <a:latin typeface="Consolas" pitchFamily="49" charset="0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|</a:t>
            </a:r>
            <a:r>
              <a:rPr lang="pt-BR" sz="1600" dirty="0">
                <a:latin typeface="Consolas" pitchFamily="49" charset="0"/>
              </a:rPr>
              <a:t>  Rotule a aresta para T com 0 e a aresta para T’ com 1</a:t>
            </a:r>
          </a:p>
          <a:p>
            <a:r>
              <a:rPr lang="pt-BR" sz="1600" dirty="0">
                <a:latin typeface="Consolas" pitchFamily="49" charset="0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|</a:t>
            </a:r>
            <a:r>
              <a:rPr lang="pt-BR" sz="1600" dirty="0">
                <a:latin typeface="Consolas" pitchFamily="49" charset="0"/>
              </a:rPr>
              <a:t>  Atribua a nova árvore o peso w(T) + w(T’)</a:t>
            </a:r>
          </a:p>
          <a:p>
            <a:r>
              <a:rPr lang="pt-BR" sz="1600">
                <a:latin typeface="Consolas" pitchFamily="49" charset="0"/>
              </a:rPr>
              <a:t>   </a:t>
            </a:r>
            <a:r>
              <a:rPr lang="pt-BR" sz="160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└</a:t>
            </a:r>
            <a:r>
              <a:rPr lang="pt-BR" sz="1600">
                <a:latin typeface="Consolas" pitchFamily="49" charset="0"/>
              </a:rPr>
              <a:t>  </a:t>
            </a:r>
            <a:r>
              <a:rPr lang="pt-BR" sz="1600" dirty="0">
                <a:latin typeface="Consolas" pitchFamily="49" charset="0"/>
              </a:rPr>
              <a:t>Substitua as árvore T e T’ em F pela nova árvore</a:t>
            </a:r>
          </a:p>
          <a:p>
            <a:r>
              <a:rPr lang="pt-BR" sz="1600" dirty="0">
                <a:latin typeface="Consolas" pitchFamily="49" charset="0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retorne</a:t>
            </a:r>
            <a:r>
              <a:rPr lang="pt-BR" sz="1600" dirty="0">
                <a:latin typeface="Consolas" pitchFamily="49" charset="0"/>
              </a:rPr>
              <a:t> F</a:t>
            </a:r>
          </a:p>
        </p:txBody>
      </p:sp>
    </p:spTree>
    <p:extLst>
      <p:ext uri="{BB962C8B-B14F-4D97-AF65-F5344CB8AC3E}">
        <p14:creationId xmlns:p14="http://schemas.microsoft.com/office/powerpoint/2010/main" val="49920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Usando o algoritmo de Huffman, encontre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árvore de Huffman </a:t>
            </a:r>
            <a:r>
              <a:rPr lang="pt-BR" dirty="0"/>
              <a:t>para os símbolos e freqüências dados abaixo</a:t>
            </a: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endParaRPr lang="pt-BR" dirty="0"/>
          </a:p>
          <a:p>
            <a:endParaRPr lang="pt-BR" dirty="0"/>
          </a:p>
          <a:p>
            <a:r>
              <a:rPr lang="pt-BR" dirty="0"/>
              <a:t>A árvore de Huffman também fornece um esquema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decodificação eficiente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33537"/>
              </p:ext>
            </p:extLst>
          </p:nvPr>
        </p:nvGraphicFramePr>
        <p:xfrm>
          <a:off x="3238480" y="3500438"/>
          <a:ext cx="5286412" cy="7416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357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43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letra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freqüência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0.20</a:t>
                      </a:r>
                      <a:endParaRPr lang="pt-BR" sz="18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0.05</a:t>
                      </a:r>
                      <a:endParaRPr lang="pt-BR" sz="18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0.10</a:t>
                      </a:r>
                      <a:endParaRPr lang="pt-BR" sz="18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0.10</a:t>
                      </a:r>
                      <a:endParaRPr lang="pt-BR" sz="18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0.25</a:t>
                      </a:r>
                      <a:endParaRPr lang="pt-BR" sz="18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0.30</a:t>
                      </a:r>
                      <a:endParaRPr lang="pt-BR" sz="18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8676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código binário </a:t>
            </a:r>
            <a:r>
              <a:rPr lang="pt-BR" dirty="0"/>
              <a:t>associa uma cadeia de bits a um símbolo</a:t>
            </a:r>
          </a:p>
          <a:p>
            <a:pPr marL="0" indent="0">
              <a:buNone/>
            </a:pPr>
            <a:r>
              <a:rPr lang="pt-BR" dirty="0"/>
              <a:t>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código prefixo </a:t>
            </a:r>
            <a:r>
              <a:rPr lang="pt-BR" dirty="0"/>
              <a:t>é um código binário em que nenhuma cadeia de bits é prefixo de outra</a:t>
            </a:r>
          </a:p>
          <a:p>
            <a:pPr marL="0" indent="0">
              <a:buNone/>
            </a:pPr>
            <a:r>
              <a:rPr lang="pt-BR" dirty="0"/>
              <a:t>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código de Huffman </a:t>
            </a:r>
            <a:r>
              <a:rPr lang="pt-BR" dirty="0"/>
              <a:t>é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código prefixo </a:t>
            </a:r>
            <a:r>
              <a:rPr lang="pt-BR" dirty="0"/>
              <a:t>que usa as cadeias de bits mais curtas para codificar os símbolos mais frequentes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pt-BR" dirty="0"/>
              <a:t>Huffman é largamente utilizado 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compressão de dados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Compactadores como </a:t>
            </a:r>
            <a:r>
              <a:rPr lang="pt-BR" dirty="0" err="1"/>
              <a:t>winzip</a:t>
            </a:r>
            <a:r>
              <a:rPr lang="pt-BR" dirty="0"/>
              <a:t>, </a:t>
            </a:r>
            <a:r>
              <a:rPr lang="pt-BR" dirty="0" err="1"/>
              <a:t>gzip</a:t>
            </a:r>
            <a:r>
              <a:rPr lang="pt-BR" dirty="0"/>
              <a:t>, bzip2</a:t>
            </a:r>
          </a:p>
          <a:p>
            <a:pPr lvl="1"/>
            <a:r>
              <a:rPr lang="pt-BR" dirty="0"/>
              <a:t>Formatos de imagem como JPEG e PNG</a:t>
            </a:r>
          </a:p>
          <a:p>
            <a:pPr lvl="1"/>
            <a:r>
              <a:rPr lang="pt-BR" dirty="0"/>
              <a:t>Formatos de áudio como MP3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8217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Existem basicamente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duas razões </a:t>
            </a:r>
            <a:r>
              <a:rPr lang="pt-BR" dirty="0"/>
              <a:t>para realizar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compressão de dados</a:t>
            </a:r>
          </a:p>
          <a:p>
            <a:pPr lvl="1"/>
            <a:r>
              <a:rPr lang="pt-BR" dirty="0"/>
              <a:t>Economia no espaço de armazenamento</a:t>
            </a:r>
          </a:p>
          <a:p>
            <a:pPr lvl="1"/>
            <a:r>
              <a:rPr lang="pt-BR" dirty="0"/>
              <a:t>Transferência mais rápida dos dados</a:t>
            </a:r>
          </a:p>
          <a:p>
            <a:pPr lvl="1"/>
            <a:endParaRPr lang="pt-BR" dirty="0"/>
          </a:p>
          <a:p>
            <a:r>
              <a:rPr lang="pt-BR" dirty="0"/>
              <a:t>São muitas as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aplicações </a:t>
            </a:r>
            <a:r>
              <a:rPr lang="pt-BR" dirty="0"/>
              <a:t>que fazem uso da compressão:</a:t>
            </a:r>
          </a:p>
          <a:p>
            <a:pPr lvl="1"/>
            <a:r>
              <a:rPr lang="pt-BR" dirty="0"/>
              <a:t>Compactadores de arquivos</a:t>
            </a:r>
          </a:p>
          <a:p>
            <a:pPr lvl="1"/>
            <a:r>
              <a:rPr lang="pt-BR" dirty="0"/>
              <a:t>Bancos de dados</a:t>
            </a:r>
          </a:p>
          <a:p>
            <a:pPr lvl="1"/>
            <a:r>
              <a:rPr lang="pt-BR" dirty="0"/>
              <a:t>Aparelhos de fax</a:t>
            </a:r>
          </a:p>
          <a:p>
            <a:pPr lvl="1"/>
            <a:r>
              <a:rPr lang="pt-BR" dirty="0"/>
              <a:t>Formatos de imagem, áudio e vídeo</a:t>
            </a:r>
          </a:p>
          <a:p>
            <a:pPr lvl="1"/>
            <a:r>
              <a:rPr lang="pt-BR" dirty="0"/>
              <a:t>Programas de chat</a:t>
            </a:r>
          </a:p>
        </p:txBody>
      </p:sp>
    </p:spTree>
    <p:extLst>
      <p:ext uri="{BB962C8B-B14F-4D97-AF65-F5344CB8AC3E}">
        <p14:creationId xmlns:p14="http://schemas.microsoft.com/office/powerpoint/2010/main" val="968727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Existem várias técnicas de compressão disponíveis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Huffman</a:t>
            </a:r>
          </a:p>
          <a:p>
            <a:pPr lvl="1"/>
            <a:r>
              <a:rPr lang="pt-BR" dirty="0"/>
              <a:t>Huffman adaptativo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Comprimento de carreira </a:t>
            </a:r>
            <a:r>
              <a:rPr lang="pt-BR" dirty="0"/>
              <a:t>(</a:t>
            </a:r>
            <a:r>
              <a:rPr lang="pt-BR" dirty="0" err="1"/>
              <a:t>Run-Length</a:t>
            </a:r>
            <a:r>
              <a:rPr lang="pt-BR" dirty="0"/>
              <a:t> </a:t>
            </a:r>
            <a:r>
              <a:rPr lang="pt-BR" dirty="0" err="1"/>
              <a:t>Encoding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Shannon-Fano</a:t>
            </a:r>
          </a:p>
          <a:p>
            <a:pPr lvl="1"/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Lempel-Ziv</a:t>
            </a:r>
            <a:r>
              <a:rPr lang="pt-BR" dirty="0"/>
              <a:t> (</a:t>
            </a:r>
            <a:r>
              <a:rPr lang="pt-BR" dirty="0">
                <a:latin typeface="Calibri" panose="020F0502020204030204" pitchFamily="34" charset="0"/>
              </a:rPr>
              <a:t>LZ77</a:t>
            </a:r>
            <a:r>
              <a:rPr lang="pt-BR" dirty="0"/>
              <a:t>)</a:t>
            </a:r>
          </a:p>
          <a:p>
            <a:pPr lvl="1"/>
            <a:r>
              <a:rPr lang="pt-BR" dirty="0" err="1"/>
              <a:t>Lempel-Ziv-Welch</a:t>
            </a:r>
            <a:r>
              <a:rPr lang="pt-BR" dirty="0"/>
              <a:t> (LZW)</a:t>
            </a:r>
          </a:p>
          <a:p>
            <a:pPr lvl="1"/>
            <a:endParaRPr lang="pt-BR" dirty="0"/>
          </a:p>
          <a:p>
            <a:r>
              <a:rPr lang="pt-BR" dirty="0"/>
              <a:t>Muitas das técnicas podem ser combinadas para gerar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métodos híbridos</a:t>
            </a:r>
          </a:p>
          <a:p>
            <a:pPr lvl="1"/>
            <a:r>
              <a:rPr lang="pt-BR" dirty="0" err="1"/>
              <a:t>Ex</a:t>
            </a:r>
            <a:r>
              <a:rPr lang="pt-BR" dirty="0"/>
              <a:t>: Comprimento de carreira + Huffman 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6964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Huffman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codificação de Huffman é um método de compressão que usa as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frequências de ocorrência dos símbolos no conjunto de dados</a:t>
            </a:r>
            <a:r>
              <a:rPr lang="pt-BR" dirty="0"/>
              <a:t> a ser comprimido para determinar códigos de tamanho ótimo para cada símbolo </a:t>
            </a:r>
          </a:p>
          <a:p>
            <a:endParaRPr lang="pt-BR" dirty="0"/>
          </a:p>
          <a:p>
            <a:r>
              <a:rPr lang="pt-BR" dirty="0"/>
              <a:t>Ele foi desenvolvido em 1952 por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David A. Huffman </a:t>
            </a:r>
            <a:r>
              <a:rPr lang="pt-BR" dirty="0"/>
              <a:t>que era, na época, estudante de doutorado no MIT, e foi publicado no artigo: </a:t>
            </a:r>
            <a:br>
              <a:rPr lang="pt-BR" dirty="0"/>
            </a:br>
            <a:br>
              <a:rPr lang="pt-BR" dirty="0"/>
            </a:br>
            <a:r>
              <a:rPr lang="pt-BR" dirty="0"/>
              <a:t>"A </a:t>
            </a:r>
            <a:r>
              <a:rPr lang="pt-BR" dirty="0" err="1"/>
              <a:t>Method</a:t>
            </a:r>
            <a:r>
              <a:rPr lang="pt-BR" dirty="0"/>
              <a:t> for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Construction</a:t>
            </a:r>
            <a:r>
              <a:rPr lang="pt-BR" dirty="0"/>
              <a:t> of </a:t>
            </a:r>
            <a:r>
              <a:rPr lang="pt-BR" dirty="0" err="1"/>
              <a:t>Minimum-Redundancy</a:t>
            </a:r>
            <a:r>
              <a:rPr lang="pt-BR" dirty="0"/>
              <a:t> Codes"</a:t>
            </a:r>
          </a:p>
        </p:txBody>
      </p:sp>
    </p:spTree>
    <p:extLst>
      <p:ext uri="{BB962C8B-B14F-4D97-AF65-F5344CB8AC3E}">
        <p14:creationId xmlns:p14="http://schemas.microsoft.com/office/powerpoint/2010/main" val="2828332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Códigos Binários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 computador as informações são representadas/codificadas por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uma cadeia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’s 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’s</a:t>
            </a:r>
            <a:r>
              <a:rPr lang="pt-BR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pt-BR" dirty="0"/>
              <a:t>(cadeia de bits)</a:t>
            </a:r>
          </a:p>
          <a:p>
            <a:r>
              <a:rPr lang="pt-BR" dirty="0"/>
              <a:t>Todas as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letras, pontuações e símbolos </a:t>
            </a:r>
            <a:r>
              <a:rPr lang="pt-BR" dirty="0"/>
              <a:t>do teclado são representados por uma cadeia de bits diferente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 codificação mais comum é conhecida por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códigos ASCII </a:t>
            </a:r>
            <a:r>
              <a:rPr lang="pt-BR" dirty="0"/>
              <a:t>ou</a:t>
            </a:r>
            <a:r>
              <a:rPr lang="pt-BR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tabela ASCII</a:t>
            </a:r>
          </a:p>
        </p:txBody>
      </p:sp>
      <p:sp>
        <p:nvSpPr>
          <p:cNvPr id="9" name="Retângulo 8"/>
          <p:cNvSpPr/>
          <p:nvPr/>
        </p:nvSpPr>
        <p:spPr>
          <a:xfrm>
            <a:off x="2423592" y="4293096"/>
            <a:ext cx="6715172" cy="785818"/>
          </a:xfrm>
          <a:prstGeom prst="rect">
            <a:avLst/>
          </a:prstGeom>
          <a:solidFill>
            <a:schemeClr val="accent3">
              <a:lumMod val="75000"/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2566468" y="4435972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  <a:cs typeface="Consolas" panose="020B0609020204030204" pitchFamily="49" charset="0"/>
              </a:rPr>
              <a:t>01001111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3209410" y="4435972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  <a:cs typeface="Consolas" panose="020B0609020204030204" pitchFamily="49" charset="0"/>
              </a:rPr>
              <a:t>01101001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3852352" y="4435972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  <a:cs typeface="Consolas" panose="020B0609020204030204" pitchFamily="49" charset="0"/>
              </a:rPr>
              <a:t>00100000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4495294" y="4435972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  <a:cs typeface="Consolas" panose="020B0609020204030204" pitchFamily="49" charset="0"/>
              </a:rPr>
              <a:t>01101101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5138236" y="4435972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  <a:cs typeface="Consolas" panose="020B0609020204030204" pitchFamily="49" charset="0"/>
              </a:rPr>
              <a:t>01110101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5781178" y="4435972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  <a:cs typeface="Consolas" panose="020B0609020204030204" pitchFamily="49" charset="0"/>
              </a:rPr>
              <a:t>01101110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6424120" y="4435972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  <a:cs typeface="Consolas" panose="020B0609020204030204" pitchFamily="49" charset="0"/>
              </a:rPr>
              <a:t>01100100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7067062" y="4435972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  <a:cs typeface="Consolas" panose="020B0609020204030204" pitchFamily="49" charset="0"/>
              </a:rPr>
              <a:t>01101111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7710004" y="4435972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  <a:cs typeface="Consolas" panose="020B0609020204030204" pitchFamily="49" charset="0"/>
              </a:rPr>
              <a:t>00100001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8352946" y="4435972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  <a:cs typeface="Consolas" panose="020B0609020204030204" pitchFamily="49" charset="0"/>
              </a:rPr>
              <a:t>00001101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2647966" y="4722153"/>
            <a:ext cx="6429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'O'   'i'    ' '   'm'    'u'    'n'   'd'    'o'   '!'   '\n'</a:t>
            </a:r>
            <a:endParaRPr lang="pt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502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 ASCII</a:t>
            </a:r>
          </a:p>
        </p:txBody>
      </p:sp>
      <p:pic>
        <p:nvPicPr>
          <p:cNvPr id="4" name="Espaço Reservado para Conteúdo 4" descr="ASCII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1504" y="2088446"/>
            <a:ext cx="8424936" cy="4296496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86505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 ASCII</a:t>
            </a:r>
          </a:p>
        </p:txBody>
      </p:sp>
      <p:pic>
        <p:nvPicPr>
          <p:cNvPr id="6" name="Espaço Reservado para Conteúdo 7" descr="extended_table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7522" y="2084832"/>
            <a:ext cx="7113284" cy="3997344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14261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Códigos Binários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código binário </a:t>
            </a:r>
            <a:r>
              <a:rPr lang="pt-BR" dirty="0"/>
              <a:t>é uma associação de um conjunto de cadeias de bits à símbolos, com uma cadeia de bits diferente para cada símbolo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228798" y="4897243"/>
            <a:ext cx="6715172" cy="785818"/>
          </a:xfrm>
          <a:prstGeom prst="rect">
            <a:avLst/>
          </a:prstGeom>
          <a:solidFill>
            <a:schemeClr val="accent3">
              <a:lumMod val="75000"/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2371674" y="5040119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  <a:cs typeface="Consolas" panose="020B0609020204030204" pitchFamily="49" charset="0"/>
              </a:rPr>
              <a:t>01001111</a:t>
            </a:r>
          </a:p>
        </p:txBody>
      </p:sp>
      <p:sp>
        <p:nvSpPr>
          <p:cNvPr id="6" name="Retângulo 5"/>
          <p:cNvSpPr/>
          <p:nvPr/>
        </p:nvSpPr>
        <p:spPr>
          <a:xfrm>
            <a:off x="3014616" y="5040119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  <a:cs typeface="Consolas" panose="020B0609020204030204" pitchFamily="49" charset="0"/>
              </a:rPr>
              <a:t>01101001</a:t>
            </a:r>
          </a:p>
        </p:txBody>
      </p:sp>
      <p:sp>
        <p:nvSpPr>
          <p:cNvPr id="7" name="Retângulo 6"/>
          <p:cNvSpPr/>
          <p:nvPr/>
        </p:nvSpPr>
        <p:spPr>
          <a:xfrm>
            <a:off x="3657558" y="5040119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  <a:cs typeface="Consolas" panose="020B0609020204030204" pitchFamily="49" charset="0"/>
              </a:rPr>
              <a:t>00100000</a:t>
            </a:r>
          </a:p>
        </p:txBody>
      </p:sp>
      <p:sp>
        <p:nvSpPr>
          <p:cNvPr id="8" name="Retângulo 7"/>
          <p:cNvSpPr/>
          <p:nvPr/>
        </p:nvSpPr>
        <p:spPr>
          <a:xfrm>
            <a:off x="4300500" y="5040119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  <a:cs typeface="Consolas" panose="020B0609020204030204" pitchFamily="49" charset="0"/>
              </a:rPr>
              <a:t>01101101</a:t>
            </a:r>
          </a:p>
        </p:txBody>
      </p:sp>
      <p:sp>
        <p:nvSpPr>
          <p:cNvPr id="9" name="Retângulo 8"/>
          <p:cNvSpPr/>
          <p:nvPr/>
        </p:nvSpPr>
        <p:spPr>
          <a:xfrm>
            <a:off x="4943442" y="5040119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  <a:cs typeface="Consolas" panose="020B0609020204030204" pitchFamily="49" charset="0"/>
              </a:rPr>
              <a:t>01110101</a:t>
            </a:r>
          </a:p>
        </p:txBody>
      </p:sp>
      <p:sp>
        <p:nvSpPr>
          <p:cNvPr id="10" name="Retângulo 9"/>
          <p:cNvSpPr/>
          <p:nvPr/>
        </p:nvSpPr>
        <p:spPr>
          <a:xfrm>
            <a:off x="5586384" y="5040119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  <a:cs typeface="Consolas" panose="020B0609020204030204" pitchFamily="49" charset="0"/>
              </a:rPr>
              <a:t>01101110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6229326" y="5040119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  <a:cs typeface="Consolas" panose="020B0609020204030204" pitchFamily="49" charset="0"/>
              </a:rPr>
              <a:t>01100100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6872268" y="5040119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  <a:cs typeface="Consolas" panose="020B0609020204030204" pitchFamily="49" charset="0"/>
              </a:rPr>
              <a:t>01101111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7515210" y="5040119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  <a:cs typeface="Consolas" panose="020B0609020204030204" pitchFamily="49" charset="0"/>
              </a:rPr>
              <a:t>00100001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8158152" y="5040119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  <a:cs typeface="Consolas" panose="020B0609020204030204" pitchFamily="49" charset="0"/>
              </a:rPr>
              <a:t>00001101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2453172" y="5326300"/>
            <a:ext cx="6429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'O'   'i'    ' '   'm'    'u'    'n'   'd'    'o'   '!'   '\n'</a:t>
            </a:r>
            <a:endParaRPr lang="pt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2228798" y="4192727"/>
            <a:ext cx="1547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Cadeia de Bits</a:t>
            </a:r>
          </a:p>
        </p:txBody>
      </p:sp>
      <p:sp>
        <p:nvSpPr>
          <p:cNvPr id="17" name="Chave direita 16"/>
          <p:cNvSpPr/>
          <p:nvPr/>
        </p:nvSpPr>
        <p:spPr>
          <a:xfrm rot="16200000">
            <a:off x="2582275" y="4393034"/>
            <a:ext cx="221744" cy="64294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3863797" y="5927452"/>
            <a:ext cx="3445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A tabela ASCII é um código binário</a:t>
            </a:r>
          </a:p>
        </p:txBody>
      </p:sp>
      <p:sp>
        <p:nvSpPr>
          <p:cNvPr id="19" name="Chave direita 18"/>
          <p:cNvSpPr/>
          <p:nvPr/>
        </p:nvSpPr>
        <p:spPr>
          <a:xfrm rot="16200000">
            <a:off x="5476595" y="662080"/>
            <a:ext cx="226669" cy="671517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4805561" y="3465133"/>
            <a:ext cx="1561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Código Binário</a:t>
            </a:r>
          </a:p>
        </p:txBody>
      </p:sp>
    </p:spTree>
    <p:extLst>
      <p:ext uri="{BB962C8B-B14F-4D97-AF65-F5344CB8AC3E}">
        <p14:creationId xmlns:p14="http://schemas.microsoft.com/office/powerpoint/2010/main" val="1650254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Códigos Binários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código binário </a:t>
            </a:r>
            <a:r>
              <a:rPr lang="pt-BR" dirty="0"/>
              <a:t>pode ter cadeias de bits com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comprimentos diferentes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1918396" y="3553119"/>
            <a:ext cx="119776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itchFamily="49" charset="0"/>
              </a:rPr>
              <a:t>00   - a</a:t>
            </a:r>
          </a:p>
          <a:p>
            <a:r>
              <a:rPr lang="pt-BR" dirty="0">
                <a:latin typeface="Consolas" pitchFamily="49" charset="0"/>
              </a:rPr>
              <a:t>100  - b</a:t>
            </a:r>
          </a:p>
          <a:p>
            <a:r>
              <a:rPr lang="pt-BR" dirty="0">
                <a:latin typeface="Consolas" pitchFamily="49" charset="0"/>
              </a:rPr>
              <a:t>101  - c</a:t>
            </a:r>
          </a:p>
          <a:p>
            <a:r>
              <a:rPr lang="pt-BR" dirty="0">
                <a:latin typeface="Consolas" pitchFamily="49" charset="0"/>
              </a:rPr>
              <a:t>011  - d</a:t>
            </a:r>
          </a:p>
          <a:p>
            <a:r>
              <a:rPr lang="pt-BR" dirty="0">
                <a:latin typeface="Consolas" pitchFamily="49" charset="0"/>
              </a:rPr>
              <a:t>0010 - e</a:t>
            </a:r>
          </a:p>
          <a:p>
            <a:r>
              <a:rPr lang="pt-BR" dirty="0">
                <a:latin typeface="Consolas" pitchFamily="49" charset="0"/>
              </a:rPr>
              <a:t>0101 – f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1775520" y="3200755"/>
            <a:ext cx="1572866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Código binário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4598021" y="3176873"/>
            <a:ext cx="47525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Usando comprimentos diferentes como é possível distinguir o final de um símbolo e início do seguinte?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4753914" y="4789283"/>
            <a:ext cx="43062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latin typeface="Consolas" pitchFamily="49" charset="0"/>
              </a:rPr>
              <a:t>00100101</a:t>
            </a:r>
            <a:r>
              <a:rPr lang="pt-BR" dirty="0">
                <a:latin typeface="Consolas" pitchFamily="49" charset="0"/>
              </a:rPr>
              <a:t> representa </a:t>
            </a:r>
            <a:r>
              <a:rPr lang="pt-BR" b="1" dirty="0" err="1">
                <a:latin typeface="Consolas" pitchFamily="49" charset="0"/>
              </a:rPr>
              <a:t>ef</a:t>
            </a:r>
            <a:r>
              <a:rPr lang="pt-BR" dirty="0">
                <a:latin typeface="Consolas" pitchFamily="49" charset="0"/>
              </a:rPr>
              <a:t> ou </a:t>
            </a:r>
            <a:r>
              <a:rPr lang="pt-BR" b="1" dirty="0">
                <a:latin typeface="Consolas" pitchFamily="49" charset="0"/>
              </a:rPr>
              <a:t>abc</a:t>
            </a:r>
            <a:r>
              <a:rPr lang="pt-BR" dirty="0">
                <a:latin typeface="Consolas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715382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2255</TotalTime>
  <Words>1162</Words>
  <Application>Microsoft Office PowerPoint</Application>
  <PresentationFormat>Widescreen</PresentationFormat>
  <Paragraphs>242</Paragraphs>
  <Slides>17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Calibri</vt:lpstr>
      <vt:lpstr>Consolas</vt:lpstr>
      <vt:lpstr>Tw Cen MT</vt:lpstr>
      <vt:lpstr>Tw Cen MT Condensed</vt:lpstr>
      <vt:lpstr>Wingdings 3</vt:lpstr>
      <vt:lpstr>Integral</vt:lpstr>
      <vt:lpstr>Códigos de Huffman</vt:lpstr>
      <vt:lpstr>Introdução</vt:lpstr>
      <vt:lpstr>Introdução</vt:lpstr>
      <vt:lpstr>Huffman</vt:lpstr>
      <vt:lpstr>Códigos Binários</vt:lpstr>
      <vt:lpstr>Tabela ASCII</vt:lpstr>
      <vt:lpstr>Tabela ASCII</vt:lpstr>
      <vt:lpstr>Códigos Binários</vt:lpstr>
      <vt:lpstr>Códigos Binários</vt:lpstr>
      <vt:lpstr>Códigos Prefixo</vt:lpstr>
      <vt:lpstr>Códigos Prefixo</vt:lpstr>
      <vt:lpstr>Códigos Prefixo</vt:lpstr>
      <vt:lpstr>Códigos Prefixo</vt:lpstr>
      <vt:lpstr>Códigos de Huffman</vt:lpstr>
      <vt:lpstr>Códigos de Huffman</vt:lpstr>
      <vt:lpstr>Exercício</vt:lpstr>
      <vt:lpstr>Resumo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</dc:title>
  <dc:creator>Judson Santiago</dc:creator>
  <cp:keywords>Complexidade;Notação Assintótica</cp:keywords>
  <cp:lastModifiedBy>Judson Santiago</cp:lastModifiedBy>
  <cp:revision>243</cp:revision>
  <dcterms:created xsi:type="dcterms:W3CDTF">2008-03-07T12:19:15Z</dcterms:created>
  <dcterms:modified xsi:type="dcterms:W3CDTF">2017-09-20T17:59:53Z</dcterms:modified>
  <cp:contentStatus/>
</cp:coreProperties>
</file>