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notesMasterIdLst>
    <p:notesMasterId r:id="rId21"/>
  </p:notesMasterIdLst>
  <p:handoutMasterIdLst>
    <p:handoutMasterId r:id="rId22"/>
  </p:handoutMasterIdLst>
  <p:sldIdLst>
    <p:sldId id="349" r:id="rId2"/>
    <p:sldId id="327" r:id="rId3"/>
    <p:sldId id="329" r:id="rId4"/>
    <p:sldId id="330" r:id="rId5"/>
    <p:sldId id="351" r:id="rId6"/>
    <p:sldId id="331" r:id="rId7"/>
    <p:sldId id="352" r:id="rId8"/>
    <p:sldId id="353" r:id="rId9"/>
    <p:sldId id="332" r:id="rId10"/>
    <p:sldId id="342" r:id="rId11"/>
    <p:sldId id="333" r:id="rId12"/>
    <p:sldId id="334" r:id="rId13"/>
    <p:sldId id="348" r:id="rId14"/>
    <p:sldId id="354" r:id="rId15"/>
    <p:sldId id="347" r:id="rId16"/>
    <p:sldId id="335" r:id="rId17"/>
    <p:sldId id="336" r:id="rId18"/>
    <p:sldId id="337" r:id="rId19"/>
    <p:sldId id="30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9286" autoAdjust="0"/>
  </p:normalViewPr>
  <p:slideViewPr>
    <p:cSldViewPr>
      <p:cViewPr varScale="1">
        <p:scale>
          <a:sx n="97" d="100"/>
          <a:sy n="97" d="100"/>
        </p:scale>
        <p:origin x="107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6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C0AD7E22-B01B-42A4-8717-76E058A0B1F8}"/>
    <pc:docChg chg="undo redo custSel addSld modSld sldOrd">
      <pc:chgData name="Judson Santiago" userId="ebb108da2f256286" providerId="LiveId" clId="{C0AD7E22-B01B-42A4-8717-76E058A0B1F8}" dt="2017-09-27T19:31:05.199" v="1102"/>
      <pc:docMkLst>
        <pc:docMk/>
      </pc:docMkLst>
      <pc:sldChg chg="modSp">
        <pc:chgData name="Judson Santiago" userId="ebb108da2f256286" providerId="LiveId" clId="{C0AD7E22-B01B-42A4-8717-76E058A0B1F8}" dt="2017-09-25T17:31:18.623" v="316" actId="6549"/>
        <pc:sldMkLst>
          <pc:docMk/>
          <pc:sldMk cId="2341851042" sldId="330"/>
        </pc:sldMkLst>
        <pc:spChg chg="mod">
          <ac:chgData name="Judson Santiago" userId="ebb108da2f256286" providerId="LiveId" clId="{C0AD7E22-B01B-42A4-8717-76E058A0B1F8}" dt="2017-09-25T17:31:15.826" v="315" actId="6549"/>
          <ac:spMkLst>
            <pc:docMk/>
            <pc:sldMk cId="2341851042" sldId="330"/>
            <ac:spMk id="3" creationId="{00000000-0000-0000-0000-000000000000}"/>
          </ac:spMkLst>
        </pc:spChg>
        <pc:graphicFrameChg chg="modGraphic">
          <ac:chgData name="Judson Santiago" userId="ebb108da2f256286" providerId="LiveId" clId="{C0AD7E22-B01B-42A4-8717-76E058A0B1F8}" dt="2017-09-25T17:31:18.623" v="316" actId="6549"/>
          <ac:graphicFrameMkLst>
            <pc:docMk/>
            <pc:sldMk cId="2341851042" sldId="330"/>
            <ac:graphicFrameMk id="14" creationId="{00000000-0000-0000-0000-000000000000}"/>
          </ac:graphicFrameMkLst>
        </pc:graphicFrameChg>
      </pc:sldChg>
      <pc:sldChg chg="modNotesTx">
        <pc:chgData name="Judson Santiago" userId="ebb108da2f256286" providerId="LiveId" clId="{C0AD7E22-B01B-42A4-8717-76E058A0B1F8}" dt="2017-09-25T17:22:18.537" v="55" actId="20577"/>
        <pc:sldMkLst>
          <pc:docMk/>
          <pc:sldMk cId="70984749" sldId="331"/>
        </pc:sldMkLst>
      </pc:sldChg>
      <pc:sldChg chg="modSp">
        <pc:chgData name="Judson Santiago" userId="ebb108da2f256286" providerId="LiveId" clId="{C0AD7E22-B01B-42A4-8717-76E058A0B1F8}" dt="2017-09-26T19:41:34.867" v="650" actId="20577"/>
        <pc:sldMkLst>
          <pc:docMk/>
          <pc:sldMk cId="2960863353" sldId="332"/>
        </pc:sldMkLst>
        <pc:spChg chg="mod">
          <ac:chgData name="Judson Santiago" userId="ebb108da2f256286" providerId="LiveId" clId="{C0AD7E22-B01B-42A4-8717-76E058A0B1F8}" dt="2017-09-26T19:41:34.867" v="650" actId="20577"/>
          <ac:spMkLst>
            <pc:docMk/>
            <pc:sldMk cId="2960863353" sldId="332"/>
            <ac:spMk id="3" creationId="{00000000-0000-0000-0000-000000000000}"/>
          </ac:spMkLst>
        </pc:spChg>
        <pc:graphicFrameChg chg="modGraphic">
          <ac:chgData name="Judson Santiago" userId="ebb108da2f256286" providerId="LiveId" clId="{C0AD7E22-B01B-42A4-8717-76E058A0B1F8}" dt="2017-09-25T17:31:49.107" v="324" actId="20577"/>
          <ac:graphicFrameMkLst>
            <pc:docMk/>
            <pc:sldMk cId="2960863353" sldId="332"/>
            <ac:graphicFrameMk id="4" creationId="{00000000-0000-0000-0000-000000000000}"/>
          </ac:graphicFrameMkLst>
        </pc:graphicFrameChg>
      </pc:sldChg>
      <pc:sldChg chg="ord">
        <pc:chgData name="Judson Santiago" userId="ebb108da2f256286" providerId="LiveId" clId="{C0AD7E22-B01B-42A4-8717-76E058A0B1F8}" dt="2017-09-26T19:43:31.473" v="651" actId="20577"/>
        <pc:sldMkLst>
          <pc:docMk/>
          <pc:sldMk cId="2004544091" sldId="333"/>
        </pc:sldMkLst>
      </pc:sldChg>
      <pc:sldChg chg="modSp ord modNotesTx">
        <pc:chgData name="Judson Santiago" userId="ebb108da2f256286" providerId="LiveId" clId="{C0AD7E22-B01B-42A4-8717-76E058A0B1F8}" dt="2017-09-26T19:34:28.798" v="500" actId="20577"/>
        <pc:sldMkLst>
          <pc:docMk/>
          <pc:sldMk cId="3071425391" sldId="334"/>
        </pc:sldMkLst>
        <pc:spChg chg="mod">
          <ac:chgData name="Judson Santiago" userId="ebb108da2f256286" providerId="LiveId" clId="{C0AD7E22-B01B-42A4-8717-76E058A0B1F8}" dt="2017-09-26T19:33:24.080" v="464" actId="20577"/>
          <ac:spMkLst>
            <pc:docMk/>
            <pc:sldMk cId="3071425391" sldId="334"/>
            <ac:spMk id="3" creationId="{00000000-0000-0000-0000-000000000000}"/>
          </ac:spMkLst>
        </pc:spChg>
        <pc:spChg chg="mod">
          <ac:chgData name="Judson Santiago" userId="ebb108da2f256286" providerId="LiveId" clId="{C0AD7E22-B01B-42A4-8717-76E058A0B1F8}" dt="2017-09-26T19:32:54.509" v="460" actId="20577"/>
          <ac:spMkLst>
            <pc:docMk/>
            <pc:sldMk cId="3071425391" sldId="334"/>
            <ac:spMk id="4" creationId="{00000000-0000-0000-0000-000000000000}"/>
          </ac:spMkLst>
        </pc:spChg>
        <pc:graphicFrameChg chg="modGraphic">
          <ac:chgData name="Judson Santiago" userId="ebb108da2f256286" providerId="LiveId" clId="{C0AD7E22-B01B-42A4-8717-76E058A0B1F8}" dt="2017-09-26T19:30:30.260" v="404" actId="20577"/>
          <ac:graphicFrameMkLst>
            <pc:docMk/>
            <pc:sldMk cId="3071425391" sldId="334"/>
            <ac:graphicFrameMk id="5" creationId="{00000000-0000-0000-0000-000000000000}"/>
          </ac:graphicFrameMkLst>
        </pc:graphicFrameChg>
        <pc:graphicFrameChg chg="modGraphic">
          <ac:chgData name="Judson Santiago" userId="ebb108da2f256286" providerId="LiveId" clId="{C0AD7E22-B01B-42A4-8717-76E058A0B1F8}" dt="2017-09-26T19:30:53.498" v="410" actId="20577"/>
          <ac:graphicFrameMkLst>
            <pc:docMk/>
            <pc:sldMk cId="3071425391" sldId="334"/>
            <ac:graphicFrameMk id="6" creationId="{00000000-0000-0000-0000-000000000000}"/>
          </ac:graphicFrameMkLst>
        </pc:graphicFrameChg>
      </pc:sldChg>
      <pc:sldChg chg="modSp">
        <pc:chgData name="Judson Santiago" userId="ebb108da2f256286" providerId="LiveId" clId="{C0AD7E22-B01B-42A4-8717-76E058A0B1F8}" dt="2017-09-25T17:44:02.665" v="358" actId="20577"/>
        <pc:sldMkLst>
          <pc:docMk/>
          <pc:sldMk cId="793334443" sldId="335"/>
        </pc:sldMkLst>
        <pc:spChg chg="mod">
          <ac:chgData name="Judson Santiago" userId="ebb108da2f256286" providerId="LiveId" clId="{C0AD7E22-B01B-42A4-8717-76E058A0B1F8}" dt="2017-09-25T17:44:02.665" v="358" actId="20577"/>
          <ac:spMkLst>
            <pc:docMk/>
            <pc:sldMk cId="793334443" sldId="335"/>
            <ac:spMk id="3" creationId="{00000000-0000-0000-0000-000000000000}"/>
          </ac:spMkLst>
        </pc:spChg>
      </pc:sldChg>
      <pc:sldChg chg="addSp delSp modSp modNotesTx">
        <pc:chgData name="Judson Santiago" userId="ebb108da2f256286" providerId="LiveId" clId="{C0AD7E22-B01B-42A4-8717-76E058A0B1F8}" dt="2017-09-27T19:31:05.199" v="1102"/>
        <pc:sldMkLst>
          <pc:docMk/>
          <pc:sldMk cId="3909173479" sldId="336"/>
        </pc:sldMkLst>
        <pc:spChg chg="mod">
          <ac:chgData name="Judson Santiago" userId="ebb108da2f256286" providerId="LiveId" clId="{C0AD7E22-B01B-42A4-8717-76E058A0B1F8}" dt="2017-09-25T17:44:48.432" v="360" actId="20577"/>
          <ac:spMkLst>
            <pc:docMk/>
            <pc:sldMk cId="3909173479" sldId="336"/>
            <ac:spMk id="3" creationId="{00000000-0000-0000-0000-000000000000}"/>
          </ac:spMkLst>
        </pc:spChg>
        <pc:spChg chg="mod">
          <ac:chgData name="Judson Santiago" userId="ebb108da2f256286" providerId="LiveId" clId="{C0AD7E22-B01B-42A4-8717-76E058A0B1F8}" dt="2017-09-27T17:37:00.887" v="988" actId="1076"/>
          <ac:spMkLst>
            <pc:docMk/>
            <pc:sldMk cId="3909173479" sldId="336"/>
            <ac:spMk id="34" creationId="{B21C5602-8940-4D2F-AD48-649A09114EF3}"/>
          </ac:spMkLst>
        </pc:spChg>
        <pc:grpChg chg="add del">
          <ac:chgData name="Judson Santiago" userId="ebb108da2f256286" providerId="LiveId" clId="{C0AD7E22-B01B-42A4-8717-76E058A0B1F8}" dt="2017-09-27T19:31:03.871" v="1101" actId="478"/>
          <ac:grpSpMkLst>
            <pc:docMk/>
            <pc:sldMk cId="3909173479" sldId="336"/>
            <ac:grpSpMk id="32" creationId="{350749D6-B4CF-467B-87A6-81AA4B794811}"/>
          </ac:grpSpMkLst>
        </pc:grpChg>
        <pc:grpChg chg="add">
          <ac:chgData name="Judson Santiago" userId="ebb108da2f256286" providerId="LiveId" clId="{C0AD7E22-B01B-42A4-8717-76E058A0B1F8}" dt="2017-09-27T19:31:05.199" v="1102"/>
          <ac:grpSpMkLst>
            <pc:docMk/>
            <pc:sldMk cId="3909173479" sldId="336"/>
            <ac:grpSpMk id="35" creationId="{94F5BFA7-E016-4D52-8120-D59BCDAED7E6}"/>
          </ac:grpSpMkLst>
        </pc:grpChg>
      </pc:sldChg>
      <pc:sldChg chg="modSp ord">
        <pc:chgData name="Judson Santiago" userId="ebb108da2f256286" providerId="LiveId" clId="{C0AD7E22-B01B-42A4-8717-76E058A0B1F8}" dt="2017-09-26T19:44:08.117" v="652" actId="20577"/>
        <pc:sldMkLst>
          <pc:docMk/>
          <pc:sldMk cId="298924807" sldId="342"/>
        </pc:sldMkLst>
        <pc:spChg chg="mod">
          <ac:chgData name="Judson Santiago" userId="ebb108da2f256286" providerId="LiveId" clId="{C0AD7E22-B01B-42A4-8717-76E058A0B1F8}" dt="2017-09-26T19:41:02.373" v="613" actId="20577"/>
          <ac:spMkLst>
            <pc:docMk/>
            <pc:sldMk cId="298924807" sldId="342"/>
            <ac:spMk id="3" creationId="{00000000-0000-0000-0000-000000000000}"/>
          </ac:spMkLst>
        </pc:spChg>
      </pc:sldChg>
      <pc:sldChg chg="modSp ord">
        <pc:chgData name="Judson Santiago" userId="ebb108da2f256286" providerId="LiveId" clId="{C0AD7E22-B01B-42A4-8717-76E058A0B1F8}" dt="2017-09-27T17:32:25.641" v="983" actId="20577"/>
        <pc:sldMkLst>
          <pc:docMk/>
          <pc:sldMk cId="4050285812" sldId="347"/>
        </pc:sldMkLst>
        <pc:spChg chg="mod">
          <ac:chgData name="Judson Santiago" userId="ebb108da2f256286" providerId="LiveId" clId="{C0AD7E22-B01B-42A4-8717-76E058A0B1F8}" dt="2017-09-27T17:30:07.236" v="970" actId="20577"/>
          <ac:spMkLst>
            <pc:docMk/>
            <pc:sldMk cId="4050285812" sldId="347"/>
            <ac:spMk id="3" creationId="{00000000-0000-0000-0000-000000000000}"/>
          </ac:spMkLst>
        </pc:spChg>
        <pc:graphicFrameChg chg="modGraphic">
          <ac:chgData name="Judson Santiago" userId="ebb108da2f256286" providerId="LiveId" clId="{C0AD7E22-B01B-42A4-8717-76E058A0B1F8}" dt="2017-09-27T17:31:44.062" v="972" actId="20577"/>
          <ac:graphicFrameMkLst>
            <pc:docMk/>
            <pc:sldMk cId="4050285812" sldId="347"/>
            <ac:graphicFrameMk id="5" creationId="{00000000-0000-0000-0000-000000000000}"/>
          </ac:graphicFrameMkLst>
        </pc:graphicFrameChg>
        <pc:graphicFrameChg chg="modGraphic">
          <ac:chgData name="Judson Santiago" userId="ebb108da2f256286" providerId="LiveId" clId="{C0AD7E22-B01B-42A4-8717-76E058A0B1F8}" dt="2017-09-27T17:32:25.641" v="983" actId="20577"/>
          <ac:graphicFrameMkLst>
            <pc:docMk/>
            <pc:sldMk cId="4050285812" sldId="347"/>
            <ac:graphicFrameMk id="6" creationId="{00000000-0000-0000-0000-000000000000}"/>
          </ac:graphicFrameMkLst>
        </pc:graphicFrameChg>
      </pc:sldChg>
      <pc:sldChg chg="modSp">
        <pc:chgData name="Judson Santiago" userId="ebb108da2f256286" providerId="LiveId" clId="{C0AD7E22-B01B-42A4-8717-76E058A0B1F8}" dt="2017-09-26T19:48:57.121" v="751" actId="20577"/>
        <pc:sldMkLst>
          <pc:docMk/>
          <pc:sldMk cId="3733554044" sldId="348"/>
        </pc:sldMkLst>
        <pc:spChg chg="mod">
          <ac:chgData name="Judson Santiago" userId="ebb108da2f256286" providerId="LiveId" clId="{C0AD7E22-B01B-42A4-8717-76E058A0B1F8}" dt="2017-09-26T19:47:40.995" v="727" actId="6549"/>
          <ac:spMkLst>
            <pc:docMk/>
            <pc:sldMk cId="3733554044" sldId="348"/>
            <ac:spMk id="3" creationId="{00000000-0000-0000-0000-000000000000}"/>
          </ac:spMkLst>
        </pc:spChg>
        <pc:spChg chg="mod">
          <ac:chgData name="Judson Santiago" userId="ebb108da2f256286" providerId="LiveId" clId="{C0AD7E22-B01B-42A4-8717-76E058A0B1F8}" dt="2017-09-26T19:48:26.667" v="738" actId="20577"/>
          <ac:spMkLst>
            <pc:docMk/>
            <pc:sldMk cId="3733554044" sldId="348"/>
            <ac:spMk id="4" creationId="{00000000-0000-0000-0000-000000000000}"/>
          </ac:spMkLst>
        </pc:spChg>
        <pc:graphicFrameChg chg="mod modGraphic">
          <ac:chgData name="Judson Santiago" userId="ebb108da2f256286" providerId="LiveId" clId="{C0AD7E22-B01B-42A4-8717-76E058A0B1F8}" dt="2017-09-26T19:48:34.620" v="741" actId="20577"/>
          <ac:graphicFrameMkLst>
            <pc:docMk/>
            <pc:sldMk cId="3733554044" sldId="348"/>
            <ac:graphicFrameMk id="5" creationId="{00000000-0000-0000-0000-000000000000}"/>
          </ac:graphicFrameMkLst>
        </pc:graphicFrameChg>
        <pc:graphicFrameChg chg="mod modGraphic">
          <ac:chgData name="Judson Santiago" userId="ebb108da2f256286" providerId="LiveId" clId="{C0AD7E22-B01B-42A4-8717-76E058A0B1F8}" dt="2017-09-26T19:48:57.121" v="751" actId="20577"/>
          <ac:graphicFrameMkLst>
            <pc:docMk/>
            <pc:sldMk cId="3733554044" sldId="348"/>
            <ac:graphicFrameMk id="6" creationId="{00000000-0000-0000-0000-000000000000}"/>
          </ac:graphicFrameMkLst>
        </pc:graphicFrameChg>
      </pc:sldChg>
      <pc:sldChg chg="modNotesTx">
        <pc:chgData name="Judson Santiago" userId="ebb108da2f256286" providerId="LiveId" clId="{C0AD7E22-B01B-42A4-8717-76E058A0B1F8}" dt="2017-09-25T17:20:37.314" v="54" actId="20577"/>
        <pc:sldMkLst>
          <pc:docMk/>
          <pc:sldMk cId="3046660585" sldId="351"/>
        </pc:sldMkLst>
      </pc:sldChg>
      <pc:sldChg chg="modSp add">
        <pc:chgData name="Judson Santiago" userId="ebb108da2f256286" providerId="LiveId" clId="{C0AD7E22-B01B-42A4-8717-76E058A0B1F8}" dt="2017-09-26T19:21:13.177" v="379" actId="20577"/>
        <pc:sldMkLst>
          <pc:docMk/>
          <pc:sldMk cId="1480905886" sldId="353"/>
        </pc:sldMkLst>
        <pc:spChg chg="mod">
          <ac:chgData name="Judson Santiago" userId="ebb108da2f256286" providerId="LiveId" clId="{C0AD7E22-B01B-42A4-8717-76E058A0B1F8}" dt="2017-09-26T19:20:34.005" v="376" actId="20577"/>
          <ac:spMkLst>
            <pc:docMk/>
            <pc:sldMk cId="1480905886" sldId="353"/>
            <ac:spMk id="2" creationId="{6FCBC9D6-6738-47CF-AEA0-3A17D995B435}"/>
          </ac:spMkLst>
        </pc:spChg>
        <pc:spChg chg="mod">
          <ac:chgData name="Judson Santiago" userId="ebb108da2f256286" providerId="LiveId" clId="{C0AD7E22-B01B-42A4-8717-76E058A0B1F8}" dt="2017-09-26T19:21:13.177" v="379" actId="20577"/>
          <ac:spMkLst>
            <pc:docMk/>
            <pc:sldMk cId="1480905886" sldId="353"/>
            <ac:spMk id="3" creationId="{C93C7452-3180-4E0F-ABE7-81EE46F9F87A}"/>
          </ac:spMkLst>
        </pc:spChg>
      </pc:sldChg>
      <pc:sldChg chg="addSp modSp add">
        <pc:chgData name="Judson Santiago" userId="ebb108da2f256286" providerId="LiveId" clId="{C0AD7E22-B01B-42A4-8717-76E058A0B1F8}" dt="2017-09-27T17:27:35.163" v="969" actId="20577"/>
        <pc:sldMkLst>
          <pc:docMk/>
          <pc:sldMk cId="2303838004" sldId="354"/>
        </pc:sldMkLst>
        <pc:spChg chg="mod">
          <ac:chgData name="Judson Santiago" userId="ebb108da2f256286" providerId="LiveId" clId="{C0AD7E22-B01B-42A4-8717-76E058A0B1F8}" dt="2017-09-26T19:50:27.654" v="754" actId="20577"/>
          <ac:spMkLst>
            <pc:docMk/>
            <pc:sldMk cId="2303838004" sldId="354"/>
            <ac:spMk id="2" creationId="{596D21E3-75E2-4378-A656-A8F0A12CF523}"/>
          </ac:spMkLst>
        </pc:spChg>
        <pc:spChg chg="mod">
          <ac:chgData name="Judson Santiago" userId="ebb108da2f256286" providerId="LiveId" clId="{C0AD7E22-B01B-42A4-8717-76E058A0B1F8}" dt="2017-09-27T17:27:35.163" v="969" actId="20577"/>
          <ac:spMkLst>
            <pc:docMk/>
            <pc:sldMk cId="2303838004" sldId="354"/>
            <ac:spMk id="3" creationId="{93114F94-CB4C-4418-A10F-A35E8F7D0D68}"/>
          </ac:spMkLst>
        </pc:spChg>
        <pc:spChg chg="add mod">
          <ac:chgData name="Judson Santiago" userId="ebb108da2f256286" providerId="LiveId" clId="{C0AD7E22-B01B-42A4-8717-76E058A0B1F8}" dt="2017-09-27T17:26:16.484" v="937" actId="1076"/>
          <ac:spMkLst>
            <pc:docMk/>
            <pc:sldMk cId="2303838004" sldId="354"/>
            <ac:spMk id="6" creationId="{2DEF8F85-34AF-47F0-A00D-52E867F5F974}"/>
          </ac:spMkLst>
        </pc:spChg>
        <pc:spChg chg="add mod">
          <ac:chgData name="Judson Santiago" userId="ebb108da2f256286" providerId="LiveId" clId="{C0AD7E22-B01B-42A4-8717-76E058A0B1F8}" dt="2017-09-27T17:26:16.484" v="937" actId="1076"/>
          <ac:spMkLst>
            <pc:docMk/>
            <pc:sldMk cId="2303838004" sldId="354"/>
            <ac:spMk id="7" creationId="{2B9B54A5-8B3D-4701-A603-9074F5981D17}"/>
          </ac:spMkLst>
        </pc:spChg>
        <pc:graphicFrameChg chg="add mod modGraphic">
          <ac:chgData name="Judson Santiago" userId="ebb108da2f256286" providerId="LiveId" clId="{C0AD7E22-B01B-42A4-8717-76E058A0B1F8}" dt="2017-09-27T17:26:16.484" v="937" actId="1076"/>
          <ac:graphicFrameMkLst>
            <pc:docMk/>
            <pc:sldMk cId="2303838004" sldId="354"/>
            <ac:graphicFrameMk id="4" creationId="{0EAC7670-39A2-4E22-873D-BD01FBAAF74E}"/>
          </ac:graphicFrameMkLst>
        </pc:graphicFrameChg>
        <pc:graphicFrameChg chg="add mod modGraphic">
          <ac:chgData name="Judson Santiago" userId="ebb108da2f256286" providerId="LiveId" clId="{C0AD7E22-B01B-42A4-8717-76E058A0B1F8}" dt="2017-09-27T17:26:16.484" v="937" actId="1076"/>
          <ac:graphicFrameMkLst>
            <pc:docMk/>
            <pc:sldMk cId="2303838004" sldId="354"/>
            <ac:graphicFrameMk id="5" creationId="{97B5846C-F3D1-478B-9730-3741FC3E8E34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EB032-434C-434D-BF71-68376E798018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77112-ED65-4CC1-BF5C-FAED77783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64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A645D-3F2B-41FE-95FC-2DA6629F205F}" type="datetimeFigureOut">
              <a:rPr lang="en-US" smtClean="0"/>
              <a:pPr/>
              <a:t>9/27/2017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18EC6-7D0B-450C-BE89-F2DF9FDCAC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64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Fax transmitem imagens em preto </a:t>
            </a:r>
            <a:r>
              <a:rPr lang="pt-BR"/>
              <a:t>e branco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968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060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367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Somos obrigados a representar os números por caracteres para obter uma boa compressão, mas isso limita o tamanho da carreira.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503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095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Nessa solução n fica restrito ao tamanho da tabela ASCII, que vai de 0 a 255, mas pode-se quebrar uma sequência em duas ou mais, caso o limite seja excedido.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37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83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25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666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IBM 3780 BISYNC</a:t>
            </a:r>
            <a:r>
              <a:rPr lang="pt-BR" dirty="0"/>
              <a:t>: protocolo antigo de transmissão de dados. Era o padrão</a:t>
            </a:r>
            <a:r>
              <a:rPr lang="pt-BR" baseline="0" dirty="0"/>
              <a:t> de fato nos anos 70 e 80 para transferir arquivos entre computadores, similar ao que é o FTP hoje.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689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</a:t>
            </a:r>
            <a:r>
              <a:rPr lang="pt-BR" sz="1200">
                <a:solidFill>
                  <a:schemeClr val="bg1"/>
                </a:solidFill>
              </a:rPr>
              <a:t>implementação da </a:t>
            </a:r>
            <a:r>
              <a:rPr lang="pt-BR" sz="1200" dirty="0">
                <a:solidFill>
                  <a:schemeClr val="bg1"/>
                </a:solidFill>
              </a:rPr>
              <a:t>compressão comprimento </a:t>
            </a:r>
            <a:r>
              <a:rPr lang="pt-BR" sz="1200">
                <a:solidFill>
                  <a:schemeClr val="bg1"/>
                </a:solidFill>
              </a:rPr>
              <a:t>de carreira feita </a:t>
            </a:r>
            <a:r>
              <a:rPr lang="pt-BR" sz="1200" dirty="0">
                <a:solidFill>
                  <a:schemeClr val="bg1"/>
                </a:solidFill>
              </a:rPr>
              <a:t>no material </a:t>
            </a:r>
            <a:r>
              <a:rPr lang="pt-BR" sz="1200">
                <a:solidFill>
                  <a:schemeClr val="bg1"/>
                </a:solidFill>
              </a:rPr>
              <a:t>de apoio</a:t>
            </a:r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20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51384" y="5137473"/>
            <a:ext cx="10849744" cy="988019"/>
          </a:xfrm>
        </p:spPr>
        <p:txBody>
          <a:bodyPr anchor="ctr">
            <a:normAutofit/>
          </a:bodyPr>
          <a:lstStyle>
            <a:lvl1pPr algn="l">
              <a:defRPr sz="5000" spc="200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891" y="5979439"/>
            <a:ext cx="10776684" cy="54590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cxnSp>
        <p:nvCxnSpPr>
          <p:cNvPr id="13" name="Straight Connector 7"/>
          <p:cNvCxnSpPr>
            <a:cxnSpLocks/>
          </p:cNvCxnSpPr>
          <p:nvPr userDrawn="1"/>
        </p:nvCxnSpPr>
        <p:spPr>
          <a:xfrm flipV="1">
            <a:off x="0" y="4568101"/>
            <a:ext cx="12192000" cy="39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 userDrawn="1"/>
        </p:nvSpPr>
        <p:spPr>
          <a:xfrm>
            <a:off x="9761129" y="4439238"/>
            <a:ext cx="16399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1200" b="0" i="0" cap="non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63922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9/27/2017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29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9/27/2017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5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marL="361950" indent="-136525">
              <a:buClr>
                <a:schemeClr val="accent3">
                  <a:lumMod val="75000"/>
                </a:schemeClr>
              </a:buClr>
              <a:defRPr sz="2200"/>
            </a:lvl2pPr>
            <a:lvl3pPr marL="538163" indent="-136525">
              <a:buClr>
                <a:schemeClr val="accent3">
                  <a:lumMod val="75000"/>
                </a:schemeClr>
              </a:buClr>
              <a:defRPr sz="2000"/>
            </a:lvl3pPr>
            <a:lvl4pPr marL="715963" indent="-136525">
              <a:buClr>
                <a:schemeClr val="accent3">
                  <a:lumMod val="75000"/>
                </a:schemeClr>
              </a:buClr>
              <a:defRPr sz="2000"/>
            </a:lvl4pPr>
            <a:lvl5pPr marL="900113" indent="-136525">
              <a:buClr>
                <a:schemeClr val="accent3">
                  <a:lumMod val="75000"/>
                </a:schemeClr>
              </a:buCl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9/27/2017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70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9/27/2017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9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9/27/2017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094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9/27/2017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18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9/27/2017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756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9/27/2017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843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9/27/2017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06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9/27/2017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97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43C780-E3D8-44FE-9D1A-591E85C5BC1F}" type="datetimeFigureOut">
              <a:rPr lang="en-US" smtClean="0"/>
              <a:pPr/>
              <a:t>9/27/2017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70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Comprimento de Carreira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Estrutura de Dados II</a:t>
            </a:r>
          </a:p>
        </p:txBody>
      </p:sp>
    </p:spTree>
    <p:extLst>
      <p:ext uri="{BB962C8B-B14F-4D97-AF65-F5344CB8AC3E}">
        <p14:creationId xmlns:p14="http://schemas.microsoft.com/office/powerpoint/2010/main" val="1374689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pt-BR" dirty="0"/>
              <a:t>Aplique a codificação comprimento de carreira com uso de marcador para abreviar as seguintes sequências de caracteres:</a:t>
            </a:r>
            <a:br>
              <a:rPr lang="pt-BR" dirty="0"/>
            </a:br>
            <a:endParaRPr lang="pt-BR" dirty="0"/>
          </a:p>
          <a:p>
            <a:pPr marL="903923" lvl="2" indent="-457200">
              <a:buFont typeface="+mj-lt"/>
              <a:buAutoNum type="alphaLcParenR"/>
            </a:pPr>
            <a:r>
              <a:rPr lang="pt-BR" sz="2400" dirty="0" err="1"/>
              <a:t>aaabaaaaabbbccccabc</a:t>
            </a:r>
            <a:endParaRPr lang="pt-BR" sz="2400" dirty="0"/>
          </a:p>
          <a:p>
            <a:pPr marL="903923" lvl="2" indent="-457200">
              <a:buFont typeface="+mj-lt"/>
              <a:buAutoNum type="alphaLcParenR"/>
            </a:pPr>
            <a:r>
              <a:rPr lang="pt-BR" sz="2400" dirty="0" err="1"/>
              <a:t>aaaaaaaaaababaaaaaaaaaaa</a:t>
            </a:r>
            <a:endParaRPr lang="pt-BR" sz="2400" dirty="0"/>
          </a:p>
          <a:p>
            <a:pPr marL="903923" lvl="2" indent="-457200">
              <a:buFont typeface="+mj-lt"/>
              <a:buAutoNum type="alphaLcParenR"/>
            </a:pPr>
            <a:r>
              <a:rPr lang="pt-BR" sz="2400" dirty="0" err="1"/>
              <a:t>abcd</a:t>
            </a:r>
            <a:endParaRPr lang="pt-BR" sz="2400" dirty="0"/>
          </a:p>
          <a:p>
            <a:pPr marL="903923" lvl="2" indent="-457200">
              <a:buFont typeface="+mj-lt"/>
              <a:buAutoNum type="alphaLcParenR"/>
            </a:pPr>
            <a:r>
              <a:rPr lang="pt-BR" sz="2400" dirty="0" err="1"/>
              <a:t>aabbccdd</a:t>
            </a: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8924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comprimento de Carreira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escolha do marcador </a:t>
            </a:r>
            <a:r>
              <a:rPr lang="pt-BR" dirty="0"/>
              <a:t>de compressão é especialmente delicada</a:t>
            </a:r>
          </a:p>
          <a:p>
            <a:pPr lvl="1"/>
            <a:r>
              <a:rPr lang="pt-BR" dirty="0"/>
              <a:t>Ele não pode ser confundido com um caractere literal </a:t>
            </a:r>
          </a:p>
          <a:p>
            <a:pPr lvl="1"/>
            <a:r>
              <a:rPr lang="pt-BR" dirty="0"/>
              <a:t>Para texto, o caractere de código ASCII </a:t>
            </a:r>
            <a:r>
              <a:rPr lang="pt-BR" dirty="0">
                <a:latin typeface="Calibri" panose="020F0502020204030204" pitchFamily="34" charset="0"/>
              </a:rPr>
              <a:t>127</a:t>
            </a:r>
            <a:r>
              <a:rPr lang="pt-BR" dirty="0"/>
              <a:t> pode ser usado </a:t>
            </a:r>
          </a:p>
        </p:txBody>
      </p:sp>
      <p:pic>
        <p:nvPicPr>
          <p:cNvPr id="4" name="Espaço Reservado para Conteúdo 4" descr="ASCII.gif"/>
          <p:cNvPicPr>
            <a:picLocks noChangeAspect="1"/>
          </p:cNvPicPr>
          <p:nvPr/>
        </p:nvPicPr>
        <p:blipFill rotWithShape="1">
          <a:blip r:embed="rId2" cstate="print"/>
          <a:srcRect t="90239" b="34"/>
          <a:stretch/>
        </p:blipFill>
        <p:spPr>
          <a:xfrm>
            <a:off x="1343472" y="3645024"/>
            <a:ext cx="8883685" cy="574054"/>
          </a:xfrm>
          <a:prstGeom prst="rect">
            <a:avLst/>
          </a:prstGeom>
        </p:spPr>
      </p:pic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204945"/>
              </p:ext>
            </p:extLst>
          </p:nvPr>
        </p:nvGraphicFramePr>
        <p:xfrm>
          <a:off x="1365446" y="4713117"/>
          <a:ext cx="4320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60795285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2306614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19146406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48573915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5434531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97406762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574905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056459"/>
              </p:ext>
            </p:extLst>
          </p:nvPr>
        </p:nvGraphicFramePr>
        <p:xfrm>
          <a:off x="1365446" y="5180229"/>
          <a:ext cx="286034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034">
                  <a:extLst>
                    <a:ext uri="{9D8B030D-6E8A-4147-A177-3AD203B41FA5}">
                      <a16:colId xmlns:a16="http://schemas.microsoft.com/office/drawing/2014/main" val="2739747234"/>
                    </a:ext>
                  </a:extLst>
                </a:gridCol>
                <a:gridCol w="286034">
                  <a:extLst>
                    <a:ext uri="{9D8B030D-6E8A-4147-A177-3AD203B41FA5}">
                      <a16:colId xmlns:a16="http://schemas.microsoft.com/office/drawing/2014/main" val="1275081376"/>
                    </a:ext>
                  </a:extLst>
                </a:gridCol>
                <a:gridCol w="286034">
                  <a:extLst>
                    <a:ext uri="{9D8B030D-6E8A-4147-A177-3AD203B41FA5}">
                      <a16:colId xmlns:a16="http://schemas.microsoft.com/office/drawing/2014/main" val="3524351366"/>
                    </a:ext>
                  </a:extLst>
                </a:gridCol>
                <a:gridCol w="286034">
                  <a:extLst>
                    <a:ext uri="{9D8B030D-6E8A-4147-A177-3AD203B41FA5}">
                      <a16:colId xmlns:a16="http://schemas.microsoft.com/office/drawing/2014/main" val="87360918"/>
                    </a:ext>
                  </a:extLst>
                </a:gridCol>
                <a:gridCol w="286034">
                  <a:extLst>
                    <a:ext uri="{9D8B030D-6E8A-4147-A177-3AD203B41FA5}">
                      <a16:colId xmlns:a16="http://schemas.microsoft.com/office/drawing/2014/main" val="1209563661"/>
                    </a:ext>
                  </a:extLst>
                </a:gridCol>
                <a:gridCol w="286034">
                  <a:extLst>
                    <a:ext uri="{9D8B030D-6E8A-4147-A177-3AD203B41FA5}">
                      <a16:colId xmlns:a16="http://schemas.microsoft.com/office/drawing/2014/main" val="1401023079"/>
                    </a:ext>
                  </a:extLst>
                </a:gridCol>
                <a:gridCol w="286034">
                  <a:extLst>
                    <a:ext uri="{9D8B030D-6E8A-4147-A177-3AD203B41FA5}">
                      <a16:colId xmlns:a16="http://schemas.microsoft.com/office/drawing/2014/main" val="2597342745"/>
                    </a:ext>
                  </a:extLst>
                </a:gridCol>
                <a:gridCol w="286034">
                  <a:extLst>
                    <a:ext uri="{9D8B030D-6E8A-4147-A177-3AD203B41FA5}">
                      <a16:colId xmlns:a16="http://schemas.microsoft.com/office/drawing/2014/main" val="2913542177"/>
                    </a:ext>
                  </a:extLst>
                </a:gridCol>
                <a:gridCol w="286034">
                  <a:extLst>
                    <a:ext uri="{9D8B030D-6E8A-4147-A177-3AD203B41FA5}">
                      <a16:colId xmlns:a16="http://schemas.microsoft.com/office/drawing/2014/main" val="2132234299"/>
                    </a:ext>
                  </a:extLst>
                </a:gridCol>
                <a:gridCol w="286034">
                  <a:extLst>
                    <a:ext uri="{9D8B030D-6E8A-4147-A177-3AD203B41FA5}">
                      <a16:colId xmlns:a16="http://schemas.microsoft.com/office/drawing/2014/main" val="1623107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244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544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comprimento de Carreira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239344"/>
          </a:xfrm>
        </p:spPr>
        <p:txBody>
          <a:bodyPr>
            <a:normAutofit/>
          </a:bodyPr>
          <a:lstStyle/>
          <a:p>
            <a:r>
              <a:rPr lang="pt-BR" dirty="0"/>
              <a:t>Se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há restrições</a:t>
            </a:r>
            <a:r>
              <a:rPr lang="pt-BR" dirty="0"/>
              <a:t> sobre os caracteres de entrada:</a:t>
            </a:r>
          </a:p>
          <a:p>
            <a:pPr lvl="1"/>
            <a:r>
              <a:rPr lang="pt-BR" dirty="0"/>
              <a:t>O caractere marcador deve ser codificado como não-literal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presença frequente de marcadores na entrada pode anular a compressão</a:t>
            </a:r>
          </a:p>
          <a:p>
            <a:pPr lvl="2"/>
            <a:r>
              <a:rPr lang="pt-BR" dirty="0"/>
              <a:t>1 caractere na entrada gera 3 na cadeia comprimida</a:t>
            </a:r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343472" y="3140968"/>
            <a:ext cx="6000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Calibri" panose="020F0502020204030204" pitchFamily="34" charset="0"/>
              </a:rPr>
              <a:t>Ex.: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D</a:t>
            </a:r>
            <a:r>
              <a:rPr lang="pt-BR" sz="2000" dirty="0">
                <a:latin typeface="Calibri" panose="020F0502020204030204" pitchFamily="34" charset="0"/>
              </a:rPr>
              <a:t> 1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D</a:t>
            </a:r>
            <a:r>
              <a:rPr lang="pt-BR" sz="2000" dirty="0">
                <a:latin typeface="Calibri" panose="020F0502020204030204" pitchFamily="34" charset="0"/>
              </a:rPr>
              <a:t> é enviado para gerar apenas um caractere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D</a:t>
            </a:r>
            <a:endParaRPr lang="pt-BR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295463"/>
              </p:ext>
            </p:extLst>
          </p:nvPr>
        </p:nvGraphicFramePr>
        <p:xfrm>
          <a:off x="1415480" y="3717032"/>
          <a:ext cx="5404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32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2607952856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123066144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2191464069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2485739159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3543453103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2974067622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2574905569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3380192895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1403492751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3031335076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686939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843617"/>
              </p:ext>
            </p:extLst>
          </p:nvPr>
        </p:nvGraphicFramePr>
        <p:xfrm>
          <a:off x="1415480" y="4184144"/>
          <a:ext cx="454787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242">
                  <a:extLst>
                    <a:ext uri="{9D8B030D-6E8A-4147-A177-3AD203B41FA5}">
                      <a16:colId xmlns:a16="http://schemas.microsoft.com/office/drawing/2014/main" val="2739747234"/>
                    </a:ext>
                  </a:extLst>
                </a:gridCol>
                <a:gridCol w="284242">
                  <a:extLst>
                    <a:ext uri="{9D8B030D-6E8A-4147-A177-3AD203B41FA5}">
                      <a16:colId xmlns:a16="http://schemas.microsoft.com/office/drawing/2014/main" val="1275081376"/>
                    </a:ext>
                  </a:extLst>
                </a:gridCol>
                <a:gridCol w="284242">
                  <a:extLst>
                    <a:ext uri="{9D8B030D-6E8A-4147-A177-3AD203B41FA5}">
                      <a16:colId xmlns:a16="http://schemas.microsoft.com/office/drawing/2014/main" val="3524351366"/>
                    </a:ext>
                  </a:extLst>
                </a:gridCol>
                <a:gridCol w="284242">
                  <a:extLst>
                    <a:ext uri="{9D8B030D-6E8A-4147-A177-3AD203B41FA5}">
                      <a16:colId xmlns:a16="http://schemas.microsoft.com/office/drawing/2014/main" val="87360918"/>
                    </a:ext>
                  </a:extLst>
                </a:gridCol>
                <a:gridCol w="284242">
                  <a:extLst>
                    <a:ext uri="{9D8B030D-6E8A-4147-A177-3AD203B41FA5}">
                      <a16:colId xmlns:a16="http://schemas.microsoft.com/office/drawing/2014/main" val="1209563661"/>
                    </a:ext>
                  </a:extLst>
                </a:gridCol>
                <a:gridCol w="284242">
                  <a:extLst>
                    <a:ext uri="{9D8B030D-6E8A-4147-A177-3AD203B41FA5}">
                      <a16:colId xmlns:a16="http://schemas.microsoft.com/office/drawing/2014/main" val="1401023079"/>
                    </a:ext>
                  </a:extLst>
                </a:gridCol>
                <a:gridCol w="284242">
                  <a:extLst>
                    <a:ext uri="{9D8B030D-6E8A-4147-A177-3AD203B41FA5}">
                      <a16:colId xmlns:a16="http://schemas.microsoft.com/office/drawing/2014/main" val="2597342745"/>
                    </a:ext>
                  </a:extLst>
                </a:gridCol>
                <a:gridCol w="284242">
                  <a:extLst>
                    <a:ext uri="{9D8B030D-6E8A-4147-A177-3AD203B41FA5}">
                      <a16:colId xmlns:a16="http://schemas.microsoft.com/office/drawing/2014/main" val="2913542177"/>
                    </a:ext>
                  </a:extLst>
                </a:gridCol>
                <a:gridCol w="284242">
                  <a:extLst>
                    <a:ext uri="{9D8B030D-6E8A-4147-A177-3AD203B41FA5}">
                      <a16:colId xmlns:a16="http://schemas.microsoft.com/office/drawing/2014/main" val="2132234299"/>
                    </a:ext>
                  </a:extLst>
                </a:gridCol>
                <a:gridCol w="284242">
                  <a:extLst>
                    <a:ext uri="{9D8B030D-6E8A-4147-A177-3AD203B41FA5}">
                      <a16:colId xmlns:a16="http://schemas.microsoft.com/office/drawing/2014/main" val="1623107492"/>
                    </a:ext>
                  </a:extLst>
                </a:gridCol>
                <a:gridCol w="284242">
                  <a:extLst>
                    <a:ext uri="{9D8B030D-6E8A-4147-A177-3AD203B41FA5}">
                      <a16:colId xmlns:a16="http://schemas.microsoft.com/office/drawing/2014/main" val="2993216002"/>
                    </a:ext>
                  </a:extLst>
                </a:gridCol>
                <a:gridCol w="284242">
                  <a:extLst>
                    <a:ext uri="{9D8B030D-6E8A-4147-A177-3AD203B41FA5}">
                      <a16:colId xmlns:a16="http://schemas.microsoft.com/office/drawing/2014/main" val="1654395152"/>
                    </a:ext>
                  </a:extLst>
                </a:gridCol>
                <a:gridCol w="284242">
                  <a:extLst>
                    <a:ext uri="{9D8B030D-6E8A-4147-A177-3AD203B41FA5}">
                      <a16:colId xmlns:a16="http://schemas.microsoft.com/office/drawing/2014/main" val="3248490848"/>
                    </a:ext>
                  </a:extLst>
                </a:gridCol>
                <a:gridCol w="284242">
                  <a:extLst>
                    <a:ext uri="{9D8B030D-6E8A-4147-A177-3AD203B41FA5}">
                      <a16:colId xmlns:a16="http://schemas.microsoft.com/office/drawing/2014/main" val="973235947"/>
                    </a:ext>
                  </a:extLst>
                </a:gridCol>
                <a:gridCol w="284242">
                  <a:extLst>
                    <a:ext uri="{9D8B030D-6E8A-4147-A177-3AD203B41FA5}">
                      <a16:colId xmlns:a16="http://schemas.microsoft.com/office/drawing/2014/main" val="2249743231"/>
                    </a:ext>
                  </a:extLst>
                </a:gridCol>
                <a:gridCol w="284242">
                  <a:extLst>
                    <a:ext uri="{9D8B030D-6E8A-4147-A177-3AD203B41FA5}">
                      <a16:colId xmlns:a16="http://schemas.microsoft.com/office/drawing/2014/main" val="1958690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244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425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comprimento de Carreira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239344"/>
          </a:xfrm>
        </p:spPr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alternativa melhor </a:t>
            </a:r>
            <a:r>
              <a:rPr lang="pt-BR" dirty="0"/>
              <a:t>para quando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há restrições</a:t>
            </a:r>
            <a:r>
              <a:rPr lang="pt-BR" dirty="0"/>
              <a:t> sobre a entrada:</a:t>
            </a:r>
          </a:p>
          <a:p>
            <a:pPr lvl="1"/>
            <a:r>
              <a:rPr lang="pt-BR" dirty="0"/>
              <a:t>O caractere marcador deve ser codificado pela repetição de dois caracteres</a:t>
            </a:r>
          </a:p>
          <a:p>
            <a:pPr lvl="1"/>
            <a:r>
              <a:rPr lang="pt-BR" dirty="0"/>
              <a:t>O decodificador deve descartar um deles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225425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343472" y="3501008"/>
            <a:ext cx="4856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Calibri" panose="020F0502020204030204" pitchFamily="34" charset="0"/>
              </a:rPr>
              <a:t>Ex.: DD são enviados para gerar apenas um D</a:t>
            </a:r>
            <a:endParaRPr lang="pt-BR" sz="2000" dirty="0"/>
          </a:p>
          <a:p>
            <a:endParaRPr lang="pt-BR" sz="20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20491"/>
              </p:ext>
            </p:extLst>
          </p:nvPr>
        </p:nvGraphicFramePr>
        <p:xfrm>
          <a:off x="1415480" y="4265820"/>
          <a:ext cx="5688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32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2607952856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123066144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2191464069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2485739159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3543453103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2974067622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2574905569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3380192895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3637262406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1403492751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3031335076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686939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467832"/>
              </p:ext>
            </p:extLst>
          </p:nvPr>
        </p:nvGraphicFramePr>
        <p:xfrm>
          <a:off x="1415480" y="4732932"/>
          <a:ext cx="482453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796">
                  <a:extLst>
                    <a:ext uri="{9D8B030D-6E8A-4147-A177-3AD203B41FA5}">
                      <a16:colId xmlns:a16="http://schemas.microsoft.com/office/drawing/2014/main" val="2739747234"/>
                    </a:ext>
                  </a:extLst>
                </a:gridCol>
                <a:gridCol w="283796">
                  <a:extLst>
                    <a:ext uri="{9D8B030D-6E8A-4147-A177-3AD203B41FA5}">
                      <a16:colId xmlns:a16="http://schemas.microsoft.com/office/drawing/2014/main" val="1275081376"/>
                    </a:ext>
                  </a:extLst>
                </a:gridCol>
                <a:gridCol w="283796">
                  <a:extLst>
                    <a:ext uri="{9D8B030D-6E8A-4147-A177-3AD203B41FA5}">
                      <a16:colId xmlns:a16="http://schemas.microsoft.com/office/drawing/2014/main" val="3524351366"/>
                    </a:ext>
                  </a:extLst>
                </a:gridCol>
                <a:gridCol w="283796">
                  <a:extLst>
                    <a:ext uri="{9D8B030D-6E8A-4147-A177-3AD203B41FA5}">
                      <a16:colId xmlns:a16="http://schemas.microsoft.com/office/drawing/2014/main" val="87360918"/>
                    </a:ext>
                  </a:extLst>
                </a:gridCol>
                <a:gridCol w="283796">
                  <a:extLst>
                    <a:ext uri="{9D8B030D-6E8A-4147-A177-3AD203B41FA5}">
                      <a16:colId xmlns:a16="http://schemas.microsoft.com/office/drawing/2014/main" val="1209563661"/>
                    </a:ext>
                  </a:extLst>
                </a:gridCol>
                <a:gridCol w="283796">
                  <a:extLst>
                    <a:ext uri="{9D8B030D-6E8A-4147-A177-3AD203B41FA5}">
                      <a16:colId xmlns:a16="http://schemas.microsoft.com/office/drawing/2014/main" val="1401023079"/>
                    </a:ext>
                  </a:extLst>
                </a:gridCol>
                <a:gridCol w="283796">
                  <a:extLst>
                    <a:ext uri="{9D8B030D-6E8A-4147-A177-3AD203B41FA5}">
                      <a16:colId xmlns:a16="http://schemas.microsoft.com/office/drawing/2014/main" val="2597342745"/>
                    </a:ext>
                  </a:extLst>
                </a:gridCol>
                <a:gridCol w="283796">
                  <a:extLst>
                    <a:ext uri="{9D8B030D-6E8A-4147-A177-3AD203B41FA5}">
                      <a16:colId xmlns:a16="http://schemas.microsoft.com/office/drawing/2014/main" val="2913542177"/>
                    </a:ext>
                  </a:extLst>
                </a:gridCol>
                <a:gridCol w="283796">
                  <a:extLst>
                    <a:ext uri="{9D8B030D-6E8A-4147-A177-3AD203B41FA5}">
                      <a16:colId xmlns:a16="http://schemas.microsoft.com/office/drawing/2014/main" val="2132234299"/>
                    </a:ext>
                  </a:extLst>
                </a:gridCol>
                <a:gridCol w="283796">
                  <a:extLst>
                    <a:ext uri="{9D8B030D-6E8A-4147-A177-3AD203B41FA5}">
                      <a16:colId xmlns:a16="http://schemas.microsoft.com/office/drawing/2014/main" val="1623107492"/>
                    </a:ext>
                  </a:extLst>
                </a:gridCol>
                <a:gridCol w="283796">
                  <a:extLst>
                    <a:ext uri="{9D8B030D-6E8A-4147-A177-3AD203B41FA5}">
                      <a16:colId xmlns:a16="http://schemas.microsoft.com/office/drawing/2014/main" val="2993216002"/>
                    </a:ext>
                  </a:extLst>
                </a:gridCol>
                <a:gridCol w="283796">
                  <a:extLst>
                    <a:ext uri="{9D8B030D-6E8A-4147-A177-3AD203B41FA5}">
                      <a16:colId xmlns:a16="http://schemas.microsoft.com/office/drawing/2014/main" val="1654395152"/>
                    </a:ext>
                  </a:extLst>
                </a:gridCol>
                <a:gridCol w="283796">
                  <a:extLst>
                    <a:ext uri="{9D8B030D-6E8A-4147-A177-3AD203B41FA5}">
                      <a16:colId xmlns:a16="http://schemas.microsoft.com/office/drawing/2014/main" val="3248490848"/>
                    </a:ext>
                  </a:extLst>
                </a:gridCol>
                <a:gridCol w="283796">
                  <a:extLst>
                    <a:ext uri="{9D8B030D-6E8A-4147-A177-3AD203B41FA5}">
                      <a16:colId xmlns:a16="http://schemas.microsoft.com/office/drawing/2014/main" val="200264137"/>
                    </a:ext>
                  </a:extLst>
                </a:gridCol>
                <a:gridCol w="283796">
                  <a:extLst>
                    <a:ext uri="{9D8B030D-6E8A-4147-A177-3AD203B41FA5}">
                      <a16:colId xmlns:a16="http://schemas.microsoft.com/office/drawing/2014/main" val="2989779883"/>
                    </a:ext>
                  </a:extLst>
                </a:gridCol>
                <a:gridCol w="283796">
                  <a:extLst>
                    <a:ext uri="{9D8B030D-6E8A-4147-A177-3AD203B41FA5}">
                      <a16:colId xmlns:a16="http://schemas.microsoft.com/office/drawing/2014/main" val="1958299844"/>
                    </a:ext>
                  </a:extLst>
                </a:gridCol>
                <a:gridCol w="283796">
                  <a:extLst>
                    <a:ext uri="{9D8B030D-6E8A-4147-A177-3AD203B41FA5}">
                      <a16:colId xmlns:a16="http://schemas.microsoft.com/office/drawing/2014/main" val="97323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244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554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D21E3-75E2-4378-A656-A8F0A12C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comprimento de Carreira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114F94-CB4C-4418-A10F-A35E8F7D0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951312"/>
          </a:xfrm>
        </p:spPr>
        <p:txBody>
          <a:bodyPr>
            <a:normAutofit/>
          </a:bodyPr>
          <a:lstStyle/>
          <a:p>
            <a:r>
              <a:rPr lang="pt-BR" dirty="0"/>
              <a:t>Se o tamanho (n) das carreiras for representada pelo código ASCII de um caractere, o envio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2 caracteres para o marcador pode ser ambíguo</a:t>
            </a:r>
          </a:p>
          <a:p>
            <a:pPr lvl="1"/>
            <a:r>
              <a:rPr lang="pt-BR" dirty="0"/>
              <a:t>DD pode indicar que queremos gerar um D ou que temos um marcador e 127 (código ASCII do marcador) caracteres que se repetem 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É recomendado que o marcador seja um caractere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código ASCII 0, 1 ou 2, </a:t>
            </a:r>
            <a:r>
              <a:rPr lang="pt-BR" dirty="0"/>
              <a:t>valores que não são válidos para n</a:t>
            </a:r>
          </a:p>
          <a:p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EAC7670-39A2-4E22-873D-BD01FBAAF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121953"/>
              </p:ext>
            </p:extLst>
          </p:nvPr>
        </p:nvGraphicFramePr>
        <p:xfrm>
          <a:off x="1487488" y="3933056"/>
          <a:ext cx="5688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32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2607952856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123066144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2191464069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2485739159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3543453103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2974067622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2574905569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3380192895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3637262406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1403492751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3031335076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686939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...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7B5846C-F3D1-478B-9730-3741FC3E8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456689"/>
              </p:ext>
            </p:extLst>
          </p:nvPr>
        </p:nvGraphicFramePr>
        <p:xfrm>
          <a:off x="1487488" y="4400168"/>
          <a:ext cx="85138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796">
                  <a:extLst>
                    <a:ext uri="{9D8B030D-6E8A-4147-A177-3AD203B41FA5}">
                      <a16:colId xmlns:a16="http://schemas.microsoft.com/office/drawing/2014/main" val="2739747234"/>
                    </a:ext>
                  </a:extLst>
                </a:gridCol>
                <a:gridCol w="283796">
                  <a:extLst>
                    <a:ext uri="{9D8B030D-6E8A-4147-A177-3AD203B41FA5}">
                      <a16:colId xmlns:a16="http://schemas.microsoft.com/office/drawing/2014/main" val="1275081376"/>
                    </a:ext>
                  </a:extLst>
                </a:gridCol>
                <a:gridCol w="283796">
                  <a:extLst>
                    <a:ext uri="{9D8B030D-6E8A-4147-A177-3AD203B41FA5}">
                      <a16:colId xmlns:a16="http://schemas.microsoft.com/office/drawing/2014/main" val="3524351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244132"/>
                  </a:ext>
                </a:extLst>
              </a:tr>
            </a:tbl>
          </a:graphicData>
        </a:graphic>
      </p:graphicFrame>
      <p:sp>
        <p:nvSpPr>
          <p:cNvPr id="6" name="Chave Direita 5">
            <a:extLst>
              <a:ext uri="{FF2B5EF4-FFF2-40B4-BE49-F238E27FC236}">
                <a16:creationId xmlns:a16="http://schemas.microsoft.com/office/drawing/2014/main" id="{2DEF8F85-34AF-47F0-A00D-52E867F5F974}"/>
              </a:ext>
            </a:extLst>
          </p:cNvPr>
          <p:cNvSpPr/>
          <p:nvPr/>
        </p:nvSpPr>
        <p:spPr>
          <a:xfrm>
            <a:off x="7320140" y="3930047"/>
            <a:ext cx="77888" cy="3670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B9B54A5-8B3D-4701-A603-9074F5981D17}"/>
              </a:ext>
            </a:extLst>
          </p:cNvPr>
          <p:cNvSpPr txBox="1"/>
          <p:nvPr/>
        </p:nvSpPr>
        <p:spPr>
          <a:xfrm>
            <a:off x="7398028" y="3921616"/>
            <a:ext cx="251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127 caracteres repetidos</a:t>
            </a:r>
          </a:p>
        </p:txBody>
      </p:sp>
    </p:spTree>
    <p:extLst>
      <p:ext uri="{BB962C8B-B14F-4D97-AF65-F5344CB8AC3E}">
        <p14:creationId xmlns:p14="http://schemas.microsoft.com/office/powerpoint/2010/main" val="2303838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comprimento de Carreira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239344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marcador deve ser um caractere pouco frequente </a:t>
            </a:r>
            <a:r>
              <a:rPr lang="pt-BR" dirty="0"/>
              <a:t>na cadeia</a:t>
            </a:r>
          </a:p>
          <a:p>
            <a:pPr lvl="1"/>
            <a:r>
              <a:rPr lang="pt-BR" dirty="0"/>
              <a:t>São enviados dois caracteres para cada marcador</a:t>
            </a:r>
          </a:p>
          <a:p>
            <a:pPr lvl="1"/>
            <a:r>
              <a:rPr lang="pt-BR" dirty="0"/>
              <a:t>Carreiras de marcadores não são enviadas de forma comprimida</a:t>
            </a:r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codificação com uso de marcador </a:t>
            </a:r>
            <a:r>
              <a:rPr lang="pt-BR" dirty="0"/>
              <a:t>só é eficiente para carreiras de pelo menos 4 caracteres</a:t>
            </a:r>
          </a:p>
          <a:p>
            <a:pPr lvl="1"/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731743"/>
              </p:ext>
            </p:extLst>
          </p:nvPr>
        </p:nvGraphicFramePr>
        <p:xfrm>
          <a:off x="1127448" y="4653136"/>
          <a:ext cx="5688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32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2607952856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123066144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2191464069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2485739159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3543453103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2974067622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2574905569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3380192895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3637262406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1403492751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3031335076"/>
                    </a:ext>
                  </a:extLst>
                </a:gridCol>
                <a:gridCol w="284432">
                  <a:extLst>
                    <a:ext uri="{9D8B030D-6E8A-4147-A177-3AD203B41FA5}">
                      <a16:colId xmlns:a16="http://schemas.microsoft.com/office/drawing/2014/main" val="686939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002040"/>
              </p:ext>
            </p:extLst>
          </p:nvPr>
        </p:nvGraphicFramePr>
        <p:xfrm>
          <a:off x="1127448" y="5120248"/>
          <a:ext cx="482453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796">
                  <a:extLst>
                    <a:ext uri="{9D8B030D-6E8A-4147-A177-3AD203B41FA5}">
                      <a16:colId xmlns:a16="http://schemas.microsoft.com/office/drawing/2014/main" val="2739747234"/>
                    </a:ext>
                  </a:extLst>
                </a:gridCol>
                <a:gridCol w="283796">
                  <a:extLst>
                    <a:ext uri="{9D8B030D-6E8A-4147-A177-3AD203B41FA5}">
                      <a16:colId xmlns:a16="http://schemas.microsoft.com/office/drawing/2014/main" val="1275081376"/>
                    </a:ext>
                  </a:extLst>
                </a:gridCol>
                <a:gridCol w="283796">
                  <a:extLst>
                    <a:ext uri="{9D8B030D-6E8A-4147-A177-3AD203B41FA5}">
                      <a16:colId xmlns:a16="http://schemas.microsoft.com/office/drawing/2014/main" val="3524351366"/>
                    </a:ext>
                  </a:extLst>
                </a:gridCol>
                <a:gridCol w="283796">
                  <a:extLst>
                    <a:ext uri="{9D8B030D-6E8A-4147-A177-3AD203B41FA5}">
                      <a16:colId xmlns:a16="http://schemas.microsoft.com/office/drawing/2014/main" val="87360918"/>
                    </a:ext>
                  </a:extLst>
                </a:gridCol>
                <a:gridCol w="283796">
                  <a:extLst>
                    <a:ext uri="{9D8B030D-6E8A-4147-A177-3AD203B41FA5}">
                      <a16:colId xmlns:a16="http://schemas.microsoft.com/office/drawing/2014/main" val="1209563661"/>
                    </a:ext>
                  </a:extLst>
                </a:gridCol>
                <a:gridCol w="283796">
                  <a:extLst>
                    <a:ext uri="{9D8B030D-6E8A-4147-A177-3AD203B41FA5}">
                      <a16:colId xmlns:a16="http://schemas.microsoft.com/office/drawing/2014/main" val="1401023079"/>
                    </a:ext>
                  </a:extLst>
                </a:gridCol>
                <a:gridCol w="283796">
                  <a:extLst>
                    <a:ext uri="{9D8B030D-6E8A-4147-A177-3AD203B41FA5}">
                      <a16:colId xmlns:a16="http://schemas.microsoft.com/office/drawing/2014/main" val="2597342745"/>
                    </a:ext>
                  </a:extLst>
                </a:gridCol>
                <a:gridCol w="283796">
                  <a:extLst>
                    <a:ext uri="{9D8B030D-6E8A-4147-A177-3AD203B41FA5}">
                      <a16:colId xmlns:a16="http://schemas.microsoft.com/office/drawing/2014/main" val="2913542177"/>
                    </a:ext>
                  </a:extLst>
                </a:gridCol>
                <a:gridCol w="283796">
                  <a:extLst>
                    <a:ext uri="{9D8B030D-6E8A-4147-A177-3AD203B41FA5}">
                      <a16:colId xmlns:a16="http://schemas.microsoft.com/office/drawing/2014/main" val="2132234299"/>
                    </a:ext>
                  </a:extLst>
                </a:gridCol>
                <a:gridCol w="283796">
                  <a:extLst>
                    <a:ext uri="{9D8B030D-6E8A-4147-A177-3AD203B41FA5}">
                      <a16:colId xmlns:a16="http://schemas.microsoft.com/office/drawing/2014/main" val="1623107492"/>
                    </a:ext>
                  </a:extLst>
                </a:gridCol>
                <a:gridCol w="283796">
                  <a:extLst>
                    <a:ext uri="{9D8B030D-6E8A-4147-A177-3AD203B41FA5}">
                      <a16:colId xmlns:a16="http://schemas.microsoft.com/office/drawing/2014/main" val="2993216002"/>
                    </a:ext>
                  </a:extLst>
                </a:gridCol>
                <a:gridCol w="283796">
                  <a:extLst>
                    <a:ext uri="{9D8B030D-6E8A-4147-A177-3AD203B41FA5}">
                      <a16:colId xmlns:a16="http://schemas.microsoft.com/office/drawing/2014/main" val="1654395152"/>
                    </a:ext>
                  </a:extLst>
                </a:gridCol>
                <a:gridCol w="283796">
                  <a:extLst>
                    <a:ext uri="{9D8B030D-6E8A-4147-A177-3AD203B41FA5}">
                      <a16:colId xmlns:a16="http://schemas.microsoft.com/office/drawing/2014/main" val="3248490848"/>
                    </a:ext>
                  </a:extLst>
                </a:gridCol>
                <a:gridCol w="283796">
                  <a:extLst>
                    <a:ext uri="{9D8B030D-6E8A-4147-A177-3AD203B41FA5}">
                      <a16:colId xmlns:a16="http://schemas.microsoft.com/office/drawing/2014/main" val="200264137"/>
                    </a:ext>
                  </a:extLst>
                </a:gridCol>
                <a:gridCol w="283796">
                  <a:extLst>
                    <a:ext uri="{9D8B030D-6E8A-4147-A177-3AD203B41FA5}">
                      <a16:colId xmlns:a16="http://schemas.microsoft.com/office/drawing/2014/main" val="2989779883"/>
                    </a:ext>
                  </a:extLst>
                </a:gridCol>
                <a:gridCol w="283796">
                  <a:extLst>
                    <a:ext uri="{9D8B030D-6E8A-4147-A177-3AD203B41FA5}">
                      <a16:colId xmlns:a16="http://schemas.microsoft.com/office/drawing/2014/main" val="1958299844"/>
                    </a:ext>
                  </a:extLst>
                </a:gridCol>
                <a:gridCol w="283796">
                  <a:extLst>
                    <a:ext uri="{9D8B030D-6E8A-4147-A177-3AD203B41FA5}">
                      <a16:colId xmlns:a16="http://schemas.microsoft.com/office/drawing/2014/main" val="97323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244132"/>
                  </a:ext>
                </a:extLst>
              </a:tr>
            </a:tbl>
          </a:graphicData>
        </a:graphic>
      </p:graphicFrame>
      <p:cxnSp>
        <p:nvCxnSpPr>
          <p:cNvPr id="11" name="Conector reto 10"/>
          <p:cNvCxnSpPr/>
          <p:nvPr/>
        </p:nvCxnSpPr>
        <p:spPr>
          <a:xfrm>
            <a:off x="3963195" y="5623657"/>
            <a:ext cx="11246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1978920" y="5623657"/>
            <a:ext cx="110724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1114515" y="5623657"/>
            <a:ext cx="87702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4410053" y="5684180"/>
            <a:ext cx="245787" cy="21602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Elipse 14"/>
          <p:cNvSpPr/>
          <p:nvPr/>
        </p:nvSpPr>
        <p:spPr>
          <a:xfrm>
            <a:off x="2423592" y="5684180"/>
            <a:ext cx="245787" cy="216024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16" name="Elipse 15"/>
          <p:cNvSpPr/>
          <p:nvPr/>
        </p:nvSpPr>
        <p:spPr>
          <a:xfrm>
            <a:off x="1415480" y="5684180"/>
            <a:ext cx="245787" cy="21602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rgbClr val="00B050"/>
                </a:solidFill>
              </a:rPr>
              <a:t>1</a:t>
            </a:r>
          </a:p>
        </p:txBody>
      </p:sp>
      <p:cxnSp>
        <p:nvCxnSpPr>
          <p:cNvPr id="18" name="Conector reto 17"/>
          <p:cNvCxnSpPr/>
          <p:nvPr/>
        </p:nvCxnSpPr>
        <p:spPr>
          <a:xfrm>
            <a:off x="3086166" y="5623657"/>
            <a:ext cx="87702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3387131" y="5684180"/>
            <a:ext cx="245787" cy="21602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rgbClr val="00B050"/>
                </a:solidFill>
              </a:rPr>
              <a:t>1</a:t>
            </a:r>
          </a:p>
        </p:txBody>
      </p:sp>
      <p:cxnSp>
        <p:nvCxnSpPr>
          <p:cNvPr id="23" name="Conector reto 22"/>
          <p:cNvCxnSpPr/>
          <p:nvPr/>
        </p:nvCxnSpPr>
        <p:spPr>
          <a:xfrm>
            <a:off x="5087888" y="5623657"/>
            <a:ext cx="864092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5418165" y="5684180"/>
            <a:ext cx="245787" cy="216024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6" name="Elipse 25"/>
          <p:cNvSpPr/>
          <p:nvPr/>
        </p:nvSpPr>
        <p:spPr>
          <a:xfrm>
            <a:off x="7896200" y="4730544"/>
            <a:ext cx="245787" cy="21602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7" name="Elipse 26"/>
          <p:cNvSpPr/>
          <p:nvPr/>
        </p:nvSpPr>
        <p:spPr>
          <a:xfrm>
            <a:off x="7896199" y="5197656"/>
            <a:ext cx="245787" cy="216024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8" name="Elipse 27"/>
          <p:cNvSpPr/>
          <p:nvPr/>
        </p:nvSpPr>
        <p:spPr>
          <a:xfrm>
            <a:off x="7896198" y="5695368"/>
            <a:ext cx="245787" cy="21602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8141985" y="463859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Eficiente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8141985" y="5120248"/>
            <a:ext cx="80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Neutro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8141984" y="5601906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Ineficiente</a:t>
            </a:r>
          </a:p>
        </p:txBody>
      </p:sp>
    </p:spTree>
    <p:extLst>
      <p:ext uri="{BB962C8B-B14F-4D97-AF65-F5344CB8AC3E}">
        <p14:creationId xmlns:p14="http://schemas.microsoft.com/office/powerpoint/2010/main" val="4050285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codificação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comprimento de carreira é pouco eficiente </a:t>
            </a:r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arquivos texto</a:t>
            </a:r>
          </a:p>
          <a:p>
            <a:pPr lvl="1"/>
            <a:r>
              <a:rPr lang="pt-BR" dirty="0"/>
              <a:t>Somente o caractere branco tem uma tendência de se repetir</a:t>
            </a:r>
          </a:p>
          <a:p>
            <a:pPr lvl="1"/>
            <a:endParaRPr lang="pt-BR" dirty="0"/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supressão de nulos </a:t>
            </a:r>
            <a:r>
              <a:rPr lang="pt-BR" dirty="0"/>
              <a:t>é uma técnica mais efetiva para arquivos texto</a:t>
            </a:r>
          </a:p>
          <a:p>
            <a:pPr lvl="1"/>
            <a:r>
              <a:rPr lang="pt-BR" dirty="0"/>
              <a:t>Comprime carreiras de espaços em branco</a:t>
            </a:r>
          </a:p>
          <a:p>
            <a:pPr lvl="1"/>
            <a:r>
              <a:rPr lang="pt-BR" dirty="0"/>
              <a:t>Elimina a necessidade de identificar o caractere comprimido</a:t>
            </a:r>
          </a:p>
          <a:p>
            <a:pPr lvl="1"/>
            <a:r>
              <a:rPr lang="pt-BR" dirty="0"/>
              <a:t>Pares </a:t>
            </a:r>
            <a:r>
              <a:rPr lang="pt-BR" dirty="0">
                <a:latin typeface="Calibri" panose="020F0502020204030204" pitchFamily="34" charset="0"/>
              </a:rPr>
              <a:t>&lt;m, n&gt;</a:t>
            </a:r>
            <a:r>
              <a:rPr lang="pt-BR" dirty="0"/>
              <a:t> são usados para carreiras de pelo menos 3 brancos</a:t>
            </a:r>
          </a:p>
          <a:p>
            <a:pPr lvl="1"/>
            <a:r>
              <a:rPr lang="pt-BR" dirty="0"/>
              <a:t>Obtém ganhos de 30 a 50% no protocolo de transmissão IBM 3780 BISYNC</a:t>
            </a:r>
          </a:p>
        </p:txBody>
      </p:sp>
    </p:spTree>
    <p:extLst>
      <p:ext uri="{BB962C8B-B14F-4D97-AF65-F5344CB8AC3E}">
        <p14:creationId xmlns:p14="http://schemas.microsoft.com/office/powerpoint/2010/main" val="793334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codificação comprimento de carreira é utilizada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arquivos com grandes chances de ter muitas carreiras </a:t>
            </a:r>
            <a:r>
              <a:rPr lang="pt-BR" dirty="0"/>
              <a:t>de pelo menos 4 caracteres</a:t>
            </a:r>
          </a:p>
          <a:p>
            <a:pPr lvl="1"/>
            <a:r>
              <a:rPr lang="pt-BR" dirty="0"/>
              <a:t>Banco de dados: sequências de caracteres completam os campos não preenchidos completamente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Imagens de fax: compostas por combinações de pixels brancos e pretos</a:t>
            </a:r>
          </a:p>
          <a:p>
            <a:pPr lvl="1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487488" y="4221088"/>
            <a:ext cx="4752528" cy="936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411186" y="3825705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Arquivo</a:t>
            </a:r>
          </a:p>
        </p:txBody>
      </p:sp>
      <p:sp>
        <p:nvSpPr>
          <p:cNvPr id="6" name="Retângulo 5"/>
          <p:cNvSpPr/>
          <p:nvPr/>
        </p:nvSpPr>
        <p:spPr>
          <a:xfrm>
            <a:off x="1548752" y="4299731"/>
            <a:ext cx="720080" cy="79208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328790" y="4299731"/>
            <a:ext cx="720080" cy="79208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108828" y="4299731"/>
            <a:ext cx="720080" cy="79208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888866" y="4299731"/>
            <a:ext cx="720080" cy="79208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668904" y="4299731"/>
            <a:ext cx="720080" cy="79208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5448944" y="4299731"/>
            <a:ext cx="720080" cy="79208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have Esquerda 11"/>
          <p:cNvSpPr/>
          <p:nvPr/>
        </p:nvSpPr>
        <p:spPr>
          <a:xfrm rot="5400000">
            <a:off x="5729765" y="3730877"/>
            <a:ext cx="158436" cy="72008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5367900" y="3631826"/>
            <a:ext cx="88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registro</a:t>
            </a:r>
            <a:endParaRPr lang="pt-BR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1666929" y="4509120"/>
            <a:ext cx="2772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1666929" y="4695775"/>
            <a:ext cx="4320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1666929" y="4869160"/>
            <a:ext cx="4320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2467025" y="4502485"/>
            <a:ext cx="2772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2467025" y="4689140"/>
            <a:ext cx="2218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2467025" y="4862525"/>
            <a:ext cx="2772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3252844" y="4502485"/>
            <a:ext cx="4320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252844" y="4689140"/>
            <a:ext cx="2160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3252844" y="4862525"/>
            <a:ext cx="4320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4032882" y="4502485"/>
            <a:ext cx="2772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4032882" y="4689140"/>
            <a:ext cx="1520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4032882" y="4862525"/>
            <a:ext cx="4320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4812920" y="4512865"/>
            <a:ext cx="2772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4812920" y="4699520"/>
            <a:ext cx="2160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4812920" y="4872905"/>
            <a:ext cx="1080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5592959" y="4509120"/>
            <a:ext cx="3590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5592959" y="4695775"/>
            <a:ext cx="2772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5592959" y="4869160"/>
            <a:ext cx="4320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94F5BFA7-E016-4D52-8120-D59BCDAED7E6}"/>
              </a:ext>
            </a:extLst>
          </p:cNvPr>
          <p:cNvGrpSpPr/>
          <p:nvPr/>
        </p:nvGrpSpPr>
        <p:grpSpPr>
          <a:xfrm>
            <a:off x="11594275" y="6389366"/>
            <a:ext cx="629141" cy="492932"/>
            <a:chOff x="11582400" y="6381328"/>
            <a:chExt cx="629141" cy="492932"/>
          </a:xfrm>
        </p:grpSpPr>
        <p:sp>
          <p:nvSpPr>
            <p:cNvPr id="36" name="Triângulo isósceles 6">
              <a:extLst>
                <a:ext uri="{FF2B5EF4-FFF2-40B4-BE49-F238E27FC236}">
                  <a16:creationId xmlns:a16="http://schemas.microsoft.com/office/drawing/2014/main" id="{731B9C22-5A28-4A78-BF12-92682CA9694C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5F681B20-7ED8-49B3-8DA9-BCDDEEE3FF26}"/>
                </a:ext>
              </a:extLst>
            </p:cNvPr>
            <p:cNvSpPr/>
            <p:nvPr/>
          </p:nvSpPr>
          <p:spPr>
            <a:xfrm>
              <a:off x="11820257" y="6535706"/>
              <a:ext cx="391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16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9173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desvantagem da técnica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 apoiar inteiramente em carreiras</a:t>
            </a:r>
          </a:p>
          <a:p>
            <a:pPr lvl="1"/>
            <a:r>
              <a:rPr lang="pt-BR" dirty="0"/>
              <a:t>Incapaz de reconhecer alta frequência </a:t>
            </a:r>
            <a:r>
              <a:rPr lang="pt-BR"/>
              <a:t>de símbolos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Por outro lado </a:t>
            </a:r>
            <a:r>
              <a:rPr lang="pt-BR" dirty="0" err="1"/>
              <a:t>Huffman</a:t>
            </a:r>
            <a:r>
              <a:rPr lang="pt-BR" dirty="0"/>
              <a:t> gera o mesmo código para as duas cadeias</a:t>
            </a:r>
          </a:p>
          <a:p>
            <a:pPr lvl="2"/>
            <a:r>
              <a:rPr lang="pt-BR" dirty="0"/>
              <a:t>As duas possuem a mesma frequência de </a:t>
            </a:r>
            <a:r>
              <a:rPr lang="pt-BR" dirty="0" err="1"/>
              <a:t>A’s</a:t>
            </a:r>
            <a:r>
              <a:rPr lang="pt-BR" dirty="0"/>
              <a:t> </a:t>
            </a:r>
            <a:r>
              <a:rPr lang="pt-BR"/>
              <a:t>e B’s</a:t>
            </a:r>
            <a:endParaRPr lang="pt-BR" dirty="0"/>
          </a:p>
          <a:p>
            <a:pPr lvl="2"/>
            <a:endParaRPr lang="pt-BR" dirty="0"/>
          </a:p>
          <a:p>
            <a:pPr lvl="1"/>
            <a:r>
              <a:rPr lang="pt-BR" dirty="0"/>
              <a:t>A codificação comprimento de carreira pode </a:t>
            </a:r>
            <a:r>
              <a:rPr lang="pt-BR"/>
              <a:t>ser </a:t>
            </a:r>
            <a:r>
              <a:rPr lang="pt-BR">
                <a:solidFill>
                  <a:schemeClr val="accent3">
                    <a:lumMod val="75000"/>
                  </a:schemeClr>
                </a:solidFill>
              </a:rPr>
              <a:t>combinada</a:t>
            </a:r>
            <a:r>
              <a:rPr lang="pt-BR"/>
              <a:t> </a:t>
            </a:r>
            <a:r>
              <a:rPr lang="pt-BR" dirty="0"/>
              <a:t>com </a:t>
            </a:r>
            <a:r>
              <a:rPr lang="pt-BR" dirty="0" err="1"/>
              <a:t>Huffman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397865"/>
              </p:ext>
            </p:extLst>
          </p:nvPr>
        </p:nvGraphicFramePr>
        <p:xfrm>
          <a:off x="1487488" y="3284984"/>
          <a:ext cx="23042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460366"/>
              </p:ext>
            </p:extLst>
          </p:nvPr>
        </p:nvGraphicFramePr>
        <p:xfrm>
          <a:off x="1487488" y="3856992"/>
          <a:ext cx="23042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4096335" y="3275918"/>
            <a:ext cx="210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Pode ser comprimido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096334" y="3846418"/>
            <a:ext cx="231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Trecho não comprimido</a:t>
            </a:r>
          </a:p>
        </p:txBody>
      </p:sp>
    </p:spTree>
    <p:extLst>
      <p:ext uri="{BB962C8B-B14F-4D97-AF65-F5344CB8AC3E}">
        <p14:creationId xmlns:p14="http://schemas.microsoft.com/office/powerpoint/2010/main" val="2145951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Muitas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aplicações</a:t>
            </a:r>
            <a:r>
              <a:rPr lang="pt-BR" dirty="0"/>
              <a:t> fazem uso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técnicas de compressão </a:t>
            </a:r>
            <a:r>
              <a:rPr lang="pt-BR" dirty="0"/>
              <a:t>de dados para: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Economia de espaço </a:t>
            </a:r>
          </a:p>
          <a:p>
            <a:pPr lvl="1"/>
            <a:r>
              <a:rPr lang="pt-BR" dirty="0"/>
              <a:t>Transferência mais rápida</a:t>
            </a:r>
          </a:p>
          <a:p>
            <a:pPr lvl="1"/>
            <a:endParaRPr lang="pt-BR" dirty="0"/>
          </a:p>
          <a:p>
            <a:r>
              <a:rPr lang="pt-BR" dirty="0"/>
              <a:t>A codificação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comprimento de carreira</a:t>
            </a:r>
            <a:r>
              <a:rPr lang="pt-BR" dirty="0"/>
              <a:t> é uma técnica bastante usada em:</a:t>
            </a:r>
          </a:p>
          <a:p>
            <a:pPr lvl="1"/>
            <a:r>
              <a:rPr lang="pt-BR" dirty="0"/>
              <a:t>Bancos de Dados</a:t>
            </a:r>
          </a:p>
          <a:p>
            <a:pPr lvl="1"/>
            <a:r>
              <a:rPr lang="pt-BR" dirty="0"/>
              <a:t>Formato de Imagem Bitmap (</a:t>
            </a:r>
            <a:r>
              <a:rPr lang="pt-BR" dirty="0" err="1"/>
              <a:t>bmp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Compactadores de arquivos (</a:t>
            </a:r>
            <a:r>
              <a:rPr lang="pt-BR" dirty="0" err="1"/>
              <a:t>arj</a:t>
            </a:r>
            <a:r>
              <a:rPr lang="pt-BR" dirty="0"/>
              <a:t>, </a:t>
            </a:r>
            <a:r>
              <a:rPr lang="pt-BR" dirty="0" err="1"/>
              <a:t>lha</a:t>
            </a:r>
            <a:r>
              <a:rPr lang="pt-BR" dirty="0"/>
              <a:t>, zip, etc.)</a:t>
            </a:r>
          </a:p>
          <a:p>
            <a:pPr lvl="1"/>
            <a:r>
              <a:rPr lang="pt-BR" dirty="0"/>
              <a:t>Aparelhos de comunicação (modem, fax, etc.)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895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basicamente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duas razões </a:t>
            </a:r>
            <a:r>
              <a:rPr lang="pt-BR" dirty="0"/>
              <a:t>para realizar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compressão de dados</a:t>
            </a:r>
          </a:p>
          <a:p>
            <a:pPr lvl="1"/>
            <a:r>
              <a:rPr lang="pt-BR" dirty="0"/>
              <a:t>Economia no espaço de armazenamento</a:t>
            </a:r>
          </a:p>
          <a:p>
            <a:pPr lvl="1"/>
            <a:r>
              <a:rPr lang="pt-BR" dirty="0"/>
              <a:t>Transferência mais rápida dos dados</a:t>
            </a:r>
          </a:p>
          <a:p>
            <a:pPr lvl="1"/>
            <a:endParaRPr lang="pt-BR" dirty="0"/>
          </a:p>
          <a:p>
            <a:r>
              <a:rPr lang="pt-BR" dirty="0"/>
              <a:t>São muitas 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aplicações </a:t>
            </a:r>
            <a:r>
              <a:rPr lang="pt-BR" dirty="0"/>
              <a:t>que fazem uso da compressão:</a:t>
            </a:r>
          </a:p>
          <a:p>
            <a:pPr lvl="1"/>
            <a:r>
              <a:rPr lang="pt-BR" dirty="0"/>
              <a:t>Compactadores de arquivos</a:t>
            </a:r>
          </a:p>
          <a:p>
            <a:pPr lvl="1"/>
            <a:r>
              <a:rPr lang="pt-BR" dirty="0"/>
              <a:t>Bancos de dados</a:t>
            </a:r>
          </a:p>
          <a:p>
            <a:pPr lvl="1"/>
            <a:r>
              <a:rPr lang="pt-BR" dirty="0"/>
              <a:t>Aparelhos de fax</a:t>
            </a:r>
          </a:p>
          <a:p>
            <a:pPr lvl="1"/>
            <a:r>
              <a:rPr lang="pt-BR" dirty="0"/>
              <a:t>Formatos de imagem, áudio e vídeo</a:t>
            </a:r>
          </a:p>
          <a:p>
            <a:pPr lvl="1"/>
            <a:r>
              <a:rPr lang="pt-BR" dirty="0"/>
              <a:t>Programas de chat</a:t>
            </a:r>
          </a:p>
        </p:txBody>
      </p:sp>
    </p:spTree>
    <p:extLst>
      <p:ext uri="{BB962C8B-B14F-4D97-AF65-F5344CB8AC3E}">
        <p14:creationId xmlns:p14="http://schemas.microsoft.com/office/powerpoint/2010/main" val="370570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várias técnicas de compressão disponíveis</a:t>
            </a: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Huffman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 err="1"/>
              <a:t>Huffman</a:t>
            </a:r>
            <a:r>
              <a:rPr lang="pt-BR" dirty="0"/>
              <a:t> adaptativo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Comprimento de carreira </a:t>
            </a:r>
            <a:r>
              <a:rPr lang="pt-BR" dirty="0"/>
              <a:t>(</a:t>
            </a:r>
            <a:r>
              <a:rPr lang="pt-BR" dirty="0" err="1"/>
              <a:t>Run-Length</a:t>
            </a:r>
            <a:r>
              <a:rPr lang="pt-BR" dirty="0"/>
              <a:t> </a:t>
            </a:r>
            <a:r>
              <a:rPr lang="pt-BR" dirty="0" err="1"/>
              <a:t>Encoding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Shannon-Fano</a:t>
            </a: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Lempel-Ziv</a:t>
            </a:r>
            <a:r>
              <a:rPr lang="pt-BR" dirty="0"/>
              <a:t> (</a:t>
            </a:r>
            <a:r>
              <a:rPr lang="pt-BR" dirty="0">
                <a:latin typeface="Calibri" panose="020F0502020204030204" pitchFamily="34" charset="0"/>
              </a:rPr>
              <a:t>LZ77</a:t>
            </a:r>
            <a:r>
              <a:rPr lang="pt-BR" dirty="0"/>
              <a:t>)</a:t>
            </a:r>
          </a:p>
          <a:p>
            <a:pPr lvl="1"/>
            <a:r>
              <a:rPr lang="pt-BR" dirty="0" err="1"/>
              <a:t>Lempel-Ziv-Welch</a:t>
            </a:r>
            <a:r>
              <a:rPr lang="pt-BR" dirty="0"/>
              <a:t> (LZW)</a:t>
            </a:r>
          </a:p>
          <a:p>
            <a:pPr lvl="1"/>
            <a:endParaRPr lang="pt-BR" dirty="0"/>
          </a:p>
          <a:p>
            <a:r>
              <a:rPr lang="pt-BR" dirty="0"/>
              <a:t>Muitas das técnicas podem ser combinadas para gerar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métodos híbridos</a:t>
            </a:r>
          </a:p>
          <a:p>
            <a:pPr lvl="1"/>
            <a:r>
              <a:rPr lang="pt-BR" dirty="0" err="1"/>
              <a:t>Ex</a:t>
            </a:r>
            <a:r>
              <a:rPr lang="pt-BR" dirty="0"/>
              <a:t>: Comprimento de carreira + </a:t>
            </a:r>
            <a:r>
              <a:rPr lang="pt-BR" dirty="0" err="1"/>
              <a:t>Huffman</a:t>
            </a:r>
            <a:r>
              <a:rPr lang="pt-BR" dirty="0"/>
              <a:t> 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134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comprimento de Carreira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carreira</a:t>
            </a:r>
            <a:r>
              <a:rPr lang="pt-BR" dirty="0"/>
              <a:t> é uma sequência de caracteres idênticos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técnica de codificação representa as cadeias de forma abreviada</a:t>
            </a:r>
          </a:p>
          <a:p>
            <a:pPr lvl="1"/>
            <a:r>
              <a:rPr lang="pt-BR" dirty="0"/>
              <a:t>Cada carreira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codificada por um par</a:t>
            </a:r>
            <a:r>
              <a:rPr lang="pt-BR" dirty="0"/>
              <a:t> </a:t>
            </a:r>
            <a:r>
              <a:rPr lang="pt-BR" dirty="0">
                <a:latin typeface="Calibri" panose="020F0502020204030204" pitchFamily="34" charset="0"/>
              </a:rPr>
              <a:t>&lt;n, c&gt;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580938"/>
              </p:ext>
            </p:extLst>
          </p:nvPr>
        </p:nvGraphicFramePr>
        <p:xfrm>
          <a:off x="1199456" y="2944138"/>
          <a:ext cx="2160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3497718" y="2944138"/>
            <a:ext cx="158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tem 3 carreiras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1248801" y="3347611"/>
            <a:ext cx="9939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2304715" y="3347611"/>
            <a:ext cx="67317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3028381" y="3347611"/>
            <a:ext cx="28775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171654"/>
              </p:ext>
            </p:extLst>
          </p:nvPr>
        </p:nvGraphicFramePr>
        <p:xfrm>
          <a:off x="1343472" y="4653136"/>
          <a:ext cx="547260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865">
                  <a:extLst>
                    <a:ext uri="{9D8B030D-6E8A-4147-A177-3AD203B41FA5}">
                      <a16:colId xmlns:a16="http://schemas.microsoft.com/office/drawing/2014/main" val="2286968459"/>
                    </a:ext>
                  </a:extLst>
                </a:gridCol>
                <a:gridCol w="5084743">
                  <a:extLst>
                    <a:ext uri="{9D8B030D-6E8A-4147-A177-3AD203B41FA5}">
                      <a16:colId xmlns:a16="http://schemas.microsoft.com/office/drawing/2014/main" val="3881336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Número</a:t>
                      </a:r>
                      <a:r>
                        <a:rPr lang="pt-BR" baseline="0" dirty="0"/>
                        <a:t> representando tamanho da carreira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49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Caractere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77944"/>
                  </a:ext>
                </a:extLst>
              </a:tr>
            </a:tbl>
          </a:graphicData>
        </a:graphic>
      </p:graphicFrame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266697"/>
              </p:ext>
            </p:extLst>
          </p:nvPr>
        </p:nvGraphicFramePr>
        <p:xfrm>
          <a:off x="1415480" y="5548000"/>
          <a:ext cx="4320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60795285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2306614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19146406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48573915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5434531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97406762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574905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61986"/>
              </p:ext>
            </p:extLst>
          </p:nvPr>
        </p:nvGraphicFramePr>
        <p:xfrm>
          <a:off x="1415480" y="6015112"/>
          <a:ext cx="23042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73974723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27508137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52435136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87360918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20956366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40102307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59734274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913542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244132"/>
                  </a:ext>
                </a:extLst>
              </a:tr>
            </a:tbl>
          </a:graphicData>
        </a:graphic>
      </p:graphicFrame>
      <p:sp>
        <p:nvSpPr>
          <p:cNvPr id="18" name="Elipse 17"/>
          <p:cNvSpPr/>
          <p:nvPr/>
        </p:nvSpPr>
        <p:spPr>
          <a:xfrm>
            <a:off x="1631504" y="3408134"/>
            <a:ext cx="245787" cy="21602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Elipse 18"/>
          <p:cNvSpPr/>
          <p:nvPr/>
        </p:nvSpPr>
        <p:spPr>
          <a:xfrm>
            <a:off x="2518410" y="3408134"/>
            <a:ext cx="245787" cy="216024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0" name="Elipse 19"/>
          <p:cNvSpPr/>
          <p:nvPr/>
        </p:nvSpPr>
        <p:spPr>
          <a:xfrm>
            <a:off x="3049366" y="3408134"/>
            <a:ext cx="245787" cy="21602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rgbClr val="00B05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4185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comprimento de Carreira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Aparentemente o texto inicial foi comprimido, mas:</a:t>
            </a:r>
          </a:p>
          <a:p>
            <a:pPr lvl="1"/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char</a:t>
            </a:r>
            <a:r>
              <a:rPr lang="pt-BR" dirty="0"/>
              <a:t> ocupa 1 byte</a:t>
            </a:r>
          </a:p>
          <a:p>
            <a:pPr lvl="1"/>
            <a:r>
              <a:rPr lang="pt-BR" dirty="0"/>
              <a:t>Um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 ocupa 4 bytes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307175"/>
              </p:ext>
            </p:extLst>
          </p:nvPr>
        </p:nvGraphicFramePr>
        <p:xfrm>
          <a:off x="1415480" y="4437112"/>
          <a:ext cx="4320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60795285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2306614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19146406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48573915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5434531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97406762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574905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778735"/>
              </p:ext>
            </p:extLst>
          </p:nvPr>
        </p:nvGraphicFramePr>
        <p:xfrm>
          <a:off x="1415480" y="4904224"/>
          <a:ext cx="23042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73974723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27508137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52435136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87360918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20956366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40102307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59734274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913542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244132"/>
                  </a:ext>
                </a:extLst>
              </a:tr>
            </a:tbl>
          </a:graphicData>
        </a:graphic>
      </p:graphicFrame>
      <p:sp>
        <p:nvSpPr>
          <p:cNvPr id="6" name="Chave Direita 5"/>
          <p:cNvSpPr/>
          <p:nvPr/>
        </p:nvSpPr>
        <p:spPr>
          <a:xfrm rot="16200000">
            <a:off x="3486565" y="2101497"/>
            <a:ext cx="168259" cy="431042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576191" y="3752956"/>
            <a:ext cx="1989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15 char = 15 bytes</a:t>
            </a:r>
          </a:p>
        </p:txBody>
      </p:sp>
      <p:sp>
        <p:nvSpPr>
          <p:cNvPr id="8" name="Chave Direita 7"/>
          <p:cNvSpPr/>
          <p:nvPr/>
        </p:nvSpPr>
        <p:spPr>
          <a:xfrm rot="16200000" flipH="1">
            <a:off x="2467025" y="4324105"/>
            <a:ext cx="201168" cy="230425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309218" y="5758422"/>
            <a:ext cx="2550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 </a:t>
            </a:r>
            <a:r>
              <a:rPr lang="pt-BR" dirty="0" err="1"/>
              <a:t>int</a:t>
            </a:r>
            <a:r>
              <a:rPr lang="pt-BR" dirty="0"/>
              <a:t> + 4 char = 20 bytes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463408"/>
              </p:ext>
            </p:extLst>
          </p:nvPr>
        </p:nvGraphicFramePr>
        <p:xfrm>
          <a:off x="6612091" y="4437112"/>
          <a:ext cx="4320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60795285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2306614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19146406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48573915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5434531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97406762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574905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853055"/>
              </p:ext>
            </p:extLst>
          </p:nvPr>
        </p:nvGraphicFramePr>
        <p:xfrm>
          <a:off x="6612091" y="4904224"/>
          <a:ext cx="23042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73974723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27508137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52435136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87360918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20956366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40102307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59734274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913542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244132"/>
                  </a:ext>
                </a:extLst>
              </a:tr>
            </a:tbl>
          </a:graphicData>
        </a:graphic>
      </p:graphicFrame>
      <p:sp>
        <p:nvSpPr>
          <p:cNvPr id="12" name="Chave Direita 11"/>
          <p:cNvSpPr/>
          <p:nvPr/>
        </p:nvSpPr>
        <p:spPr>
          <a:xfrm rot="16200000">
            <a:off x="8683176" y="2101497"/>
            <a:ext cx="168259" cy="431042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7772802" y="3752956"/>
            <a:ext cx="1989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15 char = 15 bytes</a:t>
            </a:r>
          </a:p>
        </p:txBody>
      </p:sp>
      <p:sp>
        <p:nvSpPr>
          <p:cNvPr id="14" name="Chave Direita 13"/>
          <p:cNvSpPr/>
          <p:nvPr/>
        </p:nvSpPr>
        <p:spPr>
          <a:xfrm rot="16200000" flipH="1">
            <a:off x="7663636" y="4324105"/>
            <a:ext cx="201168" cy="230425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904936" y="5758422"/>
            <a:ext cx="178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 char = 8 bytes</a:t>
            </a:r>
          </a:p>
        </p:txBody>
      </p:sp>
    </p:spTree>
    <p:extLst>
      <p:ext uri="{BB962C8B-B14F-4D97-AF65-F5344CB8AC3E}">
        <p14:creationId xmlns:p14="http://schemas.microsoft.com/office/powerpoint/2010/main" val="304666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comprimento de Carreira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Essa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técnica é problemática </a:t>
            </a:r>
            <a:r>
              <a:rPr lang="pt-BR" dirty="0"/>
              <a:t>se um dos caracteres é um dígito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 interpretação é ambígua se os elementos são armazenados como </a:t>
            </a:r>
            <a:r>
              <a:rPr lang="pt-BR" dirty="0" err="1"/>
              <a:t>char’s</a:t>
            </a:r>
            <a:endParaRPr lang="pt-BR" dirty="0"/>
          </a:p>
          <a:p>
            <a:pPr lvl="1"/>
            <a:r>
              <a:rPr lang="pt-BR" dirty="0"/>
              <a:t>1 vez o caractere ‘1‘?</a:t>
            </a:r>
          </a:p>
          <a:p>
            <a:pPr lvl="1"/>
            <a:r>
              <a:rPr lang="pt-BR" dirty="0"/>
              <a:t>11 vezes o caractere ‘1’?</a:t>
            </a:r>
          </a:p>
          <a:p>
            <a:pPr lvl="1"/>
            <a:r>
              <a:rPr lang="pt-BR" dirty="0"/>
              <a:t>111 vezes o caractere ‘1’?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855038"/>
              </p:ext>
            </p:extLst>
          </p:nvPr>
        </p:nvGraphicFramePr>
        <p:xfrm>
          <a:off x="1343472" y="2924944"/>
          <a:ext cx="48965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60795285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2306614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19146406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48573915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5434531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97406762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57490556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73462638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40513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536148"/>
              </p:ext>
            </p:extLst>
          </p:nvPr>
        </p:nvGraphicFramePr>
        <p:xfrm>
          <a:off x="1343472" y="3392056"/>
          <a:ext cx="201622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73974723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27508137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52435136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87360918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20956366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40102307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597342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244132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3541235" y="3393494"/>
            <a:ext cx="2709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Onze 1s, um 5 e cinco 4s</a:t>
            </a:r>
          </a:p>
        </p:txBody>
      </p:sp>
    </p:spTree>
    <p:extLst>
      <p:ext uri="{BB962C8B-B14F-4D97-AF65-F5344CB8AC3E}">
        <p14:creationId xmlns:p14="http://schemas.microsoft.com/office/powerpoint/2010/main" val="7098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comprimento de Carreira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Pode-se limitar o tamanho das sequencias para a faixa 0-9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problema pode ser contornado </a:t>
            </a:r>
            <a:r>
              <a:rPr lang="pt-BR" dirty="0"/>
              <a:t>de uma forma mais eficiente:</a:t>
            </a:r>
          </a:p>
          <a:p>
            <a:pPr lvl="1"/>
            <a:r>
              <a:rPr lang="pt-BR" dirty="0"/>
              <a:t>Substituindo o número n pelo caractere cujo valor ASCII é n 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1343472" y="2924944"/>
          <a:ext cx="48965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60795285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2306614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19146406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48573915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5434531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97406762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57490556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73462638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40513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768367"/>
              </p:ext>
            </p:extLst>
          </p:nvPr>
        </p:nvGraphicFramePr>
        <p:xfrm>
          <a:off x="1343472" y="3392056"/>
          <a:ext cx="23042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73974723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27508137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52435136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87360918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3405884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20956366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40102307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597342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244132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3972915" y="3377421"/>
            <a:ext cx="3522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Nove 1s, dois 1s, um 5 e cinco 4s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343472" y="5301208"/>
            <a:ext cx="40309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Calibri" panose="020F0502020204030204" pitchFamily="34" charset="0"/>
              </a:rPr>
              <a:t>43</a:t>
            </a:r>
            <a:r>
              <a:rPr lang="pt-BR" sz="2000" dirty="0"/>
              <a:t> letras c seriam codificadas por </a:t>
            </a:r>
            <a:r>
              <a:rPr lang="pt-BR" sz="2000" dirty="0">
                <a:latin typeface="Calibri" panose="020F0502020204030204" pitchFamily="34" charset="0"/>
              </a:rPr>
              <a:t>+c</a:t>
            </a:r>
            <a:r>
              <a:rPr lang="pt-BR" sz="2000" dirty="0"/>
              <a:t> </a:t>
            </a:r>
          </a:p>
          <a:p>
            <a:r>
              <a:rPr lang="pt-BR" sz="2000" dirty="0"/>
              <a:t>(“</a:t>
            </a:r>
            <a:r>
              <a:rPr lang="pt-BR" sz="2000" dirty="0">
                <a:latin typeface="Calibri" panose="020F0502020204030204" pitchFamily="34" charset="0"/>
              </a:rPr>
              <a:t>+</a:t>
            </a:r>
            <a:r>
              <a:rPr lang="pt-BR" sz="2000" dirty="0"/>
              <a:t>” tem código ASCII </a:t>
            </a:r>
            <a:r>
              <a:rPr lang="pt-BR" sz="2000" dirty="0">
                <a:latin typeface="Calibri" panose="020F0502020204030204" pitchFamily="34" charset="0"/>
              </a:rPr>
              <a:t>43</a:t>
            </a:r>
            <a:r>
              <a:rPr lang="pt-BR" sz="2000" dirty="0"/>
              <a:t>)</a:t>
            </a:r>
          </a:p>
        </p:txBody>
      </p:sp>
      <p:sp>
        <p:nvSpPr>
          <p:cNvPr id="8" name="Retângulo 7"/>
          <p:cNvSpPr/>
          <p:nvPr/>
        </p:nvSpPr>
        <p:spPr>
          <a:xfrm>
            <a:off x="5663952" y="5301208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>
                <a:latin typeface="Calibri" panose="020F0502020204030204" pitchFamily="34" charset="0"/>
              </a:rPr>
              <a:t>49</a:t>
            </a:r>
            <a:r>
              <a:rPr lang="pt-BR" sz="2000" dirty="0"/>
              <a:t> números </a:t>
            </a:r>
            <a:r>
              <a:rPr lang="pt-BR" sz="2000" dirty="0">
                <a:latin typeface="Calibri" panose="020F0502020204030204" pitchFamily="34" charset="0"/>
              </a:rPr>
              <a:t>1</a:t>
            </a:r>
            <a:r>
              <a:rPr lang="pt-BR" sz="2000" dirty="0"/>
              <a:t> seriam codificados por </a:t>
            </a:r>
            <a:r>
              <a:rPr lang="pt-BR" sz="2000" dirty="0">
                <a:latin typeface="Calibri" panose="020F0502020204030204" pitchFamily="34" charset="0"/>
              </a:rPr>
              <a:t>11</a:t>
            </a:r>
            <a:r>
              <a:rPr lang="pt-BR" sz="2000" dirty="0"/>
              <a:t> </a:t>
            </a:r>
          </a:p>
          <a:p>
            <a:r>
              <a:rPr lang="pt-BR" sz="2000" dirty="0"/>
              <a:t>(“</a:t>
            </a:r>
            <a:r>
              <a:rPr lang="pt-BR" sz="2000" dirty="0">
                <a:latin typeface="Calibri" panose="020F0502020204030204" pitchFamily="34" charset="0"/>
              </a:rPr>
              <a:t>1</a:t>
            </a:r>
            <a:r>
              <a:rPr lang="pt-BR" sz="2000" dirty="0"/>
              <a:t>” tem código ASCII </a:t>
            </a:r>
            <a:r>
              <a:rPr lang="pt-BR" sz="2000" dirty="0">
                <a:latin typeface="Calibri" panose="020F0502020204030204" pitchFamily="34" charset="0"/>
              </a:rPr>
              <a:t>49</a:t>
            </a:r>
            <a:r>
              <a:rPr lang="pt-B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1770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BC9D6-6738-47CF-AEA0-3A17D995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3C7452-3180-4E0F-ABE7-81EE46F9F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Aplique a codificação comprimento de carreira para abreviar as seguintes sequências de caracteres:</a:t>
            </a:r>
            <a:br>
              <a:rPr lang="pt-BR" dirty="0"/>
            </a:br>
            <a:endParaRPr lang="pt-BR" dirty="0"/>
          </a:p>
          <a:p>
            <a:pPr marL="903923" lvl="2" indent="-457200">
              <a:buFont typeface="+mj-lt"/>
              <a:buAutoNum type="alphaLcParenR"/>
            </a:pPr>
            <a:r>
              <a:rPr lang="pt-BR" sz="2400" dirty="0" err="1"/>
              <a:t>aaabaaaaabbbccccabc</a:t>
            </a:r>
            <a:endParaRPr lang="pt-BR" sz="2400" dirty="0"/>
          </a:p>
          <a:p>
            <a:pPr marL="903923" lvl="2" indent="-457200">
              <a:buFont typeface="+mj-lt"/>
              <a:buAutoNum type="alphaLcParenR"/>
            </a:pPr>
            <a:r>
              <a:rPr lang="pt-BR" sz="2400" dirty="0" err="1"/>
              <a:t>aaaaaaaaaababaaaaaaaaaaa</a:t>
            </a:r>
            <a:endParaRPr lang="pt-BR" sz="2400" dirty="0"/>
          </a:p>
          <a:p>
            <a:pPr marL="903923" lvl="2" indent="-457200">
              <a:buFont typeface="+mj-lt"/>
              <a:buAutoNum type="alphaLcParenR"/>
            </a:pPr>
            <a:r>
              <a:rPr lang="pt-BR" sz="2400" dirty="0" err="1"/>
              <a:t>abcd</a:t>
            </a:r>
            <a:endParaRPr lang="pt-BR" sz="2400" dirty="0"/>
          </a:p>
          <a:p>
            <a:pPr marL="903923" lvl="2" indent="-457200">
              <a:buFont typeface="+mj-lt"/>
              <a:buAutoNum type="alphaLcParenR"/>
            </a:pPr>
            <a:r>
              <a:rPr lang="pt-BR" sz="2400" dirty="0" err="1"/>
              <a:t>aabbccdd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090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comprimento de Carreira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codificação só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eficiente</a:t>
            </a:r>
            <a:r>
              <a:rPr lang="pt-BR" dirty="0"/>
              <a:t> para carreiras de pelo menos 3 caracteres</a:t>
            </a:r>
          </a:p>
          <a:p>
            <a:pPr lvl="1"/>
            <a:r>
              <a:rPr lang="pt-BR" dirty="0"/>
              <a:t>Caracteres isolados são um problema</a:t>
            </a:r>
          </a:p>
          <a:p>
            <a:r>
              <a:rPr lang="pt-BR" dirty="0"/>
              <a:t>Uma alternativa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usar um marcador </a:t>
            </a:r>
            <a:r>
              <a:rPr lang="pt-BR" dirty="0"/>
              <a:t>para diferenciar:</a:t>
            </a:r>
          </a:p>
          <a:p>
            <a:pPr lvl="1"/>
            <a:r>
              <a:rPr lang="pt-BR" dirty="0"/>
              <a:t>Caractere literal</a:t>
            </a:r>
          </a:p>
          <a:p>
            <a:pPr lvl="1"/>
            <a:r>
              <a:rPr lang="pt-BR" dirty="0"/>
              <a:t>Forma abreviada de uma carreira</a:t>
            </a:r>
          </a:p>
          <a:p>
            <a:pPr marL="0" indent="0">
              <a:buNone/>
            </a:pPr>
            <a:r>
              <a:rPr lang="pt-BR" dirty="0"/>
              <a:t>Assim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carreira se torna uma tripla </a:t>
            </a:r>
            <a:r>
              <a:rPr lang="pt-BR" sz="2000" dirty="0">
                <a:latin typeface="Calibri" panose="020F0502020204030204" pitchFamily="34" charset="0"/>
              </a:rPr>
              <a:t>&lt;m, n, c&gt;</a:t>
            </a:r>
            <a:endParaRPr lang="pt-BR" dirty="0">
              <a:latin typeface="Calibri" panose="020F0502020204030204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549584"/>
              </p:ext>
            </p:extLst>
          </p:nvPr>
        </p:nvGraphicFramePr>
        <p:xfrm>
          <a:off x="1127448" y="4941168"/>
          <a:ext cx="547260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286968459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3881336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Marcador de compressão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29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Número</a:t>
                      </a:r>
                      <a:r>
                        <a:rPr lang="pt-BR" baseline="0" dirty="0"/>
                        <a:t> representando tamanho da carreira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49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Caractere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77944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062856"/>
              </p:ext>
            </p:extLst>
          </p:nvPr>
        </p:nvGraphicFramePr>
        <p:xfrm>
          <a:off x="6717418" y="5220684"/>
          <a:ext cx="4320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60795285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2306614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19146406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48573915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5434531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97406762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574905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941174"/>
              </p:ext>
            </p:extLst>
          </p:nvPr>
        </p:nvGraphicFramePr>
        <p:xfrm>
          <a:off x="6717418" y="5682848"/>
          <a:ext cx="290697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697">
                  <a:extLst>
                    <a:ext uri="{9D8B030D-6E8A-4147-A177-3AD203B41FA5}">
                      <a16:colId xmlns:a16="http://schemas.microsoft.com/office/drawing/2014/main" val="2739747234"/>
                    </a:ext>
                  </a:extLst>
                </a:gridCol>
                <a:gridCol w="290697">
                  <a:extLst>
                    <a:ext uri="{9D8B030D-6E8A-4147-A177-3AD203B41FA5}">
                      <a16:colId xmlns:a16="http://schemas.microsoft.com/office/drawing/2014/main" val="1275081376"/>
                    </a:ext>
                  </a:extLst>
                </a:gridCol>
                <a:gridCol w="290697">
                  <a:extLst>
                    <a:ext uri="{9D8B030D-6E8A-4147-A177-3AD203B41FA5}">
                      <a16:colId xmlns:a16="http://schemas.microsoft.com/office/drawing/2014/main" val="3524351366"/>
                    </a:ext>
                  </a:extLst>
                </a:gridCol>
                <a:gridCol w="290697">
                  <a:extLst>
                    <a:ext uri="{9D8B030D-6E8A-4147-A177-3AD203B41FA5}">
                      <a16:colId xmlns:a16="http://schemas.microsoft.com/office/drawing/2014/main" val="87360918"/>
                    </a:ext>
                  </a:extLst>
                </a:gridCol>
                <a:gridCol w="290697">
                  <a:extLst>
                    <a:ext uri="{9D8B030D-6E8A-4147-A177-3AD203B41FA5}">
                      <a16:colId xmlns:a16="http://schemas.microsoft.com/office/drawing/2014/main" val="1209563661"/>
                    </a:ext>
                  </a:extLst>
                </a:gridCol>
                <a:gridCol w="290697">
                  <a:extLst>
                    <a:ext uri="{9D8B030D-6E8A-4147-A177-3AD203B41FA5}">
                      <a16:colId xmlns:a16="http://schemas.microsoft.com/office/drawing/2014/main" val="1401023079"/>
                    </a:ext>
                  </a:extLst>
                </a:gridCol>
                <a:gridCol w="290697">
                  <a:extLst>
                    <a:ext uri="{9D8B030D-6E8A-4147-A177-3AD203B41FA5}">
                      <a16:colId xmlns:a16="http://schemas.microsoft.com/office/drawing/2014/main" val="2597342745"/>
                    </a:ext>
                  </a:extLst>
                </a:gridCol>
                <a:gridCol w="290697">
                  <a:extLst>
                    <a:ext uri="{9D8B030D-6E8A-4147-A177-3AD203B41FA5}">
                      <a16:colId xmlns:a16="http://schemas.microsoft.com/office/drawing/2014/main" val="2913542177"/>
                    </a:ext>
                  </a:extLst>
                </a:gridCol>
                <a:gridCol w="290697">
                  <a:extLst>
                    <a:ext uri="{9D8B030D-6E8A-4147-A177-3AD203B41FA5}">
                      <a16:colId xmlns:a16="http://schemas.microsoft.com/office/drawing/2014/main" val="2132234299"/>
                    </a:ext>
                  </a:extLst>
                </a:gridCol>
                <a:gridCol w="290697">
                  <a:extLst>
                    <a:ext uri="{9D8B030D-6E8A-4147-A177-3AD203B41FA5}">
                      <a16:colId xmlns:a16="http://schemas.microsoft.com/office/drawing/2014/main" val="1623107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244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863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3663</TotalTime>
  <Words>1375</Words>
  <Application>Microsoft Office PowerPoint</Application>
  <PresentationFormat>Widescreen</PresentationFormat>
  <Paragraphs>526</Paragraphs>
  <Slides>19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Calibri</vt:lpstr>
      <vt:lpstr>Tw Cen MT</vt:lpstr>
      <vt:lpstr>Tw Cen MT Condensed</vt:lpstr>
      <vt:lpstr>Wingdings 3</vt:lpstr>
      <vt:lpstr>Integral</vt:lpstr>
      <vt:lpstr>Comprimento de Carreira</vt:lpstr>
      <vt:lpstr>Introdução</vt:lpstr>
      <vt:lpstr>Introdução</vt:lpstr>
      <vt:lpstr>comprimento de Carreira</vt:lpstr>
      <vt:lpstr>comprimento de Carreira</vt:lpstr>
      <vt:lpstr>comprimento de Carreira</vt:lpstr>
      <vt:lpstr>comprimento de Carreira</vt:lpstr>
      <vt:lpstr>Exercício</vt:lpstr>
      <vt:lpstr>comprimento de Carreira</vt:lpstr>
      <vt:lpstr>EXERCÍCIO</vt:lpstr>
      <vt:lpstr>comprimento de Carreira</vt:lpstr>
      <vt:lpstr>comprimento de Carreira</vt:lpstr>
      <vt:lpstr>comprimento de Carreira</vt:lpstr>
      <vt:lpstr>comprimento de Carreira</vt:lpstr>
      <vt:lpstr>comprimento de Carreira</vt:lpstr>
      <vt:lpstr>Aplicabilidade</vt:lpstr>
      <vt:lpstr>Aplicabilidade</vt:lpstr>
      <vt:lpstr>Aplicabilidade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Judson Santiago</dc:creator>
  <cp:keywords>Conpressão;Carreira;LZW</cp:keywords>
  <cp:lastModifiedBy>Judson Santiago</cp:lastModifiedBy>
  <cp:revision>351</cp:revision>
  <dcterms:created xsi:type="dcterms:W3CDTF">2008-03-07T12:19:15Z</dcterms:created>
  <dcterms:modified xsi:type="dcterms:W3CDTF">2017-09-27T19:31:14Z</dcterms:modified>
  <cp:contentStatus/>
</cp:coreProperties>
</file>