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8"/>
  </p:notesMasterIdLst>
  <p:handoutMasterIdLst>
    <p:handoutMasterId r:id="rId19"/>
  </p:handoutMasterIdLst>
  <p:sldIdLst>
    <p:sldId id="352" r:id="rId2"/>
    <p:sldId id="327" r:id="rId3"/>
    <p:sldId id="329" r:id="rId4"/>
    <p:sldId id="338" r:id="rId5"/>
    <p:sldId id="347" r:id="rId6"/>
    <p:sldId id="348" r:id="rId7"/>
    <p:sldId id="349" r:id="rId8"/>
    <p:sldId id="351" r:id="rId9"/>
    <p:sldId id="339" r:id="rId10"/>
    <p:sldId id="353" r:id="rId11"/>
    <p:sldId id="343" r:id="rId12"/>
    <p:sldId id="341" r:id="rId13"/>
    <p:sldId id="346" r:id="rId14"/>
    <p:sldId id="345" r:id="rId15"/>
    <p:sldId id="344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769" autoAdjust="0"/>
  </p:normalViewPr>
  <p:slideViewPr>
    <p:cSldViewPr>
      <p:cViewPr varScale="1">
        <p:scale>
          <a:sx n="100" d="100"/>
          <a:sy n="100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1ED5FB7-857C-4610-B171-B531A4A333EE}"/>
    <pc:docChg chg="custSel modSld">
      <pc:chgData name="Judson Santiago" userId="ebb108da2f256286" providerId="LiveId" clId="{01ED5FB7-857C-4610-B171-B531A4A333EE}" dt="2017-09-27T19:32:43.370" v="8"/>
      <pc:docMkLst>
        <pc:docMk/>
      </pc:docMkLst>
      <pc:sldChg chg="modSp">
        <pc:chgData name="Judson Santiago" userId="ebb108da2f256286" providerId="LiveId" clId="{01ED5FB7-857C-4610-B171-B531A4A333EE}" dt="2017-09-27T17:53:50.865" v="4" actId="20577"/>
        <pc:sldMkLst>
          <pc:docMk/>
          <pc:sldMk cId="2900375906" sldId="338"/>
        </pc:sldMkLst>
        <pc:spChg chg="mod">
          <ac:chgData name="Judson Santiago" userId="ebb108da2f256286" providerId="LiveId" clId="{01ED5FB7-857C-4610-B171-B531A4A333EE}" dt="2017-09-27T17:53:50.865" v="4" actId="20577"/>
          <ac:spMkLst>
            <pc:docMk/>
            <pc:sldMk cId="2900375906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01ED5FB7-857C-4610-B171-B531A4A333EE}" dt="2017-09-27T19:30:18.839" v="6"/>
        <pc:sldMkLst>
          <pc:docMk/>
          <pc:sldMk cId="780440707" sldId="349"/>
        </pc:sldMkLst>
        <pc:spChg chg="mod">
          <ac:chgData name="Judson Santiago" userId="ebb108da2f256286" providerId="LiveId" clId="{01ED5FB7-857C-4610-B171-B531A4A333EE}" dt="2017-09-27T19:30:18.839" v="6"/>
          <ac:spMkLst>
            <pc:docMk/>
            <pc:sldMk cId="780440707" sldId="349"/>
            <ac:spMk id="3" creationId="{00000000-0000-0000-0000-000000000000}"/>
          </ac:spMkLst>
        </pc:spChg>
      </pc:sldChg>
      <pc:sldChg chg="addSp delSp">
        <pc:chgData name="Judson Santiago" userId="ebb108da2f256286" providerId="LiveId" clId="{01ED5FB7-857C-4610-B171-B531A4A333EE}" dt="2017-09-27T19:32:43.370" v="8"/>
        <pc:sldMkLst>
          <pc:docMk/>
          <pc:sldMk cId="495651645" sldId="351"/>
        </pc:sldMkLst>
        <pc:grpChg chg="del">
          <ac:chgData name="Judson Santiago" userId="ebb108da2f256286" providerId="LiveId" clId="{01ED5FB7-857C-4610-B171-B531A4A333EE}" dt="2017-09-27T19:32:42.057" v="7" actId="478"/>
          <ac:grpSpMkLst>
            <pc:docMk/>
            <pc:sldMk cId="495651645" sldId="351"/>
            <ac:grpSpMk id="11" creationId="{00000000-0000-0000-0000-000000000000}"/>
          </ac:grpSpMkLst>
        </pc:grpChg>
        <pc:grpChg chg="add">
          <ac:chgData name="Judson Santiago" userId="ebb108da2f256286" providerId="LiveId" clId="{01ED5FB7-857C-4610-B171-B531A4A333EE}" dt="2017-09-27T19:32:43.370" v="8"/>
          <ac:grpSpMkLst>
            <pc:docMk/>
            <pc:sldMk cId="495651645" sldId="351"/>
            <ac:grpSpMk id="15" creationId="{D59E38CC-6FE5-4484-A191-C0475D88FF8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9/27/2017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Aparelhos de comunicação: modem, fax,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Ideal para usar em um programa de chat, por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1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 são 3 bytes, mas o símbolo contém o caractere não casado, que já está no texto. </a:t>
            </a:r>
          </a:p>
          <a:p>
            <a:r>
              <a:rPr lang="pt-BR" dirty="0"/>
              <a:t>Efetivamente estamos trocando “processa” por 2 bytes.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9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um exemplo de como implementar </a:t>
            </a:r>
            <a:r>
              <a:rPr lang="pt-BR" sz="1200" dirty="0" err="1">
                <a:solidFill>
                  <a:schemeClr val="bg1"/>
                </a:solidFill>
              </a:rPr>
              <a:t>Bitfields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9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passo “Procura-se a maior subcadeia de L1 que case com um prefixo de L2” pode ser detalhado assim: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Inicia-se</a:t>
            </a:r>
            <a:r>
              <a:rPr lang="pt-BR" baseline="0" dirty="0"/>
              <a:t> na posição final de L1 (posição 3) e retrocede procurando um caractere igual ao primeiro de L2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Achando um caractere igual, avança-se para os próximos caracteres a partir de L1, sempre comparando com os próximos caracteres de L2, de forma a obter o maior casamento. Esse avanço pode entrar em L2.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Finalizado esse casamento, continua a retroceder em L1, em busca de outro caractere igual ao primeiro de L2 que possa fornecer um casamento maior, até atingir a posição 0 de L1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5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com 3 bits se</a:t>
            </a:r>
            <a:r>
              <a:rPr lang="pt-BR" baseline="0" dirty="0"/>
              <a:t> representa uma faixa de 0-7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8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LZ77 é a base dos algoritmos de compressão usados no formato</a:t>
            </a:r>
            <a:r>
              <a:rPr lang="pt-BR" baseline="0" dirty="0"/>
              <a:t> </a:t>
            </a:r>
            <a:r>
              <a:rPr lang="pt-BR" dirty="0"/>
              <a:t>GIF e no compactador DEFLATE, usado no formato PNG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9/27/2017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Codificação Lempel-Ziv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234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procedimento de compressão </a:t>
            </a:r>
            <a:r>
              <a:rPr lang="pt-BR" dirty="0"/>
              <a:t>executa os seguintes passos: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processo inicia preenchendo L1 com cópias do primeiro caractere</a:t>
            </a:r>
          </a:p>
          <a:p>
            <a:pPr lvl="1"/>
            <a:r>
              <a:rPr lang="pt-BR" dirty="0"/>
              <a:t>Procura-se a maior subcadeia de L1 que case com um prefixo de L2</a:t>
            </a:r>
          </a:p>
          <a:p>
            <a:pPr lvl="1"/>
            <a:r>
              <a:rPr lang="pt-BR" dirty="0"/>
              <a:t>Gera-se código: </a:t>
            </a:r>
            <a:r>
              <a:rPr lang="pt-BR" dirty="0">
                <a:latin typeface="Calibri" panose="020F0502020204030204" pitchFamily="34" charset="0"/>
              </a:rPr>
              <a:t>&lt;</a:t>
            </a:r>
            <a:r>
              <a:rPr lang="pt-BR" dirty="0"/>
              <a:t> posição, comprimento, primeiro símbolo não casado </a:t>
            </a:r>
            <a:r>
              <a:rPr lang="pt-BR" dirty="0">
                <a:latin typeface="Calibri" panose="020F0502020204030204" pitchFamily="34" charset="0"/>
              </a:rPr>
              <a:t>&gt;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Desloca-se o buffer pelo comprimento do casamento mais um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40080"/>
              </p:ext>
            </p:extLst>
          </p:nvPr>
        </p:nvGraphicFramePr>
        <p:xfrm>
          <a:off x="1487488" y="3140968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0" name="Chave Esquerda 9"/>
          <p:cNvSpPr/>
          <p:nvPr/>
        </p:nvSpPr>
        <p:spPr>
          <a:xfrm rot="5400000" flipH="1">
            <a:off x="1980999" y="3078919"/>
            <a:ext cx="156422" cy="11434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9475" y="3712976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have Esquerda 11"/>
          <p:cNvSpPr/>
          <p:nvPr/>
        </p:nvSpPr>
        <p:spPr>
          <a:xfrm rot="5400000" flipH="1">
            <a:off x="3153098" y="3090085"/>
            <a:ext cx="156301" cy="1120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41291" y="3689225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91743" y="3126333"/>
            <a:ext cx="361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essadores</a:t>
            </a:r>
            <a:r>
              <a:rPr lang="pt-BR" sz="2000" dirty="0"/>
              <a:t> processam informações</a:t>
            </a:r>
          </a:p>
        </p:txBody>
      </p:sp>
    </p:spTree>
    <p:extLst>
      <p:ext uri="{BB962C8B-B14F-4D97-AF65-F5344CB8AC3E}">
        <p14:creationId xmlns:p14="http://schemas.microsoft.com/office/powerpoint/2010/main" val="35334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34111"/>
              </p:ext>
            </p:extLst>
          </p:nvPr>
        </p:nvGraphicFramePr>
        <p:xfrm>
          <a:off x="3175118" y="2804871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535158" y="2084599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16974" y="2060848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76593"/>
              </p:ext>
            </p:extLst>
          </p:nvPr>
        </p:nvGraphicFramePr>
        <p:xfrm>
          <a:off x="5905042" y="2801864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7572905" y="2084599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Entrada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99456" y="2084599"/>
            <a:ext cx="121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Transmitido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7367"/>
              </p:ext>
            </p:extLst>
          </p:nvPr>
        </p:nvGraphicFramePr>
        <p:xfrm>
          <a:off x="3175118" y="3667267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0070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21353"/>
              </p:ext>
            </p:extLst>
          </p:nvPr>
        </p:nvGraphicFramePr>
        <p:xfrm>
          <a:off x="5905042" y="3677303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543653" y="36672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32b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89454"/>
              </p:ext>
            </p:extLst>
          </p:nvPr>
        </p:nvGraphicFramePr>
        <p:xfrm>
          <a:off x="3175118" y="4099315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0070C0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64790"/>
              </p:ext>
            </p:extLst>
          </p:nvPr>
        </p:nvGraphicFramePr>
        <p:xfrm>
          <a:off x="5905042" y="4099315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43653" y="410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23c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29159"/>
              </p:ext>
            </p:extLst>
          </p:nvPr>
        </p:nvGraphicFramePr>
        <p:xfrm>
          <a:off x="3175118" y="4531363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68095"/>
              </p:ext>
            </p:extLst>
          </p:nvPr>
        </p:nvGraphicFramePr>
        <p:xfrm>
          <a:off x="5905042" y="4532549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1534149" y="45379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46629"/>
              </p:ext>
            </p:extLst>
          </p:nvPr>
        </p:nvGraphicFramePr>
        <p:xfrm>
          <a:off x="3175118" y="4963411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14564"/>
              </p:ext>
            </p:extLst>
          </p:nvPr>
        </p:nvGraphicFramePr>
        <p:xfrm>
          <a:off x="5905042" y="4963411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1543653" y="49649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03a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06890"/>
              </p:ext>
            </p:extLst>
          </p:nvPr>
        </p:nvGraphicFramePr>
        <p:xfrm>
          <a:off x="3175118" y="5395459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97212"/>
              </p:ext>
            </p:extLst>
          </p:nvPr>
        </p:nvGraphicFramePr>
        <p:xfrm>
          <a:off x="5905042" y="5395459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1534149" y="53919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30d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200116" y="24795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71678" y="24795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743240" y="2477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023150" y="2477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327246" y="24776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31342" y="24776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923519" y="24776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227615" y="24776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</a:t>
            </a:r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3720"/>
              </p:ext>
            </p:extLst>
          </p:nvPr>
        </p:nvGraphicFramePr>
        <p:xfrm>
          <a:off x="3175118" y="3235219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1651054" y="323672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44117"/>
              </p:ext>
            </p:extLst>
          </p:nvPr>
        </p:nvGraphicFramePr>
        <p:xfrm>
          <a:off x="5905042" y="3235219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61686"/>
              </p:ext>
            </p:extLst>
          </p:nvPr>
        </p:nvGraphicFramePr>
        <p:xfrm>
          <a:off x="3175118" y="5827507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2328"/>
              </p:ext>
            </p:extLst>
          </p:nvPr>
        </p:nvGraphicFramePr>
        <p:xfrm>
          <a:off x="5905042" y="5831743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1534149" y="5835590"/>
            <a:ext cx="5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19619"/>
              </p:ext>
            </p:extLst>
          </p:nvPr>
        </p:nvGraphicFramePr>
        <p:xfrm>
          <a:off x="3175118" y="6259555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40122"/>
              </p:ext>
            </p:extLst>
          </p:nvPr>
        </p:nvGraphicFramePr>
        <p:xfrm>
          <a:off x="5905042" y="6259555"/>
          <a:ext cx="44645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8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48028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42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29068"/>
              </p:ext>
            </p:extLst>
          </p:nvPr>
        </p:nvGraphicFramePr>
        <p:xfrm>
          <a:off x="5905491" y="5197957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decodificação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7960"/>
              </p:ext>
            </p:extLst>
          </p:nvPr>
        </p:nvGraphicFramePr>
        <p:xfrm>
          <a:off x="3143672" y="2844069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0307"/>
              </p:ext>
            </p:extLst>
          </p:nvPr>
        </p:nvGraphicFramePr>
        <p:xfrm>
          <a:off x="5910918" y="2844070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7474018" y="20801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Saída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71464" y="2084832"/>
            <a:ext cx="102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Recebido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29608" y="2867820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00733"/>
              </p:ext>
            </p:extLst>
          </p:nvPr>
        </p:nvGraphicFramePr>
        <p:xfrm>
          <a:off x="3143672" y="3308964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00000"/>
                        </a:gs>
                        <a:gs pos="100000">
                          <a:srgbClr val="0070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502971" y="333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32b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48359"/>
              </p:ext>
            </p:extLst>
          </p:nvPr>
        </p:nvGraphicFramePr>
        <p:xfrm>
          <a:off x="3143672" y="3790735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0070C0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30021"/>
              </p:ext>
            </p:extLst>
          </p:nvPr>
        </p:nvGraphicFramePr>
        <p:xfrm>
          <a:off x="5905491" y="3318928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522207" y="3814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23c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5758"/>
              </p:ext>
            </p:extLst>
          </p:nvPr>
        </p:nvGraphicFramePr>
        <p:xfrm>
          <a:off x="3143672" y="4271029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92278"/>
              </p:ext>
            </p:extLst>
          </p:nvPr>
        </p:nvGraphicFramePr>
        <p:xfrm>
          <a:off x="5905491" y="3799222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1502971" y="42947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53339"/>
              </p:ext>
            </p:extLst>
          </p:nvPr>
        </p:nvGraphicFramePr>
        <p:xfrm>
          <a:off x="3143672" y="4751323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52748"/>
              </p:ext>
            </p:extLst>
          </p:nvPr>
        </p:nvGraphicFramePr>
        <p:xfrm>
          <a:off x="5905491" y="4279516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1502971" y="47750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03a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1828"/>
              </p:ext>
            </p:extLst>
          </p:nvPr>
        </p:nvGraphicFramePr>
        <p:xfrm>
          <a:off x="3143672" y="5230140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64284"/>
              </p:ext>
            </p:extLst>
          </p:nvPr>
        </p:nvGraphicFramePr>
        <p:xfrm>
          <a:off x="5905491" y="4758333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1502971" y="52538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30d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168670" y="2537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232" y="25377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711794" y="2535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991704" y="2535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295800" y="2535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599896" y="2535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892073" y="25359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196169" y="2535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934886" y="208048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Buffer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77586"/>
              </p:ext>
            </p:extLst>
          </p:nvPr>
        </p:nvGraphicFramePr>
        <p:xfrm>
          <a:off x="5905491" y="5676774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48333"/>
              </p:ext>
            </p:extLst>
          </p:nvPr>
        </p:nvGraphicFramePr>
        <p:xfrm>
          <a:off x="3143672" y="5708957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60" name="CaixaDeTexto 59"/>
          <p:cNvSpPr txBox="1"/>
          <p:nvPr/>
        </p:nvSpPr>
        <p:spPr>
          <a:xfrm>
            <a:off x="1502971" y="57327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61" name="Tabe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42995"/>
              </p:ext>
            </p:extLst>
          </p:nvPr>
        </p:nvGraphicFramePr>
        <p:xfrm>
          <a:off x="5905491" y="6155591"/>
          <a:ext cx="3857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5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55714568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150180049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4092204180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275656404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59706341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39096240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458324872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7494899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3427923487"/>
                    </a:ext>
                  </a:extLst>
                </a:gridCol>
                <a:gridCol w="214305">
                  <a:extLst>
                    <a:ext uri="{9D8B030D-6E8A-4147-A177-3AD203B41FA5}">
                      <a16:colId xmlns:a16="http://schemas.microsoft.com/office/drawing/2014/main" val="1538328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87287"/>
              </p:ext>
            </p:extLst>
          </p:nvPr>
        </p:nvGraphicFramePr>
        <p:xfrm>
          <a:off x="3143672" y="6187774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latin typeface="Calibri" panose="020F0502020204030204" pitchFamily="34" charset="0"/>
              </a:rPr>
              <a:t>L1 = L2 = 4,</a:t>
            </a:r>
            <a:r>
              <a:rPr lang="pt-BR" dirty="0"/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palavra-código</a:t>
            </a:r>
            <a:r>
              <a:rPr lang="pt-BR" dirty="0"/>
              <a:t> tem tamanho total de 12 bits</a:t>
            </a:r>
          </a:p>
          <a:p>
            <a:pPr lvl="1"/>
            <a:r>
              <a:rPr lang="pt-BR" dirty="0"/>
              <a:t>Posição: 0-3 (2 bits)</a:t>
            </a:r>
          </a:p>
          <a:p>
            <a:pPr lvl="1"/>
            <a:r>
              <a:rPr lang="pt-BR" dirty="0"/>
              <a:t>Comprimento: 0-3 (2 bits)</a:t>
            </a:r>
          </a:p>
          <a:p>
            <a:pPr lvl="1"/>
            <a:r>
              <a:rPr lang="pt-BR" dirty="0"/>
              <a:t>Primeiro símbolo não casado: char (8 bits)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tamanho de L1 e L2 deve ser uma potência de 2 </a:t>
            </a:r>
          </a:p>
          <a:p>
            <a:pPr lvl="1"/>
            <a:r>
              <a:rPr lang="pt-BR" dirty="0"/>
              <a:t>Caso contrário haverá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desperdício de bits</a:t>
            </a:r>
          </a:p>
          <a:p>
            <a:pPr lvl="1"/>
            <a:r>
              <a:rPr lang="pt-BR" dirty="0"/>
              <a:t>Se tamanho de L1 = 5, seriam necessários 3 bits para representar a faixa 0-4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23598"/>
              </p:ext>
            </p:extLst>
          </p:nvPr>
        </p:nvGraphicFramePr>
        <p:xfrm>
          <a:off x="1487488" y="4209705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509592" y="3949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81154" y="3949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52716" y="3948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32626" y="39481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636722" y="3948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940818" y="3948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2995" y="3948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37091" y="39481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47527" y="4571666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29343" y="4547915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934534" y="1703748"/>
            <a:ext cx="159364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Palavra-código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575701" y="2209290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449064" y="26741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22b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468300" y="31559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23c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449064" y="36362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449064" y="41165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03a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449064" y="4595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30d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826143" y="1502580"/>
            <a:ext cx="1800200" cy="3648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10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Limitações</a:t>
            </a:r>
            <a:r>
              <a:rPr lang="pt-BR" dirty="0"/>
              <a:t> da codificação LZ77</a:t>
            </a:r>
          </a:p>
          <a:p>
            <a:pPr lvl="1"/>
            <a:r>
              <a:rPr lang="pt-BR" dirty="0"/>
              <a:t>Usa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pequena janela </a:t>
            </a:r>
            <a:r>
              <a:rPr lang="pt-BR" dirty="0"/>
              <a:t>para olhar para o texto recentemente visto</a:t>
            </a:r>
          </a:p>
          <a:p>
            <a:pPr lvl="1"/>
            <a:r>
              <a:rPr lang="pt-BR" dirty="0"/>
              <a:t>O casamento mais longo é limitado ao tamanho dos buffers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É possível amenizar estas limitações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aumentando o tamanho dos buffers</a:t>
            </a:r>
            <a:r>
              <a:rPr lang="pt-BR" dirty="0"/>
              <a:t>, mas:</a:t>
            </a:r>
          </a:p>
          <a:p>
            <a:pPr lvl="1"/>
            <a:r>
              <a:rPr lang="pt-BR" dirty="0"/>
              <a:t>Os buffers são processados sequencialmente</a:t>
            </a:r>
          </a:p>
          <a:p>
            <a:pPr lvl="1"/>
            <a:r>
              <a:rPr lang="pt-BR" dirty="0"/>
              <a:t>Quanto maior o buffer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o tempo de processamento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8530"/>
              </p:ext>
            </p:extLst>
          </p:nvPr>
        </p:nvGraphicFramePr>
        <p:xfrm>
          <a:off x="1631504" y="3645024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 rot="5400000" flipH="1">
            <a:off x="2125016" y="3567221"/>
            <a:ext cx="156422" cy="11434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03492" y="4201278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have Esquerda 6"/>
          <p:cNvSpPr/>
          <p:nvPr/>
        </p:nvSpPr>
        <p:spPr>
          <a:xfrm rot="5400000" flipH="1">
            <a:off x="3297115" y="3578387"/>
            <a:ext cx="156301" cy="1120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85308" y="4177527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93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Descreva o processo de codificação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r>
              <a:rPr lang="pt-BR" dirty="0"/>
              <a:t> para a seguinte sequência de caracteres: </a:t>
            </a:r>
            <a:r>
              <a:rPr lang="pt-BR" dirty="0" err="1"/>
              <a:t>abcabcaabbaabbaaaabcaaaabc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Descreva o processo de decodificação para tratar a seguinte sequência codificada com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r>
              <a:rPr lang="pt-BR" dirty="0"/>
              <a:t>: b31a23b30c21a32b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Qual método obteria a codificação mais curta para a sequencia abaixo, Comprimento de carreira ou </a:t>
            </a:r>
            <a:r>
              <a:rPr lang="pt-BR" dirty="0">
                <a:latin typeface="Calibri" panose="020F0502020204030204" pitchFamily="34" charset="0"/>
              </a:rPr>
              <a:t>LZ77? </a:t>
            </a:r>
            <a:br>
              <a:rPr lang="pt-BR" dirty="0">
                <a:latin typeface="Calibri" panose="020F0502020204030204" pitchFamily="34" charset="0"/>
              </a:rPr>
            </a:br>
            <a:endParaRPr lang="pt-BR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Implemente os métodos para codificação e decodificação </a:t>
            </a:r>
            <a:r>
              <a:rPr lang="pt-BR" dirty="0">
                <a:latin typeface="Calibri" panose="020F0502020204030204" pitchFamily="34" charset="0"/>
              </a:rPr>
              <a:t>LZ77 e compare os resultados obtidos com as codificação de </a:t>
            </a:r>
            <a:r>
              <a:rPr lang="pt-BR" dirty="0" err="1">
                <a:latin typeface="Calibri" panose="020F0502020204030204" pitchFamily="34" charset="0"/>
              </a:rPr>
              <a:t>Huffman</a:t>
            </a:r>
            <a:r>
              <a:rPr lang="pt-BR" dirty="0">
                <a:latin typeface="Calibri" panose="020F0502020204030204" pitchFamily="34" charset="0"/>
              </a:rPr>
              <a:t> e Comprimento de Carreira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87488" y="4725144"/>
            <a:ext cx="9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Calibri" panose="020F0502020204030204" pitchFamily="34" charset="0"/>
              </a:rPr>
              <a:t>aaaaaaaaaaaabaaaaaaaaaaaabbbaaaaaaaaaaaaaaaaaaaaaaaabaaaaaaaaaaaaaa</a:t>
            </a:r>
            <a:endParaRPr lang="pt-BR" altLang="pt-B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</a:t>
            </a:r>
            <a:r>
              <a:rPr lang="pt-BR" dirty="0"/>
              <a:t> fazem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técnicas de compressão </a:t>
            </a:r>
            <a:r>
              <a:rPr lang="pt-BR" dirty="0"/>
              <a:t>de dados para: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Economia de espaço </a:t>
            </a:r>
          </a:p>
          <a:p>
            <a:pPr lvl="1"/>
            <a:r>
              <a:rPr lang="pt-BR" dirty="0"/>
              <a:t>Transferência mais rápida</a:t>
            </a:r>
          </a:p>
          <a:p>
            <a:pPr lvl="1"/>
            <a:endParaRPr lang="pt-BR" dirty="0"/>
          </a:p>
          <a:p>
            <a:r>
              <a:rPr lang="pt-BR" dirty="0"/>
              <a:t>A codificação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Lempel-Ziv</a:t>
            </a:r>
            <a:r>
              <a:rPr lang="pt-BR" dirty="0"/>
              <a:t> é uma técnica bastante usada em:</a:t>
            </a:r>
          </a:p>
          <a:p>
            <a:pPr lvl="1"/>
            <a:r>
              <a:rPr lang="pt-BR" dirty="0"/>
              <a:t>Transmissão instantânea de dados (aplicações de chat)</a:t>
            </a:r>
          </a:p>
          <a:p>
            <a:pPr lvl="1"/>
            <a:r>
              <a:rPr lang="pt-BR" dirty="0"/>
              <a:t>Compactadores de arquivos (</a:t>
            </a:r>
            <a:r>
              <a:rPr lang="pt-BR" dirty="0" err="1"/>
              <a:t>arj</a:t>
            </a:r>
            <a:r>
              <a:rPr lang="pt-BR" dirty="0"/>
              <a:t>, </a:t>
            </a:r>
            <a:r>
              <a:rPr lang="pt-BR" dirty="0" err="1"/>
              <a:t>lha</a:t>
            </a:r>
            <a:r>
              <a:rPr lang="pt-BR" dirty="0"/>
              <a:t>, zip, etc.)</a:t>
            </a:r>
          </a:p>
          <a:p>
            <a:pPr lvl="1"/>
            <a:r>
              <a:rPr lang="pt-BR" dirty="0"/>
              <a:t>Formatos de imagem (</a:t>
            </a:r>
            <a:r>
              <a:rPr lang="pt-BR" dirty="0" err="1"/>
              <a:t>gif</a:t>
            </a:r>
            <a:r>
              <a:rPr lang="pt-BR" dirty="0"/>
              <a:t>, </a:t>
            </a:r>
            <a:r>
              <a:rPr lang="pt-BR" dirty="0" err="1"/>
              <a:t>png</a:t>
            </a:r>
            <a:r>
              <a:rPr lang="pt-BR" dirty="0"/>
              <a:t>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razões </a:t>
            </a:r>
            <a:r>
              <a:rPr lang="pt-BR" dirty="0"/>
              <a:t>para realizar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compressão de dados</a:t>
            </a:r>
          </a:p>
          <a:p>
            <a:pPr lvl="1"/>
            <a:r>
              <a:rPr lang="pt-BR" dirty="0"/>
              <a:t>Economia no espaço de armazenamento</a:t>
            </a:r>
          </a:p>
          <a:p>
            <a:pPr lvl="1"/>
            <a:r>
              <a:rPr lang="pt-BR" dirty="0"/>
              <a:t>Transferência mais rápida dos dados</a:t>
            </a:r>
          </a:p>
          <a:p>
            <a:pPr lvl="1"/>
            <a:endParaRPr lang="pt-BR" dirty="0"/>
          </a:p>
          <a:p>
            <a:r>
              <a:rPr lang="pt-BR" dirty="0"/>
              <a:t>São muitas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</a:t>
            </a:r>
            <a:r>
              <a:rPr lang="pt-BR" dirty="0"/>
              <a:t>que fazem uso da compressão:</a:t>
            </a:r>
          </a:p>
          <a:p>
            <a:pPr lvl="1"/>
            <a:r>
              <a:rPr lang="pt-BR" dirty="0"/>
              <a:t>Compactadores de arquivos</a:t>
            </a:r>
          </a:p>
          <a:p>
            <a:pPr lvl="1"/>
            <a:r>
              <a:rPr lang="pt-BR" dirty="0"/>
              <a:t>Bancos de dados</a:t>
            </a:r>
          </a:p>
          <a:p>
            <a:pPr lvl="1"/>
            <a:r>
              <a:rPr lang="pt-BR" dirty="0"/>
              <a:t>Aparelhos de comunicação</a:t>
            </a:r>
          </a:p>
          <a:p>
            <a:pPr lvl="1"/>
            <a:r>
              <a:rPr lang="pt-BR" dirty="0"/>
              <a:t>Formatos de imagem, áudio e vídeo</a:t>
            </a:r>
          </a:p>
          <a:p>
            <a:pPr lvl="1"/>
            <a:r>
              <a:rPr lang="pt-BR" dirty="0"/>
              <a:t>Programas de chat</a:t>
            </a:r>
          </a:p>
        </p:txBody>
      </p:sp>
    </p:spTree>
    <p:extLst>
      <p:ext uri="{BB962C8B-B14F-4D97-AF65-F5344CB8AC3E}">
        <p14:creationId xmlns:p14="http://schemas.microsoft.com/office/powerpoint/2010/main" val="37057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técnicas de compressão disponíveis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Huffman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 err="1"/>
              <a:t>Huffman</a:t>
            </a:r>
            <a:r>
              <a:rPr lang="pt-BR" dirty="0"/>
              <a:t> adaptativo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 de carreira </a:t>
            </a:r>
            <a:r>
              <a:rPr lang="pt-BR" dirty="0"/>
              <a:t>(</a:t>
            </a:r>
            <a:r>
              <a:rPr lang="pt-BR" dirty="0" err="1"/>
              <a:t>Run-Length</a:t>
            </a:r>
            <a:r>
              <a:rPr lang="pt-BR" dirty="0"/>
              <a:t> </a:t>
            </a:r>
            <a:r>
              <a:rPr lang="pt-BR" dirty="0" err="1"/>
              <a:t>Encoding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Shannon-Fano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Lempel-Ziv</a:t>
            </a:r>
            <a:r>
              <a:rPr lang="pt-BR" dirty="0"/>
              <a:t> (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Lempel-Ziv-Welch</a:t>
            </a:r>
            <a:r>
              <a:rPr lang="pt-BR" dirty="0"/>
              <a:t> (LZW)</a:t>
            </a:r>
          </a:p>
          <a:p>
            <a:pPr lvl="1"/>
            <a:endParaRPr lang="pt-BR" dirty="0"/>
          </a:p>
          <a:p>
            <a:r>
              <a:rPr lang="pt-BR" dirty="0"/>
              <a:t>Muitas das técnicas podem ser combinadas para gerar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híbridos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Comprimento de carreira + </a:t>
            </a:r>
            <a:r>
              <a:rPr lang="pt-BR" dirty="0" err="1"/>
              <a:t>Huffman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34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métodos de compressão exigem o conhecimento prévio dos dados</a:t>
            </a:r>
          </a:p>
          <a:p>
            <a:pPr lvl="1"/>
            <a:r>
              <a:rPr lang="pt-BR" dirty="0" err="1"/>
              <a:t>Huffman</a:t>
            </a:r>
            <a:r>
              <a:rPr lang="pt-BR" dirty="0"/>
              <a:t> e Shannon-Fano trabalham com as frequências dos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Lempel-Ziv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codificador universal de dados</a:t>
            </a:r>
          </a:p>
          <a:p>
            <a:pPr lvl="1"/>
            <a:r>
              <a:rPr lang="pt-BR" dirty="0"/>
              <a:t>Não se apoia no conhecimento prévio dos dados</a:t>
            </a:r>
          </a:p>
          <a:p>
            <a:pPr lvl="1"/>
            <a:r>
              <a:rPr lang="pt-BR" dirty="0"/>
              <a:t>Constrói esse conhecimento ao longo da transmissão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35482"/>
              </p:ext>
            </p:extLst>
          </p:nvPr>
        </p:nvGraphicFramePr>
        <p:xfrm>
          <a:off x="1487488" y="3356992"/>
          <a:ext cx="528641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freqüência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0.05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0.10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0.25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0.30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7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princípio do Lempel-Ziv: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Encontrar cadeias de caracteres </a:t>
            </a:r>
            <a:r>
              <a:rPr lang="pt-BR" dirty="0"/>
              <a:t>já vistas no texto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Substituí-las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</a:t>
            </a:r>
            <a:r>
              <a:rPr lang="pt-BR" dirty="0">
                <a:latin typeface="Calibri" panose="020F0502020204030204" pitchFamily="34" charset="0"/>
              </a:rPr>
              <a:t>&lt;</a:t>
            </a:r>
            <a:r>
              <a:rPr lang="pt-BR" dirty="0"/>
              <a:t>posição, comprimento, símbolo não casado</a:t>
            </a:r>
            <a:r>
              <a:rPr lang="pt-BR" dirty="0">
                <a:latin typeface="Calibri" panose="020F0502020204030204" pitchFamily="34" charset="0"/>
              </a:rPr>
              <a:t>&gt;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43472" y="3429000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processadores processam informações muito rapidamente.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2944161" y="3829110"/>
            <a:ext cx="855943" cy="21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439863" y="3814177"/>
            <a:ext cx="839713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343472" y="4942364"/>
            <a:ext cx="618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processadores processam informações muito rapidamente.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439863" y="5327541"/>
            <a:ext cx="2395314" cy="0"/>
          </a:xfrm>
          <a:prstGeom prst="line">
            <a:avLst/>
          </a:prstGeom>
          <a:ln w="1905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643818" y="5327541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 caracteres atrás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1439863" y="5013176"/>
            <a:ext cx="839713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04067" y="464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8 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927648" y="5013176"/>
            <a:ext cx="1074336" cy="31436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923642" y="561161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&lt;14,8,m&gt;</a:t>
            </a:r>
          </a:p>
        </p:txBody>
      </p:sp>
      <p:cxnSp>
        <p:nvCxnSpPr>
          <p:cNvPr id="25" name="Conector reto 24"/>
          <p:cNvCxnSpPr>
            <a:stCxn id="22" idx="2"/>
            <a:endCxn id="23" idx="0"/>
          </p:cNvCxnSpPr>
          <p:nvPr/>
        </p:nvCxnSpPr>
        <p:spPr>
          <a:xfrm>
            <a:off x="3464816" y="5327541"/>
            <a:ext cx="0" cy="28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4196110" y="5511423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deve ocupar menos espaço </a:t>
            </a:r>
            <a:r>
              <a:rPr lang="pt-BR" dirty="0"/>
              <a:t>que a cadeia de texto original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2 bytes </a:t>
            </a:r>
            <a:r>
              <a:rPr lang="pt-BR" dirty="0"/>
              <a:t>para substituir uma cadeia: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833174" y="5511423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834988" y="579409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8bits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02659" y="579409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8bits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840599" y="51640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855603" y="514361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comprimento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65504" y="5511423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43472" y="3079448"/>
            <a:ext cx="618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processadores processam informações muito rapidamente.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1439863" y="3464625"/>
            <a:ext cx="2395314" cy="0"/>
          </a:xfrm>
          <a:prstGeom prst="line">
            <a:avLst/>
          </a:prstGeom>
          <a:ln w="1905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643818" y="3464625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 caracteres atrás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1439863" y="3150260"/>
            <a:ext cx="839713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704067" y="27809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8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927648" y="3150260"/>
            <a:ext cx="1074336" cy="31436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923642" y="374869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&lt;14,8,m&gt;</a:t>
            </a:r>
          </a:p>
        </p:txBody>
      </p:sp>
      <p:cxnSp>
        <p:nvCxnSpPr>
          <p:cNvPr id="28" name="Conector reto 27"/>
          <p:cNvCxnSpPr>
            <a:stCxn id="26" idx="2"/>
            <a:endCxn id="27" idx="0"/>
          </p:cNvCxnSpPr>
          <p:nvPr/>
        </p:nvCxnSpPr>
        <p:spPr>
          <a:xfrm>
            <a:off x="3464816" y="3464625"/>
            <a:ext cx="0" cy="28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444530" y="514209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símbolo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565595" y="580251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8bits</a:t>
            </a:r>
          </a:p>
        </p:txBody>
      </p:sp>
    </p:spTree>
    <p:extLst>
      <p:ext uri="{BB962C8B-B14F-4D97-AF65-F5344CB8AC3E}">
        <p14:creationId xmlns:p14="http://schemas.microsoft.com/office/powerpoint/2010/main" val="6224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3570934" y="4134534"/>
            <a:ext cx="1367669" cy="2932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570933" y="5638156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de bits reservado para o salto </a:t>
            </a:r>
            <a:r>
              <a:rPr lang="pt-BR" dirty="0"/>
              <a:t>define o quanto podemos voltar</a:t>
            </a:r>
          </a:p>
          <a:p>
            <a:pPr lvl="1"/>
            <a:r>
              <a:rPr lang="pt-BR" dirty="0"/>
              <a:t>Quanto mais voltamos maior a chance de casamento</a:t>
            </a:r>
          </a:p>
          <a:p>
            <a:pPr lvl="1"/>
            <a:r>
              <a:rPr lang="pt-BR" dirty="0"/>
              <a:t>O comprimento dos casamentos devem ser pequenos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12062" y="4137819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4695" y="4420494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8bits</a:t>
            </a:r>
          </a:p>
          <a:p>
            <a:pPr algn="ctr"/>
            <a:r>
              <a:rPr lang="pt-BR" dirty="0"/>
              <a:t>(0-255)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219487" y="37904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salto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234491" y="37700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comprimento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44392" y="4137819"/>
            <a:ext cx="1367669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449299" y="4398337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8bits</a:t>
            </a:r>
          </a:p>
          <a:p>
            <a:pPr algn="ctr"/>
            <a:r>
              <a:rPr lang="pt-BR" dirty="0"/>
              <a:t>(0-255)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936035" y="5638156"/>
            <a:ext cx="643696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408835" y="5920831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12bits</a:t>
            </a:r>
          </a:p>
          <a:p>
            <a:pPr algn="ctr"/>
            <a:r>
              <a:rPr lang="pt-BR" dirty="0"/>
              <a:t>(0-4095)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581475" y="5277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907111" y="5273121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44392" y="5638156"/>
            <a:ext cx="2091643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74526" y="5898674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4bits</a:t>
            </a:r>
          </a:p>
          <a:p>
            <a:pPr algn="ctr"/>
            <a:r>
              <a:rPr lang="pt-BR" dirty="0"/>
              <a:t>(0-15)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78881" y="5514540"/>
            <a:ext cx="428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Devemos reservar mais bits para o salto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455172" y="4220439"/>
            <a:ext cx="618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processadores processam informações muito rapidamente.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5551563" y="4605616"/>
            <a:ext cx="2395314" cy="0"/>
          </a:xfrm>
          <a:prstGeom prst="line">
            <a:avLst/>
          </a:prstGeom>
          <a:ln w="1905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755518" y="4605616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14 caracteres atrás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5551563" y="4291251"/>
            <a:ext cx="839713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815767" y="3921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8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7039348" y="4291251"/>
            <a:ext cx="1074336" cy="31436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035342" y="488968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&lt;14,8,m&gt;</a:t>
            </a:r>
          </a:p>
        </p:txBody>
      </p:sp>
      <p:cxnSp>
        <p:nvCxnSpPr>
          <p:cNvPr id="33" name="Conector reto 32"/>
          <p:cNvCxnSpPr>
            <a:stCxn id="31" idx="2"/>
            <a:endCxn id="32" idx="0"/>
          </p:cNvCxnSpPr>
          <p:nvPr/>
        </p:nvCxnSpPr>
        <p:spPr>
          <a:xfrm>
            <a:off x="7576516" y="4605616"/>
            <a:ext cx="0" cy="28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826300" y="37600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símbolo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47365" y="44204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8bits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828525" y="526882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símbolo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949590" y="592924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8bits</a:t>
            </a:r>
          </a:p>
        </p:txBody>
      </p:sp>
    </p:spTree>
    <p:extLst>
      <p:ext uri="{BB962C8B-B14F-4D97-AF65-F5344CB8AC3E}">
        <p14:creationId xmlns:p14="http://schemas.microsoft.com/office/powerpoint/2010/main" val="78044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Lempel-ZIV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codificação pode ser implementada </a:t>
            </a:r>
            <a:r>
              <a:rPr lang="pt-BR" dirty="0"/>
              <a:t>através de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Bitfield</a:t>
            </a:r>
            <a:r>
              <a:rPr lang="pt-BR" dirty="0"/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06776" y="3429000"/>
            <a:ext cx="643696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79576" y="3711675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12bits</a:t>
            </a:r>
          </a:p>
          <a:p>
            <a:pPr algn="ctr"/>
            <a:r>
              <a:rPr lang="pt-BR" dirty="0"/>
              <a:t>(0-4095)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52216" y="30682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salto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77852" y="3063965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15133" y="3429000"/>
            <a:ext cx="2091643" cy="291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745267" y="368951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4bits</a:t>
            </a:r>
          </a:p>
          <a:p>
            <a:pPr algn="ctr"/>
            <a:r>
              <a:rPr lang="pt-BR" dirty="0"/>
              <a:t>(0-15)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159159" y="3063965"/>
            <a:ext cx="32492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ushort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12;</a:t>
            </a: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ushort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n.jump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4095;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n.length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59E38CC-6FE5-4484-A191-C0475D88FF87}"/>
              </a:ext>
            </a:extLst>
          </p:cNvPr>
          <p:cNvGrpSpPr/>
          <p:nvPr/>
        </p:nvGrpSpPr>
        <p:grpSpPr>
          <a:xfrm>
            <a:off x="11594275" y="6389366"/>
            <a:ext cx="629141" cy="492932"/>
            <a:chOff x="11582400" y="6381328"/>
            <a:chExt cx="629141" cy="492932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CCB858EA-47A3-45C0-8F92-B211E6536D8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8BB373D-D963-42D1-BDE4-C0F89EB19443}"/>
                </a:ext>
              </a:extLst>
            </p:cNvPr>
            <p:cNvSpPr/>
            <p:nvPr/>
          </p:nvSpPr>
          <p:spPr>
            <a:xfrm>
              <a:off x="11820257" y="6535706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65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</a:t>
            </a:r>
            <a:r>
              <a:rPr lang="pt-BR" dirty="0">
                <a:latin typeface="Calibri" panose="020F0502020204030204" pitchFamily="34" charset="0"/>
              </a:rPr>
              <a:t>LZ77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Lempel-Ziv</a:t>
            </a:r>
            <a:r>
              <a:rPr lang="pt-BR" dirty="0"/>
              <a:t> mantém um buffer divido em duas partes:</a:t>
            </a:r>
          </a:p>
          <a:p>
            <a:pPr lvl="1"/>
            <a:r>
              <a:rPr lang="pt-BR" dirty="0"/>
              <a:t>L1 contém os símbolos já codificados</a:t>
            </a:r>
          </a:p>
          <a:p>
            <a:pPr lvl="1"/>
            <a:r>
              <a:rPr lang="pt-BR" dirty="0"/>
              <a:t>L2 contém os símbolos prestes a serem codificados</a:t>
            </a:r>
          </a:p>
          <a:p>
            <a:pPr lvl="1"/>
            <a:r>
              <a:rPr lang="pt-BR" dirty="0"/>
              <a:t>O texto vai passando pelo buffer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73809"/>
              </p:ext>
            </p:extLst>
          </p:nvPr>
        </p:nvGraphicFramePr>
        <p:xfrm>
          <a:off x="1919535" y="5566779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 rot="5400000" flipH="1">
            <a:off x="2413046" y="5504730"/>
            <a:ext cx="156422" cy="11434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91522" y="6138787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have Esquerda 6"/>
          <p:cNvSpPr/>
          <p:nvPr/>
        </p:nvSpPr>
        <p:spPr>
          <a:xfrm rot="5400000" flipH="1">
            <a:off x="3585145" y="5515896"/>
            <a:ext cx="156301" cy="1120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73338" y="6115036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23790" y="5552144"/>
            <a:ext cx="361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essadores</a:t>
            </a:r>
            <a:r>
              <a:rPr lang="pt-BR" sz="2000" dirty="0"/>
              <a:t> processam informações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4511824" y="4456896"/>
            <a:ext cx="374582" cy="0"/>
          </a:xfrm>
          <a:prstGeom prst="line">
            <a:avLst/>
          </a:prstGeom>
          <a:ln w="25400">
            <a:solidFill>
              <a:srgbClr val="C00000"/>
            </a:solidFill>
            <a:headEnd type="triangl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102430" y="4242206"/>
            <a:ext cx="406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processadores processam informações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48977"/>
              </p:ext>
            </p:extLst>
          </p:nvPr>
        </p:nvGraphicFramePr>
        <p:xfrm>
          <a:off x="1919535" y="4271476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517885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1779488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4589539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7977569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0346965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3235294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810779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9394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07278"/>
                  </a:ext>
                </a:extLst>
              </a:tr>
            </a:tbl>
          </a:graphicData>
        </a:graphic>
      </p:graphicFrame>
      <p:sp>
        <p:nvSpPr>
          <p:cNvPr id="14" name="Chave Esquerda 13"/>
          <p:cNvSpPr/>
          <p:nvPr/>
        </p:nvSpPr>
        <p:spPr>
          <a:xfrm rot="5400000" flipH="1">
            <a:off x="2413046" y="4209427"/>
            <a:ext cx="156422" cy="11434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291522" y="4843484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L1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Chave Esquerda 15"/>
          <p:cNvSpPr/>
          <p:nvPr/>
        </p:nvSpPr>
        <p:spPr>
          <a:xfrm rot="5400000" flipH="1">
            <a:off x="3585145" y="4220593"/>
            <a:ext cx="156301" cy="1120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473338" y="4819733"/>
            <a:ext cx="39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L2</a:t>
            </a:r>
            <a:endParaRPr lang="pt-BR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3975</TotalTime>
  <Words>1281</Words>
  <Application>Microsoft Office PowerPoint</Application>
  <PresentationFormat>Widescreen</PresentationFormat>
  <Paragraphs>552</Paragraphs>
  <Slides>16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Consolas</vt:lpstr>
      <vt:lpstr>Tw Cen MT</vt:lpstr>
      <vt:lpstr>Tw Cen MT Condensed</vt:lpstr>
      <vt:lpstr>Wingdings 3</vt:lpstr>
      <vt:lpstr>Integral</vt:lpstr>
      <vt:lpstr>Codificação Lempel-Ziv</vt:lpstr>
      <vt:lpstr>Introdução</vt:lpstr>
      <vt:lpstr>Introdução</vt:lpstr>
      <vt:lpstr>Código Lempel-ZIV</vt:lpstr>
      <vt:lpstr>Código Lempel-ZIV</vt:lpstr>
      <vt:lpstr>Código Lempel-ZIV</vt:lpstr>
      <vt:lpstr>Código Lempel-ZIV</vt:lpstr>
      <vt:lpstr>Código Lempel-ZIV</vt:lpstr>
      <vt:lpstr>codificação LZ77</vt:lpstr>
      <vt:lpstr>codificação LZ77</vt:lpstr>
      <vt:lpstr>codificação LZ77</vt:lpstr>
      <vt:lpstr>decodificação LZ77</vt:lpstr>
      <vt:lpstr>Código Lempel-ZIV</vt:lpstr>
      <vt:lpstr>Código Lempel-ZIV</vt:lpstr>
      <vt:lpstr>Exercício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Conpressão;Carreira;LZW</cp:keywords>
  <cp:lastModifiedBy>Judson Santiago</cp:lastModifiedBy>
  <cp:revision>363</cp:revision>
  <dcterms:created xsi:type="dcterms:W3CDTF">2008-03-07T12:19:15Z</dcterms:created>
  <dcterms:modified xsi:type="dcterms:W3CDTF">2017-09-27T19:32:50Z</dcterms:modified>
  <cp:contentStatus/>
</cp:coreProperties>
</file>