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21"/>
  </p:notesMasterIdLst>
  <p:handoutMasterIdLst>
    <p:handoutMasterId r:id="rId22"/>
  </p:handoutMasterIdLst>
  <p:sldIdLst>
    <p:sldId id="334" r:id="rId2"/>
    <p:sldId id="335" r:id="rId3"/>
    <p:sldId id="336" r:id="rId4"/>
    <p:sldId id="337" r:id="rId5"/>
    <p:sldId id="338" r:id="rId6"/>
    <p:sldId id="352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1667" autoAdjust="0"/>
  </p:normalViewPr>
  <p:slideViewPr>
    <p:cSldViewPr>
      <p:cViewPr varScale="1">
        <p:scale>
          <a:sx n="105" d="100"/>
          <a:sy n="105" d="100"/>
        </p:scale>
        <p:origin x="79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AD91419F-E1EE-4DA6-A02B-6908D6A124F9}"/>
    <pc:docChg chg="custSel modSld">
      <pc:chgData name="Judson Santiago" userId="ebb108da2f256286" providerId="LiveId" clId="{AD91419F-E1EE-4DA6-A02B-6908D6A124F9}" dt="2017-10-04T18:53:02.323" v="293" actId="20577"/>
      <pc:docMkLst>
        <pc:docMk/>
      </pc:docMkLst>
      <pc:sldChg chg="modSp">
        <pc:chgData name="Judson Santiago" userId="ebb108da2f256286" providerId="LiveId" clId="{AD91419F-E1EE-4DA6-A02B-6908D6A124F9}" dt="2017-10-04T18:09:07.269" v="1" actId="20577"/>
        <pc:sldMkLst>
          <pc:docMk/>
          <pc:sldMk cId="1013379839" sldId="335"/>
        </pc:sldMkLst>
        <pc:spChg chg="mod">
          <ac:chgData name="Judson Santiago" userId="ebb108da2f256286" providerId="LiveId" clId="{AD91419F-E1EE-4DA6-A02B-6908D6A124F9}" dt="2017-10-04T18:09:07.269" v="1" actId="20577"/>
          <ac:spMkLst>
            <pc:docMk/>
            <pc:sldMk cId="1013379839" sldId="335"/>
            <ac:spMk id="3" creationId="{00000000-0000-0000-0000-000000000000}"/>
          </ac:spMkLst>
        </pc:spChg>
      </pc:sldChg>
      <pc:sldChg chg="delSp modSp">
        <pc:chgData name="Judson Santiago" userId="ebb108da2f256286" providerId="LiveId" clId="{AD91419F-E1EE-4DA6-A02B-6908D6A124F9}" dt="2017-10-04T18:12:27.636" v="24" actId="478"/>
        <pc:sldMkLst>
          <pc:docMk/>
          <pc:sldMk cId="3015615551" sldId="336"/>
        </pc:sldMkLst>
        <pc:spChg chg="mod">
          <ac:chgData name="Judson Santiago" userId="ebb108da2f256286" providerId="LiveId" clId="{AD91419F-E1EE-4DA6-A02B-6908D6A124F9}" dt="2017-10-04T18:12:23.519" v="23" actId="20577"/>
          <ac:spMkLst>
            <pc:docMk/>
            <pc:sldMk cId="3015615551" sldId="336"/>
            <ac:spMk id="3" creationId="{00000000-0000-0000-0000-000000000000}"/>
          </ac:spMkLst>
        </pc:spChg>
        <pc:spChg chg="del">
          <ac:chgData name="Judson Santiago" userId="ebb108da2f256286" providerId="LiveId" clId="{AD91419F-E1EE-4DA6-A02B-6908D6A124F9}" dt="2017-10-04T18:12:27.636" v="24" actId="478"/>
          <ac:spMkLst>
            <pc:docMk/>
            <pc:sldMk cId="3015615551" sldId="336"/>
            <ac:spMk id="5" creationId="{00000000-0000-0000-0000-000000000000}"/>
          </ac:spMkLst>
        </pc:spChg>
      </pc:sldChg>
      <pc:sldChg chg="modSp">
        <pc:chgData name="Judson Santiago" userId="ebb108da2f256286" providerId="LiveId" clId="{AD91419F-E1EE-4DA6-A02B-6908D6A124F9}" dt="2017-10-04T18:14:15.773" v="25" actId="20577"/>
        <pc:sldMkLst>
          <pc:docMk/>
          <pc:sldMk cId="1233346947" sldId="338"/>
        </pc:sldMkLst>
        <pc:spChg chg="mod">
          <ac:chgData name="Judson Santiago" userId="ebb108da2f256286" providerId="LiveId" clId="{AD91419F-E1EE-4DA6-A02B-6908D6A124F9}" dt="2017-10-04T18:14:15.773" v="25" actId="20577"/>
          <ac:spMkLst>
            <pc:docMk/>
            <pc:sldMk cId="1233346947" sldId="338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AD91419F-E1EE-4DA6-A02B-6908D6A124F9}" dt="2017-10-04T18:47:19.868" v="257" actId="20577"/>
        <pc:sldMkLst>
          <pc:docMk/>
          <pc:sldMk cId="3342271829" sldId="344"/>
        </pc:sldMkLst>
      </pc:sldChg>
      <pc:sldChg chg="modSp">
        <pc:chgData name="Judson Santiago" userId="ebb108da2f256286" providerId="LiveId" clId="{AD91419F-E1EE-4DA6-A02B-6908D6A124F9}" dt="2017-10-04T18:49:27.597" v="275" actId="20577"/>
        <pc:sldMkLst>
          <pc:docMk/>
          <pc:sldMk cId="2374464052" sldId="345"/>
        </pc:sldMkLst>
        <pc:spChg chg="mod">
          <ac:chgData name="Judson Santiago" userId="ebb108da2f256286" providerId="LiveId" clId="{AD91419F-E1EE-4DA6-A02B-6908D6A124F9}" dt="2017-10-04T18:49:27.597" v="275" actId="20577"/>
          <ac:spMkLst>
            <pc:docMk/>
            <pc:sldMk cId="2374464052" sldId="345"/>
            <ac:spMk id="3" creationId="{00000000-0000-0000-0000-000000000000}"/>
          </ac:spMkLst>
        </pc:spChg>
      </pc:sldChg>
      <pc:sldChg chg="modSp">
        <pc:chgData name="Judson Santiago" userId="ebb108da2f256286" providerId="LiveId" clId="{AD91419F-E1EE-4DA6-A02B-6908D6A124F9}" dt="2017-10-04T18:50:10.221" v="281" actId="20577"/>
        <pc:sldMkLst>
          <pc:docMk/>
          <pc:sldMk cId="2170687718" sldId="346"/>
        </pc:sldMkLst>
        <pc:spChg chg="mod">
          <ac:chgData name="Judson Santiago" userId="ebb108da2f256286" providerId="LiveId" clId="{AD91419F-E1EE-4DA6-A02B-6908D6A124F9}" dt="2017-10-04T18:50:10.221" v="281" actId="20577"/>
          <ac:spMkLst>
            <pc:docMk/>
            <pc:sldMk cId="2170687718" sldId="346"/>
            <ac:spMk id="3" creationId="{00000000-0000-0000-0000-000000000000}"/>
          </ac:spMkLst>
        </pc:spChg>
      </pc:sldChg>
      <pc:sldChg chg="modSp">
        <pc:chgData name="Judson Santiago" userId="ebb108da2f256286" providerId="LiveId" clId="{AD91419F-E1EE-4DA6-A02B-6908D6A124F9}" dt="2017-10-04T18:51:49.722" v="287" actId="20577"/>
        <pc:sldMkLst>
          <pc:docMk/>
          <pc:sldMk cId="4048575547" sldId="347"/>
        </pc:sldMkLst>
        <pc:spChg chg="mod">
          <ac:chgData name="Judson Santiago" userId="ebb108da2f256286" providerId="LiveId" clId="{AD91419F-E1EE-4DA6-A02B-6908D6A124F9}" dt="2017-10-04T18:51:49.722" v="287" actId="20577"/>
          <ac:spMkLst>
            <pc:docMk/>
            <pc:sldMk cId="4048575547" sldId="347"/>
            <ac:spMk id="3" creationId="{00000000-0000-0000-0000-000000000000}"/>
          </ac:spMkLst>
        </pc:spChg>
      </pc:sldChg>
      <pc:sldChg chg="modSp">
        <pc:chgData name="Judson Santiago" userId="ebb108da2f256286" providerId="LiveId" clId="{AD91419F-E1EE-4DA6-A02B-6908D6A124F9}" dt="2017-10-04T18:53:02.323" v="293" actId="20577"/>
        <pc:sldMkLst>
          <pc:docMk/>
          <pc:sldMk cId="3500744013" sldId="348"/>
        </pc:sldMkLst>
        <pc:spChg chg="mod">
          <ac:chgData name="Judson Santiago" userId="ebb108da2f256286" providerId="LiveId" clId="{AD91419F-E1EE-4DA6-A02B-6908D6A124F9}" dt="2017-10-04T18:53:02.323" v="293" actId="20577"/>
          <ac:spMkLst>
            <pc:docMk/>
            <pc:sldMk cId="3500744013" sldId="34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10/4/2017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D9C80-6FEA-4734-872E-E82227F68B53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34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Qual processo utilizaram para fazer o casamento?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81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01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45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Existem dezenas de algoritmos de casamento de cadeias, mais de 80 segundo o artigo “The </a:t>
            </a:r>
            <a:r>
              <a:rPr lang="pt-BR" dirty="0" err="1"/>
              <a:t>Exact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Matching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: a </a:t>
            </a:r>
            <a:r>
              <a:rPr lang="pt-BR" dirty="0" err="1"/>
              <a:t>Comprehensive</a:t>
            </a:r>
            <a:r>
              <a:rPr lang="pt-BR" dirty="0"/>
              <a:t> Experimental </a:t>
            </a:r>
            <a:r>
              <a:rPr lang="pt-BR" dirty="0" err="1"/>
              <a:t>Evaluation</a:t>
            </a:r>
            <a:r>
              <a:rPr lang="pt-BR" dirty="0"/>
              <a:t>”. O algoritmo de Boyer-Moore é considerado o mais eficiente para editores de texto e para comandos do tipo “buscar e substituir”.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60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Seria possível eliminar alguns destes testes?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514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Mostrar apenas a primeira parte que atribui valores para </a:t>
            </a:r>
            <a:r>
              <a:rPr lang="pt-BR" dirty="0" err="1"/>
              <a:t>saltoIg</a:t>
            </a:r>
            <a:r>
              <a:rPr lang="pt-BR" dirty="0"/>
              <a:t> e </a:t>
            </a:r>
            <a:r>
              <a:rPr lang="pt-BR" dirty="0" err="1"/>
              <a:t>saltoDi</a:t>
            </a:r>
            <a:r>
              <a:rPr lang="pt-BR" dirty="0"/>
              <a:t>, o restante será analisado passo a passo nos próximos slides.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51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Seria possível eliminar alguns destes testes?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88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/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10/4/2017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10/4/2017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10/4/2017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10/4/2017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10/4/2017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10/4/2017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10/4/2017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10/4/2017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10/4/2017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10/4/2017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10/4/2017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Casamento de cadeias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1690200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Força Bruta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930421" y="2414881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63671" y="268038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0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1399031" y="2187870"/>
            <a:ext cx="284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1721173" y="2186636"/>
            <a:ext cx="28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2049176" y="2184866"/>
            <a:ext cx="284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2371320" y="2183630"/>
            <a:ext cx="288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2719830" y="2185476"/>
            <a:ext cx="262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3047837" y="2184241"/>
            <a:ext cx="255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3324200" y="2182472"/>
            <a:ext cx="298588" cy="24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3705780" y="2181236"/>
            <a:ext cx="310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4037818" y="2185679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4369247" y="2184444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4697908" y="2182674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5028990" y="2187504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5371137" y="2188127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5693280" y="2186892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6021283" y="2185122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6343426" y="2183887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6691936" y="2185733"/>
            <a:ext cx="315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7010485" y="2184498"/>
            <a:ext cx="3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7326498" y="2182728"/>
            <a:ext cx="335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18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7640101" y="2181493"/>
            <a:ext cx="34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19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8009925" y="2185936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20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8341354" y="2184701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8670015" y="2182931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22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9001097" y="2181697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23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9280419" y="2181236"/>
            <a:ext cx="34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24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9650243" y="2185679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9981672" y="2184444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26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10310333" y="2182674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27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10605790" y="2193315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28</a:t>
            </a:r>
          </a:p>
        </p:txBody>
      </p:sp>
      <p:sp>
        <p:nvSpPr>
          <p:cNvPr id="153" name="CaixaDeTexto 152"/>
          <p:cNvSpPr txBox="1"/>
          <p:nvPr/>
        </p:nvSpPr>
        <p:spPr>
          <a:xfrm>
            <a:off x="757297" y="288255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</a:t>
            </a:r>
          </a:p>
        </p:txBody>
      </p:sp>
      <p:sp>
        <p:nvSpPr>
          <p:cNvPr id="243" name="CaixaDeTexto 242"/>
          <p:cNvSpPr txBox="1"/>
          <p:nvPr/>
        </p:nvSpPr>
        <p:spPr>
          <a:xfrm>
            <a:off x="745490" y="3096639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2</a:t>
            </a:r>
          </a:p>
        </p:txBody>
      </p:sp>
      <p:sp>
        <p:nvSpPr>
          <p:cNvPr id="273" name="CaixaDeTexto 272"/>
          <p:cNvSpPr txBox="1"/>
          <p:nvPr/>
        </p:nvSpPr>
        <p:spPr>
          <a:xfrm>
            <a:off x="740822" y="331617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3</a:t>
            </a:r>
          </a:p>
        </p:txBody>
      </p:sp>
      <p:graphicFrame>
        <p:nvGraphicFramePr>
          <p:cNvPr id="303" name="Tabela 3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542345"/>
              </p:ext>
            </p:extLst>
          </p:nvPr>
        </p:nvGraphicFramePr>
        <p:xfrm>
          <a:off x="1400900" y="2463498"/>
          <a:ext cx="9537781" cy="3840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889">
                  <a:extLst>
                    <a:ext uri="{9D8B030D-6E8A-4147-A177-3AD203B41FA5}">
                      <a16:colId xmlns:a16="http://schemas.microsoft.com/office/drawing/2014/main" val="408873928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9417800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40540980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6174380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49948118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3582116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05000301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2754401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35260616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12164466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425031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61500801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88257706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88268377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91929563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98934002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1441185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21784174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24625596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70898669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36890159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68458987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0294196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770575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94460797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54926909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74549622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5326000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49132066"/>
                    </a:ext>
                  </a:extLst>
                </a:gridCol>
              </a:tblGrid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31908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837984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33885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624363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81328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703526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24313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399428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392292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923861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249469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91736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228258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099773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535405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743787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54507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050209"/>
                  </a:ext>
                </a:extLst>
              </a:tr>
            </a:tbl>
          </a:graphicData>
        </a:graphic>
      </p:graphicFrame>
      <p:sp>
        <p:nvSpPr>
          <p:cNvPr id="304" name="CaixaDeTexto 303"/>
          <p:cNvSpPr txBox="1"/>
          <p:nvPr/>
        </p:nvSpPr>
        <p:spPr>
          <a:xfrm>
            <a:off x="740822" y="354252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4</a:t>
            </a:r>
          </a:p>
        </p:txBody>
      </p:sp>
      <p:sp>
        <p:nvSpPr>
          <p:cNvPr id="305" name="CaixaDeTexto 304"/>
          <p:cNvSpPr txBox="1"/>
          <p:nvPr/>
        </p:nvSpPr>
        <p:spPr>
          <a:xfrm>
            <a:off x="742885" y="376867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5</a:t>
            </a:r>
          </a:p>
        </p:txBody>
      </p:sp>
      <p:sp>
        <p:nvSpPr>
          <p:cNvPr id="306" name="CaixaDeTexto 305"/>
          <p:cNvSpPr txBox="1"/>
          <p:nvPr/>
        </p:nvSpPr>
        <p:spPr>
          <a:xfrm>
            <a:off x="751479" y="397541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6</a:t>
            </a:r>
          </a:p>
        </p:txBody>
      </p:sp>
      <p:sp>
        <p:nvSpPr>
          <p:cNvPr id="307" name="CaixaDeTexto 306"/>
          <p:cNvSpPr txBox="1"/>
          <p:nvPr/>
        </p:nvSpPr>
        <p:spPr>
          <a:xfrm>
            <a:off x="740822" y="4178096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7</a:t>
            </a:r>
          </a:p>
        </p:txBody>
      </p:sp>
      <p:sp>
        <p:nvSpPr>
          <p:cNvPr id="308" name="CaixaDeTexto 307"/>
          <p:cNvSpPr txBox="1"/>
          <p:nvPr/>
        </p:nvSpPr>
        <p:spPr>
          <a:xfrm>
            <a:off x="734448" y="4380265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8</a:t>
            </a:r>
          </a:p>
        </p:txBody>
      </p:sp>
      <p:sp>
        <p:nvSpPr>
          <p:cNvPr id="309" name="CaixaDeTexto 308"/>
          <p:cNvSpPr txBox="1"/>
          <p:nvPr/>
        </p:nvSpPr>
        <p:spPr>
          <a:xfrm>
            <a:off x="722641" y="459435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9</a:t>
            </a:r>
          </a:p>
        </p:txBody>
      </p:sp>
      <p:sp>
        <p:nvSpPr>
          <p:cNvPr id="310" name="CaixaDeTexto 309"/>
          <p:cNvSpPr txBox="1"/>
          <p:nvPr/>
        </p:nvSpPr>
        <p:spPr>
          <a:xfrm>
            <a:off x="717973" y="4813886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10</a:t>
            </a:r>
          </a:p>
        </p:txBody>
      </p:sp>
      <p:sp>
        <p:nvSpPr>
          <p:cNvPr id="311" name="CaixaDeTexto 310"/>
          <p:cNvSpPr txBox="1"/>
          <p:nvPr/>
        </p:nvSpPr>
        <p:spPr>
          <a:xfrm>
            <a:off x="717973" y="5040240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11</a:t>
            </a:r>
          </a:p>
        </p:txBody>
      </p:sp>
      <p:sp>
        <p:nvSpPr>
          <p:cNvPr id="312" name="CaixaDeTexto 311"/>
          <p:cNvSpPr txBox="1"/>
          <p:nvPr/>
        </p:nvSpPr>
        <p:spPr>
          <a:xfrm>
            <a:off x="720036" y="5266390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12</a:t>
            </a:r>
          </a:p>
        </p:txBody>
      </p:sp>
      <p:sp>
        <p:nvSpPr>
          <p:cNvPr id="313" name="CaixaDeTexto 312"/>
          <p:cNvSpPr txBox="1"/>
          <p:nvPr/>
        </p:nvSpPr>
        <p:spPr>
          <a:xfrm>
            <a:off x="728630" y="547312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13</a:t>
            </a:r>
          </a:p>
        </p:txBody>
      </p:sp>
      <p:sp>
        <p:nvSpPr>
          <p:cNvPr id="314" name="CaixaDeTexto 313"/>
          <p:cNvSpPr txBox="1"/>
          <p:nvPr/>
        </p:nvSpPr>
        <p:spPr>
          <a:xfrm>
            <a:off x="713058" y="5679860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14</a:t>
            </a:r>
          </a:p>
        </p:txBody>
      </p:sp>
      <p:sp>
        <p:nvSpPr>
          <p:cNvPr id="315" name="CaixaDeTexto 314"/>
          <p:cNvSpPr txBox="1"/>
          <p:nvPr/>
        </p:nvSpPr>
        <p:spPr>
          <a:xfrm>
            <a:off x="715121" y="5906010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15</a:t>
            </a:r>
          </a:p>
        </p:txBody>
      </p:sp>
      <p:sp>
        <p:nvSpPr>
          <p:cNvPr id="316" name="CaixaDeTexto 315"/>
          <p:cNvSpPr txBox="1"/>
          <p:nvPr/>
        </p:nvSpPr>
        <p:spPr>
          <a:xfrm>
            <a:off x="723715" y="611274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16</a:t>
            </a:r>
          </a:p>
        </p:txBody>
      </p:sp>
      <p:graphicFrame>
        <p:nvGraphicFramePr>
          <p:cNvPr id="317" name="Tabela 316"/>
          <p:cNvGraphicFramePr>
            <a:graphicFrameLocks noGrp="1"/>
          </p:cNvGraphicFramePr>
          <p:nvPr>
            <p:extLst/>
          </p:nvPr>
        </p:nvGraphicFramePr>
        <p:xfrm>
          <a:off x="1402851" y="6454218"/>
          <a:ext cx="3617779" cy="21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889">
                  <a:extLst>
                    <a:ext uri="{9D8B030D-6E8A-4147-A177-3AD203B41FA5}">
                      <a16:colId xmlns:a16="http://schemas.microsoft.com/office/drawing/2014/main" val="207944478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0589578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91315658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567440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69898324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93699131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036519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7663153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55152399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22976191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312733594"/>
                    </a:ext>
                  </a:extLst>
                </a:gridCol>
              </a:tblGrid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7883"/>
                  </a:ext>
                </a:extLst>
              </a:tr>
            </a:tbl>
          </a:graphicData>
        </a:graphic>
      </p:graphicFrame>
      <p:sp>
        <p:nvSpPr>
          <p:cNvPr id="318" name="CaixaDeTexto 317"/>
          <p:cNvSpPr txBox="1"/>
          <p:nvPr/>
        </p:nvSpPr>
        <p:spPr>
          <a:xfrm>
            <a:off x="964730" y="6401307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59341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783632" y="5396966"/>
            <a:ext cx="3600400" cy="36004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62541" y="5393251"/>
            <a:ext cx="3600400" cy="36004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melhoria do algoritmo Força Bruta</a:t>
            </a:r>
            <a:r>
              <a:rPr lang="pt-BR" dirty="0"/>
              <a:t> foi proposta por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Hancart</a:t>
            </a:r>
            <a:r>
              <a:rPr lang="pt-BR" dirty="0"/>
              <a:t> em 1992</a:t>
            </a:r>
          </a:p>
          <a:p>
            <a:endParaRPr lang="pt-BR" dirty="0"/>
          </a:p>
          <a:p>
            <a:pPr lvl="1"/>
            <a:r>
              <a:rPr lang="pt-BR" dirty="0"/>
              <a:t>O algoritmo inicia a comparação no segundo caractere de P, vai até o final e encerra com a comparação do primeiro caractere: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informação sobre a igualdade dos dois primeiros caracteres é armazenada e usada no processo</a:t>
            </a:r>
          </a:p>
          <a:p>
            <a:pPr lvl="1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43472" y="5373216"/>
            <a:ext cx="926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P</a:t>
            </a:r>
            <a:r>
              <a:rPr lang="pt-BR" sz="2000" baseline="-25000" dirty="0">
                <a:latin typeface="Consolas" panose="020B0609020204030204" pitchFamily="49" charset="0"/>
              </a:rPr>
              <a:t>0</a:t>
            </a:r>
            <a:r>
              <a:rPr lang="pt-BR" sz="2000" dirty="0">
                <a:latin typeface="Consolas" panose="020B0609020204030204" pitchFamily="49" charset="0"/>
              </a:rPr>
              <a:t> == P</a:t>
            </a:r>
            <a:r>
              <a:rPr lang="pt-BR" sz="2000" baseline="-25000" dirty="0">
                <a:latin typeface="Consolas" panose="020B0609020204030204" pitchFamily="49" charset="0"/>
              </a:rPr>
              <a:t>1 </a:t>
            </a:r>
            <a:r>
              <a:rPr lang="pt-BR" sz="2000" dirty="0">
                <a:latin typeface="Consolas" panose="020B0609020204030204" pitchFamily="49" charset="0"/>
              </a:rPr>
              <a:t>? </a:t>
            </a:r>
            <a:r>
              <a:rPr lang="pt-BR" sz="2000" dirty="0" err="1">
                <a:latin typeface="Consolas" panose="020B0609020204030204" pitchFamily="49" charset="0"/>
              </a:rPr>
              <a:t>SaltoIg</a:t>
            </a:r>
            <a:r>
              <a:rPr lang="pt-BR" sz="2000" dirty="0">
                <a:latin typeface="Consolas" panose="020B0609020204030204" pitchFamily="49" charset="0"/>
              </a:rPr>
              <a:t> = 1 e </a:t>
            </a:r>
            <a:r>
              <a:rPr lang="pt-BR" sz="2000" dirty="0" err="1">
                <a:latin typeface="Consolas" panose="020B0609020204030204" pitchFamily="49" charset="0"/>
              </a:rPr>
              <a:t>SaltoDi</a:t>
            </a:r>
            <a:r>
              <a:rPr lang="pt-BR" sz="2000" dirty="0">
                <a:latin typeface="Consolas" panose="020B0609020204030204" pitchFamily="49" charset="0"/>
              </a:rPr>
              <a:t> = 2 : </a:t>
            </a:r>
            <a:r>
              <a:rPr lang="pt-BR" sz="2000" dirty="0" err="1">
                <a:latin typeface="Consolas" panose="020B0609020204030204" pitchFamily="49" charset="0"/>
              </a:rPr>
              <a:t>SaltoIg</a:t>
            </a:r>
            <a:r>
              <a:rPr lang="pt-BR" sz="2000" dirty="0">
                <a:latin typeface="Consolas" panose="020B0609020204030204" pitchFamily="49" charset="0"/>
              </a:rPr>
              <a:t> = 2 e </a:t>
            </a:r>
            <a:r>
              <a:rPr lang="pt-BR" sz="2000" dirty="0" err="1">
                <a:latin typeface="Consolas" panose="020B0609020204030204" pitchFamily="49" charset="0"/>
              </a:rPr>
              <a:t>SaltoDi</a:t>
            </a:r>
            <a:r>
              <a:rPr lang="pt-BR" sz="2000" dirty="0">
                <a:latin typeface="Consolas" panose="020B0609020204030204" pitchFamily="49" charset="0"/>
              </a:rPr>
              <a:t> = 1;</a:t>
            </a:r>
            <a:r>
              <a:rPr lang="pt-BR" sz="2000" baseline="-25000" dirty="0"/>
              <a:t>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Hancart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43472" y="3897570"/>
            <a:ext cx="3153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P</a:t>
            </a:r>
            <a:r>
              <a:rPr lang="pt-BR" sz="2000" baseline="-25000" dirty="0">
                <a:latin typeface="Consolas" panose="020B0609020204030204" pitchFamily="49" charset="0"/>
              </a:rPr>
              <a:t>1,</a:t>
            </a:r>
            <a:r>
              <a:rPr lang="pt-BR" sz="2000" dirty="0">
                <a:latin typeface="Consolas" panose="020B0609020204030204" pitchFamily="49" charset="0"/>
              </a:rPr>
              <a:t> P</a:t>
            </a:r>
            <a:r>
              <a:rPr lang="pt-BR" sz="2000" baseline="-25000" dirty="0">
                <a:latin typeface="Consolas" panose="020B0609020204030204" pitchFamily="49" charset="0"/>
              </a:rPr>
              <a:t>2,</a:t>
            </a:r>
            <a:r>
              <a:rPr lang="pt-BR" sz="2000" dirty="0">
                <a:latin typeface="Consolas" panose="020B0609020204030204" pitchFamily="49" charset="0"/>
              </a:rPr>
              <a:t> P</a:t>
            </a:r>
            <a:r>
              <a:rPr lang="pt-BR" sz="2000" baseline="-25000" dirty="0">
                <a:latin typeface="Consolas" panose="020B0609020204030204" pitchFamily="49" charset="0"/>
              </a:rPr>
              <a:t>3,</a:t>
            </a:r>
            <a:r>
              <a:rPr lang="pt-BR" sz="2000" dirty="0">
                <a:latin typeface="Consolas" panose="020B0609020204030204" pitchFamily="49" charset="0"/>
              </a:rPr>
              <a:t> ...</a:t>
            </a:r>
            <a:r>
              <a:rPr lang="pt-BR" sz="2000" baseline="-25000" dirty="0">
                <a:latin typeface="Consolas" panose="020B0609020204030204" pitchFamily="49" charset="0"/>
              </a:rPr>
              <a:t>,</a:t>
            </a:r>
            <a:r>
              <a:rPr lang="pt-BR" sz="2000" dirty="0">
                <a:latin typeface="Consolas" panose="020B0609020204030204" pitchFamily="49" charset="0"/>
              </a:rPr>
              <a:t> P</a:t>
            </a:r>
            <a:r>
              <a:rPr lang="pt-BR" sz="2000" baseline="-25000" dirty="0">
                <a:latin typeface="Consolas" panose="020B0609020204030204" pitchFamily="49" charset="0"/>
              </a:rPr>
              <a:t>m-1,</a:t>
            </a:r>
            <a:r>
              <a:rPr lang="pt-BR" sz="2000" dirty="0">
                <a:latin typeface="Consolas" panose="020B0609020204030204" pitchFamily="49" charset="0"/>
              </a:rPr>
              <a:t> P</a:t>
            </a:r>
            <a:r>
              <a:rPr lang="pt-BR" sz="2000" baseline="-25000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2998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Hancart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23107" y="2065986"/>
            <a:ext cx="49552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000" dirty="0">
                <a:latin typeface="+mj-lt"/>
              </a:rPr>
              <a:t>: Casamento de Cadeias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função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Hancart</a:t>
            </a:r>
            <a:r>
              <a:rPr lang="pt-BR" sz="1400" dirty="0">
                <a:latin typeface="Consolas" panose="020B0609020204030204" pitchFamily="49" charset="0"/>
              </a:rPr>
              <a:t>(padrão P, texto T)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se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P[0] == P[1]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 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|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saltoIg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|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saltoDi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senão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saltoIg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saltoDi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1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l = 0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enquanto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l ≤ n - m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T[l+1] != P[1]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|   |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l = l +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saltoDi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|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|   |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i = 1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   enquanto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i &lt; m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T[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l+i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] == P[i]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|   |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i = i + 1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i == m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P[0] == T[l]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retorne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“casamento na posição l”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|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l = l +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saltoIg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|  retorne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“não há casamento”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896200" y="2348880"/>
            <a:ext cx="254108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n = tamanho do texto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m = tamanho do padrão</a:t>
            </a:r>
          </a:p>
        </p:txBody>
      </p:sp>
    </p:spTree>
    <p:extLst>
      <p:ext uri="{BB962C8B-B14F-4D97-AF65-F5344CB8AC3E}">
        <p14:creationId xmlns:p14="http://schemas.microsoft.com/office/powerpoint/2010/main" val="334227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Hancart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casamento inicia no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segundo caractere </a:t>
            </a:r>
            <a:r>
              <a:rPr lang="pt-BR" dirty="0"/>
              <a:t>do padrão</a:t>
            </a:r>
          </a:p>
          <a:p>
            <a:pPr lvl="1"/>
            <a:r>
              <a:rPr lang="pt-BR" dirty="0"/>
              <a:t>Se não há casamento, caso </a:t>
            </a:r>
            <a:r>
              <a:rPr lang="pt-BR" sz="2000" dirty="0">
                <a:latin typeface="Consolas" panose="020B0609020204030204" pitchFamily="49" charset="0"/>
              </a:rPr>
              <a:t>P[0] == P[1]</a:t>
            </a:r>
            <a:r>
              <a:rPr lang="pt-BR" dirty="0"/>
              <a:t> (</a:t>
            </a:r>
            <a:r>
              <a:rPr lang="pt-BR" sz="2000" dirty="0" err="1">
                <a:latin typeface="Consolas" panose="020B0609020204030204" pitchFamily="49" charset="0"/>
              </a:rPr>
              <a:t>SaltoIg</a:t>
            </a:r>
            <a:r>
              <a:rPr lang="pt-BR" sz="2000" dirty="0">
                <a:latin typeface="Consolas" panose="020B0609020204030204" pitchFamily="49" charset="0"/>
              </a:rPr>
              <a:t> = 1</a:t>
            </a:r>
            <a:r>
              <a:rPr lang="pt-BR" dirty="0"/>
              <a:t> e </a:t>
            </a:r>
            <a:r>
              <a:rPr lang="pt-BR" sz="2000" dirty="0" err="1">
                <a:latin typeface="Consolas" panose="020B0609020204030204" pitchFamily="49" charset="0"/>
              </a:rPr>
              <a:t>SaltoDi</a:t>
            </a:r>
            <a:r>
              <a:rPr lang="pt-BR" sz="2000" dirty="0">
                <a:latin typeface="Consolas" panose="020B0609020204030204" pitchFamily="49" charset="0"/>
              </a:rPr>
              <a:t> = 2)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posições podem ser deslocadas </a:t>
            </a:r>
            <a:r>
              <a:rPr lang="pt-BR" dirty="0"/>
              <a:t>para a próxima iteração</a:t>
            </a:r>
            <a:endParaRPr lang="pt-BR" dirty="0">
              <a:latin typeface="Consolas" panose="020B0609020204030204" pitchFamily="49" charset="0"/>
            </a:endParaRPr>
          </a:p>
        </p:txBody>
      </p:sp>
      <p:grpSp>
        <p:nvGrpSpPr>
          <p:cNvPr id="26" name="Agrupar 25"/>
          <p:cNvGrpSpPr/>
          <p:nvPr/>
        </p:nvGrpSpPr>
        <p:grpSpPr>
          <a:xfrm>
            <a:off x="1991544" y="3790199"/>
            <a:ext cx="3487670" cy="2039583"/>
            <a:chOff x="1991544" y="3790199"/>
            <a:chExt cx="3487670" cy="2039583"/>
          </a:xfrm>
        </p:grpSpPr>
        <p:cxnSp>
          <p:nvCxnSpPr>
            <p:cNvPr id="31" name="Conector reto 30"/>
            <p:cNvCxnSpPr/>
            <p:nvPr/>
          </p:nvCxnSpPr>
          <p:spPr>
            <a:xfrm>
              <a:off x="2811568" y="4456655"/>
              <a:ext cx="1841" cy="2005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3144070" y="4441720"/>
              <a:ext cx="12598" cy="7832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3479039" y="4432100"/>
              <a:ext cx="15571" cy="139768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 flipH="1">
              <a:off x="3802294" y="4433046"/>
              <a:ext cx="12967" cy="134079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4146187" y="4456655"/>
              <a:ext cx="0" cy="13171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>
              <a:off x="4474830" y="4432100"/>
              <a:ext cx="0" cy="13171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>
              <a:off x="4805882" y="4456655"/>
              <a:ext cx="0" cy="13171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tângulo 3"/>
            <p:cNvSpPr/>
            <p:nvPr/>
          </p:nvSpPr>
          <p:spPr>
            <a:xfrm>
              <a:off x="2812298" y="4097906"/>
              <a:ext cx="332892" cy="3598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3145190" y="4092291"/>
              <a:ext cx="332892" cy="3654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u="sng" dirty="0">
                  <a:latin typeface="+mj-lt"/>
                </a:rPr>
                <a:t>c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78082" y="4097906"/>
              <a:ext cx="332892" cy="3598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810974" y="4097906"/>
              <a:ext cx="332892" cy="3598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43866" y="4097906"/>
              <a:ext cx="332892" cy="3587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c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476758" y="4099465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159896" y="4073723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T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830151" y="3794439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52294" y="3793204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480297" y="3791434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802440" y="3790199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150950" y="3792045"/>
              <a:ext cx="315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4478958" y="3790810"/>
              <a:ext cx="305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811568" y="4658216"/>
              <a:ext cx="332892" cy="354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144460" y="4658216"/>
              <a:ext cx="332892" cy="354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u="sng" dirty="0">
                  <a:solidFill>
                    <a:sysClr val="windowText" lastClr="00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477352" y="4657161"/>
              <a:ext cx="332892" cy="355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b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161498" y="4633268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P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85166" y="5192957"/>
              <a:ext cx="332892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818058" y="5192957"/>
              <a:ext cx="332892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0950" y="5191902"/>
              <a:ext cx="332892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b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014179" y="4664046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Freestyle Script" pitchFamily="66" charset="0"/>
                </a:rPr>
                <a:t>l</a:t>
              </a:r>
              <a:r>
                <a:rPr lang="pt-BR" dirty="0"/>
                <a:t> </a:t>
              </a:r>
              <a:r>
                <a:rPr lang="pt-BR" dirty="0">
                  <a:latin typeface="Calibri" panose="020F0502020204030204" pitchFamily="34" charset="0"/>
                </a:rPr>
                <a:t>= 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991544" y="5226438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Freestyle Script" pitchFamily="66" charset="0"/>
                </a:rPr>
                <a:t>l</a:t>
              </a:r>
              <a:r>
                <a:rPr lang="pt-BR" dirty="0"/>
                <a:t> </a:t>
              </a:r>
              <a:r>
                <a:rPr lang="pt-BR" dirty="0">
                  <a:latin typeface="Calibri" panose="020F0502020204030204" pitchFamily="34" charset="0"/>
                </a:rPr>
                <a:t>= 2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161498" y="5191541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P</a:t>
              </a:r>
              <a:endParaRPr lang="pt-BR" dirty="0">
                <a:latin typeface="Calibri" panose="020F0502020204030204" pitchFamily="34" charset="0"/>
              </a:endParaRPr>
            </a:p>
          </p:txBody>
        </p:sp>
      </p:grpSp>
      <p:sp>
        <p:nvSpPr>
          <p:cNvPr id="40" name="Retângulo 39"/>
          <p:cNvSpPr/>
          <p:nvPr/>
        </p:nvSpPr>
        <p:spPr>
          <a:xfrm>
            <a:off x="6096000" y="3781845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enquanto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l ≤ n - m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T[l+1] != P[1]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|   |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l = l +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saltoDi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|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|   |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i = 1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   enquanto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i &lt; m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T[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l+i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] == P[i]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|   |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i = i + 1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i == m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P[0] == T[l]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retorne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“casamento na posição l”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|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l = l +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saltoIg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|  retorne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“não há casamento”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374464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Hancart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Entretanto, se não há casamento dentro do laço interno,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deslocamento</a:t>
            </a:r>
            <a:r>
              <a:rPr lang="pt-BR" dirty="0"/>
              <a:t> para a próxima iteração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é de apenas uma unidade</a:t>
            </a:r>
          </a:p>
          <a:p>
            <a:pPr lvl="1"/>
            <a:r>
              <a:rPr lang="pt-BR" dirty="0"/>
              <a:t>Considerando o caso </a:t>
            </a:r>
            <a:r>
              <a:rPr lang="pt-BR" sz="2000" dirty="0">
                <a:latin typeface="Consolas" panose="020B0609020204030204" pitchFamily="49" charset="0"/>
              </a:rPr>
              <a:t>P[0] == P[1]</a:t>
            </a:r>
            <a:r>
              <a:rPr lang="pt-BR" dirty="0"/>
              <a:t> (</a:t>
            </a:r>
            <a:r>
              <a:rPr lang="pt-BR" sz="2000" dirty="0" err="1">
                <a:latin typeface="Consolas" panose="020B0609020204030204" pitchFamily="49" charset="0"/>
              </a:rPr>
              <a:t>SaltoIg</a:t>
            </a:r>
            <a:r>
              <a:rPr lang="pt-BR" sz="2000" dirty="0">
                <a:latin typeface="Consolas" panose="020B0609020204030204" pitchFamily="49" charset="0"/>
              </a:rPr>
              <a:t> = 1</a:t>
            </a:r>
            <a:r>
              <a:rPr lang="pt-BR" dirty="0"/>
              <a:t> e </a:t>
            </a:r>
            <a:r>
              <a:rPr lang="pt-BR" sz="2000" dirty="0" err="1">
                <a:latin typeface="Consolas" panose="020B0609020204030204" pitchFamily="49" charset="0"/>
              </a:rPr>
              <a:t>SaltoDi</a:t>
            </a:r>
            <a:r>
              <a:rPr lang="pt-BR" sz="2000" dirty="0">
                <a:latin typeface="Consolas" panose="020B0609020204030204" pitchFamily="49" charset="0"/>
              </a:rPr>
              <a:t> = 2)</a:t>
            </a:r>
            <a:endParaRPr lang="pt-BR" dirty="0">
              <a:latin typeface="Consolas" panose="020B0609020204030204" pitchFamily="49" charset="0"/>
            </a:endParaRPr>
          </a:p>
        </p:txBody>
      </p:sp>
      <p:grpSp>
        <p:nvGrpSpPr>
          <p:cNvPr id="26" name="Agrupar 25"/>
          <p:cNvGrpSpPr/>
          <p:nvPr/>
        </p:nvGrpSpPr>
        <p:grpSpPr>
          <a:xfrm>
            <a:off x="1991544" y="3790199"/>
            <a:ext cx="3487670" cy="2039583"/>
            <a:chOff x="1991544" y="3790199"/>
            <a:chExt cx="3487670" cy="2039583"/>
          </a:xfrm>
        </p:grpSpPr>
        <p:cxnSp>
          <p:nvCxnSpPr>
            <p:cNvPr id="31" name="Conector reto 30"/>
            <p:cNvCxnSpPr/>
            <p:nvPr/>
          </p:nvCxnSpPr>
          <p:spPr>
            <a:xfrm>
              <a:off x="2811568" y="4456655"/>
              <a:ext cx="1841" cy="2005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3144070" y="4441720"/>
              <a:ext cx="12598" cy="7832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3479039" y="4432100"/>
              <a:ext cx="15571" cy="139768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 flipH="1">
              <a:off x="3802294" y="4433046"/>
              <a:ext cx="12967" cy="134079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4146187" y="4456655"/>
              <a:ext cx="0" cy="13171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>
              <a:off x="4474830" y="4432100"/>
              <a:ext cx="0" cy="13171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>
              <a:off x="4805882" y="4456655"/>
              <a:ext cx="0" cy="13171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tângulo 3"/>
            <p:cNvSpPr/>
            <p:nvPr/>
          </p:nvSpPr>
          <p:spPr>
            <a:xfrm>
              <a:off x="2812298" y="4097906"/>
              <a:ext cx="332892" cy="3598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3145190" y="4092291"/>
              <a:ext cx="332892" cy="3654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c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78082" y="4097906"/>
              <a:ext cx="332892" cy="3598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810974" y="4097906"/>
              <a:ext cx="332892" cy="3598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u="sng" dirty="0">
                  <a:latin typeface="+mj-lt"/>
                </a:rPr>
                <a:t>a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43866" y="4097906"/>
              <a:ext cx="332892" cy="3587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u="sng" dirty="0">
                  <a:latin typeface="+mj-lt"/>
                </a:rPr>
                <a:t>c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476758" y="4099465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159896" y="4073723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T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830151" y="3794439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52294" y="3793204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480297" y="3791434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802440" y="3790199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150950" y="3792045"/>
              <a:ext cx="315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4478958" y="3790810"/>
              <a:ext cx="305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479204" y="4658216"/>
              <a:ext cx="332892" cy="354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812096" y="4658216"/>
              <a:ext cx="332892" cy="354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u="sng" dirty="0">
                  <a:solidFill>
                    <a:sysClr val="windowText" lastClr="00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4144988" y="4657161"/>
              <a:ext cx="332892" cy="355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u="sng" dirty="0">
                  <a:solidFill>
                    <a:sysClr val="windowText" lastClr="000000"/>
                  </a:solidFill>
                  <a:latin typeface="+mj-lt"/>
                </a:rPr>
                <a:t>b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161498" y="4633268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P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813055" y="5192957"/>
              <a:ext cx="332892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145947" y="5192957"/>
              <a:ext cx="332892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478839" y="5191902"/>
              <a:ext cx="332892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b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014179" y="4664046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Freestyle Script" pitchFamily="66" charset="0"/>
                </a:rPr>
                <a:t>l</a:t>
              </a:r>
              <a:r>
                <a:rPr lang="pt-BR" dirty="0"/>
                <a:t> </a:t>
              </a:r>
              <a:r>
                <a:rPr lang="pt-BR" dirty="0">
                  <a:latin typeface="Calibri" panose="020F0502020204030204" pitchFamily="34" charset="0"/>
                </a:rPr>
                <a:t>= 2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991544" y="5226438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Freestyle Script" pitchFamily="66" charset="0"/>
                </a:rPr>
                <a:t>l</a:t>
              </a:r>
              <a:r>
                <a:rPr lang="pt-BR" dirty="0"/>
                <a:t> </a:t>
              </a:r>
              <a:r>
                <a:rPr lang="pt-BR" dirty="0">
                  <a:latin typeface="Calibri" panose="020F0502020204030204" pitchFamily="34" charset="0"/>
                </a:rPr>
                <a:t>= 3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161498" y="5191541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P</a:t>
              </a:r>
              <a:endParaRPr lang="pt-BR" dirty="0">
                <a:latin typeface="Calibri" panose="020F0502020204030204" pitchFamily="34" charset="0"/>
              </a:endParaRPr>
            </a:p>
          </p:txBody>
        </p:sp>
      </p:grpSp>
      <p:sp>
        <p:nvSpPr>
          <p:cNvPr id="10" name="Retângulo 9"/>
          <p:cNvSpPr/>
          <p:nvPr/>
        </p:nvSpPr>
        <p:spPr>
          <a:xfrm>
            <a:off x="6096000" y="3781845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enquanto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l ≤ n - m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T[l+1] != P[1]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|   |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l = l +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saltoDi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|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|   |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i = 1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   enquanto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i &lt; m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T[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l+i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] == P[i]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|   |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i = i + 1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i == m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P[0] == T[l]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retorne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“casamento na posição l”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|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l = l +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saltoIg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|  retorne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“não há casamento”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17068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Hancart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os dois primeiros caracteres de P são diferentes,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deslocamento é de apenas uma posição </a:t>
            </a:r>
            <a:r>
              <a:rPr lang="pt-BR" dirty="0"/>
              <a:t>caso </a:t>
            </a:r>
            <a:r>
              <a:rPr lang="pt-BR" sz="2000" dirty="0">
                <a:latin typeface="Consolas" panose="020B0609020204030204" pitchFamily="49" charset="0"/>
              </a:rPr>
              <a:t>T[l+1] </a:t>
            </a:r>
            <a:r>
              <a:rPr lang="pt-BR" dirty="0"/>
              <a:t>seja diferente de </a:t>
            </a:r>
            <a:r>
              <a:rPr lang="pt-BR" sz="2000" dirty="0">
                <a:latin typeface="Consolas" panose="020B0609020204030204" pitchFamily="49" charset="0"/>
              </a:rPr>
              <a:t>P[1]</a:t>
            </a:r>
            <a:endParaRPr lang="pt-BR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pt-BR" dirty="0"/>
              <a:t>Considerando o caso </a:t>
            </a:r>
            <a:r>
              <a:rPr lang="pt-BR" sz="2000" dirty="0">
                <a:latin typeface="Consolas" panose="020B0609020204030204" pitchFamily="49" charset="0"/>
              </a:rPr>
              <a:t>P[0] != P[1]</a:t>
            </a:r>
            <a:r>
              <a:rPr lang="pt-BR" dirty="0"/>
              <a:t> (</a:t>
            </a:r>
            <a:r>
              <a:rPr lang="pt-BR" sz="2000" dirty="0" err="1">
                <a:latin typeface="Consolas" panose="020B0609020204030204" pitchFamily="49" charset="0"/>
              </a:rPr>
              <a:t>SaltoIg</a:t>
            </a:r>
            <a:r>
              <a:rPr lang="pt-BR" sz="2000" dirty="0">
                <a:latin typeface="Consolas" panose="020B0609020204030204" pitchFamily="49" charset="0"/>
              </a:rPr>
              <a:t> = 2</a:t>
            </a:r>
            <a:r>
              <a:rPr lang="pt-BR" dirty="0"/>
              <a:t> e </a:t>
            </a:r>
            <a:r>
              <a:rPr lang="pt-BR" sz="2000" dirty="0" err="1">
                <a:latin typeface="Consolas" panose="020B0609020204030204" pitchFamily="49" charset="0"/>
              </a:rPr>
              <a:t>SaltoDi</a:t>
            </a:r>
            <a:r>
              <a:rPr lang="pt-BR" sz="2000" dirty="0">
                <a:latin typeface="Consolas" panose="020B0609020204030204" pitchFamily="49" charset="0"/>
              </a:rPr>
              <a:t> = 1)</a:t>
            </a:r>
            <a:endParaRPr lang="pt-BR" dirty="0">
              <a:latin typeface="Consolas" panose="020B0609020204030204" pitchFamily="49" charset="0"/>
            </a:endParaRPr>
          </a:p>
        </p:txBody>
      </p:sp>
      <p:cxnSp>
        <p:nvCxnSpPr>
          <p:cNvPr id="31" name="Conector reto 30"/>
          <p:cNvCxnSpPr/>
          <p:nvPr/>
        </p:nvCxnSpPr>
        <p:spPr>
          <a:xfrm>
            <a:off x="2811568" y="4456655"/>
            <a:ext cx="1841" cy="2005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3144070" y="4441720"/>
            <a:ext cx="12598" cy="7832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3479039" y="4432100"/>
            <a:ext cx="15571" cy="13976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H="1">
            <a:off x="3802294" y="4433046"/>
            <a:ext cx="12967" cy="13407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4146187" y="4456655"/>
            <a:ext cx="0" cy="13171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>
            <a:off x="4474830" y="4432100"/>
            <a:ext cx="0" cy="13171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4805882" y="4456655"/>
            <a:ext cx="0" cy="13171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2812298" y="4097906"/>
            <a:ext cx="332892" cy="3598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a</a:t>
            </a:r>
          </a:p>
        </p:txBody>
      </p:sp>
      <p:sp>
        <p:nvSpPr>
          <p:cNvPr id="5" name="Retângulo 4"/>
          <p:cNvSpPr/>
          <p:nvPr/>
        </p:nvSpPr>
        <p:spPr>
          <a:xfrm>
            <a:off x="3145190" y="4092291"/>
            <a:ext cx="332892" cy="3654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u="sng" dirty="0">
                <a:latin typeface="+mj-lt"/>
              </a:rPr>
              <a:t>a</a:t>
            </a:r>
          </a:p>
        </p:txBody>
      </p:sp>
      <p:sp>
        <p:nvSpPr>
          <p:cNvPr id="6" name="Retângulo 5"/>
          <p:cNvSpPr/>
          <p:nvPr/>
        </p:nvSpPr>
        <p:spPr>
          <a:xfrm>
            <a:off x="3478082" y="4097906"/>
            <a:ext cx="332892" cy="3598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b</a:t>
            </a:r>
          </a:p>
        </p:txBody>
      </p:sp>
      <p:sp>
        <p:nvSpPr>
          <p:cNvPr id="7" name="Retângulo 6"/>
          <p:cNvSpPr/>
          <p:nvPr/>
        </p:nvSpPr>
        <p:spPr>
          <a:xfrm>
            <a:off x="3810974" y="4097906"/>
            <a:ext cx="332892" cy="3598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a</a:t>
            </a:r>
          </a:p>
        </p:txBody>
      </p:sp>
      <p:sp>
        <p:nvSpPr>
          <p:cNvPr id="8" name="Retângulo 7"/>
          <p:cNvSpPr/>
          <p:nvPr/>
        </p:nvSpPr>
        <p:spPr>
          <a:xfrm>
            <a:off x="4143866" y="4097906"/>
            <a:ext cx="332892" cy="35874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c</a:t>
            </a:r>
          </a:p>
        </p:txBody>
      </p:sp>
      <p:sp>
        <p:nvSpPr>
          <p:cNvPr id="9" name="Retângulo 8"/>
          <p:cNvSpPr/>
          <p:nvPr/>
        </p:nvSpPr>
        <p:spPr>
          <a:xfrm>
            <a:off x="4476758" y="4099465"/>
            <a:ext cx="33289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159896" y="4073723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</a:rPr>
              <a:t>T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830151" y="3794439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152294" y="3793204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480297" y="3791434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802440" y="3790199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150950" y="3792045"/>
            <a:ext cx="315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478958" y="3790810"/>
            <a:ext cx="305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816818" y="4658216"/>
            <a:ext cx="332892" cy="354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  <a:latin typeface="+mj-lt"/>
              </a:rPr>
              <a:t>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3149710" y="4658216"/>
            <a:ext cx="332892" cy="354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u="sng" dirty="0">
                <a:solidFill>
                  <a:sysClr val="windowText" lastClr="000000"/>
                </a:solidFill>
                <a:latin typeface="+mj-lt"/>
              </a:rPr>
              <a:t>b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3482602" y="4657161"/>
            <a:ext cx="332892" cy="355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  <a:latin typeface="+mj-lt"/>
              </a:rPr>
              <a:t>b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161498" y="4633268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</a:rPr>
              <a:t>P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153108" y="5192957"/>
            <a:ext cx="33289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  <a:latin typeface="+mj-lt"/>
              </a:rPr>
              <a:t>a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3486000" y="5192957"/>
            <a:ext cx="33289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  <a:latin typeface="+mj-lt"/>
              </a:rPr>
              <a:t>b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3818892" y="5191902"/>
            <a:ext cx="33289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  <a:latin typeface="+mj-lt"/>
              </a:rPr>
              <a:t>b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2014179" y="4664046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Freestyle Script" pitchFamily="66" charset="0"/>
              </a:rPr>
              <a:t>l</a:t>
            </a:r>
            <a:r>
              <a:rPr lang="pt-BR" dirty="0"/>
              <a:t> </a:t>
            </a:r>
            <a:r>
              <a:rPr lang="pt-BR" dirty="0">
                <a:latin typeface="Calibri" panose="020F0502020204030204" pitchFamily="34" charset="0"/>
              </a:rPr>
              <a:t>= 0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1991544" y="5226438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Freestyle Script" pitchFamily="66" charset="0"/>
              </a:rPr>
              <a:t>l</a:t>
            </a:r>
            <a:r>
              <a:rPr lang="pt-BR" dirty="0"/>
              <a:t> </a:t>
            </a:r>
            <a:r>
              <a:rPr lang="pt-BR" dirty="0">
                <a:latin typeface="Calibri" panose="020F0502020204030204" pitchFamily="34" charset="0"/>
              </a:rPr>
              <a:t>= 1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161498" y="5191541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</a:rPr>
              <a:t>P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096000" y="3781845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enquanto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l ≤ n - m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T[l+1] != P[1]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|   |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l = l +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saltoDi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|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|   |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i = 1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   enquanto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i &lt; m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T[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l+i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] == P[i]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|   |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i = i + 1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i == m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P[0] == T[l]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retorne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“casamento na posição l”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|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l = l +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saltoIg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|  retorne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“não há casamento”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404857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Hancart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Entretanto, se um descasamento é encontrado em qualquer outra posição, o padrão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deslocado de duas unidades</a:t>
            </a:r>
            <a:r>
              <a:rPr lang="pt-BR" dirty="0"/>
              <a:t> para a próxima iteração</a:t>
            </a:r>
            <a:endParaRPr lang="pt-BR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pt-BR" dirty="0"/>
              <a:t>Considerando o caso </a:t>
            </a:r>
            <a:r>
              <a:rPr lang="pt-BR" sz="2000" dirty="0">
                <a:latin typeface="Consolas" panose="020B0609020204030204" pitchFamily="49" charset="0"/>
              </a:rPr>
              <a:t>P[0] != P[1]</a:t>
            </a:r>
            <a:r>
              <a:rPr lang="pt-BR" dirty="0"/>
              <a:t> (</a:t>
            </a:r>
            <a:r>
              <a:rPr lang="pt-BR" sz="2000" dirty="0" err="1">
                <a:latin typeface="Consolas" panose="020B0609020204030204" pitchFamily="49" charset="0"/>
              </a:rPr>
              <a:t>SaltoIg</a:t>
            </a:r>
            <a:r>
              <a:rPr lang="pt-BR" sz="2000" dirty="0">
                <a:latin typeface="Consolas" panose="020B0609020204030204" pitchFamily="49" charset="0"/>
              </a:rPr>
              <a:t> = 2</a:t>
            </a:r>
            <a:r>
              <a:rPr lang="pt-BR" dirty="0"/>
              <a:t> e </a:t>
            </a:r>
            <a:r>
              <a:rPr lang="pt-BR" sz="2000" dirty="0" err="1">
                <a:latin typeface="Consolas" panose="020B0609020204030204" pitchFamily="49" charset="0"/>
              </a:rPr>
              <a:t>SaltoDi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>
                <a:latin typeface="Consolas" panose="020B0609020204030204" pitchFamily="49" charset="0"/>
              </a:rPr>
              <a:t>= 1)</a:t>
            </a:r>
            <a:endParaRPr lang="pt-BR" dirty="0">
              <a:latin typeface="Consolas" panose="020B0609020204030204" pitchFamily="49" charset="0"/>
            </a:endParaRPr>
          </a:p>
        </p:txBody>
      </p:sp>
      <p:cxnSp>
        <p:nvCxnSpPr>
          <p:cNvPr id="31" name="Conector reto 30"/>
          <p:cNvCxnSpPr/>
          <p:nvPr/>
        </p:nvCxnSpPr>
        <p:spPr>
          <a:xfrm>
            <a:off x="2811568" y="4456655"/>
            <a:ext cx="1841" cy="2005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3144070" y="4441720"/>
            <a:ext cx="12598" cy="7832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3479039" y="4432100"/>
            <a:ext cx="15571" cy="13976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H="1">
            <a:off x="3802294" y="4433046"/>
            <a:ext cx="12967" cy="13407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4146187" y="4456655"/>
            <a:ext cx="0" cy="13171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>
            <a:off x="4474830" y="4432100"/>
            <a:ext cx="0" cy="13171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4805882" y="4456655"/>
            <a:ext cx="0" cy="13171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2812298" y="4097906"/>
            <a:ext cx="332892" cy="3598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a</a:t>
            </a:r>
          </a:p>
        </p:txBody>
      </p:sp>
      <p:sp>
        <p:nvSpPr>
          <p:cNvPr id="5" name="Retângulo 4"/>
          <p:cNvSpPr/>
          <p:nvPr/>
        </p:nvSpPr>
        <p:spPr>
          <a:xfrm>
            <a:off x="3145190" y="4092291"/>
            <a:ext cx="332892" cy="3654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a</a:t>
            </a:r>
          </a:p>
        </p:txBody>
      </p:sp>
      <p:sp>
        <p:nvSpPr>
          <p:cNvPr id="6" name="Retângulo 5"/>
          <p:cNvSpPr/>
          <p:nvPr/>
        </p:nvSpPr>
        <p:spPr>
          <a:xfrm>
            <a:off x="3478082" y="4097906"/>
            <a:ext cx="332892" cy="3598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u="sng" dirty="0">
                <a:latin typeface="+mj-lt"/>
              </a:rPr>
              <a:t>b</a:t>
            </a:r>
          </a:p>
        </p:txBody>
      </p:sp>
      <p:sp>
        <p:nvSpPr>
          <p:cNvPr id="7" name="Retângulo 6"/>
          <p:cNvSpPr/>
          <p:nvPr/>
        </p:nvSpPr>
        <p:spPr>
          <a:xfrm>
            <a:off x="3810974" y="4097906"/>
            <a:ext cx="332892" cy="3598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u="sng" dirty="0">
                <a:latin typeface="+mj-lt"/>
              </a:rPr>
              <a:t>a</a:t>
            </a:r>
          </a:p>
        </p:txBody>
      </p:sp>
      <p:sp>
        <p:nvSpPr>
          <p:cNvPr id="8" name="Retângulo 7"/>
          <p:cNvSpPr/>
          <p:nvPr/>
        </p:nvSpPr>
        <p:spPr>
          <a:xfrm>
            <a:off x="4143866" y="4097906"/>
            <a:ext cx="332892" cy="35874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c</a:t>
            </a:r>
          </a:p>
        </p:txBody>
      </p:sp>
      <p:sp>
        <p:nvSpPr>
          <p:cNvPr id="9" name="Retângulo 8"/>
          <p:cNvSpPr/>
          <p:nvPr/>
        </p:nvSpPr>
        <p:spPr>
          <a:xfrm>
            <a:off x="4476758" y="4099465"/>
            <a:ext cx="33289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latin typeface="+mj-lt"/>
              </a:rPr>
              <a:t>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159896" y="4073723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</a:rPr>
              <a:t>T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830151" y="3794439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152294" y="3793204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480297" y="3791434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802440" y="3790199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150950" y="3792045"/>
            <a:ext cx="315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478958" y="3790810"/>
            <a:ext cx="305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143672" y="4658216"/>
            <a:ext cx="332892" cy="354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  <a:latin typeface="+mj-lt"/>
              </a:rPr>
              <a:t>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3476564" y="4658216"/>
            <a:ext cx="332892" cy="354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u="sng" dirty="0">
                <a:solidFill>
                  <a:sysClr val="windowText" lastClr="000000"/>
                </a:solidFill>
                <a:latin typeface="+mj-lt"/>
              </a:rPr>
              <a:t>b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3809456" y="4657161"/>
            <a:ext cx="332892" cy="355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u="sng" dirty="0">
                <a:solidFill>
                  <a:sysClr val="windowText" lastClr="000000"/>
                </a:solidFill>
                <a:latin typeface="+mj-lt"/>
              </a:rPr>
              <a:t>b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161498" y="4633268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</a:rPr>
              <a:t>P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809456" y="5192957"/>
            <a:ext cx="33893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  <a:latin typeface="+mj-lt"/>
              </a:rPr>
              <a:t>a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4148386" y="5192957"/>
            <a:ext cx="33289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  <a:latin typeface="+mj-lt"/>
              </a:rPr>
              <a:t>b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4481278" y="5191902"/>
            <a:ext cx="33289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  <a:latin typeface="+mj-lt"/>
              </a:rPr>
              <a:t>b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2014179" y="4664046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Freestyle Script" pitchFamily="66" charset="0"/>
              </a:rPr>
              <a:t>l</a:t>
            </a:r>
            <a:r>
              <a:rPr lang="pt-BR" dirty="0"/>
              <a:t> </a:t>
            </a:r>
            <a:r>
              <a:rPr lang="pt-BR" dirty="0">
                <a:latin typeface="Calibri" panose="020F0502020204030204" pitchFamily="34" charset="0"/>
              </a:rPr>
              <a:t>= 1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1991544" y="5226438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Freestyle Script" pitchFamily="66" charset="0"/>
              </a:rPr>
              <a:t>l</a:t>
            </a:r>
            <a:r>
              <a:rPr lang="pt-BR" dirty="0"/>
              <a:t> </a:t>
            </a:r>
            <a:r>
              <a:rPr lang="pt-BR" dirty="0">
                <a:latin typeface="Calibri" panose="020F0502020204030204" pitchFamily="34" charset="0"/>
              </a:rPr>
              <a:t>= 3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161498" y="5191541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</a:rPr>
              <a:t>P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096000" y="3781845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enquanto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l ≤ n - m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T[l+1] != P[1]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|   |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l = l +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saltoDi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|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|   |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i = 1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   enquanto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i &lt; m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T[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l+i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] == P[i]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|   |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i = i + 1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i == m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P[0] == T[l]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retorne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“casamento na posição l”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|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l = l +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saltoIg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|  retorne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“não há casamento”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500744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Hancart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930421" y="2414881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63671" y="268038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0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1399031" y="2187870"/>
            <a:ext cx="284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1721173" y="2186636"/>
            <a:ext cx="28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2049176" y="2184866"/>
            <a:ext cx="284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2371320" y="2183630"/>
            <a:ext cx="288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2719830" y="2185476"/>
            <a:ext cx="262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3047837" y="2184241"/>
            <a:ext cx="255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3324200" y="2182472"/>
            <a:ext cx="298588" cy="24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3705780" y="2181236"/>
            <a:ext cx="310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4037818" y="2185679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4369247" y="2184444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4697908" y="2182674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5028990" y="2187504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5371137" y="2188127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5693280" y="2186892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6021283" y="2185122"/>
            <a:ext cx="31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6343426" y="2183887"/>
            <a:ext cx="327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6691936" y="2185733"/>
            <a:ext cx="315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7010485" y="2184498"/>
            <a:ext cx="3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7326498" y="2182728"/>
            <a:ext cx="335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18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7640101" y="2181493"/>
            <a:ext cx="34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19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8009925" y="2185936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20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8341354" y="2184701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8670015" y="2182931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22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9001097" y="2181697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23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9280419" y="2181236"/>
            <a:ext cx="34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24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9650243" y="2185679"/>
            <a:ext cx="3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9981672" y="2184444"/>
            <a:ext cx="3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26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10310333" y="2182674"/>
            <a:ext cx="316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27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10605790" y="2193315"/>
            <a:ext cx="332892" cy="24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Calibri" panose="020F0502020204030204" pitchFamily="34" charset="0"/>
              </a:rPr>
              <a:t>28</a:t>
            </a:r>
          </a:p>
        </p:txBody>
      </p:sp>
      <p:sp>
        <p:nvSpPr>
          <p:cNvPr id="153" name="CaixaDeTexto 152"/>
          <p:cNvSpPr txBox="1"/>
          <p:nvPr/>
        </p:nvSpPr>
        <p:spPr>
          <a:xfrm>
            <a:off x="757297" y="288255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</a:t>
            </a:r>
          </a:p>
        </p:txBody>
      </p:sp>
      <p:sp>
        <p:nvSpPr>
          <p:cNvPr id="243" name="CaixaDeTexto 242"/>
          <p:cNvSpPr txBox="1"/>
          <p:nvPr/>
        </p:nvSpPr>
        <p:spPr>
          <a:xfrm>
            <a:off x="745490" y="3096639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2</a:t>
            </a:r>
          </a:p>
        </p:txBody>
      </p:sp>
      <p:sp>
        <p:nvSpPr>
          <p:cNvPr id="273" name="CaixaDeTexto 272"/>
          <p:cNvSpPr txBox="1"/>
          <p:nvPr/>
        </p:nvSpPr>
        <p:spPr>
          <a:xfrm>
            <a:off x="740822" y="3316174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3</a:t>
            </a:r>
          </a:p>
        </p:txBody>
      </p:sp>
      <p:graphicFrame>
        <p:nvGraphicFramePr>
          <p:cNvPr id="303" name="Tabela 3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06948"/>
              </p:ext>
            </p:extLst>
          </p:nvPr>
        </p:nvGraphicFramePr>
        <p:xfrm>
          <a:off x="1400900" y="2463498"/>
          <a:ext cx="9537781" cy="3840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889">
                  <a:extLst>
                    <a:ext uri="{9D8B030D-6E8A-4147-A177-3AD203B41FA5}">
                      <a16:colId xmlns:a16="http://schemas.microsoft.com/office/drawing/2014/main" val="408873928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9417800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40540980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6174380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49948118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3582116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05000301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2754401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35260616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12164466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4425031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61500801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882577064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88268377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91929563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98934002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1441185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217841746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24625596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70898669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36890159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68458987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20294196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770575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94460797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54926909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74549622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53260009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49132066"/>
                    </a:ext>
                  </a:extLst>
                </a:gridCol>
              </a:tblGrid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T="0" marB="0" anchor="ctr"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31908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837984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33885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624363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813282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703526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24313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399428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392292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923861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249469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891736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228258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099773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535405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743787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u="sng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54507"/>
                  </a:ext>
                </a:extLst>
              </a:tr>
              <a:tr h="1337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050209"/>
                  </a:ext>
                </a:extLst>
              </a:tr>
            </a:tbl>
          </a:graphicData>
        </a:graphic>
      </p:graphicFrame>
      <p:sp>
        <p:nvSpPr>
          <p:cNvPr id="304" name="CaixaDeTexto 303"/>
          <p:cNvSpPr txBox="1"/>
          <p:nvPr/>
        </p:nvSpPr>
        <p:spPr>
          <a:xfrm>
            <a:off x="740822" y="354252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4</a:t>
            </a:r>
          </a:p>
        </p:txBody>
      </p:sp>
      <p:sp>
        <p:nvSpPr>
          <p:cNvPr id="305" name="CaixaDeTexto 304"/>
          <p:cNvSpPr txBox="1"/>
          <p:nvPr/>
        </p:nvSpPr>
        <p:spPr>
          <a:xfrm>
            <a:off x="742885" y="3768678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5</a:t>
            </a:r>
          </a:p>
        </p:txBody>
      </p:sp>
      <p:sp>
        <p:nvSpPr>
          <p:cNvPr id="306" name="CaixaDeTexto 305"/>
          <p:cNvSpPr txBox="1"/>
          <p:nvPr/>
        </p:nvSpPr>
        <p:spPr>
          <a:xfrm>
            <a:off x="751479" y="397541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6</a:t>
            </a:r>
          </a:p>
        </p:txBody>
      </p:sp>
      <p:sp>
        <p:nvSpPr>
          <p:cNvPr id="307" name="CaixaDeTexto 306"/>
          <p:cNvSpPr txBox="1"/>
          <p:nvPr/>
        </p:nvSpPr>
        <p:spPr>
          <a:xfrm>
            <a:off x="740822" y="4178096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7</a:t>
            </a:r>
          </a:p>
        </p:txBody>
      </p:sp>
      <p:sp>
        <p:nvSpPr>
          <p:cNvPr id="308" name="CaixaDeTexto 307"/>
          <p:cNvSpPr txBox="1"/>
          <p:nvPr/>
        </p:nvSpPr>
        <p:spPr>
          <a:xfrm>
            <a:off x="734448" y="4380265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8</a:t>
            </a:r>
          </a:p>
        </p:txBody>
      </p:sp>
      <p:sp>
        <p:nvSpPr>
          <p:cNvPr id="309" name="CaixaDeTexto 308"/>
          <p:cNvSpPr txBox="1"/>
          <p:nvPr/>
        </p:nvSpPr>
        <p:spPr>
          <a:xfrm>
            <a:off x="722641" y="459435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9</a:t>
            </a:r>
          </a:p>
        </p:txBody>
      </p:sp>
      <p:sp>
        <p:nvSpPr>
          <p:cNvPr id="310" name="CaixaDeTexto 309"/>
          <p:cNvSpPr txBox="1"/>
          <p:nvPr/>
        </p:nvSpPr>
        <p:spPr>
          <a:xfrm>
            <a:off x="717973" y="4813886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10</a:t>
            </a:r>
          </a:p>
        </p:txBody>
      </p:sp>
      <p:sp>
        <p:nvSpPr>
          <p:cNvPr id="311" name="CaixaDeTexto 310"/>
          <p:cNvSpPr txBox="1"/>
          <p:nvPr/>
        </p:nvSpPr>
        <p:spPr>
          <a:xfrm>
            <a:off x="717973" y="5040240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11</a:t>
            </a:r>
          </a:p>
        </p:txBody>
      </p:sp>
      <p:sp>
        <p:nvSpPr>
          <p:cNvPr id="312" name="CaixaDeTexto 311"/>
          <p:cNvSpPr txBox="1"/>
          <p:nvPr/>
        </p:nvSpPr>
        <p:spPr>
          <a:xfrm>
            <a:off x="720036" y="5266390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12</a:t>
            </a:r>
          </a:p>
        </p:txBody>
      </p:sp>
      <p:sp>
        <p:nvSpPr>
          <p:cNvPr id="313" name="CaixaDeTexto 312"/>
          <p:cNvSpPr txBox="1"/>
          <p:nvPr/>
        </p:nvSpPr>
        <p:spPr>
          <a:xfrm>
            <a:off x="728630" y="547312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13</a:t>
            </a:r>
          </a:p>
        </p:txBody>
      </p:sp>
      <p:sp>
        <p:nvSpPr>
          <p:cNvPr id="314" name="CaixaDeTexto 313"/>
          <p:cNvSpPr txBox="1"/>
          <p:nvPr/>
        </p:nvSpPr>
        <p:spPr>
          <a:xfrm>
            <a:off x="713058" y="5679860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14</a:t>
            </a:r>
          </a:p>
        </p:txBody>
      </p:sp>
      <p:sp>
        <p:nvSpPr>
          <p:cNvPr id="315" name="CaixaDeTexto 314"/>
          <p:cNvSpPr txBox="1"/>
          <p:nvPr/>
        </p:nvSpPr>
        <p:spPr>
          <a:xfrm>
            <a:off x="715121" y="5906010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15</a:t>
            </a:r>
          </a:p>
        </p:txBody>
      </p:sp>
      <p:sp>
        <p:nvSpPr>
          <p:cNvPr id="316" name="CaixaDeTexto 315"/>
          <p:cNvSpPr txBox="1"/>
          <p:nvPr/>
        </p:nvSpPr>
        <p:spPr>
          <a:xfrm>
            <a:off x="723715" y="611274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Freestyle Script" pitchFamily="66" charset="0"/>
              </a:rPr>
              <a:t>l</a:t>
            </a:r>
            <a:r>
              <a:rPr lang="pt-BR" sz="1200" dirty="0"/>
              <a:t> </a:t>
            </a:r>
            <a:r>
              <a:rPr lang="pt-BR" sz="1200" dirty="0">
                <a:latin typeface="Calibri" panose="020F0502020204030204" pitchFamily="34" charset="0"/>
              </a:rPr>
              <a:t>= 16</a:t>
            </a:r>
          </a:p>
        </p:txBody>
      </p:sp>
      <p:graphicFrame>
        <p:nvGraphicFramePr>
          <p:cNvPr id="317" name="Tabela 316"/>
          <p:cNvGraphicFramePr>
            <a:graphicFrameLocks noGrp="1"/>
          </p:cNvGraphicFramePr>
          <p:nvPr>
            <p:extLst/>
          </p:nvPr>
        </p:nvGraphicFramePr>
        <p:xfrm>
          <a:off x="1402851" y="6454218"/>
          <a:ext cx="3617779" cy="21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889">
                  <a:extLst>
                    <a:ext uri="{9D8B030D-6E8A-4147-A177-3AD203B41FA5}">
                      <a16:colId xmlns:a16="http://schemas.microsoft.com/office/drawing/2014/main" val="207944478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0589578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913156587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85674400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269898324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936991311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50365198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76631533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551523992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1229761915"/>
                    </a:ext>
                  </a:extLst>
                </a:gridCol>
                <a:gridCol w="328889">
                  <a:extLst>
                    <a:ext uri="{9D8B030D-6E8A-4147-A177-3AD203B41FA5}">
                      <a16:colId xmlns:a16="http://schemas.microsoft.com/office/drawing/2014/main" val="3312733594"/>
                    </a:ext>
                  </a:extLst>
                </a:gridCol>
              </a:tblGrid>
              <a:tr h="1337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307883"/>
                  </a:ext>
                </a:extLst>
              </a:tr>
            </a:tbl>
          </a:graphicData>
        </a:graphic>
      </p:graphicFrame>
      <p:sp>
        <p:nvSpPr>
          <p:cNvPr id="318" name="CaixaDeTexto 317"/>
          <p:cNvSpPr txBox="1"/>
          <p:nvPr/>
        </p:nvSpPr>
        <p:spPr>
          <a:xfrm>
            <a:off x="964730" y="6401307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</a:rPr>
              <a:t>P</a:t>
            </a:r>
          </a:p>
        </p:txBody>
      </p:sp>
      <p:sp>
        <p:nvSpPr>
          <p:cNvPr id="64" name="Seta para a Direita 64"/>
          <p:cNvSpPr/>
          <p:nvPr/>
        </p:nvSpPr>
        <p:spPr>
          <a:xfrm flipH="1">
            <a:off x="10954444" y="2712618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Seta para a Direita 64"/>
          <p:cNvSpPr/>
          <p:nvPr/>
        </p:nvSpPr>
        <p:spPr>
          <a:xfrm flipH="1">
            <a:off x="10954444" y="2960567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Seta para a Direita 64"/>
          <p:cNvSpPr/>
          <p:nvPr/>
        </p:nvSpPr>
        <p:spPr>
          <a:xfrm flipH="1">
            <a:off x="10954444" y="3366709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Seta para a Direita 64"/>
          <p:cNvSpPr/>
          <p:nvPr/>
        </p:nvSpPr>
        <p:spPr>
          <a:xfrm flipH="1">
            <a:off x="10954444" y="3793033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Seta para a Direita 64"/>
          <p:cNvSpPr/>
          <p:nvPr/>
        </p:nvSpPr>
        <p:spPr>
          <a:xfrm flipH="1">
            <a:off x="10954444" y="4014763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Seta para a Direita 64"/>
          <p:cNvSpPr/>
          <p:nvPr/>
        </p:nvSpPr>
        <p:spPr>
          <a:xfrm flipH="1">
            <a:off x="10954444" y="4219357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Seta para a Direita 64"/>
          <p:cNvSpPr/>
          <p:nvPr/>
        </p:nvSpPr>
        <p:spPr>
          <a:xfrm flipH="1">
            <a:off x="10954444" y="4653136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Seta para a Direita 64"/>
          <p:cNvSpPr/>
          <p:nvPr/>
        </p:nvSpPr>
        <p:spPr>
          <a:xfrm flipH="1">
            <a:off x="10954444" y="4856375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Seta para a Direita 64"/>
          <p:cNvSpPr/>
          <p:nvPr/>
        </p:nvSpPr>
        <p:spPr>
          <a:xfrm flipH="1">
            <a:off x="10954444" y="5057770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Seta para a Direita 64"/>
          <p:cNvSpPr/>
          <p:nvPr/>
        </p:nvSpPr>
        <p:spPr>
          <a:xfrm flipH="1">
            <a:off x="10954444" y="5484094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Seta para a Direita 64"/>
          <p:cNvSpPr/>
          <p:nvPr/>
        </p:nvSpPr>
        <p:spPr>
          <a:xfrm flipH="1">
            <a:off x="10954444" y="5697987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Seta para a Direita 64"/>
          <p:cNvSpPr/>
          <p:nvPr/>
        </p:nvSpPr>
        <p:spPr>
          <a:xfrm flipH="1">
            <a:off x="10954444" y="5917873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Seta para a Direita 64"/>
          <p:cNvSpPr/>
          <p:nvPr/>
        </p:nvSpPr>
        <p:spPr>
          <a:xfrm flipH="1">
            <a:off x="10954444" y="6130275"/>
            <a:ext cx="144016" cy="1209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852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Dar exemplos de cadeias T e P, de comprimentos n e m, respectivamente, tais que o algoritmo de força bruta para o casamento de cadeias efetue:</a:t>
            </a:r>
          </a:p>
          <a:p>
            <a:pPr marL="903923" lvl="2" indent="-457200">
              <a:buFont typeface="+mj-lt"/>
              <a:buAutoNum type="alphaLcParenR"/>
            </a:pPr>
            <a:r>
              <a:rPr lang="pt-BR" dirty="0"/>
              <a:t>O número máximo de comparações</a:t>
            </a:r>
          </a:p>
          <a:p>
            <a:pPr marL="903923" lvl="2" indent="-457200">
              <a:buFont typeface="+mj-lt"/>
              <a:buAutoNum type="alphaLcParenR"/>
            </a:pPr>
            <a:r>
              <a:rPr lang="pt-BR" dirty="0"/>
              <a:t>O número mínimo de comparações</a:t>
            </a:r>
            <a:br>
              <a:rPr lang="pt-BR" dirty="0"/>
            </a:b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Sejam T e P as cadeias </a:t>
            </a:r>
            <a:r>
              <a:rPr lang="pt-BR" dirty="0" err="1"/>
              <a:t>abebaebaabeababbe</a:t>
            </a:r>
            <a:r>
              <a:rPr lang="pt-BR" dirty="0"/>
              <a:t> e </a:t>
            </a:r>
            <a:r>
              <a:rPr lang="pt-BR" dirty="0" err="1"/>
              <a:t>beabab</a:t>
            </a:r>
            <a:r>
              <a:rPr lang="pt-BR" dirty="0"/>
              <a:t>, respectivamente. Determine se P é subcadeia de T. Determine o número de comparações efetuadas:</a:t>
            </a:r>
          </a:p>
          <a:p>
            <a:pPr marL="961073" lvl="2" indent="-514350">
              <a:buFont typeface="+mj-lt"/>
              <a:buAutoNum type="alphaLcParenR"/>
            </a:pPr>
            <a:r>
              <a:rPr lang="pt-BR" dirty="0"/>
              <a:t>Pelo algoritmo de Força Bruta</a:t>
            </a:r>
          </a:p>
          <a:p>
            <a:pPr marL="961073" lvl="2" indent="-514350">
              <a:buFont typeface="+mj-lt"/>
              <a:buAutoNum type="alphaLcParenR"/>
            </a:pPr>
            <a:r>
              <a:rPr lang="pt-BR" dirty="0"/>
              <a:t>Pelo algoritmo de </a:t>
            </a:r>
            <a:r>
              <a:rPr lang="pt-BR" dirty="0" err="1"/>
              <a:t>Hancart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729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dos principais problemas computacionais no processamento de texto é o problema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casamento de cadeias</a:t>
            </a:r>
            <a:endParaRPr lang="pt-BR" dirty="0"/>
          </a:p>
          <a:p>
            <a:pPr lvl="1"/>
            <a:r>
              <a:rPr lang="pt-BR" dirty="0"/>
              <a:t>Todo editor de texto implementa uma função para casamento de cadeias</a:t>
            </a:r>
          </a:p>
          <a:p>
            <a:pPr lvl="1"/>
            <a:endParaRPr lang="pt-BR" dirty="0"/>
          </a:p>
          <a:p>
            <a:r>
              <a:rPr lang="pt-BR" dirty="0"/>
              <a:t>A solução mais simples consiste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testar todas as possibilidades</a:t>
            </a:r>
          </a:p>
          <a:p>
            <a:pPr lvl="1"/>
            <a:r>
              <a:rPr lang="pt-BR" dirty="0"/>
              <a:t>Método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Força Bruta </a:t>
            </a:r>
            <a:r>
              <a:rPr lang="pt-BR" dirty="0"/>
              <a:t>- complexidade O(n ∙ m) </a:t>
            </a:r>
          </a:p>
          <a:p>
            <a:r>
              <a:rPr lang="pt-BR" dirty="0"/>
              <a:t>Alguns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testes podem ser evitados </a:t>
            </a:r>
            <a:r>
              <a:rPr lang="pt-BR" dirty="0"/>
              <a:t>de forma a obter melhor desempenho</a:t>
            </a:r>
          </a:p>
          <a:p>
            <a:pPr lvl="1"/>
            <a:r>
              <a:rPr lang="pt-BR" dirty="0"/>
              <a:t>Método de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Hancart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- complexidade O(n ∙ m)</a:t>
            </a:r>
          </a:p>
        </p:txBody>
      </p:sp>
    </p:spTree>
    <p:extLst>
      <p:ext uri="{BB962C8B-B14F-4D97-AF65-F5344CB8AC3E}">
        <p14:creationId xmlns:p14="http://schemas.microsoft.com/office/powerpoint/2010/main" val="163215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Cadeias</a:t>
            </a:r>
            <a:r>
              <a:rPr lang="pt-BR" dirty="0"/>
              <a:t> são sequências quaisquer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caracteres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caracteres</a:t>
            </a:r>
            <a:r>
              <a:rPr lang="pt-BR" dirty="0"/>
              <a:t> são escolhidos de um conjunto, denominado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alfabeto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As cadeias aparecem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diversas aplicações computacionais </a:t>
            </a:r>
            <a:r>
              <a:rPr lang="pt-BR" dirty="0"/>
              <a:t>como: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Processamento de texto: editores de texto, dicionários, correio eletrônico, etc.</a:t>
            </a:r>
          </a:p>
          <a:p>
            <a:pPr lvl="1"/>
            <a:r>
              <a:rPr lang="pt-BR" dirty="0"/>
              <a:t>Sequenciamento de DNA</a:t>
            </a:r>
          </a:p>
          <a:p>
            <a:pPr lvl="1"/>
            <a:r>
              <a:rPr lang="pt-BR" dirty="0"/>
              <a:t>Criptografia</a:t>
            </a:r>
          </a:p>
          <a:p>
            <a:pPr lvl="1"/>
            <a:r>
              <a:rPr lang="pt-BR" dirty="0"/>
              <a:t>Etc.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87488" y="3356992"/>
            <a:ext cx="47227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0110010 é uma cadeia com alfabeto {0, 1}</a:t>
            </a:r>
          </a:p>
          <a:p>
            <a:r>
              <a:rPr lang="pt-BR" sz="2000" dirty="0"/>
              <a:t>CASA é uma cadeia </a:t>
            </a:r>
            <a:r>
              <a:rPr lang="pt-BR" sz="2200" dirty="0"/>
              <a:t>com</a:t>
            </a:r>
            <a:r>
              <a:rPr lang="pt-BR" sz="2000" dirty="0"/>
              <a:t> alfabeto {A, C, S}</a:t>
            </a:r>
          </a:p>
        </p:txBody>
      </p:sp>
    </p:spTree>
    <p:extLst>
      <p:ext uri="{BB962C8B-B14F-4D97-AF65-F5344CB8AC3E}">
        <p14:creationId xmlns:p14="http://schemas.microsoft.com/office/powerpoint/2010/main" val="101337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270171" y="4989426"/>
            <a:ext cx="1840676" cy="36004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dos principais problemas associados às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cadeias</a:t>
            </a:r>
            <a:r>
              <a:rPr lang="pt-BR" dirty="0"/>
              <a:t> é o seu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casamento</a:t>
            </a:r>
            <a:r>
              <a:rPr lang="pt-BR" dirty="0"/>
              <a:t>:</a:t>
            </a:r>
            <a:br>
              <a:rPr lang="pt-BR" dirty="0"/>
            </a:b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pt-BR" dirty="0"/>
              <a:t>“Dadas duas cadeias de caracteres, verificar se </a:t>
            </a:r>
            <a:br>
              <a:rPr lang="pt-BR" dirty="0"/>
            </a:br>
            <a:r>
              <a:rPr lang="pt-BR" dirty="0"/>
              <a:t>a primeira delas contém a segunda”</a:t>
            </a:r>
          </a:p>
          <a:p>
            <a:pPr algn="ctr"/>
            <a:endParaRPr lang="pt-BR" dirty="0"/>
          </a:p>
          <a:p>
            <a:r>
              <a:rPr lang="pt-BR" dirty="0"/>
              <a:t>Exemplo:	A cadeia de (T)exto contém o (P)</a:t>
            </a:r>
            <a:r>
              <a:rPr lang="pt-BR" dirty="0" err="1"/>
              <a:t>adrão</a:t>
            </a:r>
            <a:r>
              <a:rPr lang="pt-BR" dirty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	T = </a:t>
            </a:r>
            <a:r>
              <a:rPr lang="pt-BR" dirty="0" err="1">
                <a:latin typeface="Consolas" panose="020B0609020204030204" pitchFamily="49" charset="0"/>
              </a:rPr>
              <a:t>bababaeabaeabaeaabaeabaeaaeba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		P = </a:t>
            </a:r>
            <a:r>
              <a:rPr lang="pt-BR" dirty="0" err="1">
                <a:latin typeface="Consolas" panose="020B0609020204030204" pitchFamily="49" charset="0"/>
              </a:rPr>
              <a:t>abaeabaeaae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1561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Casamento de Cadeias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número de caracteres de uma cadeia é o seu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comprimento</a:t>
            </a:r>
          </a:p>
          <a:p>
            <a:r>
              <a:rPr lang="pt-BR" dirty="0"/>
              <a:t>Sejam T e P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cadeias de caracteres</a:t>
            </a:r>
            <a:r>
              <a:rPr lang="pt-BR" dirty="0"/>
              <a:t> com comprimentos n e m, com </a:t>
            </a:r>
            <a:r>
              <a:rPr lang="pt-BR" dirty="0">
                <a:latin typeface="Calibri" panose="020F0502020204030204" pitchFamily="34" charset="0"/>
              </a:rPr>
              <a:t>n ≥ m </a:t>
            </a:r>
            <a:r>
              <a:rPr lang="pt-BR" dirty="0"/>
              <a:t>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representadas por vetores</a:t>
            </a:r>
            <a:r>
              <a:rPr lang="pt-BR" dirty="0"/>
              <a:t> com elementos </a:t>
            </a:r>
            <a:r>
              <a:rPr lang="pt-BR" dirty="0">
                <a:latin typeface="Calibri" panose="020F0502020204030204" pitchFamily="34" charset="0"/>
              </a:rPr>
              <a:t>T</a:t>
            </a:r>
            <a:r>
              <a:rPr lang="pt-BR" baseline="-25000" dirty="0">
                <a:latin typeface="Calibri" panose="020F0502020204030204" pitchFamily="34" charset="0"/>
              </a:rPr>
              <a:t>i</a:t>
            </a:r>
            <a:r>
              <a:rPr lang="pt-BR" dirty="0"/>
              <a:t> (</a:t>
            </a:r>
            <a:r>
              <a:rPr lang="pt-BR" dirty="0">
                <a:latin typeface="Calibri" panose="020F0502020204030204" pitchFamily="34" charset="0"/>
              </a:rPr>
              <a:t>0 ≤ i ≤ n-1 ) </a:t>
            </a:r>
            <a:r>
              <a:rPr lang="pt-BR" dirty="0"/>
              <a:t>e </a:t>
            </a:r>
            <a:r>
              <a:rPr lang="pt-BR" dirty="0" err="1">
                <a:latin typeface="Calibri" panose="020F0502020204030204" pitchFamily="34" charset="0"/>
              </a:rPr>
              <a:t>P</a:t>
            </a:r>
            <a:r>
              <a:rPr lang="pt-BR" baseline="-25000" dirty="0" err="1">
                <a:latin typeface="Calibri" panose="020F0502020204030204" pitchFamily="34" charset="0"/>
              </a:rPr>
              <a:t>j</a:t>
            </a:r>
            <a:r>
              <a:rPr lang="pt-BR" dirty="0"/>
              <a:t> (0</a:t>
            </a:r>
            <a:r>
              <a:rPr lang="pt-BR" dirty="0">
                <a:latin typeface="Calibri" panose="020F0502020204030204" pitchFamily="34" charset="0"/>
              </a:rPr>
              <a:t> ≤ j ≤ m-1)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44" name="Agrupar 143"/>
          <p:cNvGrpSpPr/>
          <p:nvPr/>
        </p:nvGrpSpPr>
        <p:grpSpPr>
          <a:xfrm>
            <a:off x="549358" y="3794111"/>
            <a:ext cx="10189194" cy="2947257"/>
            <a:chOff x="549358" y="3645024"/>
            <a:chExt cx="10189194" cy="2947257"/>
          </a:xfrm>
        </p:grpSpPr>
        <p:sp>
          <p:nvSpPr>
            <p:cNvPr id="145" name="CaixaDeTexto 144"/>
            <p:cNvSpPr txBox="1"/>
            <p:nvPr/>
          </p:nvSpPr>
          <p:spPr>
            <a:xfrm>
              <a:off x="5591944" y="3645024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n = 29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146" name="Retângulo 145"/>
            <p:cNvSpPr/>
            <p:nvPr/>
          </p:nvSpPr>
          <p:spPr>
            <a:xfrm>
              <a:off x="1149086" y="4654191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47" name="Retângulo 146"/>
            <p:cNvSpPr/>
            <p:nvPr/>
          </p:nvSpPr>
          <p:spPr>
            <a:xfrm>
              <a:off x="1481978" y="4654191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1814870" y="4654191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49" name="Retângulo 148"/>
            <p:cNvSpPr/>
            <p:nvPr/>
          </p:nvSpPr>
          <p:spPr>
            <a:xfrm>
              <a:off x="2147762" y="4654191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50" name="Retângulo 149"/>
            <p:cNvSpPr/>
            <p:nvPr/>
          </p:nvSpPr>
          <p:spPr>
            <a:xfrm>
              <a:off x="2480654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51" name="Retângulo 150"/>
            <p:cNvSpPr/>
            <p:nvPr/>
          </p:nvSpPr>
          <p:spPr>
            <a:xfrm>
              <a:off x="2813546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52" name="Retângulo 151"/>
            <p:cNvSpPr/>
            <p:nvPr/>
          </p:nvSpPr>
          <p:spPr>
            <a:xfrm>
              <a:off x="3144254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153" name="Retângulo 152"/>
            <p:cNvSpPr/>
            <p:nvPr/>
          </p:nvSpPr>
          <p:spPr>
            <a:xfrm>
              <a:off x="3473689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54" name="Retângulo 153"/>
            <p:cNvSpPr/>
            <p:nvPr/>
          </p:nvSpPr>
          <p:spPr>
            <a:xfrm>
              <a:off x="3804397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55" name="Retângulo 154"/>
            <p:cNvSpPr/>
            <p:nvPr/>
          </p:nvSpPr>
          <p:spPr>
            <a:xfrm>
              <a:off x="4133832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56" name="Retângulo 155"/>
            <p:cNvSpPr/>
            <p:nvPr/>
          </p:nvSpPr>
          <p:spPr>
            <a:xfrm>
              <a:off x="4464540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157" name="Retângulo 156"/>
            <p:cNvSpPr/>
            <p:nvPr/>
          </p:nvSpPr>
          <p:spPr>
            <a:xfrm>
              <a:off x="4796899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5124683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59" name="Retângulo 158"/>
            <p:cNvSpPr/>
            <p:nvPr/>
          </p:nvSpPr>
          <p:spPr>
            <a:xfrm>
              <a:off x="5451934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60" name="Retângulo 159"/>
            <p:cNvSpPr/>
            <p:nvPr/>
          </p:nvSpPr>
          <p:spPr>
            <a:xfrm>
              <a:off x="5779718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161" name="Retângulo 160"/>
            <p:cNvSpPr/>
            <p:nvPr/>
          </p:nvSpPr>
          <p:spPr>
            <a:xfrm>
              <a:off x="6112881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62" name="Retângulo 161"/>
            <p:cNvSpPr/>
            <p:nvPr/>
          </p:nvSpPr>
          <p:spPr>
            <a:xfrm>
              <a:off x="6442041" y="4653136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63" name="Retângulo 162"/>
            <p:cNvSpPr/>
            <p:nvPr/>
          </p:nvSpPr>
          <p:spPr>
            <a:xfrm>
              <a:off x="6774933" y="4653136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64" name="Retângulo 163"/>
            <p:cNvSpPr/>
            <p:nvPr/>
          </p:nvSpPr>
          <p:spPr>
            <a:xfrm>
              <a:off x="7085837" y="4654191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65" name="Retângulo 164"/>
            <p:cNvSpPr/>
            <p:nvPr/>
          </p:nvSpPr>
          <p:spPr>
            <a:xfrm>
              <a:off x="7418729" y="4654191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166" name="Retângulo 165"/>
            <p:cNvSpPr/>
            <p:nvPr/>
          </p:nvSpPr>
          <p:spPr>
            <a:xfrm>
              <a:off x="7751621" y="4654191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67" name="Retângulo 166"/>
            <p:cNvSpPr/>
            <p:nvPr/>
          </p:nvSpPr>
          <p:spPr>
            <a:xfrm>
              <a:off x="8084513" y="4654191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68" name="Retângulo 167"/>
            <p:cNvSpPr/>
            <p:nvPr/>
          </p:nvSpPr>
          <p:spPr>
            <a:xfrm>
              <a:off x="8417405" y="4653136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69" name="Retângulo 168"/>
            <p:cNvSpPr/>
            <p:nvPr/>
          </p:nvSpPr>
          <p:spPr>
            <a:xfrm>
              <a:off x="8752481" y="4653136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170" name="Retângulo 169"/>
            <p:cNvSpPr/>
            <p:nvPr/>
          </p:nvSpPr>
          <p:spPr>
            <a:xfrm>
              <a:off x="9083189" y="4653136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71" name="Retângulo 170"/>
            <p:cNvSpPr/>
            <p:nvPr/>
          </p:nvSpPr>
          <p:spPr>
            <a:xfrm>
              <a:off x="9412624" y="4653136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72" name="Retângulo 171"/>
            <p:cNvSpPr/>
            <p:nvPr/>
          </p:nvSpPr>
          <p:spPr>
            <a:xfrm>
              <a:off x="9743332" y="4653136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173" name="Retângulo 172"/>
            <p:cNvSpPr/>
            <p:nvPr/>
          </p:nvSpPr>
          <p:spPr>
            <a:xfrm>
              <a:off x="10072767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74" name="Retângulo 173"/>
            <p:cNvSpPr/>
            <p:nvPr/>
          </p:nvSpPr>
          <p:spPr>
            <a:xfrm>
              <a:off x="10403475" y="465313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75" name="Retângulo 174"/>
            <p:cNvSpPr/>
            <p:nvPr/>
          </p:nvSpPr>
          <p:spPr>
            <a:xfrm>
              <a:off x="1149086" y="5239498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76" name="Retângulo 175"/>
            <p:cNvSpPr/>
            <p:nvPr/>
          </p:nvSpPr>
          <p:spPr>
            <a:xfrm>
              <a:off x="1481978" y="5239498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1792882" y="5240553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2125774" y="5240553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179" name="Retângulo 178"/>
            <p:cNvSpPr/>
            <p:nvPr/>
          </p:nvSpPr>
          <p:spPr>
            <a:xfrm>
              <a:off x="2458666" y="5240553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80" name="Retângulo 179"/>
            <p:cNvSpPr/>
            <p:nvPr/>
          </p:nvSpPr>
          <p:spPr>
            <a:xfrm>
              <a:off x="2791558" y="5240553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81" name="Retângulo 180"/>
            <p:cNvSpPr/>
            <p:nvPr/>
          </p:nvSpPr>
          <p:spPr>
            <a:xfrm>
              <a:off x="3124450" y="5239498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82" name="Retângulo 181"/>
            <p:cNvSpPr/>
            <p:nvPr/>
          </p:nvSpPr>
          <p:spPr>
            <a:xfrm>
              <a:off x="3459526" y="5239498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183" name="Retângulo 182"/>
            <p:cNvSpPr/>
            <p:nvPr/>
          </p:nvSpPr>
          <p:spPr>
            <a:xfrm>
              <a:off x="3790234" y="5239498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84" name="Retângulo 183"/>
            <p:cNvSpPr/>
            <p:nvPr/>
          </p:nvSpPr>
          <p:spPr>
            <a:xfrm>
              <a:off x="4119669" y="5239498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85" name="Retângulo 184"/>
            <p:cNvSpPr/>
            <p:nvPr/>
          </p:nvSpPr>
          <p:spPr>
            <a:xfrm>
              <a:off x="4450377" y="5239498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186" name="Chave Esquerda 185"/>
            <p:cNvSpPr/>
            <p:nvPr/>
          </p:nvSpPr>
          <p:spPr>
            <a:xfrm rot="5400000">
              <a:off x="5852907" y="-634487"/>
              <a:ext cx="181824" cy="958946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Chave Esquerda 186"/>
            <p:cNvSpPr/>
            <p:nvPr/>
          </p:nvSpPr>
          <p:spPr>
            <a:xfrm rot="5400000" flipH="1">
              <a:off x="2864648" y="4217636"/>
              <a:ext cx="186712" cy="3650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CaixaDeTexto 187"/>
            <p:cNvSpPr txBox="1"/>
            <p:nvPr/>
          </p:nvSpPr>
          <p:spPr>
            <a:xfrm>
              <a:off x="2538511" y="6192171"/>
              <a:ext cx="8931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m = 11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190" name="CaixaDeTexto 189"/>
            <p:cNvSpPr txBox="1"/>
            <p:nvPr/>
          </p:nvSpPr>
          <p:spPr>
            <a:xfrm>
              <a:off x="549358" y="4627394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T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191" name="CaixaDeTexto 190"/>
            <p:cNvSpPr txBox="1"/>
            <p:nvPr/>
          </p:nvSpPr>
          <p:spPr>
            <a:xfrm>
              <a:off x="549358" y="5218038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P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192" name="CaixaDeTexto 191"/>
            <p:cNvSpPr txBox="1"/>
            <p:nvPr/>
          </p:nvSpPr>
          <p:spPr>
            <a:xfrm>
              <a:off x="1166939" y="4348110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93" name="CaixaDeTexto 192"/>
            <p:cNvSpPr txBox="1"/>
            <p:nvPr/>
          </p:nvSpPr>
          <p:spPr>
            <a:xfrm>
              <a:off x="1489082" y="4346875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94" name="CaixaDeTexto 193"/>
            <p:cNvSpPr txBox="1"/>
            <p:nvPr/>
          </p:nvSpPr>
          <p:spPr>
            <a:xfrm>
              <a:off x="1817085" y="4345105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95" name="CaixaDeTexto 194"/>
            <p:cNvSpPr txBox="1"/>
            <p:nvPr/>
          </p:nvSpPr>
          <p:spPr>
            <a:xfrm>
              <a:off x="2139228" y="4343870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96" name="CaixaDeTexto 195"/>
            <p:cNvSpPr txBox="1"/>
            <p:nvPr/>
          </p:nvSpPr>
          <p:spPr>
            <a:xfrm>
              <a:off x="2487738" y="4345716"/>
              <a:ext cx="315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97" name="CaixaDeTexto 196"/>
            <p:cNvSpPr txBox="1"/>
            <p:nvPr/>
          </p:nvSpPr>
          <p:spPr>
            <a:xfrm>
              <a:off x="2815746" y="4344481"/>
              <a:ext cx="305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198" name="CaixaDeTexto 197"/>
            <p:cNvSpPr txBox="1"/>
            <p:nvPr/>
          </p:nvSpPr>
          <p:spPr>
            <a:xfrm>
              <a:off x="3155372" y="4342711"/>
              <a:ext cx="302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199" name="CaixaDeTexto 198"/>
            <p:cNvSpPr txBox="1"/>
            <p:nvPr/>
          </p:nvSpPr>
          <p:spPr>
            <a:xfrm>
              <a:off x="3473689" y="4341476"/>
              <a:ext cx="310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200" name="CaixaDeTexto 199"/>
            <p:cNvSpPr txBox="1"/>
            <p:nvPr/>
          </p:nvSpPr>
          <p:spPr>
            <a:xfrm>
              <a:off x="3805727" y="4345919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8</a:t>
              </a:r>
            </a:p>
          </p:txBody>
        </p:sp>
        <p:sp>
          <p:nvSpPr>
            <p:cNvPr id="201" name="CaixaDeTexto 200"/>
            <p:cNvSpPr txBox="1"/>
            <p:nvPr/>
          </p:nvSpPr>
          <p:spPr>
            <a:xfrm>
              <a:off x="4137156" y="4344684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9</a:t>
              </a:r>
            </a:p>
          </p:txBody>
        </p:sp>
        <p:sp>
          <p:nvSpPr>
            <p:cNvPr id="202" name="CaixaDeTexto 201"/>
            <p:cNvSpPr txBox="1"/>
            <p:nvPr/>
          </p:nvSpPr>
          <p:spPr>
            <a:xfrm>
              <a:off x="4465817" y="4342914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10</a:t>
              </a:r>
            </a:p>
          </p:txBody>
        </p:sp>
        <p:sp>
          <p:nvSpPr>
            <p:cNvPr id="203" name="CaixaDeTexto 202"/>
            <p:cNvSpPr txBox="1"/>
            <p:nvPr/>
          </p:nvSpPr>
          <p:spPr>
            <a:xfrm>
              <a:off x="4796899" y="4341680"/>
              <a:ext cx="332892" cy="24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11</a:t>
              </a:r>
            </a:p>
          </p:txBody>
        </p:sp>
        <p:sp>
          <p:nvSpPr>
            <p:cNvPr id="204" name="CaixaDeTexto 203"/>
            <p:cNvSpPr txBox="1"/>
            <p:nvPr/>
          </p:nvSpPr>
          <p:spPr>
            <a:xfrm>
              <a:off x="1155821" y="5647627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205" name="CaixaDeTexto 204"/>
            <p:cNvSpPr txBox="1"/>
            <p:nvPr/>
          </p:nvSpPr>
          <p:spPr>
            <a:xfrm>
              <a:off x="1477964" y="5646392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06" name="CaixaDeTexto 205"/>
            <p:cNvSpPr txBox="1"/>
            <p:nvPr/>
          </p:nvSpPr>
          <p:spPr>
            <a:xfrm>
              <a:off x="1805967" y="5644622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207" name="CaixaDeTexto 206"/>
            <p:cNvSpPr txBox="1"/>
            <p:nvPr/>
          </p:nvSpPr>
          <p:spPr>
            <a:xfrm>
              <a:off x="2128110" y="5643387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208" name="CaixaDeTexto 207"/>
            <p:cNvSpPr txBox="1"/>
            <p:nvPr/>
          </p:nvSpPr>
          <p:spPr>
            <a:xfrm>
              <a:off x="2476620" y="5645233"/>
              <a:ext cx="315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209" name="CaixaDeTexto 208"/>
            <p:cNvSpPr txBox="1"/>
            <p:nvPr/>
          </p:nvSpPr>
          <p:spPr>
            <a:xfrm>
              <a:off x="2804628" y="5643998"/>
              <a:ext cx="305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210" name="CaixaDeTexto 209"/>
            <p:cNvSpPr txBox="1"/>
            <p:nvPr/>
          </p:nvSpPr>
          <p:spPr>
            <a:xfrm>
              <a:off x="3144254" y="5642228"/>
              <a:ext cx="302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211" name="CaixaDeTexto 210"/>
            <p:cNvSpPr txBox="1"/>
            <p:nvPr/>
          </p:nvSpPr>
          <p:spPr>
            <a:xfrm>
              <a:off x="3462571" y="5640993"/>
              <a:ext cx="310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212" name="CaixaDeTexto 211"/>
            <p:cNvSpPr txBox="1"/>
            <p:nvPr/>
          </p:nvSpPr>
          <p:spPr>
            <a:xfrm>
              <a:off x="3794609" y="5645436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8</a:t>
              </a:r>
            </a:p>
          </p:txBody>
        </p:sp>
        <p:sp>
          <p:nvSpPr>
            <p:cNvPr id="213" name="CaixaDeTexto 212"/>
            <p:cNvSpPr txBox="1"/>
            <p:nvPr/>
          </p:nvSpPr>
          <p:spPr>
            <a:xfrm>
              <a:off x="4126038" y="5644201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9</a:t>
              </a:r>
            </a:p>
          </p:txBody>
        </p:sp>
        <p:sp>
          <p:nvSpPr>
            <p:cNvPr id="214" name="CaixaDeTexto 213"/>
            <p:cNvSpPr txBox="1"/>
            <p:nvPr/>
          </p:nvSpPr>
          <p:spPr>
            <a:xfrm>
              <a:off x="4454699" y="5642431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10</a:t>
              </a:r>
            </a:p>
          </p:txBody>
        </p:sp>
        <p:sp>
          <p:nvSpPr>
            <p:cNvPr id="215" name="CaixaDeTexto 214"/>
            <p:cNvSpPr txBox="1"/>
            <p:nvPr/>
          </p:nvSpPr>
          <p:spPr>
            <a:xfrm>
              <a:off x="5139046" y="4336492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12</a:t>
              </a:r>
            </a:p>
          </p:txBody>
        </p:sp>
        <p:sp>
          <p:nvSpPr>
            <p:cNvPr id="216" name="CaixaDeTexto 215"/>
            <p:cNvSpPr txBox="1"/>
            <p:nvPr/>
          </p:nvSpPr>
          <p:spPr>
            <a:xfrm>
              <a:off x="5461189" y="4347132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13</a:t>
              </a:r>
            </a:p>
          </p:txBody>
        </p:sp>
        <p:sp>
          <p:nvSpPr>
            <p:cNvPr id="217" name="CaixaDeTexto 216"/>
            <p:cNvSpPr txBox="1"/>
            <p:nvPr/>
          </p:nvSpPr>
          <p:spPr>
            <a:xfrm>
              <a:off x="5789192" y="4345362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14</a:t>
              </a:r>
            </a:p>
          </p:txBody>
        </p:sp>
        <p:sp>
          <p:nvSpPr>
            <p:cNvPr id="218" name="CaixaDeTexto 217"/>
            <p:cNvSpPr txBox="1"/>
            <p:nvPr/>
          </p:nvSpPr>
          <p:spPr>
            <a:xfrm>
              <a:off x="6111335" y="4344127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15</a:t>
              </a:r>
            </a:p>
          </p:txBody>
        </p:sp>
        <p:sp>
          <p:nvSpPr>
            <p:cNvPr id="219" name="CaixaDeTexto 218"/>
            <p:cNvSpPr txBox="1"/>
            <p:nvPr/>
          </p:nvSpPr>
          <p:spPr>
            <a:xfrm>
              <a:off x="6459845" y="4345973"/>
              <a:ext cx="315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16</a:t>
              </a:r>
            </a:p>
          </p:txBody>
        </p:sp>
        <p:sp>
          <p:nvSpPr>
            <p:cNvPr id="220" name="CaixaDeTexto 219"/>
            <p:cNvSpPr txBox="1"/>
            <p:nvPr/>
          </p:nvSpPr>
          <p:spPr>
            <a:xfrm>
              <a:off x="6778394" y="4344738"/>
              <a:ext cx="3148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17</a:t>
              </a:r>
            </a:p>
          </p:txBody>
        </p:sp>
        <p:sp>
          <p:nvSpPr>
            <p:cNvPr id="221" name="CaixaDeTexto 220"/>
            <p:cNvSpPr txBox="1"/>
            <p:nvPr/>
          </p:nvSpPr>
          <p:spPr>
            <a:xfrm>
              <a:off x="7094407" y="4342968"/>
              <a:ext cx="335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18</a:t>
              </a:r>
            </a:p>
          </p:txBody>
        </p:sp>
        <p:sp>
          <p:nvSpPr>
            <p:cNvPr id="222" name="CaixaDeTexto 221"/>
            <p:cNvSpPr txBox="1"/>
            <p:nvPr/>
          </p:nvSpPr>
          <p:spPr>
            <a:xfrm>
              <a:off x="7408010" y="4341733"/>
              <a:ext cx="348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19</a:t>
              </a:r>
            </a:p>
          </p:txBody>
        </p:sp>
        <p:sp>
          <p:nvSpPr>
            <p:cNvPr id="223" name="CaixaDeTexto 222"/>
            <p:cNvSpPr txBox="1"/>
            <p:nvPr/>
          </p:nvSpPr>
          <p:spPr>
            <a:xfrm>
              <a:off x="7777834" y="4346176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20</a:t>
              </a:r>
            </a:p>
          </p:txBody>
        </p:sp>
        <p:sp>
          <p:nvSpPr>
            <p:cNvPr id="224" name="CaixaDeTexto 223"/>
            <p:cNvSpPr txBox="1"/>
            <p:nvPr/>
          </p:nvSpPr>
          <p:spPr>
            <a:xfrm>
              <a:off x="8109263" y="4344941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21</a:t>
              </a:r>
            </a:p>
          </p:txBody>
        </p:sp>
        <p:sp>
          <p:nvSpPr>
            <p:cNvPr id="225" name="CaixaDeTexto 224"/>
            <p:cNvSpPr txBox="1"/>
            <p:nvPr/>
          </p:nvSpPr>
          <p:spPr>
            <a:xfrm>
              <a:off x="8437924" y="4343171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22</a:t>
              </a:r>
            </a:p>
          </p:txBody>
        </p:sp>
        <p:sp>
          <p:nvSpPr>
            <p:cNvPr id="226" name="CaixaDeTexto 225"/>
            <p:cNvSpPr txBox="1"/>
            <p:nvPr/>
          </p:nvSpPr>
          <p:spPr>
            <a:xfrm>
              <a:off x="8769006" y="4341937"/>
              <a:ext cx="332892" cy="24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23</a:t>
              </a:r>
            </a:p>
          </p:txBody>
        </p:sp>
        <p:sp>
          <p:nvSpPr>
            <p:cNvPr id="227" name="CaixaDeTexto 226"/>
            <p:cNvSpPr txBox="1"/>
            <p:nvPr/>
          </p:nvSpPr>
          <p:spPr>
            <a:xfrm>
              <a:off x="9048328" y="4341476"/>
              <a:ext cx="348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24</a:t>
              </a:r>
            </a:p>
          </p:txBody>
        </p:sp>
        <p:sp>
          <p:nvSpPr>
            <p:cNvPr id="228" name="CaixaDeTexto 227"/>
            <p:cNvSpPr txBox="1"/>
            <p:nvPr/>
          </p:nvSpPr>
          <p:spPr>
            <a:xfrm>
              <a:off x="9418152" y="4345919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25</a:t>
              </a:r>
            </a:p>
          </p:txBody>
        </p:sp>
        <p:sp>
          <p:nvSpPr>
            <p:cNvPr id="229" name="CaixaDeTexto 228"/>
            <p:cNvSpPr txBox="1"/>
            <p:nvPr/>
          </p:nvSpPr>
          <p:spPr>
            <a:xfrm>
              <a:off x="9749581" y="4344684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26</a:t>
              </a:r>
            </a:p>
          </p:txBody>
        </p:sp>
        <p:sp>
          <p:nvSpPr>
            <p:cNvPr id="230" name="CaixaDeTexto 229"/>
            <p:cNvSpPr txBox="1"/>
            <p:nvPr/>
          </p:nvSpPr>
          <p:spPr>
            <a:xfrm>
              <a:off x="10078242" y="4342914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27</a:t>
              </a:r>
            </a:p>
          </p:txBody>
        </p:sp>
        <p:sp>
          <p:nvSpPr>
            <p:cNvPr id="231" name="CaixaDeTexto 230"/>
            <p:cNvSpPr txBox="1"/>
            <p:nvPr/>
          </p:nvSpPr>
          <p:spPr>
            <a:xfrm>
              <a:off x="10391972" y="4341680"/>
              <a:ext cx="332892" cy="24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281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subcadeia</a:t>
            </a:r>
            <a:r>
              <a:rPr lang="pt-BR" dirty="0"/>
              <a:t> de T, quando P for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subsequência de elementos consecutivos</a:t>
            </a:r>
            <a:r>
              <a:rPr lang="pt-BR" dirty="0"/>
              <a:t> de T, isto é, quando existir algum inteiro </a:t>
            </a:r>
            <a:r>
              <a:rPr lang="pt-BR" dirty="0">
                <a:latin typeface="Freestyle Script" pitchFamily="66" charset="0"/>
              </a:rPr>
              <a:t>l</a:t>
            </a:r>
            <a:r>
              <a:rPr lang="pt-BR" dirty="0"/>
              <a:t> </a:t>
            </a:r>
            <a:r>
              <a:rPr lang="pt-BR" dirty="0">
                <a:latin typeface="Calibri" panose="020F0502020204030204" pitchFamily="34" charset="0"/>
              </a:rPr>
              <a:t>≤ n – m, tal que: </a:t>
            </a:r>
            <a:br>
              <a:rPr lang="pt-BR" dirty="0">
                <a:latin typeface="Calibri" panose="020F0502020204030204" pitchFamily="34" charset="0"/>
              </a:rPr>
            </a:b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Casamento de Cadeias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549358" y="4077072"/>
            <a:ext cx="10187009" cy="2674889"/>
            <a:chOff x="549358" y="4077072"/>
            <a:chExt cx="10187009" cy="2674889"/>
          </a:xfrm>
        </p:grpSpPr>
        <p:sp>
          <p:nvSpPr>
            <p:cNvPr id="56" name="CaixaDeTexto 55"/>
            <p:cNvSpPr txBox="1"/>
            <p:nvPr/>
          </p:nvSpPr>
          <p:spPr>
            <a:xfrm>
              <a:off x="5498447" y="6351851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n = 29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1149086" y="4389787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481978" y="4389787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814870" y="4389787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2147762" y="4389787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2480654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2813546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3144254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3473689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3804397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4133832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4464540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4796899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4683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451934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5779718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6112881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6442041" y="4388732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6774933" y="4388732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7085837" y="4389787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7418729" y="4389787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7751621" y="4389787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8084513" y="4389787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81" name="Retângulo 80"/>
            <p:cNvSpPr/>
            <p:nvPr/>
          </p:nvSpPr>
          <p:spPr>
            <a:xfrm>
              <a:off x="8417405" y="4388732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8752481" y="4388732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9083189" y="4388732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9412624" y="4388732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9743332" y="4388732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10072767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10403475" y="438873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1149086" y="497509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1481978" y="497509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1792882" y="4976149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2125774" y="4976149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2458666" y="4976149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2791558" y="4976149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124450" y="497509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3459526" y="497509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3790234" y="497509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4119669" y="497509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4450377" y="497509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99" name="Chave Esquerda 98"/>
            <p:cNvSpPr/>
            <p:nvPr/>
          </p:nvSpPr>
          <p:spPr>
            <a:xfrm rot="5400000" flipH="1">
              <a:off x="5861303" y="1522280"/>
              <a:ext cx="96951" cy="958946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Chave Esquerda 99"/>
            <p:cNvSpPr/>
            <p:nvPr/>
          </p:nvSpPr>
          <p:spPr>
            <a:xfrm rot="5400000" flipH="1">
              <a:off x="2864648" y="3953232"/>
              <a:ext cx="186712" cy="3650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2521848" y="5801944"/>
              <a:ext cx="8931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m = 11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49358" y="436299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T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49358" y="4953634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P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1166939" y="4083706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1489082" y="4082471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817085" y="4080701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07" name="CaixaDeTexto 106"/>
            <p:cNvSpPr txBox="1"/>
            <p:nvPr/>
          </p:nvSpPr>
          <p:spPr>
            <a:xfrm>
              <a:off x="2139228" y="4079466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2487738" y="4081312"/>
              <a:ext cx="315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2815746" y="4080077"/>
              <a:ext cx="305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3155372" y="4078307"/>
              <a:ext cx="302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3473689" y="4077072"/>
              <a:ext cx="310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3805727" y="4081515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8</a:t>
              </a: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4137156" y="4080280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9</a:t>
              </a: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4465817" y="4078510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10</a:t>
              </a:r>
            </a:p>
          </p:txBody>
        </p:sp>
        <p:sp>
          <p:nvSpPr>
            <p:cNvPr id="115" name="CaixaDeTexto 114"/>
            <p:cNvSpPr txBox="1"/>
            <p:nvPr/>
          </p:nvSpPr>
          <p:spPr>
            <a:xfrm>
              <a:off x="4796899" y="4083340"/>
              <a:ext cx="332892" cy="24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11</a:t>
              </a:r>
            </a:p>
          </p:txBody>
        </p:sp>
        <p:sp>
          <p:nvSpPr>
            <p:cNvPr id="116" name="CaixaDeTexto 115"/>
            <p:cNvSpPr txBox="1"/>
            <p:nvPr/>
          </p:nvSpPr>
          <p:spPr>
            <a:xfrm>
              <a:off x="1155821" y="5383223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1477964" y="5381988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18" name="CaixaDeTexto 117"/>
            <p:cNvSpPr txBox="1"/>
            <p:nvPr/>
          </p:nvSpPr>
          <p:spPr>
            <a:xfrm>
              <a:off x="1805967" y="5380218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19" name="CaixaDeTexto 118"/>
            <p:cNvSpPr txBox="1"/>
            <p:nvPr/>
          </p:nvSpPr>
          <p:spPr>
            <a:xfrm>
              <a:off x="2128110" y="5378983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20" name="CaixaDeTexto 119"/>
            <p:cNvSpPr txBox="1"/>
            <p:nvPr/>
          </p:nvSpPr>
          <p:spPr>
            <a:xfrm>
              <a:off x="2476620" y="5380829"/>
              <a:ext cx="315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21" name="CaixaDeTexto 120"/>
            <p:cNvSpPr txBox="1"/>
            <p:nvPr/>
          </p:nvSpPr>
          <p:spPr>
            <a:xfrm>
              <a:off x="2804628" y="5379594"/>
              <a:ext cx="305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122" name="CaixaDeTexto 121"/>
            <p:cNvSpPr txBox="1"/>
            <p:nvPr/>
          </p:nvSpPr>
          <p:spPr>
            <a:xfrm>
              <a:off x="3144254" y="5377824"/>
              <a:ext cx="302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123" name="CaixaDeTexto 122"/>
            <p:cNvSpPr txBox="1"/>
            <p:nvPr/>
          </p:nvSpPr>
          <p:spPr>
            <a:xfrm>
              <a:off x="3462571" y="5376589"/>
              <a:ext cx="310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124" name="CaixaDeTexto 123"/>
            <p:cNvSpPr txBox="1"/>
            <p:nvPr/>
          </p:nvSpPr>
          <p:spPr>
            <a:xfrm>
              <a:off x="3794609" y="5381032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8</a:t>
              </a:r>
            </a:p>
          </p:txBody>
        </p:sp>
        <p:sp>
          <p:nvSpPr>
            <p:cNvPr id="125" name="CaixaDeTexto 124"/>
            <p:cNvSpPr txBox="1"/>
            <p:nvPr/>
          </p:nvSpPr>
          <p:spPr>
            <a:xfrm>
              <a:off x="4126038" y="5379797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9</a:t>
              </a:r>
            </a:p>
          </p:txBody>
        </p:sp>
        <p:sp>
          <p:nvSpPr>
            <p:cNvPr id="126" name="CaixaDeTexto 125"/>
            <p:cNvSpPr txBox="1"/>
            <p:nvPr/>
          </p:nvSpPr>
          <p:spPr>
            <a:xfrm>
              <a:off x="4454699" y="5378027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10</a:t>
              </a:r>
            </a:p>
          </p:txBody>
        </p:sp>
        <p:sp>
          <p:nvSpPr>
            <p:cNvPr id="127" name="CaixaDeTexto 126"/>
            <p:cNvSpPr txBox="1"/>
            <p:nvPr/>
          </p:nvSpPr>
          <p:spPr>
            <a:xfrm>
              <a:off x="5139046" y="4083963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12</a:t>
              </a:r>
            </a:p>
          </p:txBody>
        </p:sp>
        <p:sp>
          <p:nvSpPr>
            <p:cNvPr id="128" name="CaixaDeTexto 127"/>
            <p:cNvSpPr txBox="1"/>
            <p:nvPr/>
          </p:nvSpPr>
          <p:spPr>
            <a:xfrm>
              <a:off x="5461189" y="4082728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13</a:t>
              </a:r>
            </a:p>
          </p:txBody>
        </p:sp>
        <p:sp>
          <p:nvSpPr>
            <p:cNvPr id="129" name="CaixaDeTexto 128"/>
            <p:cNvSpPr txBox="1"/>
            <p:nvPr/>
          </p:nvSpPr>
          <p:spPr>
            <a:xfrm>
              <a:off x="5789192" y="4080958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14</a:t>
              </a:r>
            </a:p>
          </p:txBody>
        </p:sp>
        <p:sp>
          <p:nvSpPr>
            <p:cNvPr id="130" name="CaixaDeTexto 129"/>
            <p:cNvSpPr txBox="1"/>
            <p:nvPr/>
          </p:nvSpPr>
          <p:spPr>
            <a:xfrm>
              <a:off x="6111335" y="4079723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15</a:t>
              </a:r>
            </a:p>
          </p:txBody>
        </p:sp>
        <p:sp>
          <p:nvSpPr>
            <p:cNvPr id="131" name="CaixaDeTexto 130"/>
            <p:cNvSpPr txBox="1"/>
            <p:nvPr/>
          </p:nvSpPr>
          <p:spPr>
            <a:xfrm>
              <a:off x="6459845" y="4081569"/>
              <a:ext cx="315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16</a:t>
              </a:r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6778394" y="4080334"/>
              <a:ext cx="3148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17</a:t>
              </a:r>
            </a:p>
          </p:txBody>
        </p:sp>
        <p:sp>
          <p:nvSpPr>
            <p:cNvPr id="133" name="CaixaDeTexto 132"/>
            <p:cNvSpPr txBox="1"/>
            <p:nvPr/>
          </p:nvSpPr>
          <p:spPr>
            <a:xfrm>
              <a:off x="7094407" y="4078564"/>
              <a:ext cx="335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18</a:t>
              </a:r>
            </a:p>
          </p:txBody>
        </p:sp>
        <p:sp>
          <p:nvSpPr>
            <p:cNvPr id="134" name="CaixaDeTexto 133"/>
            <p:cNvSpPr txBox="1"/>
            <p:nvPr/>
          </p:nvSpPr>
          <p:spPr>
            <a:xfrm>
              <a:off x="7408010" y="4077329"/>
              <a:ext cx="348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19</a:t>
              </a:r>
            </a:p>
          </p:txBody>
        </p:sp>
        <p:sp>
          <p:nvSpPr>
            <p:cNvPr id="135" name="CaixaDeTexto 134"/>
            <p:cNvSpPr txBox="1"/>
            <p:nvPr/>
          </p:nvSpPr>
          <p:spPr>
            <a:xfrm>
              <a:off x="7777834" y="4081772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20</a:t>
              </a:r>
            </a:p>
          </p:txBody>
        </p:sp>
        <p:sp>
          <p:nvSpPr>
            <p:cNvPr id="136" name="CaixaDeTexto 135"/>
            <p:cNvSpPr txBox="1"/>
            <p:nvPr/>
          </p:nvSpPr>
          <p:spPr>
            <a:xfrm>
              <a:off x="8109263" y="4080537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21</a:t>
              </a:r>
            </a:p>
          </p:txBody>
        </p:sp>
        <p:sp>
          <p:nvSpPr>
            <p:cNvPr id="137" name="CaixaDeTexto 136"/>
            <p:cNvSpPr txBox="1"/>
            <p:nvPr/>
          </p:nvSpPr>
          <p:spPr>
            <a:xfrm>
              <a:off x="8437924" y="4078767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22</a:t>
              </a:r>
            </a:p>
          </p:txBody>
        </p:sp>
        <p:sp>
          <p:nvSpPr>
            <p:cNvPr id="138" name="CaixaDeTexto 137"/>
            <p:cNvSpPr txBox="1"/>
            <p:nvPr/>
          </p:nvSpPr>
          <p:spPr>
            <a:xfrm>
              <a:off x="8769006" y="4077533"/>
              <a:ext cx="332892" cy="24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23</a:t>
              </a:r>
            </a:p>
          </p:txBody>
        </p:sp>
        <p:sp>
          <p:nvSpPr>
            <p:cNvPr id="139" name="CaixaDeTexto 138"/>
            <p:cNvSpPr txBox="1"/>
            <p:nvPr/>
          </p:nvSpPr>
          <p:spPr>
            <a:xfrm>
              <a:off x="9048328" y="4077072"/>
              <a:ext cx="348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24</a:t>
              </a:r>
            </a:p>
          </p:txBody>
        </p:sp>
        <p:sp>
          <p:nvSpPr>
            <p:cNvPr id="140" name="CaixaDeTexto 139"/>
            <p:cNvSpPr txBox="1"/>
            <p:nvPr/>
          </p:nvSpPr>
          <p:spPr>
            <a:xfrm>
              <a:off x="9418152" y="4081515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25</a:t>
              </a:r>
            </a:p>
          </p:txBody>
        </p:sp>
        <p:sp>
          <p:nvSpPr>
            <p:cNvPr id="141" name="CaixaDeTexto 140"/>
            <p:cNvSpPr txBox="1"/>
            <p:nvPr/>
          </p:nvSpPr>
          <p:spPr>
            <a:xfrm>
              <a:off x="9749581" y="4080280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26</a:t>
              </a:r>
            </a:p>
          </p:txBody>
        </p:sp>
        <p:sp>
          <p:nvSpPr>
            <p:cNvPr id="142" name="CaixaDeTexto 141"/>
            <p:cNvSpPr txBox="1"/>
            <p:nvPr/>
          </p:nvSpPr>
          <p:spPr>
            <a:xfrm>
              <a:off x="10078242" y="4078510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27</a:t>
              </a:r>
            </a:p>
          </p:txBody>
        </p:sp>
        <p:sp>
          <p:nvSpPr>
            <p:cNvPr id="143" name="CaixaDeTexto 142"/>
            <p:cNvSpPr txBox="1"/>
            <p:nvPr/>
          </p:nvSpPr>
          <p:spPr>
            <a:xfrm>
              <a:off x="10373699" y="4089151"/>
              <a:ext cx="332892" cy="24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28</a:t>
              </a:r>
            </a:p>
          </p:txBody>
        </p:sp>
      </p:grpSp>
      <p:sp>
        <p:nvSpPr>
          <p:cNvPr id="4" name="Retângulo 3"/>
          <p:cNvSpPr/>
          <p:nvPr/>
        </p:nvSpPr>
        <p:spPr>
          <a:xfrm>
            <a:off x="3773492" y="3238769"/>
            <a:ext cx="3365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>
                <a:latin typeface="Calibri" panose="020F0502020204030204" pitchFamily="34" charset="0"/>
              </a:rPr>
              <a:t>T</a:t>
            </a:r>
            <a:r>
              <a:rPr lang="pt-BR" sz="2400" baseline="-25000" dirty="0" err="1">
                <a:latin typeface="Freestyle Script" pitchFamily="66" charset="0"/>
              </a:rPr>
              <a:t>l</a:t>
            </a:r>
            <a:r>
              <a:rPr lang="pt-BR" sz="2400" baseline="-25000" dirty="0">
                <a:latin typeface="Freestyle Script" pitchFamily="66" charset="0"/>
              </a:rPr>
              <a:t> </a:t>
            </a:r>
            <a:r>
              <a:rPr lang="pt-BR" sz="2400" baseline="-25000" dirty="0">
                <a:latin typeface="Calibri" panose="020F0502020204030204" pitchFamily="34" charset="0"/>
              </a:rPr>
              <a:t>+ j</a:t>
            </a:r>
            <a:r>
              <a:rPr lang="pt-BR" sz="2400" dirty="0">
                <a:latin typeface="Calibri" panose="020F0502020204030204" pitchFamily="34" charset="0"/>
              </a:rPr>
              <a:t> == </a:t>
            </a:r>
            <a:r>
              <a:rPr lang="pt-BR" sz="2400" dirty="0" err="1">
                <a:latin typeface="Calibri" panose="020F0502020204030204" pitchFamily="34" charset="0"/>
              </a:rPr>
              <a:t>P</a:t>
            </a:r>
            <a:r>
              <a:rPr lang="pt-BR" sz="2400" baseline="-25000" dirty="0" err="1">
                <a:latin typeface="Calibri" panose="020F0502020204030204" pitchFamily="34" charset="0"/>
              </a:rPr>
              <a:t>j</a:t>
            </a:r>
            <a:r>
              <a:rPr lang="pt-BR" sz="2400" dirty="0">
                <a:latin typeface="Calibri" panose="020F0502020204030204" pitchFamily="34" charset="0"/>
              </a:rPr>
              <a:t>, para 0 ≤ j ≤ m-1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3334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</a:t>
            </a:r>
            <a:r>
              <a:rPr lang="pt-BR" dirty="0">
                <a:latin typeface="Freestyle Script" pitchFamily="66" charset="0"/>
              </a:rPr>
              <a:t>l</a:t>
            </a:r>
            <a:r>
              <a:rPr lang="pt-BR" dirty="0"/>
              <a:t> </a:t>
            </a:r>
            <a:r>
              <a:rPr lang="pt-BR" dirty="0">
                <a:latin typeface="Calibri" panose="020F0502020204030204" pitchFamily="34" charset="0"/>
              </a:rPr>
              <a:t>= 0, o padrão 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prefixo</a:t>
            </a:r>
            <a:r>
              <a:rPr lang="pt-BR" dirty="0">
                <a:latin typeface="Calibri" panose="020F0502020204030204" pitchFamily="34" charset="0"/>
              </a:rPr>
              <a:t> do texto: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 </a:t>
            </a:r>
            <a:r>
              <a:rPr lang="pt-BR" dirty="0">
                <a:latin typeface="Freestyle Script" pitchFamily="66" charset="0"/>
              </a:rPr>
              <a:t>l</a:t>
            </a:r>
            <a:r>
              <a:rPr lang="pt-BR" dirty="0"/>
              <a:t> </a:t>
            </a:r>
            <a:r>
              <a:rPr lang="pt-BR" dirty="0">
                <a:latin typeface="Calibri" panose="020F0502020204030204" pitchFamily="34" charset="0"/>
              </a:rPr>
              <a:t>= </a:t>
            </a:r>
            <a:r>
              <a:rPr lang="pt-BR" dirty="0" err="1">
                <a:latin typeface="Calibri" panose="020F0502020204030204" pitchFamily="34" charset="0"/>
              </a:rPr>
              <a:t>n-m</a:t>
            </a:r>
            <a:r>
              <a:rPr lang="pt-BR" dirty="0">
                <a:latin typeface="Calibri" panose="020F0502020204030204" pitchFamily="34" charset="0"/>
              </a:rPr>
              <a:t>, o padrão 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sufixo</a:t>
            </a:r>
            <a:r>
              <a:rPr lang="pt-BR" dirty="0">
                <a:latin typeface="Calibri" panose="020F0502020204030204" pitchFamily="34" charset="0"/>
              </a:rPr>
              <a:t> do texto: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Casamento de Cadeias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549358" y="2740724"/>
            <a:ext cx="10187009" cy="1276672"/>
            <a:chOff x="549358" y="2740724"/>
            <a:chExt cx="10187009" cy="1276672"/>
          </a:xfrm>
        </p:grpSpPr>
        <p:sp>
          <p:nvSpPr>
            <p:cNvPr id="59" name="Retângulo 58"/>
            <p:cNvSpPr/>
            <p:nvPr/>
          </p:nvSpPr>
          <p:spPr>
            <a:xfrm>
              <a:off x="1149086" y="3053439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481978" y="3053439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814870" y="3053439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2147762" y="3053439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2480654" y="3052384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2813546" y="3052384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3144254" y="3052384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3473689" y="3052384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3804397" y="3052384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4133832" y="3052384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4464540" y="3052384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4796899" y="305238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4683" y="305238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451934" y="305238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5779718" y="305238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6112881" y="305238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6442041" y="305238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6774933" y="305238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7085837" y="3053439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7418729" y="3053439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7751621" y="3053439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8084513" y="3053439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81" name="Retângulo 80"/>
            <p:cNvSpPr/>
            <p:nvPr/>
          </p:nvSpPr>
          <p:spPr>
            <a:xfrm>
              <a:off x="8417405" y="305238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8752481" y="305238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9083189" y="305238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9412624" y="305238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9743332" y="305238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10072767" y="305238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10403475" y="3052384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1149086" y="363874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1481978" y="363874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1792882" y="3639801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2125774" y="3639801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2458666" y="3639801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2791558" y="3639801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124450" y="363874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3459526" y="363874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3790234" y="363874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4119669" y="363874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4450377" y="3638746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49358" y="3026642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T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49358" y="3617286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P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1166939" y="2747358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1489082" y="2746123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817085" y="2744353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07" name="CaixaDeTexto 106"/>
            <p:cNvSpPr txBox="1"/>
            <p:nvPr/>
          </p:nvSpPr>
          <p:spPr>
            <a:xfrm>
              <a:off x="2139228" y="2743118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2487738" y="2744964"/>
              <a:ext cx="315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2815746" y="2743729"/>
              <a:ext cx="305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3155372" y="2741959"/>
              <a:ext cx="302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3473689" y="2740724"/>
              <a:ext cx="310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3805727" y="2745167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8</a:t>
              </a: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4137156" y="2743932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9</a:t>
              </a: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4465817" y="2742162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10</a:t>
              </a:r>
            </a:p>
          </p:txBody>
        </p:sp>
        <p:sp>
          <p:nvSpPr>
            <p:cNvPr id="115" name="CaixaDeTexto 114"/>
            <p:cNvSpPr txBox="1"/>
            <p:nvPr/>
          </p:nvSpPr>
          <p:spPr>
            <a:xfrm>
              <a:off x="4796899" y="2746992"/>
              <a:ext cx="332892" cy="24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11</a:t>
              </a:r>
            </a:p>
          </p:txBody>
        </p:sp>
        <p:sp>
          <p:nvSpPr>
            <p:cNvPr id="127" name="CaixaDeTexto 126"/>
            <p:cNvSpPr txBox="1"/>
            <p:nvPr/>
          </p:nvSpPr>
          <p:spPr>
            <a:xfrm>
              <a:off x="5139046" y="2747615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12</a:t>
              </a:r>
            </a:p>
          </p:txBody>
        </p:sp>
        <p:sp>
          <p:nvSpPr>
            <p:cNvPr id="128" name="CaixaDeTexto 127"/>
            <p:cNvSpPr txBox="1"/>
            <p:nvPr/>
          </p:nvSpPr>
          <p:spPr>
            <a:xfrm>
              <a:off x="5461189" y="2746380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13</a:t>
              </a:r>
            </a:p>
          </p:txBody>
        </p:sp>
        <p:sp>
          <p:nvSpPr>
            <p:cNvPr id="129" name="CaixaDeTexto 128"/>
            <p:cNvSpPr txBox="1"/>
            <p:nvPr/>
          </p:nvSpPr>
          <p:spPr>
            <a:xfrm>
              <a:off x="5789192" y="2744610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14</a:t>
              </a:r>
            </a:p>
          </p:txBody>
        </p:sp>
        <p:sp>
          <p:nvSpPr>
            <p:cNvPr id="130" name="CaixaDeTexto 129"/>
            <p:cNvSpPr txBox="1"/>
            <p:nvPr/>
          </p:nvSpPr>
          <p:spPr>
            <a:xfrm>
              <a:off x="6111335" y="2743375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15</a:t>
              </a:r>
            </a:p>
          </p:txBody>
        </p:sp>
        <p:sp>
          <p:nvSpPr>
            <p:cNvPr id="131" name="CaixaDeTexto 130"/>
            <p:cNvSpPr txBox="1"/>
            <p:nvPr/>
          </p:nvSpPr>
          <p:spPr>
            <a:xfrm>
              <a:off x="6459845" y="2745221"/>
              <a:ext cx="315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16</a:t>
              </a:r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6778394" y="2743986"/>
              <a:ext cx="3148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17</a:t>
              </a:r>
            </a:p>
          </p:txBody>
        </p:sp>
        <p:sp>
          <p:nvSpPr>
            <p:cNvPr id="133" name="CaixaDeTexto 132"/>
            <p:cNvSpPr txBox="1"/>
            <p:nvPr/>
          </p:nvSpPr>
          <p:spPr>
            <a:xfrm>
              <a:off x="7094407" y="2742216"/>
              <a:ext cx="335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18</a:t>
              </a:r>
            </a:p>
          </p:txBody>
        </p:sp>
        <p:sp>
          <p:nvSpPr>
            <p:cNvPr id="134" name="CaixaDeTexto 133"/>
            <p:cNvSpPr txBox="1"/>
            <p:nvPr/>
          </p:nvSpPr>
          <p:spPr>
            <a:xfrm>
              <a:off x="7408010" y="2740981"/>
              <a:ext cx="348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19</a:t>
              </a:r>
            </a:p>
          </p:txBody>
        </p:sp>
        <p:sp>
          <p:nvSpPr>
            <p:cNvPr id="135" name="CaixaDeTexto 134"/>
            <p:cNvSpPr txBox="1"/>
            <p:nvPr/>
          </p:nvSpPr>
          <p:spPr>
            <a:xfrm>
              <a:off x="7777834" y="2745424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20</a:t>
              </a:r>
            </a:p>
          </p:txBody>
        </p:sp>
        <p:sp>
          <p:nvSpPr>
            <p:cNvPr id="136" name="CaixaDeTexto 135"/>
            <p:cNvSpPr txBox="1"/>
            <p:nvPr/>
          </p:nvSpPr>
          <p:spPr>
            <a:xfrm>
              <a:off x="8109263" y="2744189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21</a:t>
              </a:r>
            </a:p>
          </p:txBody>
        </p:sp>
        <p:sp>
          <p:nvSpPr>
            <p:cNvPr id="137" name="CaixaDeTexto 136"/>
            <p:cNvSpPr txBox="1"/>
            <p:nvPr/>
          </p:nvSpPr>
          <p:spPr>
            <a:xfrm>
              <a:off x="8437924" y="2742419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22</a:t>
              </a:r>
            </a:p>
          </p:txBody>
        </p:sp>
        <p:sp>
          <p:nvSpPr>
            <p:cNvPr id="138" name="CaixaDeTexto 137"/>
            <p:cNvSpPr txBox="1"/>
            <p:nvPr/>
          </p:nvSpPr>
          <p:spPr>
            <a:xfrm>
              <a:off x="8769006" y="2741185"/>
              <a:ext cx="332892" cy="24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23</a:t>
              </a:r>
            </a:p>
          </p:txBody>
        </p:sp>
        <p:sp>
          <p:nvSpPr>
            <p:cNvPr id="139" name="CaixaDeTexto 138"/>
            <p:cNvSpPr txBox="1"/>
            <p:nvPr/>
          </p:nvSpPr>
          <p:spPr>
            <a:xfrm>
              <a:off x="9048328" y="2740724"/>
              <a:ext cx="348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24</a:t>
              </a:r>
            </a:p>
          </p:txBody>
        </p:sp>
        <p:sp>
          <p:nvSpPr>
            <p:cNvPr id="140" name="CaixaDeTexto 139"/>
            <p:cNvSpPr txBox="1"/>
            <p:nvPr/>
          </p:nvSpPr>
          <p:spPr>
            <a:xfrm>
              <a:off x="9418152" y="2745167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25</a:t>
              </a:r>
            </a:p>
          </p:txBody>
        </p:sp>
        <p:sp>
          <p:nvSpPr>
            <p:cNvPr id="141" name="CaixaDeTexto 140"/>
            <p:cNvSpPr txBox="1"/>
            <p:nvPr/>
          </p:nvSpPr>
          <p:spPr>
            <a:xfrm>
              <a:off x="9749581" y="2743932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26</a:t>
              </a:r>
            </a:p>
          </p:txBody>
        </p:sp>
        <p:sp>
          <p:nvSpPr>
            <p:cNvPr id="142" name="CaixaDeTexto 141"/>
            <p:cNvSpPr txBox="1"/>
            <p:nvPr/>
          </p:nvSpPr>
          <p:spPr>
            <a:xfrm>
              <a:off x="10078242" y="2742162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27</a:t>
              </a:r>
            </a:p>
          </p:txBody>
        </p:sp>
        <p:sp>
          <p:nvSpPr>
            <p:cNvPr id="143" name="CaixaDeTexto 142"/>
            <p:cNvSpPr txBox="1"/>
            <p:nvPr/>
          </p:nvSpPr>
          <p:spPr>
            <a:xfrm>
              <a:off x="10373699" y="2752803"/>
              <a:ext cx="332892" cy="24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28</a:t>
              </a:r>
            </a:p>
          </p:txBody>
        </p:sp>
      </p:grpSp>
      <p:grpSp>
        <p:nvGrpSpPr>
          <p:cNvPr id="7" name="Agrupar 6"/>
          <p:cNvGrpSpPr/>
          <p:nvPr/>
        </p:nvGrpSpPr>
        <p:grpSpPr>
          <a:xfrm>
            <a:off x="549358" y="4869160"/>
            <a:ext cx="10187009" cy="1276672"/>
            <a:chOff x="549358" y="4869160"/>
            <a:chExt cx="10187009" cy="1276672"/>
          </a:xfrm>
        </p:grpSpPr>
        <p:sp>
          <p:nvSpPr>
            <p:cNvPr id="298" name="Retângulo 297"/>
            <p:cNvSpPr/>
            <p:nvPr/>
          </p:nvSpPr>
          <p:spPr>
            <a:xfrm>
              <a:off x="1149086" y="5181875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299" name="Retângulo 298"/>
            <p:cNvSpPr/>
            <p:nvPr/>
          </p:nvSpPr>
          <p:spPr>
            <a:xfrm>
              <a:off x="1481978" y="5181875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00" name="Retângulo 299"/>
            <p:cNvSpPr/>
            <p:nvPr/>
          </p:nvSpPr>
          <p:spPr>
            <a:xfrm>
              <a:off x="1814870" y="5181875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301" name="Retângulo 300"/>
            <p:cNvSpPr/>
            <p:nvPr/>
          </p:nvSpPr>
          <p:spPr>
            <a:xfrm>
              <a:off x="2147762" y="5181875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02" name="Retângulo 301"/>
            <p:cNvSpPr/>
            <p:nvPr/>
          </p:nvSpPr>
          <p:spPr>
            <a:xfrm>
              <a:off x="2480654" y="5180820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303" name="Retângulo 302"/>
            <p:cNvSpPr/>
            <p:nvPr/>
          </p:nvSpPr>
          <p:spPr>
            <a:xfrm>
              <a:off x="2813546" y="5180820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04" name="Retângulo 303"/>
            <p:cNvSpPr/>
            <p:nvPr/>
          </p:nvSpPr>
          <p:spPr>
            <a:xfrm>
              <a:off x="3144254" y="5180820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305" name="Retângulo 304"/>
            <p:cNvSpPr/>
            <p:nvPr/>
          </p:nvSpPr>
          <p:spPr>
            <a:xfrm>
              <a:off x="3473689" y="5180820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06" name="Retângulo 305"/>
            <p:cNvSpPr/>
            <p:nvPr/>
          </p:nvSpPr>
          <p:spPr>
            <a:xfrm>
              <a:off x="3804397" y="5180820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307" name="Retângulo 306"/>
            <p:cNvSpPr/>
            <p:nvPr/>
          </p:nvSpPr>
          <p:spPr>
            <a:xfrm>
              <a:off x="4133832" y="5180820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08" name="Retângulo 307"/>
            <p:cNvSpPr/>
            <p:nvPr/>
          </p:nvSpPr>
          <p:spPr>
            <a:xfrm>
              <a:off x="4464540" y="5180820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309" name="Retângulo 308"/>
            <p:cNvSpPr/>
            <p:nvPr/>
          </p:nvSpPr>
          <p:spPr>
            <a:xfrm>
              <a:off x="4796899" y="5180820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10" name="Retângulo 309"/>
            <p:cNvSpPr/>
            <p:nvPr/>
          </p:nvSpPr>
          <p:spPr>
            <a:xfrm>
              <a:off x="5124683" y="5180820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311" name="Retângulo 310"/>
            <p:cNvSpPr/>
            <p:nvPr/>
          </p:nvSpPr>
          <p:spPr>
            <a:xfrm>
              <a:off x="5451934" y="5180820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12" name="Retângulo 311"/>
            <p:cNvSpPr/>
            <p:nvPr/>
          </p:nvSpPr>
          <p:spPr>
            <a:xfrm>
              <a:off x="5779718" y="5180820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313" name="Retângulo 312"/>
            <p:cNvSpPr/>
            <p:nvPr/>
          </p:nvSpPr>
          <p:spPr>
            <a:xfrm>
              <a:off x="6112881" y="5180820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14" name="Retângulo 313"/>
            <p:cNvSpPr/>
            <p:nvPr/>
          </p:nvSpPr>
          <p:spPr>
            <a:xfrm>
              <a:off x="6442041" y="5180820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15" name="Retângulo 314"/>
            <p:cNvSpPr/>
            <p:nvPr/>
          </p:nvSpPr>
          <p:spPr>
            <a:xfrm>
              <a:off x="6774933" y="5180820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316" name="Retângulo 315"/>
            <p:cNvSpPr/>
            <p:nvPr/>
          </p:nvSpPr>
          <p:spPr>
            <a:xfrm>
              <a:off x="7085837" y="5181875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17" name="Retângulo 316"/>
            <p:cNvSpPr/>
            <p:nvPr/>
          </p:nvSpPr>
          <p:spPr>
            <a:xfrm>
              <a:off x="7418729" y="5181875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318" name="Retângulo 317"/>
            <p:cNvSpPr/>
            <p:nvPr/>
          </p:nvSpPr>
          <p:spPr>
            <a:xfrm>
              <a:off x="7751621" y="5181875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19" name="Retângulo 318"/>
            <p:cNvSpPr/>
            <p:nvPr/>
          </p:nvSpPr>
          <p:spPr>
            <a:xfrm>
              <a:off x="8084513" y="5181875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320" name="Retângulo 319"/>
            <p:cNvSpPr/>
            <p:nvPr/>
          </p:nvSpPr>
          <p:spPr>
            <a:xfrm>
              <a:off x="8417405" y="5180820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21" name="Retângulo 320"/>
            <p:cNvSpPr/>
            <p:nvPr/>
          </p:nvSpPr>
          <p:spPr>
            <a:xfrm>
              <a:off x="8752481" y="5180820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322" name="Retângulo 321"/>
            <p:cNvSpPr/>
            <p:nvPr/>
          </p:nvSpPr>
          <p:spPr>
            <a:xfrm>
              <a:off x="9083189" y="5180820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23" name="Retângulo 322"/>
            <p:cNvSpPr/>
            <p:nvPr/>
          </p:nvSpPr>
          <p:spPr>
            <a:xfrm>
              <a:off x="9412624" y="5180820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324" name="Retângulo 323"/>
            <p:cNvSpPr/>
            <p:nvPr/>
          </p:nvSpPr>
          <p:spPr>
            <a:xfrm>
              <a:off x="9743332" y="5180820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25" name="Retângulo 324"/>
            <p:cNvSpPr/>
            <p:nvPr/>
          </p:nvSpPr>
          <p:spPr>
            <a:xfrm>
              <a:off x="10072767" y="5180820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26" name="Retângulo 325"/>
            <p:cNvSpPr/>
            <p:nvPr/>
          </p:nvSpPr>
          <p:spPr>
            <a:xfrm>
              <a:off x="10403475" y="5180820"/>
              <a:ext cx="332892" cy="35719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327" name="Retângulo 326"/>
            <p:cNvSpPr/>
            <p:nvPr/>
          </p:nvSpPr>
          <p:spPr>
            <a:xfrm>
              <a:off x="1149086" y="576718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28" name="Retângulo 327"/>
            <p:cNvSpPr/>
            <p:nvPr/>
          </p:nvSpPr>
          <p:spPr>
            <a:xfrm>
              <a:off x="1481978" y="576718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329" name="Retângulo 328"/>
            <p:cNvSpPr/>
            <p:nvPr/>
          </p:nvSpPr>
          <p:spPr>
            <a:xfrm>
              <a:off x="1792882" y="5768237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30" name="Retângulo 329"/>
            <p:cNvSpPr/>
            <p:nvPr/>
          </p:nvSpPr>
          <p:spPr>
            <a:xfrm>
              <a:off x="2125774" y="5768237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331" name="Retângulo 330"/>
            <p:cNvSpPr/>
            <p:nvPr/>
          </p:nvSpPr>
          <p:spPr>
            <a:xfrm>
              <a:off x="2458666" y="5768237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32" name="Retângulo 331"/>
            <p:cNvSpPr/>
            <p:nvPr/>
          </p:nvSpPr>
          <p:spPr>
            <a:xfrm>
              <a:off x="2791558" y="5768237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333" name="Retângulo 332"/>
            <p:cNvSpPr/>
            <p:nvPr/>
          </p:nvSpPr>
          <p:spPr>
            <a:xfrm>
              <a:off x="3124450" y="576718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34" name="Retângulo 333"/>
            <p:cNvSpPr/>
            <p:nvPr/>
          </p:nvSpPr>
          <p:spPr>
            <a:xfrm>
              <a:off x="3459526" y="576718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335" name="Retângulo 334"/>
            <p:cNvSpPr/>
            <p:nvPr/>
          </p:nvSpPr>
          <p:spPr>
            <a:xfrm>
              <a:off x="3790234" y="576718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36" name="Retângulo 335"/>
            <p:cNvSpPr/>
            <p:nvPr/>
          </p:nvSpPr>
          <p:spPr>
            <a:xfrm>
              <a:off x="4119669" y="576718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337" name="Retângulo 336"/>
            <p:cNvSpPr/>
            <p:nvPr/>
          </p:nvSpPr>
          <p:spPr>
            <a:xfrm>
              <a:off x="4450377" y="5767182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341" name="CaixaDeTexto 340"/>
            <p:cNvSpPr txBox="1"/>
            <p:nvPr/>
          </p:nvSpPr>
          <p:spPr>
            <a:xfrm>
              <a:off x="549358" y="5155078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T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342" name="CaixaDeTexto 341"/>
            <p:cNvSpPr txBox="1"/>
            <p:nvPr/>
          </p:nvSpPr>
          <p:spPr>
            <a:xfrm>
              <a:off x="549358" y="5745722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P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343" name="CaixaDeTexto 342"/>
            <p:cNvSpPr txBox="1"/>
            <p:nvPr/>
          </p:nvSpPr>
          <p:spPr>
            <a:xfrm>
              <a:off x="1166939" y="4875794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344" name="CaixaDeTexto 343"/>
            <p:cNvSpPr txBox="1"/>
            <p:nvPr/>
          </p:nvSpPr>
          <p:spPr>
            <a:xfrm>
              <a:off x="1489082" y="4874559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345" name="CaixaDeTexto 344"/>
            <p:cNvSpPr txBox="1"/>
            <p:nvPr/>
          </p:nvSpPr>
          <p:spPr>
            <a:xfrm>
              <a:off x="1817085" y="4872789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346" name="CaixaDeTexto 345"/>
            <p:cNvSpPr txBox="1"/>
            <p:nvPr/>
          </p:nvSpPr>
          <p:spPr>
            <a:xfrm>
              <a:off x="2139228" y="4871554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347" name="CaixaDeTexto 346"/>
            <p:cNvSpPr txBox="1"/>
            <p:nvPr/>
          </p:nvSpPr>
          <p:spPr>
            <a:xfrm>
              <a:off x="2487738" y="4873400"/>
              <a:ext cx="315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348" name="CaixaDeTexto 347"/>
            <p:cNvSpPr txBox="1"/>
            <p:nvPr/>
          </p:nvSpPr>
          <p:spPr>
            <a:xfrm>
              <a:off x="2815746" y="4872165"/>
              <a:ext cx="305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349" name="CaixaDeTexto 348"/>
            <p:cNvSpPr txBox="1"/>
            <p:nvPr/>
          </p:nvSpPr>
          <p:spPr>
            <a:xfrm>
              <a:off x="3155372" y="4870395"/>
              <a:ext cx="302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350" name="CaixaDeTexto 349"/>
            <p:cNvSpPr txBox="1"/>
            <p:nvPr/>
          </p:nvSpPr>
          <p:spPr>
            <a:xfrm>
              <a:off x="3473689" y="4869160"/>
              <a:ext cx="310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7</a:t>
              </a:r>
            </a:p>
          </p:txBody>
        </p:sp>
        <p:sp>
          <p:nvSpPr>
            <p:cNvPr id="351" name="CaixaDeTexto 350"/>
            <p:cNvSpPr txBox="1"/>
            <p:nvPr/>
          </p:nvSpPr>
          <p:spPr>
            <a:xfrm>
              <a:off x="3805727" y="4873603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8</a:t>
              </a:r>
            </a:p>
          </p:txBody>
        </p:sp>
        <p:sp>
          <p:nvSpPr>
            <p:cNvPr id="352" name="CaixaDeTexto 351"/>
            <p:cNvSpPr txBox="1"/>
            <p:nvPr/>
          </p:nvSpPr>
          <p:spPr>
            <a:xfrm>
              <a:off x="4137156" y="4872368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9</a:t>
              </a:r>
            </a:p>
          </p:txBody>
        </p:sp>
        <p:sp>
          <p:nvSpPr>
            <p:cNvPr id="353" name="CaixaDeTexto 352"/>
            <p:cNvSpPr txBox="1"/>
            <p:nvPr/>
          </p:nvSpPr>
          <p:spPr>
            <a:xfrm>
              <a:off x="4465817" y="4870598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10</a:t>
              </a:r>
            </a:p>
          </p:txBody>
        </p:sp>
        <p:sp>
          <p:nvSpPr>
            <p:cNvPr id="354" name="CaixaDeTexto 353"/>
            <p:cNvSpPr txBox="1"/>
            <p:nvPr/>
          </p:nvSpPr>
          <p:spPr>
            <a:xfrm>
              <a:off x="4796899" y="4875428"/>
              <a:ext cx="332892" cy="24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11</a:t>
              </a:r>
            </a:p>
          </p:txBody>
        </p:sp>
        <p:sp>
          <p:nvSpPr>
            <p:cNvPr id="366" name="CaixaDeTexto 365"/>
            <p:cNvSpPr txBox="1"/>
            <p:nvPr/>
          </p:nvSpPr>
          <p:spPr>
            <a:xfrm>
              <a:off x="5139046" y="4876051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12</a:t>
              </a:r>
            </a:p>
          </p:txBody>
        </p:sp>
        <p:sp>
          <p:nvSpPr>
            <p:cNvPr id="367" name="CaixaDeTexto 366"/>
            <p:cNvSpPr txBox="1"/>
            <p:nvPr/>
          </p:nvSpPr>
          <p:spPr>
            <a:xfrm>
              <a:off x="5461189" y="4874816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13</a:t>
              </a:r>
            </a:p>
          </p:txBody>
        </p:sp>
        <p:sp>
          <p:nvSpPr>
            <p:cNvPr id="368" name="CaixaDeTexto 367"/>
            <p:cNvSpPr txBox="1"/>
            <p:nvPr/>
          </p:nvSpPr>
          <p:spPr>
            <a:xfrm>
              <a:off x="5789192" y="4873046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14</a:t>
              </a:r>
            </a:p>
          </p:txBody>
        </p:sp>
        <p:sp>
          <p:nvSpPr>
            <p:cNvPr id="369" name="CaixaDeTexto 368"/>
            <p:cNvSpPr txBox="1"/>
            <p:nvPr/>
          </p:nvSpPr>
          <p:spPr>
            <a:xfrm>
              <a:off x="6111335" y="4871811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15</a:t>
              </a:r>
            </a:p>
          </p:txBody>
        </p:sp>
        <p:sp>
          <p:nvSpPr>
            <p:cNvPr id="370" name="CaixaDeTexto 369"/>
            <p:cNvSpPr txBox="1"/>
            <p:nvPr/>
          </p:nvSpPr>
          <p:spPr>
            <a:xfrm>
              <a:off x="6459845" y="4873657"/>
              <a:ext cx="315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16</a:t>
              </a:r>
            </a:p>
          </p:txBody>
        </p:sp>
        <p:sp>
          <p:nvSpPr>
            <p:cNvPr id="371" name="CaixaDeTexto 370"/>
            <p:cNvSpPr txBox="1"/>
            <p:nvPr/>
          </p:nvSpPr>
          <p:spPr>
            <a:xfrm>
              <a:off x="6778394" y="4872422"/>
              <a:ext cx="3148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17</a:t>
              </a:r>
            </a:p>
          </p:txBody>
        </p:sp>
        <p:sp>
          <p:nvSpPr>
            <p:cNvPr id="372" name="CaixaDeTexto 371"/>
            <p:cNvSpPr txBox="1"/>
            <p:nvPr/>
          </p:nvSpPr>
          <p:spPr>
            <a:xfrm>
              <a:off x="7094407" y="4870652"/>
              <a:ext cx="335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18</a:t>
              </a:r>
            </a:p>
          </p:txBody>
        </p:sp>
        <p:sp>
          <p:nvSpPr>
            <p:cNvPr id="373" name="CaixaDeTexto 372"/>
            <p:cNvSpPr txBox="1"/>
            <p:nvPr/>
          </p:nvSpPr>
          <p:spPr>
            <a:xfrm>
              <a:off x="7408010" y="4869417"/>
              <a:ext cx="348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19</a:t>
              </a:r>
            </a:p>
          </p:txBody>
        </p:sp>
        <p:sp>
          <p:nvSpPr>
            <p:cNvPr id="374" name="CaixaDeTexto 373"/>
            <p:cNvSpPr txBox="1"/>
            <p:nvPr/>
          </p:nvSpPr>
          <p:spPr>
            <a:xfrm>
              <a:off x="7777834" y="4873860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20</a:t>
              </a:r>
            </a:p>
          </p:txBody>
        </p:sp>
        <p:sp>
          <p:nvSpPr>
            <p:cNvPr id="375" name="CaixaDeTexto 374"/>
            <p:cNvSpPr txBox="1"/>
            <p:nvPr/>
          </p:nvSpPr>
          <p:spPr>
            <a:xfrm>
              <a:off x="8109263" y="4872625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21</a:t>
              </a:r>
            </a:p>
          </p:txBody>
        </p:sp>
        <p:sp>
          <p:nvSpPr>
            <p:cNvPr id="376" name="CaixaDeTexto 375"/>
            <p:cNvSpPr txBox="1"/>
            <p:nvPr/>
          </p:nvSpPr>
          <p:spPr>
            <a:xfrm>
              <a:off x="8437924" y="4870855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22</a:t>
              </a:r>
            </a:p>
          </p:txBody>
        </p:sp>
        <p:sp>
          <p:nvSpPr>
            <p:cNvPr id="377" name="CaixaDeTexto 376"/>
            <p:cNvSpPr txBox="1"/>
            <p:nvPr/>
          </p:nvSpPr>
          <p:spPr>
            <a:xfrm>
              <a:off x="8769006" y="4869621"/>
              <a:ext cx="332892" cy="24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23</a:t>
              </a:r>
            </a:p>
          </p:txBody>
        </p:sp>
        <p:sp>
          <p:nvSpPr>
            <p:cNvPr id="378" name="CaixaDeTexto 377"/>
            <p:cNvSpPr txBox="1"/>
            <p:nvPr/>
          </p:nvSpPr>
          <p:spPr>
            <a:xfrm>
              <a:off x="9048328" y="4869160"/>
              <a:ext cx="3487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24</a:t>
              </a:r>
            </a:p>
          </p:txBody>
        </p:sp>
        <p:sp>
          <p:nvSpPr>
            <p:cNvPr id="379" name="CaixaDeTexto 378"/>
            <p:cNvSpPr txBox="1"/>
            <p:nvPr/>
          </p:nvSpPr>
          <p:spPr>
            <a:xfrm>
              <a:off x="9418152" y="4873603"/>
              <a:ext cx="313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25</a:t>
              </a:r>
            </a:p>
          </p:txBody>
        </p:sp>
        <p:sp>
          <p:nvSpPr>
            <p:cNvPr id="380" name="CaixaDeTexto 379"/>
            <p:cNvSpPr txBox="1"/>
            <p:nvPr/>
          </p:nvSpPr>
          <p:spPr>
            <a:xfrm>
              <a:off x="9749581" y="4872368"/>
              <a:ext cx="329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26</a:t>
              </a:r>
            </a:p>
          </p:txBody>
        </p:sp>
        <p:sp>
          <p:nvSpPr>
            <p:cNvPr id="381" name="CaixaDeTexto 380"/>
            <p:cNvSpPr txBox="1"/>
            <p:nvPr/>
          </p:nvSpPr>
          <p:spPr>
            <a:xfrm>
              <a:off x="10078242" y="4870598"/>
              <a:ext cx="3167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27</a:t>
              </a:r>
            </a:p>
          </p:txBody>
        </p:sp>
        <p:sp>
          <p:nvSpPr>
            <p:cNvPr id="382" name="CaixaDeTexto 381"/>
            <p:cNvSpPr txBox="1"/>
            <p:nvPr/>
          </p:nvSpPr>
          <p:spPr>
            <a:xfrm>
              <a:off x="10373699" y="4881239"/>
              <a:ext cx="332892" cy="24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50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Casamento de </a:t>
            </a:r>
            <a:r>
              <a:rPr lang="pt-BR" dirty="0" err="1"/>
              <a:t>CaDEIAS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95328"/>
          </a:xfrm>
        </p:spPr>
        <p:txBody>
          <a:bodyPr>
            <a:normAutofit/>
          </a:bodyPr>
          <a:lstStyle/>
          <a:p>
            <a:r>
              <a:rPr lang="pt-BR" dirty="0"/>
              <a:t>Para o casamento de cadeias três soluções serão estudadas:</a:t>
            </a:r>
          </a:p>
          <a:p>
            <a:pPr lvl="1"/>
            <a:r>
              <a:rPr lang="pt-BR" dirty="0"/>
              <a:t>Método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Força Bruta </a:t>
            </a:r>
            <a:r>
              <a:rPr lang="pt-BR" dirty="0"/>
              <a:t>– O(n ∙ m) 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Método de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Hancart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– O(n ∙ m)</a:t>
            </a:r>
          </a:p>
          <a:p>
            <a:pPr lvl="1"/>
            <a:r>
              <a:rPr lang="pt-BR" dirty="0"/>
              <a:t>Método de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Knuth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, Morris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Pratt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– O(n </a:t>
            </a:r>
            <a:r>
              <a:rPr lang="pt-BR" sz="2000" dirty="0"/>
              <a:t>+</a:t>
            </a:r>
            <a:r>
              <a:rPr lang="pt-BR" dirty="0"/>
              <a:t> m)</a:t>
            </a:r>
          </a:p>
          <a:p>
            <a:pPr lvl="1"/>
            <a:endParaRPr lang="pt-BR" dirty="0"/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Hancart</a:t>
            </a:r>
            <a:r>
              <a:rPr lang="pt-BR" dirty="0"/>
              <a:t> tem pior caso O(n ∙ m) mas seu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comportamento médio </a:t>
            </a:r>
            <a:r>
              <a:rPr lang="pt-BR" dirty="0"/>
              <a:t>é melhor, apresentando um resultado prático superior ao Força Bruta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força bruta </a:t>
            </a:r>
            <a:r>
              <a:rPr lang="pt-BR" dirty="0"/>
              <a:t>é a base para o método de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Hancart</a:t>
            </a:r>
            <a:r>
              <a:rPr lang="pt-BR" dirty="0"/>
              <a:t>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Knuth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, Morris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Pratt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239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Força Bruta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consiste em examinar todas as possíveis situações</a:t>
            </a:r>
          </a:p>
          <a:p>
            <a:pPr lvl="1"/>
            <a:r>
              <a:rPr lang="pt-BR" dirty="0"/>
              <a:t>Se P for subcadeia de T, então P se encontra em T deslocado de </a:t>
            </a:r>
            <a:r>
              <a:rPr lang="pt-BR" sz="2000" dirty="0">
                <a:latin typeface="Freestyle Script" pitchFamily="66" charset="0"/>
              </a:rPr>
              <a:t>l</a:t>
            </a:r>
            <a:r>
              <a:rPr lang="pt-BR" dirty="0"/>
              <a:t> posições</a:t>
            </a:r>
          </a:p>
          <a:p>
            <a:pPr lvl="1"/>
            <a:r>
              <a:rPr lang="pt-BR" dirty="0"/>
              <a:t>Compare P com a subcadeia T de tamanho m, para todos os possíveis valores de </a:t>
            </a:r>
            <a:r>
              <a:rPr lang="pt-BR" sz="2000" dirty="0">
                <a:latin typeface="Freestyle Script" pitchFamily="66" charset="0"/>
              </a:rPr>
              <a:t>l</a:t>
            </a:r>
            <a:endParaRPr lang="pt-BR" dirty="0"/>
          </a:p>
        </p:txBody>
      </p:sp>
      <p:grpSp>
        <p:nvGrpSpPr>
          <p:cNvPr id="24" name="Agrupar 23"/>
          <p:cNvGrpSpPr/>
          <p:nvPr/>
        </p:nvGrpSpPr>
        <p:grpSpPr>
          <a:xfrm>
            <a:off x="1991544" y="3789040"/>
            <a:ext cx="3832050" cy="2377441"/>
            <a:chOff x="1991544" y="3789040"/>
            <a:chExt cx="3832050" cy="2377441"/>
          </a:xfrm>
        </p:grpSpPr>
        <p:cxnSp>
          <p:nvCxnSpPr>
            <p:cNvPr id="31" name="Conector reto 30"/>
            <p:cNvCxnSpPr/>
            <p:nvPr/>
          </p:nvCxnSpPr>
          <p:spPr>
            <a:xfrm>
              <a:off x="2811568" y="4456655"/>
              <a:ext cx="1841" cy="2005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3144070" y="4441720"/>
              <a:ext cx="12598" cy="7832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3479039" y="4432100"/>
              <a:ext cx="15571" cy="139768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 flipH="1">
              <a:off x="3802294" y="4433046"/>
              <a:ext cx="12967" cy="134079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4146187" y="4456655"/>
              <a:ext cx="0" cy="13171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>
              <a:off x="4474830" y="4432100"/>
              <a:ext cx="0" cy="13171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>
              <a:off x="4805882" y="4456655"/>
              <a:ext cx="0" cy="13171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tângulo 3"/>
            <p:cNvSpPr/>
            <p:nvPr/>
          </p:nvSpPr>
          <p:spPr>
            <a:xfrm>
              <a:off x="2812298" y="4092291"/>
              <a:ext cx="332892" cy="3654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3145190" y="4092291"/>
              <a:ext cx="332892" cy="3654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78082" y="4095292"/>
              <a:ext cx="332892" cy="3624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810974" y="4097906"/>
              <a:ext cx="332892" cy="3598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43866" y="4097906"/>
              <a:ext cx="332892" cy="3587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476758" y="4099465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807466" y="4099465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504276" y="4073723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T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830151" y="3794439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52294" y="3793204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480297" y="3791434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802440" y="3790199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150950" y="3792045"/>
              <a:ext cx="315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4478958" y="3790810"/>
              <a:ext cx="305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18584" y="3789040"/>
              <a:ext cx="302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811568" y="4658216"/>
              <a:ext cx="332892" cy="354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144460" y="4658216"/>
              <a:ext cx="332892" cy="354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477352" y="4657161"/>
              <a:ext cx="332892" cy="355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b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810244" y="4657161"/>
              <a:ext cx="332892" cy="355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e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505878" y="4633268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P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140303" y="5217164"/>
              <a:ext cx="332892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473195" y="5217164"/>
              <a:ext cx="332892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806087" y="5216109"/>
              <a:ext cx="332892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b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4138979" y="5216109"/>
              <a:ext cx="332892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e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487487" y="5776456"/>
              <a:ext cx="332892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820379" y="5776456"/>
              <a:ext cx="332892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153271" y="5773842"/>
              <a:ext cx="332892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b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486163" y="5773842"/>
              <a:ext cx="332892" cy="3554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e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014179" y="4664046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Freestyle Script" pitchFamily="66" charset="0"/>
                </a:rPr>
                <a:t>l</a:t>
              </a:r>
              <a:r>
                <a:rPr lang="pt-BR" dirty="0"/>
                <a:t> </a:t>
              </a:r>
              <a:r>
                <a:rPr lang="pt-BR" dirty="0">
                  <a:latin typeface="Calibri" panose="020F0502020204030204" pitchFamily="34" charset="0"/>
                </a:rPr>
                <a:t>= 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991544" y="5226438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Freestyle Script" pitchFamily="66" charset="0"/>
                </a:rPr>
                <a:t>l</a:t>
              </a:r>
              <a:r>
                <a:rPr lang="pt-BR" dirty="0"/>
                <a:t> </a:t>
              </a:r>
              <a:r>
                <a:rPr lang="pt-BR" dirty="0">
                  <a:latin typeface="Calibri" panose="020F0502020204030204" pitchFamily="34" charset="0"/>
                </a:rPr>
                <a:t>= 1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1991544" y="5797149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Freestyle Script" pitchFamily="66" charset="0"/>
                </a:rPr>
                <a:t>l</a:t>
              </a:r>
              <a:r>
                <a:rPr lang="pt-BR" dirty="0"/>
                <a:t> </a:t>
              </a:r>
              <a:r>
                <a:rPr lang="pt-BR" dirty="0">
                  <a:latin typeface="Calibri" panose="020F0502020204030204" pitchFamily="34" charset="0"/>
                </a:rPr>
                <a:t>= 2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505878" y="5191541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P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5505878" y="5725341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P</a:t>
              </a:r>
              <a:endParaRPr lang="pt-BR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4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Força Bruta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algoritmo abaixo mostra o processo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casamento por força bruta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24128" y="3063430"/>
            <a:ext cx="5121915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Casamento de Cadeias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função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ForçaBruta</a:t>
            </a:r>
            <a:r>
              <a:rPr lang="pt-BR" sz="1600" dirty="0">
                <a:latin typeface="Consolas" panose="020B0609020204030204" pitchFamily="49" charset="0"/>
              </a:rPr>
              <a:t>(padrão P, texto T)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l = 0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enquanto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l ≤ n - m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i = 0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|   enquanto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i &lt; m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T[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l+i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] == P[i]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|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i = i + 1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i == m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retorne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“casamento na posição l”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|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l = l + 1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retorne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“não há casamento”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260901" y="3126325"/>
            <a:ext cx="254108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n = tamanho do texto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m = tamanho do padrão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7536160" y="4133087"/>
            <a:ext cx="3832050" cy="2377441"/>
            <a:chOff x="1991544" y="3789040"/>
            <a:chExt cx="3832050" cy="2377441"/>
          </a:xfrm>
        </p:grpSpPr>
        <p:cxnSp>
          <p:nvCxnSpPr>
            <p:cNvPr id="7" name="Conector reto 6"/>
            <p:cNvCxnSpPr/>
            <p:nvPr/>
          </p:nvCxnSpPr>
          <p:spPr>
            <a:xfrm>
              <a:off x="2811568" y="4456655"/>
              <a:ext cx="1841" cy="2005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3144070" y="4441720"/>
              <a:ext cx="12598" cy="7832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3479039" y="4432100"/>
              <a:ext cx="15571" cy="139768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H="1">
              <a:off x="3802294" y="4433046"/>
              <a:ext cx="12967" cy="134079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4146187" y="4456655"/>
              <a:ext cx="0" cy="13171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4474830" y="4432100"/>
              <a:ext cx="0" cy="13171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4805882" y="4456655"/>
              <a:ext cx="0" cy="13171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2812298" y="4092291"/>
              <a:ext cx="332892" cy="3654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145190" y="4092291"/>
              <a:ext cx="332892" cy="3654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478082" y="4095292"/>
              <a:ext cx="332892" cy="3624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810974" y="4097906"/>
              <a:ext cx="332892" cy="3598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143866" y="4097906"/>
              <a:ext cx="332892" cy="3587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476758" y="4099465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4807466" y="4099465"/>
              <a:ext cx="33289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504276" y="4073723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T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830151" y="3794439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152294" y="3793204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480297" y="3791434"/>
              <a:ext cx="314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802440" y="3790199"/>
              <a:ext cx="32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4150950" y="3792045"/>
              <a:ext cx="315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4478958" y="3790810"/>
              <a:ext cx="305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818584" y="3789040"/>
              <a:ext cx="302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811568" y="4658216"/>
              <a:ext cx="332892" cy="354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3144460" y="4658216"/>
              <a:ext cx="332892" cy="354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477352" y="4657161"/>
              <a:ext cx="332892" cy="355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b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810244" y="4657161"/>
              <a:ext cx="332892" cy="355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e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505878" y="4633268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P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140303" y="5217164"/>
              <a:ext cx="332892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473195" y="5217164"/>
              <a:ext cx="332892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806087" y="5216109"/>
              <a:ext cx="332892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b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138979" y="5216109"/>
              <a:ext cx="332892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e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487487" y="5776456"/>
              <a:ext cx="332892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820379" y="5776456"/>
              <a:ext cx="332892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4153271" y="5773842"/>
              <a:ext cx="332892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b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4486163" y="5773842"/>
              <a:ext cx="332892" cy="3554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ysClr val="windowText" lastClr="000000"/>
                  </a:solidFill>
                  <a:latin typeface="+mj-lt"/>
                </a:rPr>
                <a:t>e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014179" y="4664046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Freestyle Script" pitchFamily="66" charset="0"/>
                </a:rPr>
                <a:t>l</a:t>
              </a:r>
              <a:r>
                <a:rPr lang="pt-BR" dirty="0"/>
                <a:t> </a:t>
              </a:r>
              <a:r>
                <a:rPr lang="pt-BR" dirty="0">
                  <a:latin typeface="Calibri" panose="020F0502020204030204" pitchFamily="34" charset="0"/>
                </a:rPr>
                <a:t>= 0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991544" y="5226438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Freestyle Script" pitchFamily="66" charset="0"/>
                </a:rPr>
                <a:t>l</a:t>
              </a:r>
              <a:r>
                <a:rPr lang="pt-BR" dirty="0"/>
                <a:t> </a:t>
              </a:r>
              <a:r>
                <a:rPr lang="pt-BR" dirty="0">
                  <a:latin typeface="Calibri" panose="020F0502020204030204" pitchFamily="34" charset="0"/>
                </a:rPr>
                <a:t>= 1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1991544" y="5797149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Freestyle Script" pitchFamily="66" charset="0"/>
                </a:rPr>
                <a:t>l</a:t>
              </a:r>
              <a:r>
                <a:rPr lang="pt-BR" dirty="0"/>
                <a:t> </a:t>
              </a:r>
              <a:r>
                <a:rPr lang="pt-BR" dirty="0">
                  <a:latin typeface="Calibri" panose="020F0502020204030204" pitchFamily="34" charset="0"/>
                </a:rPr>
                <a:t>= 2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505878" y="5191541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P</a:t>
              </a:r>
              <a:endParaRPr lang="pt-BR" dirty="0">
                <a:latin typeface="Calibri" panose="020F0502020204030204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5505878" y="5725341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Calibri" panose="020F0502020204030204" pitchFamily="34" charset="0"/>
                </a:rPr>
                <a:t>P</a:t>
              </a:r>
              <a:endParaRPr lang="pt-BR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8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3259</TotalTime>
  <Words>2498</Words>
  <Application>Microsoft Office PowerPoint</Application>
  <PresentationFormat>Widescreen</PresentationFormat>
  <Paragraphs>1196</Paragraphs>
  <Slides>19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Calibri</vt:lpstr>
      <vt:lpstr>Consolas</vt:lpstr>
      <vt:lpstr>Freestyle Script</vt:lpstr>
      <vt:lpstr>Symbol</vt:lpstr>
      <vt:lpstr>Tw Cen MT</vt:lpstr>
      <vt:lpstr>Tw Cen MT Condensed</vt:lpstr>
      <vt:lpstr>Wingdings 3</vt:lpstr>
      <vt:lpstr>Integral</vt:lpstr>
      <vt:lpstr>Casamento de cadeias</vt:lpstr>
      <vt:lpstr>Introdução</vt:lpstr>
      <vt:lpstr>Introdução</vt:lpstr>
      <vt:lpstr>Casamento de Cadeias</vt:lpstr>
      <vt:lpstr>Casamento de Cadeias</vt:lpstr>
      <vt:lpstr>Casamento de Cadeias</vt:lpstr>
      <vt:lpstr>Casamento de CaDEIAS</vt:lpstr>
      <vt:lpstr>Força Bruta</vt:lpstr>
      <vt:lpstr>Força Bruta</vt:lpstr>
      <vt:lpstr>Força Bruta</vt:lpstr>
      <vt:lpstr>Hancart</vt:lpstr>
      <vt:lpstr>Hancart</vt:lpstr>
      <vt:lpstr>Hancart</vt:lpstr>
      <vt:lpstr>Hancart</vt:lpstr>
      <vt:lpstr>Hancart</vt:lpstr>
      <vt:lpstr>Hancart</vt:lpstr>
      <vt:lpstr>Hancart</vt:lpstr>
      <vt:lpstr>EXERCÍCIO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Cadeias;Processamento</cp:keywords>
  <cp:lastModifiedBy>Judson Santiago</cp:lastModifiedBy>
  <cp:revision>297</cp:revision>
  <dcterms:created xsi:type="dcterms:W3CDTF">2008-03-07T12:19:15Z</dcterms:created>
  <dcterms:modified xsi:type="dcterms:W3CDTF">2017-10-04T18:53:07Z</dcterms:modified>
  <cp:contentStatus/>
</cp:coreProperties>
</file>