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3"/>
  </p:notesMasterIdLst>
  <p:handoutMasterIdLst>
    <p:handoutMasterId r:id="rId14"/>
  </p:handoutMasterIdLst>
  <p:sldIdLst>
    <p:sldId id="353" r:id="rId2"/>
    <p:sldId id="327" r:id="rId3"/>
    <p:sldId id="355" r:id="rId4"/>
    <p:sldId id="350" r:id="rId5"/>
    <p:sldId id="356" r:id="rId6"/>
    <p:sldId id="357" r:id="rId7"/>
    <p:sldId id="351" r:id="rId8"/>
    <p:sldId id="352" r:id="rId9"/>
    <p:sldId id="349" r:id="rId10"/>
    <p:sldId id="354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404" autoAdjust="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24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0A774CB-CCB1-46F5-8B09-D86C272A4E68}"/>
    <pc:docChg chg="custSel addSld modSld">
      <pc:chgData name="Judson Santiago" userId="ebb108da2f256286" providerId="LiveId" clId="{50A774CB-CCB1-46F5-8B09-D86C272A4E68}" dt="2017-10-16T19:37:26.499" v="674" actId="20577"/>
      <pc:docMkLst>
        <pc:docMk/>
      </pc:docMkLst>
      <pc:sldChg chg="modSp">
        <pc:chgData name="Judson Santiago" userId="ebb108da2f256286" providerId="LiveId" clId="{50A774CB-CCB1-46F5-8B09-D86C272A4E68}" dt="2017-10-16T19:08:48.203" v="415" actId="207"/>
        <pc:sldMkLst>
          <pc:docMk/>
          <pc:sldMk cId="3133752488" sldId="350"/>
        </pc:sldMkLst>
        <pc:graphicFrameChg chg="modGraphic">
          <ac:chgData name="Judson Santiago" userId="ebb108da2f256286" providerId="LiveId" clId="{50A774CB-CCB1-46F5-8B09-D86C272A4E68}" dt="2017-10-16T19:08:48.203" v="415" actId="207"/>
          <ac:graphicFrameMkLst>
            <pc:docMk/>
            <pc:sldMk cId="3133752488" sldId="350"/>
            <ac:graphicFrameMk id="10" creationId="{00000000-0000-0000-0000-000000000000}"/>
          </ac:graphicFrameMkLst>
        </pc:graphicFrameChg>
      </pc:sldChg>
      <pc:sldChg chg="addSp modSp add">
        <pc:chgData name="Judson Santiago" userId="ebb108da2f256286" providerId="LiveId" clId="{50A774CB-CCB1-46F5-8B09-D86C272A4E68}" dt="2017-10-16T19:07:29.714" v="414" actId="6549"/>
        <pc:sldMkLst>
          <pc:docMk/>
          <pc:sldMk cId="533325658" sldId="355"/>
        </pc:sldMkLst>
        <pc:spChg chg="mod">
          <ac:chgData name="Judson Santiago" userId="ebb108da2f256286" providerId="LiveId" clId="{50A774CB-CCB1-46F5-8B09-D86C272A4E68}" dt="2017-10-16T18:56:00.269" v="1"/>
          <ac:spMkLst>
            <pc:docMk/>
            <pc:sldMk cId="533325658" sldId="355"/>
            <ac:spMk id="2" creationId="{F6598191-7FEA-4A95-BDE6-9100D42A2583}"/>
          </ac:spMkLst>
        </pc:spChg>
        <pc:spChg chg="mod">
          <ac:chgData name="Judson Santiago" userId="ebb108da2f256286" providerId="LiveId" clId="{50A774CB-CCB1-46F5-8B09-D86C272A4E68}" dt="2017-10-16T19:07:29.714" v="414" actId="6549"/>
          <ac:spMkLst>
            <pc:docMk/>
            <pc:sldMk cId="533325658" sldId="355"/>
            <ac:spMk id="3" creationId="{438F63F1-A522-4FE8-A7E2-96E89906A306}"/>
          </ac:spMkLst>
        </pc:spChg>
        <pc:graphicFrameChg chg="add mod modGraphic">
          <ac:chgData name="Judson Santiago" userId="ebb108da2f256286" providerId="LiveId" clId="{50A774CB-CCB1-46F5-8B09-D86C272A4E68}" dt="2017-10-16T19:07:21.477" v="413" actId="207"/>
          <ac:graphicFrameMkLst>
            <pc:docMk/>
            <pc:sldMk cId="533325658" sldId="355"/>
            <ac:graphicFrameMk id="4" creationId="{3D6FCB19-EFB8-4B43-B8A4-950886F5437C}"/>
          </ac:graphicFrameMkLst>
        </pc:graphicFrameChg>
      </pc:sldChg>
      <pc:sldChg chg="addSp delSp modSp add modNotesTx">
        <pc:chgData name="Judson Santiago" userId="ebb108da2f256286" providerId="LiveId" clId="{50A774CB-CCB1-46F5-8B09-D86C272A4E68}" dt="2017-10-16T19:37:26.499" v="674" actId="20577"/>
        <pc:sldMkLst>
          <pc:docMk/>
          <pc:sldMk cId="1611000282" sldId="356"/>
        </pc:sldMkLst>
        <pc:spChg chg="mod">
          <ac:chgData name="Judson Santiago" userId="ebb108da2f256286" providerId="LiveId" clId="{50A774CB-CCB1-46F5-8B09-D86C272A4E68}" dt="2017-10-16T19:20:05.445" v="426" actId="20577"/>
          <ac:spMkLst>
            <pc:docMk/>
            <pc:sldMk cId="1611000282" sldId="356"/>
            <ac:spMk id="2" creationId="{C6C30AAE-C41C-473D-8455-FBF9E66F3CA4}"/>
          </ac:spMkLst>
        </pc:spChg>
        <pc:spChg chg="del">
          <ac:chgData name="Judson Santiago" userId="ebb108da2f256286" providerId="LiveId" clId="{50A774CB-CCB1-46F5-8B09-D86C272A4E68}" dt="2017-10-16T19:21:01.722" v="430"/>
          <ac:spMkLst>
            <pc:docMk/>
            <pc:sldMk cId="1611000282" sldId="356"/>
            <ac:spMk id="3" creationId="{D39D2E1B-2154-442B-B7C1-5E416C6B9E1E}"/>
          </ac:spMkLst>
        </pc:spChg>
        <pc:spChg chg="add mod">
          <ac:chgData name="Judson Santiago" userId="ebb108da2f256286" providerId="LiveId" clId="{50A774CB-CCB1-46F5-8B09-D86C272A4E68}" dt="2017-10-16T19:33:21.306" v="596" actId="20577"/>
          <ac:spMkLst>
            <pc:docMk/>
            <pc:sldMk cId="1611000282" sldId="356"/>
            <ac:spMk id="7" creationId="{AF80BFF6-BD48-4180-BBD8-18E3E5FFDD0E}"/>
          </ac:spMkLst>
        </pc:spChg>
        <pc:picChg chg="add del mod">
          <ac:chgData name="Judson Santiago" userId="ebb108da2f256286" providerId="LiveId" clId="{50A774CB-CCB1-46F5-8B09-D86C272A4E68}" dt="2017-10-16T19:20:12.020" v="429" actId="478"/>
          <ac:picMkLst>
            <pc:docMk/>
            <pc:sldMk cId="1611000282" sldId="356"/>
            <ac:picMk id="4" creationId="{7E64C926-F00E-4A9B-91D8-6FBF28F92E34}"/>
          </ac:picMkLst>
        </pc:picChg>
        <pc:picChg chg="add mod">
          <ac:chgData name="Judson Santiago" userId="ebb108da2f256286" providerId="LiveId" clId="{50A774CB-CCB1-46F5-8B09-D86C272A4E68}" dt="2017-10-16T19:32:29.618" v="571"/>
          <ac:picMkLst>
            <pc:docMk/>
            <pc:sldMk cId="1611000282" sldId="356"/>
            <ac:picMk id="6" creationId="{A27D853D-F126-4499-8D44-58FF2410500D}"/>
          </ac:picMkLst>
        </pc:picChg>
      </pc:sldChg>
      <pc:sldChg chg="modSp add">
        <pc:chgData name="Judson Santiago" userId="ebb108da2f256286" providerId="LiveId" clId="{50A774CB-CCB1-46F5-8B09-D86C272A4E68}" dt="2017-10-16T19:33:08.787" v="589" actId="122"/>
        <pc:sldMkLst>
          <pc:docMk/>
          <pc:sldMk cId="1846050921" sldId="357"/>
        </pc:sldMkLst>
        <pc:spChg chg="mod">
          <ac:chgData name="Judson Santiago" userId="ebb108da2f256286" providerId="LiveId" clId="{50A774CB-CCB1-46F5-8B09-D86C272A4E68}" dt="2017-10-16T19:33:08.787" v="589" actId="122"/>
          <ac:spMkLst>
            <pc:docMk/>
            <pc:sldMk cId="1846050921" sldId="357"/>
            <ac:spMk id="7" creationId="{AF80BFF6-BD48-4180-BBD8-18E3E5FFDD0E}"/>
          </ac:spMkLst>
        </pc:spChg>
        <pc:picChg chg="mod">
          <ac:chgData name="Judson Santiago" userId="ebb108da2f256286" providerId="LiveId" clId="{50A774CB-CCB1-46F5-8B09-D86C272A4E68}" dt="2017-10-16T19:32:40.572" v="573"/>
          <ac:picMkLst>
            <pc:docMk/>
            <pc:sldMk cId="1846050921" sldId="357"/>
            <ac:picMk id="6" creationId="{A27D853D-F126-4499-8D44-58FF241050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10/16/2017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os diferentes tipos</a:t>
            </a:r>
            <a:r>
              <a:rPr lang="pt-BR" baseline="0" dirty="0"/>
              <a:t> memória.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9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Mostrar endereços produzidos pelo exemplo</a:t>
            </a:r>
            <a:r>
              <a:rPr lang="pt-BR" sz="1200" baseline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(Constants.cpp)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68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(sub rsp,40) está fazendo um alinhamento da pilha para as funções da API Win32.</a:t>
            </a:r>
          </a:p>
          <a:p>
            <a:r>
              <a:rPr lang="pt-BR" dirty="0"/>
              <a:t>sub = subtração</a:t>
            </a:r>
          </a:p>
          <a:p>
            <a:r>
              <a:rPr lang="pt-BR" dirty="0" err="1"/>
              <a:t>rsp</a:t>
            </a:r>
            <a:r>
              <a:rPr lang="pt-BR" dirty="0"/>
              <a:t> = </a:t>
            </a:r>
            <a:r>
              <a:rPr lang="pt-BR" dirty="0" err="1"/>
              <a:t>register</a:t>
            </a:r>
            <a:r>
              <a:rPr lang="pt-BR" dirty="0"/>
              <a:t> </a:t>
            </a:r>
            <a:r>
              <a:rPr lang="pt-BR" dirty="0" err="1"/>
              <a:t>stack</a:t>
            </a:r>
            <a:r>
              <a:rPr lang="pt-BR" dirty="0"/>
              <a:t> pointer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4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Sub rsp,40 está fazendo um alinhamento da pilha para as funções da API Win32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4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Demonstrar diferença de desempenho</a:t>
            </a:r>
            <a:r>
              <a:rPr lang="pt-BR" sz="1200" baseline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com a ordem de acesso dos elementos na matriz (MatrixOrder.cpp)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70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Demonstrar exemplos de registros com tamanhos modificados pelo alinhamento </a:t>
            </a:r>
            <a:r>
              <a:rPr lang="pt-BR" sz="1200" baseline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(Alignment.cpp)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4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8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6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10/16/2017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Gerenciamento De </a:t>
            </a:r>
            <a:r>
              <a:rPr lang="pt-BR" dirty="0"/>
              <a:t>Memória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40725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Gerenciador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Gerenciador de memória </a:t>
            </a:r>
            <a:r>
              <a:rPr lang="pt-BR" dirty="0"/>
              <a:t>baseado em Alocação Rápida</a:t>
            </a:r>
          </a:p>
          <a:p>
            <a:pPr lvl="1"/>
            <a:r>
              <a:rPr lang="pt-BR" dirty="0"/>
              <a:t>Utilização de blocos de tamanho fixo</a:t>
            </a:r>
          </a:p>
          <a:p>
            <a:pPr lvl="1"/>
            <a:r>
              <a:rPr lang="pt-BR" dirty="0"/>
              <a:t>Cabeçalho aponta para o próximo bloco livre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19536" y="4435202"/>
            <a:ext cx="2160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135560" y="4435202"/>
            <a:ext cx="576064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11624" y="4435202"/>
            <a:ext cx="2160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27648" y="4435202"/>
            <a:ext cx="576064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503712" y="4435202"/>
            <a:ext cx="2160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19736" y="4435202"/>
            <a:ext cx="576064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295800" y="4435202"/>
            <a:ext cx="2160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511824" y="4435202"/>
            <a:ext cx="576064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82444" y="4435202"/>
            <a:ext cx="2160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298468" y="4435202"/>
            <a:ext cx="576064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874532" y="4435202"/>
            <a:ext cx="2160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90556" y="4435202"/>
            <a:ext cx="576064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666620" y="4435202"/>
            <a:ext cx="2160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882644" y="4435202"/>
            <a:ext cx="576064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458708" y="4435202"/>
            <a:ext cx="2160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674732" y="4435202"/>
            <a:ext cx="576064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: Angulado 20"/>
          <p:cNvCxnSpPr>
            <a:cxnSpLocks/>
            <a:endCxn id="4" idx="0"/>
          </p:cNvCxnSpPr>
          <p:nvPr/>
        </p:nvCxnSpPr>
        <p:spPr>
          <a:xfrm rot="16200000" flipH="1">
            <a:off x="1685510" y="4093164"/>
            <a:ext cx="360040" cy="324036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412405" y="37412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head</a:t>
            </a:r>
            <a:endParaRPr lang="pt-BR" sz="1400" dirty="0">
              <a:latin typeface="Consolas" panose="020B0609020204030204" pitchFamily="49" charset="0"/>
            </a:endParaRPr>
          </a:p>
        </p:txBody>
      </p:sp>
      <p:cxnSp>
        <p:nvCxnSpPr>
          <p:cNvPr id="24" name="Conector: Angulado 23"/>
          <p:cNvCxnSpPr>
            <a:cxnSpLocks/>
          </p:cNvCxnSpPr>
          <p:nvPr/>
        </p:nvCxnSpPr>
        <p:spPr>
          <a:xfrm rot="16200000" flipH="1">
            <a:off x="2345418" y="4306060"/>
            <a:ext cx="175475" cy="792088"/>
          </a:xfrm>
          <a:prstGeom prst="bentConnector3">
            <a:avLst>
              <a:gd name="adj1" fmla="val 230275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/>
          <p:cNvCxnSpPr>
            <a:cxnSpLocks/>
          </p:cNvCxnSpPr>
          <p:nvPr/>
        </p:nvCxnSpPr>
        <p:spPr>
          <a:xfrm rot="5400000" flipH="1" flipV="1">
            <a:off x="3123398" y="4137790"/>
            <a:ext cx="184564" cy="792088"/>
          </a:xfrm>
          <a:prstGeom prst="bentConnector3">
            <a:avLst>
              <a:gd name="adj1" fmla="val 223859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/>
          <p:cNvCxnSpPr>
            <a:cxnSpLocks/>
          </p:cNvCxnSpPr>
          <p:nvPr/>
        </p:nvCxnSpPr>
        <p:spPr>
          <a:xfrm rot="16200000" flipH="1">
            <a:off x="3914587" y="4306060"/>
            <a:ext cx="175475" cy="792088"/>
          </a:xfrm>
          <a:prstGeom prst="bentConnector3">
            <a:avLst>
              <a:gd name="adj1" fmla="val 230275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/>
          <p:cNvCxnSpPr>
            <a:cxnSpLocks/>
          </p:cNvCxnSpPr>
          <p:nvPr/>
        </p:nvCxnSpPr>
        <p:spPr>
          <a:xfrm rot="5400000" flipH="1" flipV="1">
            <a:off x="4692566" y="4137790"/>
            <a:ext cx="184564" cy="792088"/>
          </a:xfrm>
          <a:prstGeom prst="bentConnector3">
            <a:avLst>
              <a:gd name="adj1" fmla="val 223859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/>
          <p:cNvCxnSpPr>
            <a:cxnSpLocks/>
          </p:cNvCxnSpPr>
          <p:nvPr/>
        </p:nvCxnSpPr>
        <p:spPr>
          <a:xfrm rot="5400000" flipH="1" flipV="1">
            <a:off x="6293592" y="4137790"/>
            <a:ext cx="184564" cy="792088"/>
          </a:xfrm>
          <a:prstGeom prst="bentConnector3">
            <a:avLst>
              <a:gd name="adj1" fmla="val 223859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cxnSpLocks/>
          </p:cNvCxnSpPr>
          <p:nvPr/>
        </p:nvCxnSpPr>
        <p:spPr>
          <a:xfrm rot="16200000" flipH="1">
            <a:off x="5498763" y="4306060"/>
            <a:ext cx="175475" cy="792088"/>
          </a:xfrm>
          <a:prstGeom prst="bentConnector3">
            <a:avLst>
              <a:gd name="adj1" fmla="val 230275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/>
          <p:cNvCxnSpPr>
            <a:cxnSpLocks/>
          </p:cNvCxnSpPr>
          <p:nvPr/>
        </p:nvCxnSpPr>
        <p:spPr>
          <a:xfrm rot="16200000" flipH="1">
            <a:off x="7075653" y="4306060"/>
            <a:ext cx="175475" cy="792088"/>
          </a:xfrm>
          <a:prstGeom prst="bentConnector3">
            <a:avLst>
              <a:gd name="adj1" fmla="val 230275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cxnSpLocks/>
          </p:cNvCxnSpPr>
          <p:nvPr/>
        </p:nvCxnSpPr>
        <p:spPr>
          <a:xfrm rot="5400000" flipH="1" flipV="1">
            <a:off x="7877768" y="4137790"/>
            <a:ext cx="184564" cy="792088"/>
          </a:xfrm>
          <a:prstGeom prst="bentConnector3">
            <a:avLst>
              <a:gd name="adj1" fmla="val 223859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/>
          </p:cNvCxnSpPr>
          <p:nvPr/>
        </p:nvCxnSpPr>
        <p:spPr>
          <a:xfrm>
            <a:off x="8265367" y="4435202"/>
            <a:ext cx="20145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/>
          </p:cNvCxnSpPr>
          <p:nvPr/>
        </p:nvCxnSpPr>
        <p:spPr>
          <a:xfrm>
            <a:off x="8305102" y="4468540"/>
            <a:ext cx="1219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</p:cNvCxnSpPr>
          <p:nvPr/>
        </p:nvCxnSpPr>
        <p:spPr>
          <a:xfrm>
            <a:off x="8343037" y="4509120"/>
            <a:ext cx="4611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29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manipulação eficiente das estruturas de dados </a:t>
            </a:r>
            <a:r>
              <a:rPr lang="pt-BR" dirty="0"/>
              <a:t>depende não somente da complexidade dos algoritmos utilizados</a:t>
            </a:r>
          </a:p>
          <a:p>
            <a:r>
              <a:rPr lang="pt-BR" dirty="0"/>
              <a:t>É importante conhecer:</a:t>
            </a:r>
          </a:p>
          <a:p>
            <a:pPr lvl="1"/>
            <a:r>
              <a:rPr lang="pt-BR" dirty="0"/>
              <a:t>Sistema operacional</a:t>
            </a:r>
          </a:p>
          <a:p>
            <a:pPr lvl="1"/>
            <a:r>
              <a:rPr lang="pt-BR" dirty="0"/>
              <a:t>Arquitetura das máquinas</a:t>
            </a:r>
          </a:p>
          <a:p>
            <a:r>
              <a:rPr lang="pt-BR" dirty="0"/>
              <a:t>Esses elementos geram impacto:</a:t>
            </a:r>
          </a:p>
          <a:p>
            <a:pPr lvl="1"/>
            <a:r>
              <a:rPr lang="pt-BR" dirty="0"/>
              <a:t>Utilização do cache</a:t>
            </a:r>
          </a:p>
          <a:p>
            <a:pPr lvl="1"/>
            <a:r>
              <a:rPr lang="pt-BR" dirty="0"/>
              <a:t>Alinhamento de dados</a:t>
            </a:r>
          </a:p>
          <a:p>
            <a:pPr lvl="1"/>
            <a:r>
              <a:rPr lang="pt-BR" dirty="0"/>
              <a:t>Alocação de memória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95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memória se apresenta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diferentes formas, tamanhos e velocidades</a:t>
            </a:r>
          </a:p>
          <a:p>
            <a:pPr lvl="1"/>
            <a:r>
              <a:rPr lang="pt-BR" dirty="0"/>
              <a:t>Conhecendo bem as diferenças é possível escrever programas que fazem uso eficiente de cada tipo de memória:</a:t>
            </a:r>
          </a:p>
        </p:txBody>
      </p:sp>
      <p:sp>
        <p:nvSpPr>
          <p:cNvPr id="46" name="Seta para Cima 45"/>
          <p:cNvSpPr/>
          <p:nvPr/>
        </p:nvSpPr>
        <p:spPr>
          <a:xfrm>
            <a:off x="7094526" y="4152407"/>
            <a:ext cx="239177" cy="1934225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7631321" y="4511903"/>
            <a:ext cx="2209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Velocidade de Acesso</a:t>
            </a:r>
            <a:br>
              <a:rPr lang="pt-BR" dirty="0"/>
            </a:br>
            <a:r>
              <a:rPr lang="pt-BR" dirty="0"/>
              <a:t>da memória</a:t>
            </a:r>
            <a:br>
              <a:rPr lang="pt-BR" dirty="0"/>
            </a:br>
            <a:r>
              <a:rPr lang="pt-BR" dirty="0"/>
              <a:t>pela CPU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3595960" y="4151863"/>
            <a:ext cx="144016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Registrador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3271924" y="4545545"/>
            <a:ext cx="208823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2839876" y="4939227"/>
            <a:ext cx="295232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RAM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2443832" y="5332909"/>
            <a:ext cx="374441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Memória Virtual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1903772" y="5726592"/>
            <a:ext cx="48245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de Armazenamento em Massa</a:t>
            </a:r>
          </a:p>
        </p:txBody>
      </p:sp>
    </p:spTree>
    <p:extLst>
      <p:ext uri="{BB962C8B-B14F-4D97-AF65-F5344CB8AC3E}">
        <p14:creationId xmlns:p14="http://schemas.microsoft.com/office/powerpoint/2010/main" val="370570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98191-7FEA-4A95-BDE6-9100D42A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F63F1-A522-4FE8-A7E2-96E89906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Comparação dos tempos de acesso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D6FCB19-EFB8-4B43-B8A4-950886F54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43149"/>
              </p:ext>
            </p:extLst>
          </p:nvPr>
        </p:nvGraphicFramePr>
        <p:xfrm>
          <a:off x="1199457" y="2996952"/>
          <a:ext cx="734481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62078944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95399634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01744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Atividade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de acesso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Comparação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7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Ciclo de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 </a:t>
                      </a:r>
                      <a:r>
                        <a:rPr lang="pt-BR" dirty="0" err="1"/>
                        <a:t>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Cache 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 </a:t>
                      </a:r>
                      <a:r>
                        <a:rPr lang="pt-BR" dirty="0" err="1"/>
                        <a:t>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9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Cache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2.8 </a:t>
                      </a:r>
                      <a:r>
                        <a:rPr lang="pt-BR" dirty="0" err="1"/>
                        <a:t>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2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Cache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12.9 </a:t>
                      </a:r>
                      <a:r>
                        <a:rPr lang="pt-BR" dirty="0" err="1"/>
                        <a:t>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2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Memória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120 </a:t>
                      </a:r>
                      <a:r>
                        <a:rPr lang="pt-BR" dirty="0" err="1"/>
                        <a:t>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150 µs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 dias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 meses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8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3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otimizações</a:t>
            </a:r>
            <a:r>
              <a:rPr lang="pt-BR" dirty="0"/>
              <a:t> no uso da memória já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feitas pelo compilador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03644" y="2764572"/>
            <a:ext cx="46805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iostream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char </a:t>
            </a:r>
            <a:r>
              <a:rPr lang="pt-BR" sz="1400" dirty="0">
                <a:latin typeface="Consolas" panose="020B0609020204030204" pitchFamily="49" charset="0"/>
              </a:rPr>
              <a:t>* msg1 = </a:t>
            </a:r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"Texto"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char </a:t>
            </a:r>
            <a:r>
              <a:rPr lang="pt-BR" sz="1400" dirty="0">
                <a:latin typeface="Consolas" panose="020B0609020204030204" pitchFamily="49" charset="0"/>
              </a:rPr>
              <a:t>* msg2 = </a:t>
            </a:r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"Texto"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char </a:t>
            </a:r>
            <a:r>
              <a:rPr lang="pt-BR" sz="1400" dirty="0">
                <a:latin typeface="Consolas" panose="020B0609020204030204" pitchFamily="49" charset="0"/>
              </a:rPr>
              <a:t>* msg3 = </a:t>
            </a:r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Msg</a:t>
            </a:r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char </a:t>
            </a:r>
            <a:r>
              <a:rPr lang="pt-BR" sz="1400" dirty="0">
                <a:latin typeface="Consolas" panose="020B0609020204030204" pitchFamily="49" charset="0"/>
              </a:rPr>
              <a:t>* msg4 = </a:t>
            </a:r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Msg</a:t>
            </a:r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(msg1)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(msg2)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(msg3)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(msg4)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	system(</a:t>
            </a:r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</a:rPr>
              <a:t>"pause"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0;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097134" y="3980289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Constante iguais são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armazenadas apenas uma vez na memória </a:t>
            </a:r>
            <a:r>
              <a:rPr lang="pt-BR" sz="2000" dirty="0"/>
              <a:t>.</a:t>
            </a:r>
            <a:r>
              <a:rPr lang="pt-BR" sz="2000" dirty="0" err="1"/>
              <a:t>rodata</a:t>
            </a:r>
            <a:endParaRPr lang="pt-BR" sz="20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11594275" y="6393203"/>
            <a:ext cx="597725" cy="464797"/>
            <a:chOff x="11582400" y="6381328"/>
            <a:chExt cx="597725" cy="464797"/>
          </a:xfrm>
        </p:grpSpPr>
        <p:sp>
          <p:nvSpPr>
            <p:cNvPr id="8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788841" y="6507571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99534"/>
              </p:ext>
            </p:extLst>
          </p:nvPr>
        </p:nvGraphicFramePr>
        <p:xfrm>
          <a:off x="5807968" y="3060723"/>
          <a:ext cx="2859219" cy="333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219">
                  <a:extLst>
                    <a:ext uri="{9D8B030D-6E8A-4147-A177-3AD203B41FA5}">
                      <a16:colId xmlns:a16="http://schemas.microsoft.com/office/drawing/2014/main" val="326005628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memória alocada automaticamente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stack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5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memória alocada dinamicamente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heap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5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dados não inicializados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bss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cs typeface="Consolas" panose="020B0609020204030204" pitchFamily="49" charset="0"/>
                        </a:rPr>
                        <a:t>dados inicializados</a:t>
                      </a:r>
                    </a:p>
                    <a:p>
                      <a:pPr algn="r"/>
                      <a:r>
                        <a:rPr lang="pt-BR" sz="1400" dirty="0"/>
                        <a:t>.data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62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cs typeface="Consolas" panose="020B0609020204030204" pitchFamily="49" charset="0"/>
                        </a:rPr>
                        <a:t>dados constantes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rodata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instruções executáveis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text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75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30AAE-C41C-473D-8455-FBF9E66F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27D853D-F126-4499-8D44-58FF24105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288847"/>
            <a:ext cx="7983877" cy="399877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80BFF6-BD48-4180-BBD8-18E3E5FFDD0E}"/>
              </a:ext>
            </a:extLst>
          </p:cNvPr>
          <p:cNvSpPr txBox="1"/>
          <p:nvPr/>
        </p:nvSpPr>
        <p:spPr>
          <a:xfrm>
            <a:off x="9480376" y="3861048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gerado</a:t>
            </a:r>
            <a:br>
              <a:rPr lang="pt-BR" dirty="0"/>
            </a:br>
            <a:r>
              <a:rPr lang="pt-BR" dirty="0"/>
              <a:t>sem otimizações</a:t>
            </a:r>
          </a:p>
        </p:txBody>
      </p:sp>
    </p:spTree>
    <p:extLst>
      <p:ext uri="{BB962C8B-B14F-4D97-AF65-F5344CB8AC3E}">
        <p14:creationId xmlns:p14="http://schemas.microsoft.com/office/powerpoint/2010/main" val="16110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30AAE-C41C-473D-8455-FBF9E66F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27D853D-F126-4499-8D44-58FF24105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288847"/>
            <a:ext cx="7983876" cy="399877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80BFF6-BD48-4180-BBD8-18E3E5FFDD0E}"/>
              </a:ext>
            </a:extLst>
          </p:cNvPr>
          <p:cNvSpPr txBox="1"/>
          <p:nvPr/>
        </p:nvSpPr>
        <p:spPr>
          <a:xfrm>
            <a:off x="9480376" y="3861048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Código gerado</a:t>
            </a:r>
            <a:br>
              <a:rPr lang="pt-BR" dirty="0"/>
            </a:br>
            <a:r>
              <a:rPr lang="pt-BR" dirty="0"/>
              <a:t>com o máximo de</a:t>
            </a:r>
            <a:br>
              <a:rPr lang="pt-BR" dirty="0"/>
            </a:b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84605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programador</a:t>
            </a:r>
            <a:r>
              <a:rPr lang="pt-BR" dirty="0"/>
              <a:t> pode melhorar bastante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desempenho dos programas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99456" y="2996952"/>
            <a:ext cx="48965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ColumnOrder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j = 0; j &lt; </a:t>
            </a:r>
            <a:r>
              <a:rPr lang="pt-BR" sz="1400" dirty="0" err="1">
                <a:latin typeface="Consolas" panose="020B0609020204030204" pitchFamily="49" charset="0"/>
              </a:rPr>
              <a:t>Size</a:t>
            </a:r>
            <a:r>
              <a:rPr lang="pt-BR" sz="1400" dirty="0">
                <a:latin typeface="Consolas" panose="020B0609020204030204" pitchFamily="49" charset="0"/>
              </a:rPr>
              <a:t>; ++j)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i = 0; i &lt; </a:t>
            </a:r>
            <a:r>
              <a:rPr lang="pt-BR" sz="1400" dirty="0" err="1">
                <a:latin typeface="Consolas" panose="020B0609020204030204" pitchFamily="49" charset="0"/>
              </a:rPr>
              <a:t>Size</a:t>
            </a:r>
            <a:r>
              <a:rPr lang="pt-BR" sz="1400" dirty="0">
                <a:latin typeface="Consolas" panose="020B0609020204030204" pitchFamily="49" charset="0"/>
              </a:rPr>
              <a:t>; ++i)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latin typeface="Consolas" panose="020B0609020204030204" pitchFamily="49" charset="0"/>
              </a:rPr>
              <a:t>matrix</a:t>
            </a:r>
            <a:r>
              <a:rPr lang="pt-BR" sz="1400" dirty="0">
                <a:latin typeface="Consolas" panose="020B0609020204030204" pitchFamily="49" charset="0"/>
              </a:rPr>
              <a:t>[i][j] = 0;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RowOrder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i = 0; i &lt; </a:t>
            </a:r>
            <a:r>
              <a:rPr lang="pt-BR" sz="1400" dirty="0" err="1">
                <a:latin typeface="Consolas" panose="020B0609020204030204" pitchFamily="49" charset="0"/>
              </a:rPr>
              <a:t>Size</a:t>
            </a:r>
            <a:r>
              <a:rPr lang="pt-BR" sz="1400" dirty="0">
                <a:latin typeface="Consolas" panose="020B0609020204030204" pitchFamily="49" charset="0"/>
              </a:rPr>
              <a:t>; ++i)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j = 0; j &lt; </a:t>
            </a:r>
            <a:r>
              <a:rPr lang="pt-BR" sz="1400" dirty="0" err="1">
                <a:latin typeface="Consolas" panose="020B0609020204030204" pitchFamily="49" charset="0"/>
              </a:rPr>
              <a:t>Size</a:t>
            </a:r>
            <a:r>
              <a:rPr lang="pt-BR" sz="1400" dirty="0">
                <a:latin typeface="Consolas" panose="020B0609020204030204" pitchFamily="49" charset="0"/>
              </a:rPr>
              <a:t>; ++j)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latin typeface="Consolas" panose="020B0609020204030204" pitchFamily="49" charset="0"/>
              </a:rPr>
              <a:t>matrix</a:t>
            </a:r>
            <a:r>
              <a:rPr lang="pt-BR" sz="1400" dirty="0">
                <a:latin typeface="Consolas" panose="020B0609020204030204" pitchFamily="49" charset="0"/>
              </a:rPr>
              <a:t>[i][j] = 0;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72064" y="3781782"/>
            <a:ext cx="2448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 ordem de acesso aos elementos de um vetor vai ter impacto no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uso eficiente da memória cache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4275" y="6393203"/>
            <a:ext cx="597725" cy="464797"/>
            <a:chOff x="11582400" y="6381328"/>
            <a:chExt cx="597725" cy="464797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788841" y="6507571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pt-BR" dirty="0"/>
              <a:t>A CPU lê e escreve dados em memória alinhada de forma muito mais rápida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Qual o tamanho do registro </a:t>
            </a:r>
            <a:r>
              <a:rPr lang="pt-BR" sz="2000" dirty="0">
                <a:latin typeface="Consolas" panose="020B0609020204030204" pitchFamily="49" charset="0"/>
              </a:rPr>
              <a:t>Data</a:t>
            </a:r>
            <a:r>
              <a:rPr lang="pt-BR" dirty="0"/>
              <a:t>?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91920" y="3767975"/>
            <a:ext cx="2160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Data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char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ch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frac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num;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3269743" y="3767975"/>
            <a:ext cx="21602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400" b="1" dirty="0" err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pt-BR" sz="1400" b="1" dirty="0" err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// 1 byte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// 8 bytes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// 4 bytes</a:t>
            </a:r>
          </a:p>
        </p:txBody>
      </p:sp>
      <p:grpSp>
        <p:nvGrpSpPr>
          <p:cNvPr id="181" name="Agrupar 180"/>
          <p:cNvGrpSpPr/>
          <p:nvPr/>
        </p:nvGrpSpPr>
        <p:grpSpPr>
          <a:xfrm>
            <a:off x="7572100" y="3510674"/>
            <a:ext cx="3048614" cy="2405843"/>
            <a:chOff x="7572100" y="3510674"/>
            <a:chExt cx="3048614" cy="2405843"/>
          </a:xfrm>
        </p:grpSpPr>
        <p:sp>
          <p:nvSpPr>
            <p:cNvPr id="125" name="Chave Direita 124"/>
            <p:cNvSpPr/>
            <p:nvPr/>
          </p:nvSpPr>
          <p:spPr>
            <a:xfrm>
              <a:off x="9614810" y="3510674"/>
              <a:ext cx="141565" cy="240584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9756375" y="458139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24 bytes</a:t>
              </a:r>
            </a:p>
          </p:txBody>
        </p:sp>
        <p:sp>
          <p:nvSpPr>
            <p:cNvPr id="127" name="Chave Direita 126"/>
            <p:cNvSpPr/>
            <p:nvPr/>
          </p:nvSpPr>
          <p:spPr>
            <a:xfrm>
              <a:off x="8688288" y="3679194"/>
              <a:ext cx="108707" cy="6739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have Direita 127"/>
            <p:cNvSpPr/>
            <p:nvPr/>
          </p:nvSpPr>
          <p:spPr>
            <a:xfrm>
              <a:off x="8688288" y="5526661"/>
              <a:ext cx="108707" cy="3898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8755810" y="3872711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>
                  <a:latin typeface="Consolas" panose="020B0609020204030204" pitchFamily="49" charset="0"/>
                </a:rPr>
                <a:t>padding</a:t>
              </a:r>
              <a:endParaRPr lang="pt-BR" sz="1100" dirty="0">
                <a:latin typeface="Consolas" panose="020B0609020204030204" pitchFamily="49" charset="0"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8755809" y="5573184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>
                  <a:latin typeface="Consolas" panose="020B0609020204030204" pitchFamily="49" charset="0"/>
                </a:rPr>
                <a:t>padding</a:t>
              </a:r>
              <a:endParaRPr lang="pt-BR" sz="1100" dirty="0">
                <a:latin typeface="Consolas" panose="020B0609020204030204" pitchFamily="49" charset="0"/>
              </a:endParaRPr>
            </a:p>
          </p:txBody>
        </p:sp>
        <p:grpSp>
          <p:nvGrpSpPr>
            <p:cNvPr id="154" name="Agrupar 153"/>
            <p:cNvGrpSpPr/>
            <p:nvPr/>
          </p:nvGrpSpPr>
          <p:grpSpPr>
            <a:xfrm>
              <a:off x="7572100" y="3571830"/>
              <a:ext cx="1071570" cy="2344687"/>
              <a:chOff x="10848528" y="3068960"/>
              <a:chExt cx="1071570" cy="234468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10848528" y="3068960"/>
                <a:ext cx="1071570" cy="98095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1" name="Retângulo 130"/>
              <p:cNvSpPr/>
              <p:nvPr/>
            </p:nvSpPr>
            <p:spPr>
              <a:xfrm>
                <a:off x="10848528" y="3167055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2" name="Retângulo 131"/>
              <p:cNvSpPr/>
              <p:nvPr/>
            </p:nvSpPr>
            <p:spPr>
              <a:xfrm>
                <a:off x="10848528" y="3265150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3" name="Retângulo 132"/>
              <p:cNvSpPr/>
              <p:nvPr/>
            </p:nvSpPr>
            <p:spPr>
              <a:xfrm>
                <a:off x="10848528" y="3363245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4" name="Retângulo 133"/>
              <p:cNvSpPr/>
              <p:nvPr/>
            </p:nvSpPr>
            <p:spPr>
              <a:xfrm>
                <a:off x="10848528" y="3457851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10848528" y="3555946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6" name="Retângulo 135"/>
              <p:cNvSpPr/>
              <p:nvPr/>
            </p:nvSpPr>
            <p:spPr>
              <a:xfrm>
                <a:off x="10848528" y="3654041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7" name="Retângulo 136"/>
              <p:cNvSpPr/>
              <p:nvPr/>
            </p:nvSpPr>
            <p:spPr>
              <a:xfrm>
                <a:off x="10848528" y="3752136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8" name="Retângulo 137"/>
              <p:cNvSpPr/>
              <p:nvPr/>
            </p:nvSpPr>
            <p:spPr>
              <a:xfrm>
                <a:off x="10848528" y="3850231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9" name="Retângulo 138"/>
              <p:cNvSpPr/>
              <p:nvPr/>
            </p:nvSpPr>
            <p:spPr>
              <a:xfrm>
                <a:off x="10848528" y="3948326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0" name="Retângulo 139"/>
              <p:cNvSpPr/>
              <p:nvPr/>
            </p:nvSpPr>
            <p:spPr>
              <a:xfrm>
                <a:off x="10848528" y="4046421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10848528" y="4144516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2" name="Retângulo 141"/>
              <p:cNvSpPr/>
              <p:nvPr/>
            </p:nvSpPr>
            <p:spPr>
              <a:xfrm>
                <a:off x="10848528" y="4239122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3" name="Retângulo 142"/>
              <p:cNvSpPr/>
              <p:nvPr/>
            </p:nvSpPr>
            <p:spPr>
              <a:xfrm>
                <a:off x="10848528" y="4337217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4" name="Retângulo 143"/>
              <p:cNvSpPr/>
              <p:nvPr/>
            </p:nvSpPr>
            <p:spPr>
              <a:xfrm>
                <a:off x="10848528" y="4435312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5" name="Retângulo 144"/>
              <p:cNvSpPr/>
              <p:nvPr/>
            </p:nvSpPr>
            <p:spPr>
              <a:xfrm>
                <a:off x="10848528" y="4533407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6" name="Retângulo 145"/>
              <p:cNvSpPr/>
              <p:nvPr/>
            </p:nvSpPr>
            <p:spPr>
              <a:xfrm>
                <a:off x="10848528" y="4632376"/>
                <a:ext cx="1071570" cy="980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10848528" y="4730471"/>
                <a:ext cx="1071570" cy="980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8" name="Retângulo 147"/>
              <p:cNvSpPr/>
              <p:nvPr/>
            </p:nvSpPr>
            <p:spPr>
              <a:xfrm>
                <a:off x="10848528" y="4828566"/>
                <a:ext cx="1071570" cy="980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9" name="Retângulo 148"/>
              <p:cNvSpPr/>
              <p:nvPr/>
            </p:nvSpPr>
            <p:spPr>
              <a:xfrm>
                <a:off x="10848528" y="4926661"/>
                <a:ext cx="1071570" cy="980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10848528" y="5021267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51" name="Retângulo 150"/>
              <p:cNvSpPr/>
              <p:nvPr/>
            </p:nvSpPr>
            <p:spPr>
              <a:xfrm>
                <a:off x="10848528" y="5119362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52" name="Retângulo 151"/>
              <p:cNvSpPr/>
              <p:nvPr/>
            </p:nvSpPr>
            <p:spPr>
              <a:xfrm>
                <a:off x="10848528" y="5217457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10848528" y="5315552"/>
                <a:ext cx="1071570" cy="98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</p:grpSp>
      </p:grpSp>
      <p:grpSp>
        <p:nvGrpSpPr>
          <p:cNvPr id="180" name="Agrupar 179"/>
          <p:cNvGrpSpPr/>
          <p:nvPr/>
        </p:nvGrpSpPr>
        <p:grpSpPr>
          <a:xfrm>
            <a:off x="4847619" y="3767975"/>
            <a:ext cx="2117796" cy="1279261"/>
            <a:chOff x="4824043" y="4056975"/>
            <a:chExt cx="2117796" cy="1279261"/>
          </a:xfrm>
        </p:grpSpPr>
        <p:sp>
          <p:nvSpPr>
            <p:cNvPr id="87" name="Chave Direita 86"/>
            <p:cNvSpPr/>
            <p:nvPr/>
          </p:nvSpPr>
          <p:spPr>
            <a:xfrm>
              <a:off x="5956209" y="4056975"/>
              <a:ext cx="133252" cy="127446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077500" y="455570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13 bytes</a:t>
              </a:r>
            </a:p>
          </p:txBody>
        </p:sp>
        <p:grpSp>
          <p:nvGrpSpPr>
            <p:cNvPr id="155" name="Agrupar 154"/>
            <p:cNvGrpSpPr/>
            <p:nvPr/>
          </p:nvGrpSpPr>
          <p:grpSpPr>
            <a:xfrm>
              <a:off x="4824043" y="4063616"/>
              <a:ext cx="1071570" cy="1272620"/>
              <a:chOff x="10848528" y="3555946"/>
              <a:chExt cx="1071570" cy="1272620"/>
            </a:xfrm>
          </p:grpSpPr>
          <p:sp>
            <p:nvSpPr>
              <p:cNvPr id="161" name="Retângulo 160"/>
              <p:cNvSpPr/>
              <p:nvPr/>
            </p:nvSpPr>
            <p:spPr>
              <a:xfrm>
                <a:off x="10848528" y="3555946"/>
                <a:ext cx="1071570" cy="98095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10848528" y="3654041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3" name="Retângulo 162"/>
              <p:cNvSpPr/>
              <p:nvPr/>
            </p:nvSpPr>
            <p:spPr>
              <a:xfrm>
                <a:off x="10848528" y="3752136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4" name="Retângulo 163"/>
              <p:cNvSpPr/>
              <p:nvPr/>
            </p:nvSpPr>
            <p:spPr>
              <a:xfrm>
                <a:off x="10848528" y="3850231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10848528" y="3948326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6" name="Retângulo 165"/>
              <p:cNvSpPr/>
              <p:nvPr/>
            </p:nvSpPr>
            <p:spPr>
              <a:xfrm>
                <a:off x="10848528" y="4046421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7" name="Retângulo 166"/>
              <p:cNvSpPr/>
              <p:nvPr/>
            </p:nvSpPr>
            <p:spPr>
              <a:xfrm>
                <a:off x="10848528" y="4144516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8" name="Retângulo 167"/>
              <p:cNvSpPr/>
              <p:nvPr/>
            </p:nvSpPr>
            <p:spPr>
              <a:xfrm>
                <a:off x="10848528" y="4239122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9" name="Retângulo 168"/>
              <p:cNvSpPr/>
              <p:nvPr/>
            </p:nvSpPr>
            <p:spPr>
              <a:xfrm>
                <a:off x="10848528" y="4337217"/>
                <a:ext cx="1071570" cy="98095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0" name="Retângulo 169"/>
              <p:cNvSpPr/>
              <p:nvPr/>
            </p:nvSpPr>
            <p:spPr>
              <a:xfrm>
                <a:off x="10848528" y="4435312"/>
                <a:ext cx="1071570" cy="980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1" name="Retângulo 170"/>
              <p:cNvSpPr/>
              <p:nvPr/>
            </p:nvSpPr>
            <p:spPr>
              <a:xfrm>
                <a:off x="10848528" y="4533407"/>
                <a:ext cx="1071570" cy="980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10848528" y="4632376"/>
                <a:ext cx="1071570" cy="980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3" name="Retângulo 172"/>
              <p:cNvSpPr/>
              <p:nvPr/>
            </p:nvSpPr>
            <p:spPr>
              <a:xfrm>
                <a:off x="10848528" y="4730471"/>
                <a:ext cx="1071570" cy="980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</p:grpSp>
      </p:grpSp>
      <p:grpSp>
        <p:nvGrpSpPr>
          <p:cNvPr id="182" name="Agrupar 181"/>
          <p:cNvGrpSpPr/>
          <p:nvPr/>
        </p:nvGrpSpPr>
        <p:grpSpPr>
          <a:xfrm>
            <a:off x="11594275" y="6393203"/>
            <a:ext cx="597725" cy="464797"/>
            <a:chOff x="11582400" y="6381328"/>
            <a:chExt cx="597725" cy="464797"/>
          </a:xfrm>
        </p:grpSpPr>
        <p:sp>
          <p:nvSpPr>
            <p:cNvPr id="183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11788841" y="6507571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13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Gerenciador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 operacional </a:t>
            </a:r>
            <a:r>
              <a:rPr lang="pt-BR" dirty="0"/>
              <a:t>faz o gerenciamento da memória</a:t>
            </a:r>
          </a:p>
          <a:p>
            <a:pPr lvl="1"/>
            <a:r>
              <a:rPr lang="pt-BR" dirty="0"/>
              <a:t>O gerenciamento é genérico para funcionar com todas as aplicações</a:t>
            </a:r>
          </a:p>
          <a:p>
            <a:pPr lvl="1"/>
            <a:r>
              <a:rPr lang="pt-BR" dirty="0"/>
              <a:t>A alocação na Pilha é muito mais rápida que na </a:t>
            </a:r>
            <a:r>
              <a:rPr lang="pt-BR" dirty="0" err="1"/>
              <a:t>Heap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melhorar o desempenho dos programas:</a:t>
            </a:r>
          </a:p>
          <a:p>
            <a:pPr lvl="1"/>
            <a:r>
              <a:rPr lang="pt-BR" dirty="0"/>
              <a:t>Conhecendo os padrões de uso de memória da sua aplicação</a:t>
            </a:r>
          </a:p>
          <a:p>
            <a:pPr lvl="1"/>
            <a:r>
              <a:rPr lang="pt-BR" dirty="0"/>
              <a:t>Construindo seu próprio gerenciador de memória</a:t>
            </a: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76168"/>
              </p:ext>
            </p:extLst>
          </p:nvPr>
        </p:nvGraphicFramePr>
        <p:xfrm>
          <a:off x="1559496" y="3573016"/>
          <a:ext cx="36004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260056280"/>
                    </a:ext>
                  </a:extLst>
                </a:gridCol>
              </a:tblGrid>
              <a:tr h="582089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memória alocada automaticamente</a:t>
                      </a:r>
                    </a:p>
                    <a:p>
                      <a:pPr algn="r"/>
                      <a:r>
                        <a:rPr lang="pt-BR" sz="1800" dirty="0"/>
                        <a:t>.</a:t>
                      </a:r>
                      <a:r>
                        <a:rPr lang="pt-BR" sz="1800" dirty="0" err="1"/>
                        <a:t>stack</a:t>
                      </a:r>
                      <a:endParaRPr lang="pt-BR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539848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memória alocada dinamicamente</a:t>
                      </a:r>
                    </a:p>
                    <a:p>
                      <a:pPr algn="r"/>
                      <a:r>
                        <a:rPr lang="pt-BR" sz="1800" dirty="0"/>
                        <a:t>.</a:t>
                      </a:r>
                      <a:r>
                        <a:rPr lang="pt-BR" sz="1800" dirty="0" err="1"/>
                        <a:t>heap</a:t>
                      </a:r>
                      <a:endParaRPr lang="pt-BR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5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4110</TotalTime>
  <Words>582</Words>
  <Application>Microsoft Office PowerPoint</Application>
  <PresentationFormat>Widescreen</PresentationFormat>
  <Paragraphs>155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 Rounded MT Bold</vt:lpstr>
      <vt:lpstr>Calibri</vt:lpstr>
      <vt:lpstr>Consolas</vt:lpstr>
      <vt:lpstr>Tw Cen MT</vt:lpstr>
      <vt:lpstr>Tw Cen MT Condensed</vt:lpstr>
      <vt:lpstr>Wingdings 3</vt:lpstr>
      <vt:lpstr>Integral</vt:lpstr>
      <vt:lpstr>Gerenciamento De Memória</vt:lpstr>
      <vt:lpstr>Introdução</vt:lpstr>
      <vt:lpstr>Introdução</vt:lpstr>
      <vt:lpstr>Compilador</vt:lpstr>
      <vt:lpstr>Compilador</vt:lpstr>
      <vt:lpstr>Compilador</vt:lpstr>
      <vt:lpstr>Ordem de acesso</vt:lpstr>
      <vt:lpstr>Alinhamento de memória</vt:lpstr>
      <vt:lpstr>Gerenciador de Memória</vt:lpstr>
      <vt:lpstr>Gerenciador de memória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Stack;Heap;Estratégias</cp:keywords>
  <cp:lastModifiedBy>Judson Santiago</cp:lastModifiedBy>
  <cp:revision>434</cp:revision>
  <dcterms:created xsi:type="dcterms:W3CDTF">2008-03-07T12:19:15Z</dcterms:created>
  <dcterms:modified xsi:type="dcterms:W3CDTF">2017-10-16T19:37:33Z</dcterms:modified>
  <cp:contentStatus/>
</cp:coreProperties>
</file>