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817" autoAdjust="0"/>
  </p:normalViewPr>
  <p:slideViewPr>
    <p:cSldViewPr snapToGrid="0">
      <p:cViewPr varScale="1">
        <p:scale>
          <a:sx n="80" d="100"/>
          <a:sy n="80" d="100"/>
        </p:scale>
        <p:origin x="60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4D4C6-8148-48A3-B880-5B604D4E4EC8}" type="datetimeFigureOut">
              <a:rPr lang="de-AT" smtClean="0"/>
              <a:t>07.03.2019</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48C83-0663-4F5A-BFA1-9E817A656BCE}" type="slidenum">
              <a:rPr lang="de-AT" smtClean="0"/>
              <a:t>‹Nr.›</a:t>
            </a:fld>
            <a:endParaRPr lang="de-AT"/>
          </a:p>
        </p:txBody>
      </p:sp>
    </p:spTree>
    <p:extLst>
      <p:ext uri="{BB962C8B-B14F-4D97-AF65-F5344CB8AC3E}">
        <p14:creationId xmlns:p14="http://schemas.microsoft.com/office/powerpoint/2010/main" val="2073503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AT" sz="1200" kern="1200" dirty="0">
                <a:solidFill>
                  <a:schemeClr val="tx1"/>
                </a:solidFill>
                <a:effectLst/>
                <a:latin typeface="+mn-lt"/>
                <a:ea typeface="+mn-ea"/>
                <a:cs typeface="+mn-cs"/>
              </a:rPr>
              <a:t>in diesem Fall ist die maximal erlaubte Anzahl von Schlüsseln (t-1)</a:t>
            </a:r>
          </a:p>
          <a:p>
            <a:pPr marL="171450" indent="-171450">
              <a:buFont typeface="Arial" panose="020B0604020202020204" pitchFamily="34" charset="0"/>
              <a:buChar char="•"/>
            </a:pPr>
            <a:r>
              <a:rPr lang="de-AT" sz="1200" kern="1200" dirty="0">
                <a:solidFill>
                  <a:schemeClr val="tx1"/>
                </a:solidFill>
                <a:effectLst/>
                <a:latin typeface="+mn-lt"/>
                <a:ea typeface="+mn-ea"/>
                <a:cs typeface="+mn-cs"/>
              </a:rPr>
              <a:t>in dem Fall wäre die maximal erlaubte Anzahl an Schlüsseln 2t-1</a:t>
            </a:r>
            <a:endParaRPr lang="de-AT" dirty="0"/>
          </a:p>
        </p:txBody>
      </p:sp>
      <p:sp>
        <p:nvSpPr>
          <p:cNvPr id="4" name="Foliennummernplatzhalter 3"/>
          <p:cNvSpPr>
            <a:spLocks noGrp="1"/>
          </p:cNvSpPr>
          <p:nvPr>
            <p:ph type="sldNum" sz="quarter" idx="5"/>
          </p:nvPr>
        </p:nvSpPr>
        <p:spPr/>
        <p:txBody>
          <a:bodyPr/>
          <a:lstStyle/>
          <a:p>
            <a:fld id="{6D048C83-0663-4F5A-BFA1-9E817A656BCE}" type="slidenum">
              <a:rPr lang="de-AT" smtClean="0"/>
              <a:t>3</a:t>
            </a:fld>
            <a:endParaRPr lang="de-AT"/>
          </a:p>
        </p:txBody>
      </p:sp>
    </p:spTree>
    <p:extLst>
      <p:ext uri="{BB962C8B-B14F-4D97-AF65-F5344CB8AC3E}">
        <p14:creationId xmlns:p14="http://schemas.microsoft.com/office/powerpoint/2010/main" val="2576986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Sonst eben null</a:t>
            </a:r>
          </a:p>
          <a:p>
            <a:endParaRPr lang="de-AT" dirty="0"/>
          </a:p>
        </p:txBody>
      </p:sp>
      <p:sp>
        <p:nvSpPr>
          <p:cNvPr id="4" name="Foliennummernplatzhalter 3"/>
          <p:cNvSpPr>
            <a:spLocks noGrp="1"/>
          </p:cNvSpPr>
          <p:nvPr>
            <p:ph type="sldNum" sz="quarter" idx="5"/>
          </p:nvPr>
        </p:nvSpPr>
        <p:spPr/>
        <p:txBody>
          <a:bodyPr/>
          <a:lstStyle/>
          <a:p>
            <a:fld id="{6D048C83-0663-4F5A-BFA1-9E817A656BCE}" type="slidenum">
              <a:rPr lang="de-AT" smtClean="0"/>
              <a:t>4</a:t>
            </a:fld>
            <a:endParaRPr lang="de-AT"/>
          </a:p>
        </p:txBody>
      </p:sp>
    </p:spTree>
    <p:extLst>
      <p:ext uri="{BB962C8B-B14F-4D97-AF65-F5344CB8AC3E}">
        <p14:creationId xmlns:p14="http://schemas.microsoft.com/office/powerpoint/2010/main" val="401058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Immer Blattknoten und nach </a:t>
            </a:r>
            <a:r>
              <a:rPr lang="de-AT"/>
              <a:t>Suchlauf ob er </a:t>
            </a:r>
            <a:r>
              <a:rPr lang="de-AT" dirty="0"/>
              <a:t>noch nicht existier und welchen Knoten er einzutragen ist</a:t>
            </a:r>
          </a:p>
        </p:txBody>
      </p:sp>
      <p:sp>
        <p:nvSpPr>
          <p:cNvPr id="4" name="Foliennummernplatzhalter 3"/>
          <p:cNvSpPr>
            <a:spLocks noGrp="1"/>
          </p:cNvSpPr>
          <p:nvPr>
            <p:ph type="sldNum" sz="quarter" idx="5"/>
          </p:nvPr>
        </p:nvSpPr>
        <p:spPr/>
        <p:txBody>
          <a:bodyPr/>
          <a:lstStyle/>
          <a:p>
            <a:fld id="{6D048C83-0663-4F5A-BFA1-9E817A656BCE}" type="slidenum">
              <a:rPr lang="de-AT" smtClean="0"/>
              <a:t>5</a:t>
            </a:fld>
            <a:endParaRPr lang="de-AT"/>
          </a:p>
        </p:txBody>
      </p:sp>
    </p:spTree>
    <p:extLst>
      <p:ext uri="{BB962C8B-B14F-4D97-AF65-F5344CB8AC3E}">
        <p14:creationId xmlns:p14="http://schemas.microsoft.com/office/powerpoint/2010/main" val="4143200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Gleich wie die Suche nach einem geeigneten Platz zum Einfügen eines Schlüssels, </a:t>
            </a:r>
            <a:r>
              <a:rPr lang="de-AT" sz="1200" b="0" i="0" kern="1200" dirty="0">
                <a:solidFill>
                  <a:schemeClr val="tx1"/>
                </a:solidFill>
                <a:effectLst/>
                <a:latin typeface="+mn-lt"/>
                <a:ea typeface="+mn-ea"/>
                <a:cs typeface="+mn-cs"/>
              </a:rPr>
              <a:t>allerdings mit dem Unterschied, dass vor dem Abstieg in einen Unterbaum überprüft wird, ob dieser genügend Schlüssel enthält, um eine eventuelle Löschoperation ohne Verletzung der B-Baum-Bedingungen durchführen zu können. Enthält der Unterbaum die minimale Anzahl von Schlüsseln wird entweder verschoben oder verschmolzen</a:t>
            </a:r>
            <a:endParaRPr lang="de-AT" dirty="0"/>
          </a:p>
        </p:txBody>
      </p:sp>
      <p:sp>
        <p:nvSpPr>
          <p:cNvPr id="4" name="Foliennummernplatzhalter 3"/>
          <p:cNvSpPr>
            <a:spLocks noGrp="1"/>
          </p:cNvSpPr>
          <p:nvPr>
            <p:ph type="sldNum" sz="quarter" idx="5"/>
          </p:nvPr>
        </p:nvSpPr>
        <p:spPr/>
        <p:txBody>
          <a:bodyPr/>
          <a:lstStyle/>
          <a:p>
            <a:fld id="{6D048C83-0663-4F5A-BFA1-9E817A656BCE}" type="slidenum">
              <a:rPr lang="de-AT" smtClean="0"/>
              <a:t>6</a:t>
            </a:fld>
            <a:endParaRPr lang="de-AT"/>
          </a:p>
        </p:txBody>
      </p:sp>
    </p:spTree>
    <p:extLst>
      <p:ext uri="{BB962C8B-B14F-4D97-AF65-F5344CB8AC3E}">
        <p14:creationId xmlns:p14="http://schemas.microsoft.com/office/powerpoint/2010/main" val="1998670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a:solidFill>
                  <a:schemeClr val="tx1"/>
                </a:solidFill>
                <a:effectLst/>
                <a:latin typeface="+mn-lt"/>
                <a:ea typeface="+mn-ea"/>
                <a:cs typeface="+mn-cs"/>
              </a:rPr>
              <a:t>Dazu ist eine Anpassung des B-Baum-Algorithmus zur Überlaufbehandlung nötig. Anstatt bei einem Überlauf sofort einen neuen Knoten anzulegen, wird zuerst überprüft, ob im rechten Nachbarknoten noch Platz ist. Ist dies der Fall, werden die Schlüssel der beiden Knoten und der trennende Schlüssel im Elternknoten gleichmäßig auf die beiden Knoten verteilt.</a:t>
            </a:r>
            <a:endParaRPr lang="de-AT" dirty="0"/>
          </a:p>
        </p:txBody>
      </p:sp>
      <p:sp>
        <p:nvSpPr>
          <p:cNvPr id="4" name="Foliennummernplatzhalter 3"/>
          <p:cNvSpPr>
            <a:spLocks noGrp="1"/>
          </p:cNvSpPr>
          <p:nvPr>
            <p:ph type="sldNum" sz="quarter" idx="5"/>
          </p:nvPr>
        </p:nvSpPr>
        <p:spPr/>
        <p:txBody>
          <a:bodyPr/>
          <a:lstStyle/>
          <a:p>
            <a:fld id="{6D048C83-0663-4F5A-BFA1-9E817A656BCE}" type="slidenum">
              <a:rPr lang="de-AT" smtClean="0"/>
              <a:t>8</a:t>
            </a:fld>
            <a:endParaRPr lang="de-AT"/>
          </a:p>
        </p:txBody>
      </p:sp>
    </p:spTree>
    <p:extLst>
      <p:ext uri="{BB962C8B-B14F-4D97-AF65-F5344CB8AC3E}">
        <p14:creationId xmlns:p14="http://schemas.microsoft.com/office/powerpoint/2010/main" val="109996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13C1D8D-4604-462A-82B4-0D43F15AFBC5}" type="datetime1">
              <a:rPr lang="en-US" smtClean="0"/>
              <a:t>3/7/2019</a:t>
            </a:fld>
            <a:endParaRPr lang="en-US" dirty="0"/>
          </a:p>
        </p:txBody>
      </p:sp>
      <p:sp>
        <p:nvSpPr>
          <p:cNvPr id="5" name="Footer Placeholder 4"/>
          <p:cNvSpPr>
            <a:spLocks noGrp="1"/>
          </p:cNvSpPr>
          <p:nvPr>
            <p:ph type="ftr" sz="quarter" idx="11"/>
          </p:nvPr>
        </p:nvSpPr>
        <p:spPr/>
        <p:txBody>
          <a:bodyPr/>
          <a:lstStyle/>
          <a:p>
            <a:r>
              <a:rPr lang="en-US"/>
              <a:t>B-Tree, Marcel Judth 5.AHIFS (2018/19)</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832CA29B-0162-47D0-975A-736F86A1EDDD}" type="datetime1">
              <a:rPr lang="en-US" smtClean="0"/>
              <a:t>3/7/2019</a:t>
            </a:fld>
            <a:endParaRPr lang="en-US" dirty="0"/>
          </a:p>
        </p:txBody>
      </p:sp>
      <p:sp>
        <p:nvSpPr>
          <p:cNvPr id="6" name="Footer Placeholder 5"/>
          <p:cNvSpPr>
            <a:spLocks noGrp="1"/>
          </p:cNvSpPr>
          <p:nvPr>
            <p:ph type="ftr" sz="quarter" idx="11"/>
          </p:nvPr>
        </p:nvSpPr>
        <p:spPr/>
        <p:txBody>
          <a:bodyPr/>
          <a:lstStyle/>
          <a:p>
            <a:r>
              <a:rPr lang="en-US"/>
              <a:t>B-Tree, Marcel Judth 5.AHIFS (2018/19)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07E3CB06-C59C-4C29-A880-D098069AE970}" type="datetime1">
              <a:rPr lang="en-US" smtClean="0"/>
              <a:t>3/7/2019</a:t>
            </a:fld>
            <a:endParaRPr lang="en-US" dirty="0"/>
          </a:p>
        </p:txBody>
      </p:sp>
      <p:sp>
        <p:nvSpPr>
          <p:cNvPr id="5" name="Footer Placeholder 4"/>
          <p:cNvSpPr>
            <a:spLocks noGrp="1"/>
          </p:cNvSpPr>
          <p:nvPr>
            <p:ph type="ftr" sz="quarter" idx="11"/>
          </p:nvPr>
        </p:nvSpPr>
        <p:spPr/>
        <p:txBody>
          <a:bodyPr/>
          <a:lstStyle/>
          <a:p>
            <a:r>
              <a:rPr lang="en-US"/>
              <a:t>B-Tree, Marcel Judth 5.AHIFS (2018/19)</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DF1232AF-7531-4B00-98AC-AB958C624BFA}" type="datetime1">
              <a:rPr lang="en-US" smtClean="0"/>
              <a:t>3/7/2019</a:t>
            </a:fld>
            <a:endParaRPr lang="en-US" dirty="0"/>
          </a:p>
        </p:txBody>
      </p:sp>
      <p:sp>
        <p:nvSpPr>
          <p:cNvPr id="3" name="Footer Placeholder 2"/>
          <p:cNvSpPr>
            <a:spLocks noGrp="1"/>
          </p:cNvSpPr>
          <p:nvPr>
            <p:ph type="ftr" sz="quarter" idx="11"/>
          </p:nvPr>
        </p:nvSpPr>
        <p:spPr/>
        <p:txBody>
          <a:bodyPr/>
          <a:lstStyle/>
          <a:p>
            <a:r>
              <a:rPr lang="en-US"/>
              <a:t>B-Tree, Marcel Judth 5.AHIFS (2018/19)</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33B46E7-FE63-4EF7-9794-35F7357E4E24}" type="datetime1">
              <a:rPr lang="en-US" smtClean="0"/>
              <a:t>3/7/2019</a:t>
            </a:fld>
            <a:endParaRPr lang="en-US" dirty="0"/>
          </a:p>
        </p:txBody>
      </p:sp>
      <p:sp>
        <p:nvSpPr>
          <p:cNvPr id="5" name="Footer Placeholder 4"/>
          <p:cNvSpPr>
            <a:spLocks noGrp="1"/>
          </p:cNvSpPr>
          <p:nvPr>
            <p:ph type="ftr" sz="quarter" idx="11"/>
          </p:nvPr>
        </p:nvSpPr>
        <p:spPr/>
        <p:txBody>
          <a:bodyPr/>
          <a:lstStyle/>
          <a:p>
            <a:r>
              <a:rPr lang="en-US"/>
              <a:t>B-Tree, Marcel Judth 5.AHIFS (2018/19)</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AA25DD7-4297-4C6B-BBB6-08F29619603B}" type="datetime1">
              <a:rPr lang="en-US" smtClean="0"/>
              <a:t>3/7/2019</a:t>
            </a:fld>
            <a:endParaRPr lang="en-US" dirty="0"/>
          </a:p>
        </p:txBody>
      </p:sp>
      <p:sp>
        <p:nvSpPr>
          <p:cNvPr id="5" name="Footer Placeholder 4"/>
          <p:cNvSpPr>
            <a:spLocks noGrp="1"/>
          </p:cNvSpPr>
          <p:nvPr>
            <p:ph type="ftr" sz="quarter" idx="11"/>
          </p:nvPr>
        </p:nvSpPr>
        <p:spPr/>
        <p:txBody>
          <a:bodyPr/>
          <a:lstStyle/>
          <a:p>
            <a:r>
              <a:rPr lang="en-US"/>
              <a:t>B-Tree, Marcel Judth 5.AHIFS (2018/19)</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C9A3ACC-55E4-4EB6-8707-0B1F740BB33A}" type="datetime1">
              <a:rPr lang="en-US" smtClean="0"/>
              <a:t>3/7/2019</a:t>
            </a:fld>
            <a:endParaRPr lang="en-US" dirty="0"/>
          </a:p>
        </p:txBody>
      </p:sp>
      <p:sp>
        <p:nvSpPr>
          <p:cNvPr id="5" name="Footer Placeholder 4"/>
          <p:cNvSpPr>
            <a:spLocks noGrp="1"/>
          </p:cNvSpPr>
          <p:nvPr>
            <p:ph type="ftr" sz="quarter" idx="11"/>
          </p:nvPr>
        </p:nvSpPr>
        <p:spPr/>
        <p:txBody>
          <a:bodyPr/>
          <a:lstStyle/>
          <a:p>
            <a:r>
              <a:rPr lang="en-US"/>
              <a:t>B-Tree, Marcel Judth 5.AHIFS (2018/19)</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1218AFD-8158-4E57-81CD-B52610B4D9F4}" type="datetime1">
              <a:rPr lang="en-US" smtClean="0"/>
              <a:t>3/7/2019</a:t>
            </a:fld>
            <a:endParaRPr lang="en-US" dirty="0"/>
          </a:p>
        </p:txBody>
      </p:sp>
      <p:sp>
        <p:nvSpPr>
          <p:cNvPr id="5" name="Footer Placeholder 4"/>
          <p:cNvSpPr>
            <a:spLocks noGrp="1"/>
          </p:cNvSpPr>
          <p:nvPr>
            <p:ph type="ftr" sz="quarter" idx="11"/>
          </p:nvPr>
        </p:nvSpPr>
        <p:spPr/>
        <p:txBody>
          <a:bodyPr/>
          <a:lstStyle/>
          <a:p>
            <a:r>
              <a:rPr lang="en-US"/>
              <a:t>B-Tree, Marcel Judth 5.AHIFS (2018/19)</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8755A20-269E-4170-BCA9-624789230D01}" type="datetime1">
              <a:rPr lang="en-US" smtClean="0"/>
              <a:t>3/7/2019</a:t>
            </a:fld>
            <a:endParaRPr lang="en-US" dirty="0"/>
          </a:p>
        </p:txBody>
      </p:sp>
      <p:sp>
        <p:nvSpPr>
          <p:cNvPr id="6" name="Footer Placeholder 5"/>
          <p:cNvSpPr>
            <a:spLocks noGrp="1"/>
          </p:cNvSpPr>
          <p:nvPr>
            <p:ph type="ftr" sz="quarter" idx="11"/>
          </p:nvPr>
        </p:nvSpPr>
        <p:spPr/>
        <p:txBody>
          <a:bodyPr/>
          <a:lstStyle/>
          <a:p>
            <a:r>
              <a:rPr lang="en-US"/>
              <a:t>B-Tree, Marcel Judth 5.AHIFS (2018/19)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0F80592-88B7-4F26-90CA-4AEC24A2BDBA}" type="datetime1">
              <a:rPr lang="en-US" smtClean="0"/>
              <a:t>3/7/2019</a:t>
            </a:fld>
            <a:endParaRPr lang="en-US" dirty="0"/>
          </a:p>
        </p:txBody>
      </p:sp>
      <p:sp>
        <p:nvSpPr>
          <p:cNvPr id="8" name="Footer Placeholder 7"/>
          <p:cNvSpPr>
            <a:spLocks noGrp="1"/>
          </p:cNvSpPr>
          <p:nvPr>
            <p:ph type="ftr" sz="quarter" idx="11"/>
          </p:nvPr>
        </p:nvSpPr>
        <p:spPr/>
        <p:txBody>
          <a:bodyPr/>
          <a:lstStyle/>
          <a:p>
            <a:r>
              <a:rPr lang="en-US"/>
              <a:t>B-Tree, Marcel Judth 5.AHIFS (2018/19)</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B4069A7-2422-41E8-B568-24977C11F27B}" type="datetime1">
              <a:rPr lang="en-US" smtClean="0"/>
              <a:t>3/7/2019</a:t>
            </a:fld>
            <a:endParaRPr lang="en-US" dirty="0"/>
          </a:p>
        </p:txBody>
      </p:sp>
      <p:sp>
        <p:nvSpPr>
          <p:cNvPr id="4" name="Footer Placeholder 3"/>
          <p:cNvSpPr>
            <a:spLocks noGrp="1"/>
          </p:cNvSpPr>
          <p:nvPr>
            <p:ph type="ftr" sz="quarter" idx="11"/>
          </p:nvPr>
        </p:nvSpPr>
        <p:spPr/>
        <p:txBody>
          <a:bodyPr/>
          <a:lstStyle/>
          <a:p>
            <a:r>
              <a:rPr lang="en-US"/>
              <a:t>B-Tree, Marcel Judth 5.AHIFS (2018/19)</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869F5-DF0F-4820-A81C-D57147EA2FE9}" type="datetime1">
              <a:rPr lang="en-US" smtClean="0"/>
              <a:t>3/7/2019</a:t>
            </a:fld>
            <a:endParaRPr lang="en-US" dirty="0"/>
          </a:p>
        </p:txBody>
      </p:sp>
      <p:sp>
        <p:nvSpPr>
          <p:cNvPr id="3" name="Footer Placeholder 2"/>
          <p:cNvSpPr>
            <a:spLocks noGrp="1"/>
          </p:cNvSpPr>
          <p:nvPr>
            <p:ph type="ftr" sz="quarter" idx="11"/>
          </p:nvPr>
        </p:nvSpPr>
        <p:spPr/>
        <p:txBody>
          <a:bodyPr/>
          <a:lstStyle/>
          <a:p>
            <a:r>
              <a:rPr lang="en-US"/>
              <a:t>B-Tree, Marcel Judth 5.AHIFS (2018/19)</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5137FD3-6D59-41DF-A0EA-A9AAD83F161E}" type="datetime1">
              <a:rPr lang="en-US" smtClean="0"/>
              <a:t>3/7/2019</a:t>
            </a:fld>
            <a:endParaRPr lang="en-US" dirty="0"/>
          </a:p>
        </p:txBody>
      </p:sp>
      <p:sp>
        <p:nvSpPr>
          <p:cNvPr id="6" name="Footer Placeholder 5"/>
          <p:cNvSpPr>
            <a:spLocks noGrp="1"/>
          </p:cNvSpPr>
          <p:nvPr>
            <p:ph type="ftr" sz="quarter" idx="11"/>
          </p:nvPr>
        </p:nvSpPr>
        <p:spPr/>
        <p:txBody>
          <a:bodyPr/>
          <a:lstStyle/>
          <a:p>
            <a:r>
              <a:rPr lang="en-US"/>
              <a:t>B-Tree, Marcel Judth 5.AHIFS (2018/19)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406203DA-7448-486C-9360-63B419079B49}" type="datetime1">
              <a:rPr lang="en-US" smtClean="0"/>
              <a:t>3/7/2019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a:t>B-Tree, Marcel Judth 5.AHIFS (2018/19)</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B-Tree, Marcel Judth 5.AHIFS (2018/19)</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2787AE7-67BC-4EAD-AA57-FC9E63D14FFE}" type="datetime1">
              <a:rPr lang="en-US" smtClean="0"/>
              <a:t>3/7/2019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19DB8F-9749-4322-A279-569F527E101E}"/>
              </a:ext>
            </a:extLst>
          </p:cNvPr>
          <p:cNvSpPr>
            <a:spLocks noGrp="1"/>
          </p:cNvSpPr>
          <p:nvPr>
            <p:ph type="ctrTitle"/>
          </p:nvPr>
        </p:nvSpPr>
        <p:spPr/>
        <p:txBody>
          <a:bodyPr/>
          <a:lstStyle/>
          <a:p>
            <a:r>
              <a:rPr lang="de-AT" dirty="0"/>
              <a:t>B-</a:t>
            </a:r>
            <a:r>
              <a:rPr lang="de-AT" dirty="0" err="1"/>
              <a:t>Tree</a:t>
            </a:r>
            <a:endParaRPr lang="de-AT" dirty="0"/>
          </a:p>
        </p:txBody>
      </p:sp>
      <p:sp>
        <p:nvSpPr>
          <p:cNvPr id="3" name="Untertitel 2">
            <a:extLst>
              <a:ext uri="{FF2B5EF4-FFF2-40B4-BE49-F238E27FC236}">
                <a16:creationId xmlns:a16="http://schemas.microsoft.com/office/drawing/2014/main" id="{F494EA2B-555E-4517-AC1A-8F054CD7F1DC}"/>
              </a:ext>
            </a:extLst>
          </p:cNvPr>
          <p:cNvSpPr>
            <a:spLocks noGrp="1"/>
          </p:cNvSpPr>
          <p:nvPr>
            <p:ph type="subTitle" idx="1"/>
          </p:nvPr>
        </p:nvSpPr>
        <p:spPr/>
        <p:txBody>
          <a:bodyPr/>
          <a:lstStyle/>
          <a:p>
            <a:r>
              <a:rPr lang="de-AT" dirty="0"/>
              <a:t>Marcel Judth 5.AHIFS (2018/19)</a:t>
            </a:r>
          </a:p>
        </p:txBody>
      </p:sp>
    </p:spTree>
    <p:extLst>
      <p:ext uri="{BB962C8B-B14F-4D97-AF65-F5344CB8AC3E}">
        <p14:creationId xmlns:p14="http://schemas.microsoft.com/office/powerpoint/2010/main" val="104343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BF1338-6147-423A-9F30-CC2B3749210F}"/>
              </a:ext>
            </a:extLst>
          </p:cNvPr>
          <p:cNvSpPr>
            <a:spLocks noGrp="1"/>
          </p:cNvSpPr>
          <p:nvPr>
            <p:ph type="title"/>
          </p:nvPr>
        </p:nvSpPr>
        <p:spPr/>
        <p:txBody>
          <a:bodyPr/>
          <a:lstStyle/>
          <a:p>
            <a:r>
              <a:rPr lang="de-AT" dirty="0"/>
              <a:t>Allgemein</a:t>
            </a:r>
          </a:p>
        </p:txBody>
      </p:sp>
      <p:sp>
        <p:nvSpPr>
          <p:cNvPr id="3" name="Inhaltsplatzhalter 2">
            <a:extLst>
              <a:ext uri="{FF2B5EF4-FFF2-40B4-BE49-F238E27FC236}">
                <a16:creationId xmlns:a16="http://schemas.microsoft.com/office/drawing/2014/main" id="{87D2F38D-413C-4631-B7AF-672F2BBCAE9A}"/>
              </a:ext>
            </a:extLst>
          </p:cNvPr>
          <p:cNvSpPr>
            <a:spLocks noGrp="1"/>
          </p:cNvSpPr>
          <p:nvPr>
            <p:ph idx="1"/>
          </p:nvPr>
        </p:nvSpPr>
        <p:spPr/>
        <p:txBody>
          <a:bodyPr/>
          <a:lstStyle/>
          <a:p>
            <a:r>
              <a:rPr lang="de-AT" dirty="0"/>
              <a:t>Eingesetzt in Datenbanken und Dateisystemen</a:t>
            </a:r>
          </a:p>
          <a:p>
            <a:r>
              <a:rPr lang="de-AT" dirty="0"/>
              <a:t>Vollständig balancierter Baum</a:t>
            </a:r>
          </a:p>
          <a:p>
            <a:r>
              <a:rPr lang="de-AT" dirty="0"/>
              <a:t>Sortiert Daten nach Schlüsseln</a:t>
            </a:r>
          </a:p>
          <a:p>
            <a:r>
              <a:rPr lang="de-AT" dirty="0"/>
              <a:t>Allgemein kein Binärbaum</a:t>
            </a:r>
          </a:p>
          <a:p>
            <a:r>
              <a:rPr lang="de-AT" dirty="0"/>
              <a:t>Knoten mehr als 2 </a:t>
            </a:r>
            <a:r>
              <a:rPr lang="de-AT" dirty="0" err="1"/>
              <a:t>Kindknoten</a:t>
            </a:r>
            <a:endParaRPr lang="de-AT" dirty="0"/>
          </a:p>
        </p:txBody>
      </p:sp>
      <p:sp>
        <p:nvSpPr>
          <p:cNvPr id="4" name="Fußzeilenplatzhalter 3">
            <a:extLst>
              <a:ext uri="{FF2B5EF4-FFF2-40B4-BE49-F238E27FC236}">
                <a16:creationId xmlns:a16="http://schemas.microsoft.com/office/drawing/2014/main" id="{BA1B6805-B005-4A53-8FBF-D3AF37FC4A15}"/>
              </a:ext>
            </a:extLst>
          </p:cNvPr>
          <p:cNvSpPr>
            <a:spLocks noGrp="1"/>
          </p:cNvSpPr>
          <p:nvPr>
            <p:ph type="ftr" sz="quarter" idx="11"/>
          </p:nvPr>
        </p:nvSpPr>
        <p:spPr/>
        <p:txBody>
          <a:bodyPr/>
          <a:lstStyle/>
          <a:p>
            <a:r>
              <a:rPr lang="en-US"/>
              <a:t>B-Tree, Marcel Judth 5.AHIFS (2018/19)</a:t>
            </a:r>
            <a:endParaRPr lang="en-US" dirty="0"/>
          </a:p>
        </p:txBody>
      </p:sp>
      <p:sp>
        <p:nvSpPr>
          <p:cNvPr id="5" name="Foliennummernplatzhalter 4">
            <a:extLst>
              <a:ext uri="{FF2B5EF4-FFF2-40B4-BE49-F238E27FC236}">
                <a16:creationId xmlns:a16="http://schemas.microsoft.com/office/drawing/2014/main" id="{864D9468-D51A-47EB-B28F-580F3AA12BC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7048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F5F477-432B-44E6-871C-0EBEF0BC3110}"/>
              </a:ext>
            </a:extLst>
          </p:cNvPr>
          <p:cNvSpPr>
            <a:spLocks noGrp="1"/>
          </p:cNvSpPr>
          <p:nvPr>
            <p:ph type="title"/>
          </p:nvPr>
        </p:nvSpPr>
        <p:spPr>
          <a:xfrm>
            <a:off x="810000" y="447188"/>
            <a:ext cx="10571998" cy="970450"/>
          </a:xfrm>
        </p:spPr>
        <p:txBody>
          <a:bodyPr>
            <a:normAutofit/>
          </a:bodyPr>
          <a:lstStyle/>
          <a:p>
            <a:r>
              <a:rPr lang="de-AT" dirty="0"/>
              <a:t>Allgemein</a:t>
            </a:r>
          </a:p>
        </p:txBody>
      </p:sp>
      <p:sp>
        <p:nvSpPr>
          <p:cNvPr id="3" name="Inhaltsplatzhalter 2">
            <a:extLst>
              <a:ext uri="{FF2B5EF4-FFF2-40B4-BE49-F238E27FC236}">
                <a16:creationId xmlns:a16="http://schemas.microsoft.com/office/drawing/2014/main" id="{F64E1F93-FB6C-4F9C-8A60-8B288F184C07}"/>
              </a:ext>
            </a:extLst>
          </p:cNvPr>
          <p:cNvSpPr>
            <a:spLocks noGrp="1"/>
          </p:cNvSpPr>
          <p:nvPr>
            <p:ph idx="1"/>
          </p:nvPr>
        </p:nvSpPr>
        <p:spPr>
          <a:xfrm>
            <a:off x="818713" y="2413000"/>
            <a:ext cx="3835583" cy="3632200"/>
          </a:xfrm>
        </p:spPr>
        <p:txBody>
          <a:bodyPr>
            <a:normAutofit/>
          </a:bodyPr>
          <a:lstStyle/>
          <a:p>
            <a:r>
              <a:rPr lang="de-AT" sz="1600" dirty="0"/>
              <a:t>Anzahl der Schlüssel vom Verzweigungsgrad t abhängig</a:t>
            </a:r>
          </a:p>
          <a:p>
            <a:r>
              <a:rPr lang="de-AT" sz="1600" dirty="0"/>
              <a:t>T = Anzahl von </a:t>
            </a:r>
            <a:r>
              <a:rPr lang="de-AT" sz="1600" dirty="0" err="1"/>
              <a:t>Kindknoten</a:t>
            </a:r>
            <a:endParaRPr lang="de-AT" sz="1600" dirty="0"/>
          </a:p>
          <a:p>
            <a:r>
              <a:rPr lang="de-AT" sz="1600" dirty="0"/>
              <a:t>T = minimal erlaubte Anzahl von </a:t>
            </a:r>
            <a:r>
              <a:rPr lang="de-AT" sz="1600" dirty="0" err="1"/>
              <a:t>Kindkoten</a:t>
            </a:r>
            <a:endParaRPr lang="de-AT" sz="1600" dirty="0"/>
          </a:p>
          <a:p>
            <a:r>
              <a:rPr lang="de-AT" sz="1600" dirty="0"/>
              <a:t>Tiefe der Blattknoten = Höhe h des Baumes</a:t>
            </a:r>
          </a:p>
          <a:p>
            <a:endParaRPr lang="de-AT" sz="1600" dirty="0"/>
          </a:p>
        </p:txBody>
      </p:sp>
      <p:pic>
        <p:nvPicPr>
          <p:cNvPr id="1026" name="Picture 2" descr="Bildergebnis fÃ¼r b tree">
            <a:extLst>
              <a:ext uri="{FF2B5EF4-FFF2-40B4-BE49-F238E27FC236}">
                <a16:creationId xmlns:a16="http://schemas.microsoft.com/office/drawing/2014/main" id="{0E5B3958-AA95-42D3-AD5C-1E1B2AB7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1851" y="2934278"/>
            <a:ext cx="6277349" cy="267378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5" name="Fußzeilenplatzhalter 4">
            <a:extLst>
              <a:ext uri="{FF2B5EF4-FFF2-40B4-BE49-F238E27FC236}">
                <a16:creationId xmlns:a16="http://schemas.microsoft.com/office/drawing/2014/main" id="{9BB1F2F2-FE46-41B2-9DB9-649CA3B4416F}"/>
              </a:ext>
            </a:extLst>
          </p:cNvPr>
          <p:cNvSpPr>
            <a:spLocks noGrp="1"/>
          </p:cNvSpPr>
          <p:nvPr>
            <p:ph type="ftr" sz="quarter" idx="11"/>
          </p:nvPr>
        </p:nvSpPr>
        <p:spPr/>
        <p:txBody>
          <a:bodyPr/>
          <a:lstStyle/>
          <a:p>
            <a:r>
              <a:rPr lang="en-US"/>
              <a:t>B-Tree, Marcel Judth 5.AHIFS (2018/19)</a:t>
            </a:r>
            <a:endParaRPr lang="en-US" dirty="0"/>
          </a:p>
        </p:txBody>
      </p:sp>
      <p:sp>
        <p:nvSpPr>
          <p:cNvPr id="6" name="Foliennummernplatzhalter 5">
            <a:extLst>
              <a:ext uri="{FF2B5EF4-FFF2-40B4-BE49-F238E27FC236}">
                <a16:creationId xmlns:a16="http://schemas.microsoft.com/office/drawing/2014/main" id="{C6875A82-B157-4159-93FF-8A0B4ED4B823}"/>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07313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20D7C6-CBC8-44F2-9488-C9E6B6623CD0}"/>
              </a:ext>
            </a:extLst>
          </p:cNvPr>
          <p:cNvSpPr>
            <a:spLocks noGrp="1"/>
          </p:cNvSpPr>
          <p:nvPr>
            <p:ph type="title"/>
          </p:nvPr>
        </p:nvSpPr>
        <p:spPr>
          <a:xfrm>
            <a:off x="810000" y="447188"/>
            <a:ext cx="10571998" cy="970450"/>
          </a:xfrm>
        </p:spPr>
        <p:txBody>
          <a:bodyPr>
            <a:normAutofit/>
          </a:bodyPr>
          <a:lstStyle/>
          <a:p>
            <a:r>
              <a:rPr lang="de-AT" dirty="0"/>
              <a:t>Suchen</a:t>
            </a:r>
          </a:p>
        </p:txBody>
      </p:sp>
      <p:sp>
        <p:nvSpPr>
          <p:cNvPr id="9" name="Content Placeholder 8">
            <a:extLst>
              <a:ext uri="{FF2B5EF4-FFF2-40B4-BE49-F238E27FC236}">
                <a16:creationId xmlns:a16="http://schemas.microsoft.com/office/drawing/2014/main" id="{ECB8972C-551B-4374-B5FF-4934E01C588F}"/>
              </a:ext>
            </a:extLst>
          </p:cNvPr>
          <p:cNvSpPr>
            <a:spLocks noGrp="1"/>
          </p:cNvSpPr>
          <p:nvPr>
            <p:ph idx="1"/>
          </p:nvPr>
        </p:nvSpPr>
        <p:spPr>
          <a:xfrm>
            <a:off x="818713" y="2413000"/>
            <a:ext cx="3835583" cy="3632200"/>
          </a:xfrm>
        </p:spPr>
        <p:txBody>
          <a:bodyPr>
            <a:normAutofit/>
          </a:bodyPr>
          <a:lstStyle/>
          <a:p>
            <a:r>
              <a:rPr lang="de-AT" sz="1600" dirty="0"/>
              <a:t>Liefert Knoten x der den Schlüssel speichert</a:t>
            </a:r>
          </a:p>
          <a:p>
            <a:r>
              <a:rPr lang="de-AT" sz="1600" dirty="0"/>
              <a:t>+ Position I innerhalb des Knotens</a:t>
            </a:r>
          </a:p>
          <a:p>
            <a:r>
              <a:rPr lang="de-AT" sz="1600" dirty="0"/>
              <a:t>X = innerer Knoten</a:t>
            </a:r>
          </a:p>
          <a:p>
            <a:pPr lvl="1"/>
            <a:r>
              <a:rPr lang="de-AT" sz="1200" dirty="0"/>
              <a:t>Kleinster Schlüssel der &gt;= k ist</a:t>
            </a:r>
          </a:p>
          <a:p>
            <a:r>
              <a:rPr lang="de-AT" sz="1400" dirty="0"/>
              <a:t>X = Blattknoten</a:t>
            </a:r>
          </a:p>
          <a:p>
            <a:pPr lvl="1"/>
            <a:r>
              <a:rPr lang="de-AT" sz="1400" dirty="0"/>
              <a:t>Wird k in den Schlüsseln von x gesucht </a:t>
            </a:r>
            <a:r>
              <a:rPr lang="de-AT" sz="1400" dirty="0">
                <a:sym typeface="Wingdings" panose="05000000000000000000" pitchFamily="2" charset="2"/>
              </a:rPr>
              <a:t>(x, j)</a:t>
            </a:r>
            <a:endParaRPr lang="de-AT" sz="1400" dirty="0"/>
          </a:p>
        </p:txBody>
      </p:sp>
      <p:pic>
        <p:nvPicPr>
          <p:cNvPr id="5122" name="Picture 2" descr="B-tree-search.png (792Ã341)">
            <a:extLst>
              <a:ext uri="{FF2B5EF4-FFF2-40B4-BE49-F238E27FC236}">
                <a16:creationId xmlns:a16="http://schemas.microsoft.com/office/drawing/2014/main" id="{3C172E38-1333-4FAA-807E-B85FFE7FD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1851" y="2921539"/>
            <a:ext cx="6277349" cy="2699260"/>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5" name="Fußzeilenplatzhalter 4">
            <a:extLst>
              <a:ext uri="{FF2B5EF4-FFF2-40B4-BE49-F238E27FC236}">
                <a16:creationId xmlns:a16="http://schemas.microsoft.com/office/drawing/2014/main" id="{68EB241C-89E6-4883-B0B7-07FEC0470E5C}"/>
              </a:ext>
            </a:extLst>
          </p:cNvPr>
          <p:cNvSpPr>
            <a:spLocks noGrp="1"/>
          </p:cNvSpPr>
          <p:nvPr>
            <p:ph type="ftr" sz="quarter" idx="11"/>
          </p:nvPr>
        </p:nvSpPr>
        <p:spPr/>
        <p:txBody>
          <a:bodyPr/>
          <a:lstStyle/>
          <a:p>
            <a:r>
              <a:rPr lang="en-US"/>
              <a:t>B-Tree, Marcel Judth 5.AHIFS (2018/19)</a:t>
            </a:r>
            <a:endParaRPr lang="en-US" dirty="0"/>
          </a:p>
        </p:txBody>
      </p:sp>
      <p:sp>
        <p:nvSpPr>
          <p:cNvPr id="6" name="Foliennummernplatzhalter 5">
            <a:extLst>
              <a:ext uri="{FF2B5EF4-FFF2-40B4-BE49-F238E27FC236}">
                <a16:creationId xmlns:a16="http://schemas.microsoft.com/office/drawing/2014/main" id="{EAA5B775-DA60-4089-87D9-175D31CFAF0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0934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20D7C6-CBC8-44F2-9488-C9E6B6623CD0}"/>
              </a:ext>
            </a:extLst>
          </p:cNvPr>
          <p:cNvSpPr>
            <a:spLocks noGrp="1"/>
          </p:cNvSpPr>
          <p:nvPr>
            <p:ph type="title"/>
          </p:nvPr>
        </p:nvSpPr>
        <p:spPr>
          <a:xfrm>
            <a:off x="810000" y="447188"/>
            <a:ext cx="10571998" cy="970450"/>
          </a:xfrm>
        </p:spPr>
        <p:txBody>
          <a:bodyPr>
            <a:normAutofit/>
          </a:bodyPr>
          <a:lstStyle/>
          <a:p>
            <a:r>
              <a:rPr lang="de-AT" dirty="0"/>
              <a:t>Einfügen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CB8972C-551B-4374-B5FF-4934E01C588F}"/>
                  </a:ext>
                </a:extLst>
              </p:cNvPr>
              <p:cNvSpPr>
                <a:spLocks noGrp="1"/>
              </p:cNvSpPr>
              <p:nvPr>
                <p:ph idx="1"/>
              </p:nvPr>
            </p:nvSpPr>
            <p:spPr>
              <a:xfrm>
                <a:off x="818713" y="2413000"/>
                <a:ext cx="4048851" cy="3632200"/>
              </a:xfrm>
            </p:spPr>
            <p:txBody>
              <a:bodyPr>
                <a:normAutofit/>
              </a:bodyPr>
              <a:lstStyle/>
              <a:p>
                <a:r>
                  <a:rPr lang="en-US" sz="1600" dirty="0"/>
                  <a:t>Blattknoten </a:t>
                </a:r>
                <a14:m>
                  <m:oMath xmlns:m="http://schemas.openxmlformats.org/officeDocument/2006/math">
                    <m:sSub>
                      <m:sSubPr>
                        <m:ctrlPr>
                          <a:rPr lang="en-US" sz="1600" i="1" smtClean="0">
                            <a:latin typeface="Cambria Math" panose="02040503050406030204" pitchFamily="18" charset="0"/>
                          </a:rPr>
                        </m:ctrlPr>
                      </m:sSubPr>
                      <m:e>
                        <m:r>
                          <a:rPr lang="de-AT" sz="1600" b="0" i="1" smtClean="0">
                            <a:latin typeface="Cambria Math" panose="02040503050406030204" pitchFamily="18" charset="0"/>
                          </a:rPr>
                          <m:t>𝑋</m:t>
                        </m:r>
                      </m:e>
                      <m:sub>
                        <m:r>
                          <a:rPr lang="de-AT" sz="1600" b="0" i="1" smtClean="0">
                            <a:latin typeface="Cambria Math" panose="02040503050406030204" pitchFamily="18" charset="0"/>
                          </a:rPr>
                          <m:t>𝑖𝑛𝑠𝑒𝑟𝑡</m:t>
                        </m:r>
                      </m:sub>
                    </m:sSub>
                  </m:oMath>
                </a14:m>
                <a:r>
                  <a:rPr lang="en-US" sz="1600" dirty="0"/>
                  <a:t> </a:t>
                </a:r>
                <a:r>
                  <a:rPr lang="de-AT" sz="1600" dirty="0"/>
                  <a:t>gesucht </a:t>
                </a:r>
              </a:p>
              <a:p>
                <a:r>
                  <a:rPr lang="de-AT" sz="1600" dirty="0" err="1"/>
                  <a:t>Einfügeoperatoren</a:t>
                </a:r>
                <a:r>
                  <a:rPr lang="de-AT" sz="1600" dirty="0"/>
                  <a:t> beachten (2t–1)</a:t>
                </a:r>
              </a:p>
              <a:p>
                <a:r>
                  <a:rPr lang="de-AT" sz="1600" dirty="0"/>
                  <a:t>Nach </a:t>
                </a:r>
                <a:r>
                  <a:rPr lang="de-AT" sz="1600" dirty="0" err="1"/>
                  <a:t>berücksichtigung</a:t>
                </a:r>
                <a:r>
                  <a:rPr lang="de-AT" sz="1600" dirty="0"/>
                  <a:t> der Sortierreihenfolge lokal in x eingefügt </a:t>
                </a:r>
              </a:p>
            </p:txBody>
          </p:sp>
        </mc:Choice>
        <mc:Fallback xmlns="">
          <p:sp>
            <p:nvSpPr>
              <p:cNvPr id="9" name="Content Placeholder 8">
                <a:extLst>
                  <a:ext uri="{FF2B5EF4-FFF2-40B4-BE49-F238E27FC236}">
                    <a16:creationId xmlns:a16="http://schemas.microsoft.com/office/drawing/2014/main" id="{ECB8972C-551B-4374-B5FF-4934E01C588F}"/>
                  </a:ext>
                </a:extLst>
              </p:cNvPr>
              <p:cNvSpPr>
                <a:spLocks noGrp="1" noRot="1" noChangeAspect="1" noMove="1" noResize="1" noEditPoints="1" noAdjustHandles="1" noChangeArrowheads="1" noChangeShapeType="1" noTextEdit="1"/>
              </p:cNvSpPr>
              <p:nvPr>
                <p:ph idx="1"/>
              </p:nvPr>
            </p:nvSpPr>
            <p:spPr>
              <a:xfrm>
                <a:off x="818713" y="2413000"/>
                <a:ext cx="4048851" cy="3632200"/>
              </a:xfrm>
              <a:blipFill>
                <a:blip r:embed="rId3"/>
                <a:stretch>
                  <a:fillRect/>
                </a:stretch>
              </a:blipFill>
            </p:spPr>
            <p:txBody>
              <a:bodyPr/>
              <a:lstStyle/>
              <a:p>
                <a:r>
                  <a:rPr lang="de-AT">
                    <a:noFill/>
                  </a:rPr>
                  <a:t> </a:t>
                </a:r>
              </a:p>
            </p:txBody>
          </p:sp>
        </mc:Fallback>
      </mc:AlternateContent>
      <p:pic>
        <p:nvPicPr>
          <p:cNvPr id="4098" name="Picture 2" descr="https://upload.wikimedia.org/wikipedia/commons/5/58/B-tree-splitt.png">
            <a:extLst>
              <a:ext uri="{FF2B5EF4-FFF2-40B4-BE49-F238E27FC236}">
                <a16:creationId xmlns:a16="http://schemas.microsoft.com/office/drawing/2014/main" id="{7C586DEC-644D-48B6-AC1A-767B976C61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1851" y="2921539"/>
            <a:ext cx="6277349" cy="2699260"/>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3" name="Fußzeilenplatzhalter 2">
            <a:extLst>
              <a:ext uri="{FF2B5EF4-FFF2-40B4-BE49-F238E27FC236}">
                <a16:creationId xmlns:a16="http://schemas.microsoft.com/office/drawing/2014/main" id="{0D4C2414-B51F-441A-9E9D-718CB040D834}"/>
              </a:ext>
            </a:extLst>
          </p:cNvPr>
          <p:cNvSpPr>
            <a:spLocks noGrp="1"/>
          </p:cNvSpPr>
          <p:nvPr>
            <p:ph type="ftr" sz="quarter" idx="11"/>
          </p:nvPr>
        </p:nvSpPr>
        <p:spPr/>
        <p:txBody>
          <a:bodyPr/>
          <a:lstStyle/>
          <a:p>
            <a:r>
              <a:rPr lang="en-US"/>
              <a:t>B-Tree, Marcel Judth 5.AHIFS (2018/19)</a:t>
            </a:r>
            <a:endParaRPr lang="en-US" dirty="0"/>
          </a:p>
        </p:txBody>
      </p:sp>
      <p:sp>
        <p:nvSpPr>
          <p:cNvPr id="4" name="Foliennummernplatzhalter 3">
            <a:extLst>
              <a:ext uri="{FF2B5EF4-FFF2-40B4-BE49-F238E27FC236}">
                <a16:creationId xmlns:a16="http://schemas.microsoft.com/office/drawing/2014/main" id="{CD602EDA-CDEF-4794-89DA-A51A73BAF86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92685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20D7C6-CBC8-44F2-9488-C9E6B6623CD0}"/>
              </a:ext>
            </a:extLst>
          </p:cNvPr>
          <p:cNvSpPr>
            <a:spLocks noGrp="1"/>
          </p:cNvSpPr>
          <p:nvPr>
            <p:ph type="title"/>
          </p:nvPr>
        </p:nvSpPr>
        <p:spPr>
          <a:xfrm>
            <a:off x="810000" y="447188"/>
            <a:ext cx="10571998" cy="970450"/>
          </a:xfrm>
        </p:spPr>
        <p:txBody>
          <a:bodyPr>
            <a:normAutofit/>
          </a:bodyPr>
          <a:lstStyle/>
          <a:p>
            <a:r>
              <a:rPr lang="de-AT" dirty="0"/>
              <a:t>Löschen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CB8972C-551B-4374-B5FF-4934E01C588F}"/>
                  </a:ext>
                </a:extLst>
              </p:cNvPr>
              <p:cNvSpPr>
                <a:spLocks noGrp="1"/>
              </p:cNvSpPr>
              <p:nvPr>
                <p:ph idx="1"/>
              </p:nvPr>
            </p:nvSpPr>
            <p:spPr>
              <a:xfrm>
                <a:off x="818713" y="2413000"/>
                <a:ext cx="3835583" cy="3632200"/>
              </a:xfrm>
            </p:spPr>
            <p:txBody>
              <a:bodyPr>
                <a:normAutofit/>
              </a:bodyPr>
              <a:lstStyle/>
              <a:p>
                <a:r>
                  <a:rPr lang="en-US" sz="1600" dirty="0"/>
                  <a:t>Löschen von </a:t>
                </a:r>
                <a14:m>
                  <m:oMath xmlns:m="http://schemas.openxmlformats.org/officeDocument/2006/math">
                    <m:sSub>
                      <m:sSubPr>
                        <m:ctrlPr>
                          <a:rPr lang="en-US" sz="1600" i="1" smtClean="0">
                            <a:latin typeface="Cambria Math" panose="02040503050406030204" pitchFamily="18" charset="0"/>
                          </a:rPr>
                        </m:ctrlPr>
                      </m:sSubPr>
                      <m:e>
                        <m:r>
                          <a:rPr lang="de-AT" sz="1600" b="0" i="1" smtClean="0">
                            <a:latin typeface="Cambria Math" panose="02040503050406030204" pitchFamily="18" charset="0"/>
                          </a:rPr>
                          <m:t>𝑘</m:t>
                        </m:r>
                      </m:e>
                      <m:sub>
                        <m:r>
                          <a:rPr lang="de-AT" sz="1600" b="0" i="1" smtClean="0">
                            <a:latin typeface="Cambria Math" panose="02040503050406030204" pitchFamily="18" charset="0"/>
                          </a:rPr>
                          <m:t>𝑑𝑒𝑙𝑒𝑡𝑒</m:t>
                        </m:r>
                      </m:sub>
                    </m:sSub>
                  </m:oMath>
                </a14:m>
                <a:endParaRPr lang="de-AT" sz="1600" dirty="0"/>
              </a:p>
              <a:p>
                <a:endParaRPr lang="en-US" sz="1600" dirty="0"/>
              </a:p>
            </p:txBody>
          </p:sp>
        </mc:Choice>
        <mc:Fallback xmlns="">
          <p:sp>
            <p:nvSpPr>
              <p:cNvPr id="9" name="Content Placeholder 8">
                <a:extLst>
                  <a:ext uri="{FF2B5EF4-FFF2-40B4-BE49-F238E27FC236}">
                    <a16:creationId xmlns:a16="http://schemas.microsoft.com/office/drawing/2014/main" id="{ECB8972C-551B-4374-B5FF-4934E01C588F}"/>
                  </a:ext>
                </a:extLst>
              </p:cNvPr>
              <p:cNvSpPr>
                <a:spLocks noGrp="1" noRot="1" noChangeAspect="1" noMove="1" noResize="1" noEditPoints="1" noAdjustHandles="1" noChangeArrowheads="1" noChangeShapeType="1" noTextEdit="1"/>
              </p:cNvSpPr>
              <p:nvPr>
                <p:ph idx="1"/>
              </p:nvPr>
            </p:nvSpPr>
            <p:spPr>
              <a:xfrm>
                <a:off x="818713" y="2413000"/>
                <a:ext cx="3835583" cy="3632200"/>
              </a:xfrm>
              <a:blipFill>
                <a:blip r:embed="rId3"/>
                <a:stretch>
                  <a:fillRect/>
                </a:stretch>
              </a:blipFill>
            </p:spPr>
            <p:txBody>
              <a:bodyPr/>
              <a:lstStyle/>
              <a:p>
                <a:r>
                  <a:rPr lang="de-AT">
                    <a:noFill/>
                  </a:rPr>
                  <a:t> </a:t>
                </a:r>
              </a:p>
            </p:txBody>
          </p:sp>
        </mc:Fallback>
      </mc:AlternateContent>
      <p:pic>
        <p:nvPicPr>
          <p:cNvPr id="7" name="Picture 2" descr="Bildergebnis fÃ¼r b tree">
            <a:extLst>
              <a:ext uri="{FF2B5EF4-FFF2-40B4-BE49-F238E27FC236}">
                <a16:creationId xmlns:a16="http://schemas.microsoft.com/office/drawing/2014/main" id="{FAF19484-A56C-403B-9521-81850BAA5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1851" y="2934278"/>
            <a:ext cx="6277349" cy="267378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3" name="Fußzeilenplatzhalter 2">
            <a:extLst>
              <a:ext uri="{FF2B5EF4-FFF2-40B4-BE49-F238E27FC236}">
                <a16:creationId xmlns:a16="http://schemas.microsoft.com/office/drawing/2014/main" id="{146FA589-0F18-4B4E-9B82-D2D84A5F0D9A}"/>
              </a:ext>
            </a:extLst>
          </p:cNvPr>
          <p:cNvSpPr>
            <a:spLocks noGrp="1"/>
          </p:cNvSpPr>
          <p:nvPr>
            <p:ph type="ftr" sz="quarter" idx="11"/>
          </p:nvPr>
        </p:nvSpPr>
        <p:spPr/>
        <p:txBody>
          <a:bodyPr/>
          <a:lstStyle/>
          <a:p>
            <a:r>
              <a:rPr lang="en-US"/>
              <a:t>B-Tree, Marcel Judth 5.AHIFS (2018/19)</a:t>
            </a:r>
            <a:endParaRPr lang="en-US" dirty="0"/>
          </a:p>
        </p:txBody>
      </p:sp>
      <p:sp>
        <p:nvSpPr>
          <p:cNvPr id="4" name="Foliennummernplatzhalter 3">
            <a:extLst>
              <a:ext uri="{FF2B5EF4-FFF2-40B4-BE49-F238E27FC236}">
                <a16:creationId xmlns:a16="http://schemas.microsoft.com/office/drawing/2014/main" id="{3B2EE57E-96F0-4C18-A711-F6F9A84DF30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32555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B684C9-8D92-4250-B68E-2AD642F990D0}"/>
              </a:ext>
            </a:extLst>
          </p:cNvPr>
          <p:cNvSpPr>
            <a:spLocks noGrp="1"/>
          </p:cNvSpPr>
          <p:nvPr>
            <p:ph type="title"/>
          </p:nvPr>
        </p:nvSpPr>
        <p:spPr>
          <a:xfrm>
            <a:off x="810000" y="447188"/>
            <a:ext cx="10571998" cy="970450"/>
          </a:xfrm>
        </p:spPr>
        <p:txBody>
          <a:bodyPr>
            <a:normAutofit/>
          </a:bodyPr>
          <a:lstStyle/>
          <a:p>
            <a:r>
              <a:rPr lang="de-AT" dirty="0"/>
              <a:t>B+-Baum</a:t>
            </a:r>
          </a:p>
        </p:txBody>
      </p:sp>
      <p:sp>
        <p:nvSpPr>
          <p:cNvPr id="3" name="Inhaltsplatzhalter 2">
            <a:extLst>
              <a:ext uri="{FF2B5EF4-FFF2-40B4-BE49-F238E27FC236}">
                <a16:creationId xmlns:a16="http://schemas.microsoft.com/office/drawing/2014/main" id="{ECC44A82-6740-4746-A527-2F643D89179F}"/>
              </a:ext>
            </a:extLst>
          </p:cNvPr>
          <p:cNvSpPr>
            <a:spLocks noGrp="1"/>
          </p:cNvSpPr>
          <p:nvPr>
            <p:ph idx="1"/>
          </p:nvPr>
        </p:nvSpPr>
        <p:spPr>
          <a:xfrm>
            <a:off x="818713" y="2413000"/>
            <a:ext cx="7199220" cy="3632200"/>
          </a:xfrm>
        </p:spPr>
        <p:txBody>
          <a:bodyPr>
            <a:normAutofit/>
          </a:bodyPr>
          <a:lstStyle/>
          <a:p>
            <a:r>
              <a:rPr lang="de-AT" dirty="0"/>
              <a:t>Datenelemente in den Blattknoten gespeichert</a:t>
            </a:r>
          </a:p>
          <a:p>
            <a:r>
              <a:rPr lang="de-AT" dirty="0"/>
              <a:t>Innere Knoten enthalten Schlüssel </a:t>
            </a:r>
          </a:p>
          <a:p>
            <a:r>
              <a:rPr lang="de-AT" dirty="0"/>
              <a:t>Ziel: Zugriffszeiten auf die Datenelemente zu verbessern</a:t>
            </a:r>
          </a:p>
          <a:p>
            <a:r>
              <a:rPr lang="de-AT" dirty="0"/>
              <a:t>Höhe des Baumes sinkt jedoch der Verzweigungsgrad wächst</a:t>
            </a:r>
          </a:p>
        </p:txBody>
      </p:sp>
      <p:pic>
        <p:nvPicPr>
          <p:cNvPr id="4" name="Grafik 3" descr="https://upload.wikimedia.org/wikipedia/commons/3/37/Bplustree.png">
            <a:extLst>
              <a:ext uri="{FF2B5EF4-FFF2-40B4-BE49-F238E27FC236}">
                <a16:creationId xmlns:a16="http://schemas.microsoft.com/office/drawing/2014/main" id="{CAED5BDD-8521-45D9-BF3D-A3A717910A0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6138" y="3601165"/>
            <a:ext cx="2913062" cy="1340008"/>
          </a:xfrm>
          <a:prstGeom prst="roundRect">
            <a:avLst>
              <a:gd name="adj" fmla="val 3876"/>
            </a:avLst>
          </a:prstGeom>
          <a:noFill/>
          <a:ln>
            <a:solidFill>
              <a:schemeClr val="accent1"/>
            </a:solidFill>
          </a:ln>
          <a:effectLst/>
        </p:spPr>
      </p:pic>
      <p:sp>
        <p:nvSpPr>
          <p:cNvPr id="5" name="Fußzeilenplatzhalter 4">
            <a:extLst>
              <a:ext uri="{FF2B5EF4-FFF2-40B4-BE49-F238E27FC236}">
                <a16:creationId xmlns:a16="http://schemas.microsoft.com/office/drawing/2014/main" id="{6C2158F0-F129-4AAA-BAE1-C547B325232C}"/>
              </a:ext>
            </a:extLst>
          </p:cNvPr>
          <p:cNvSpPr>
            <a:spLocks noGrp="1"/>
          </p:cNvSpPr>
          <p:nvPr>
            <p:ph type="ftr" sz="quarter" idx="11"/>
          </p:nvPr>
        </p:nvSpPr>
        <p:spPr/>
        <p:txBody>
          <a:bodyPr/>
          <a:lstStyle/>
          <a:p>
            <a:r>
              <a:rPr lang="en-US"/>
              <a:t>B-Tree, Marcel Judth 5.AHIFS (2018/19)</a:t>
            </a:r>
            <a:endParaRPr lang="en-US" dirty="0"/>
          </a:p>
        </p:txBody>
      </p:sp>
      <p:sp>
        <p:nvSpPr>
          <p:cNvPr id="6" name="Foliennummernplatzhalter 5">
            <a:extLst>
              <a:ext uri="{FF2B5EF4-FFF2-40B4-BE49-F238E27FC236}">
                <a16:creationId xmlns:a16="http://schemas.microsoft.com/office/drawing/2014/main" id="{81F0DCB2-701E-4FCF-AD47-FA8857D5501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01015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42BFB-EEB0-48A2-9AAC-EB6AEAF11C27}"/>
              </a:ext>
            </a:extLst>
          </p:cNvPr>
          <p:cNvSpPr>
            <a:spLocks noGrp="1"/>
          </p:cNvSpPr>
          <p:nvPr>
            <p:ph type="title"/>
          </p:nvPr>
        </p:nvSpPr>
        <p:spPr>
          <a:xfrm>
            <a:off x="810000" y="447188"/>
            <a:ext cx="10571998" cy="970450"/>
          </a:xfrm>
        </p:spPr>
        <p:txBody>
          <a:bodyPr>
            <a:normAutofit/>
          </a:bodyPr>
          <a:lstStyle/>
          <a:p>
            <a:r>
              <a:rPr lang="de-AT" dirty="0"/>
              <a:t>B*-Baum</a:t>
            </a:r>
          </a:p>
        </p:txBody>
      </p:sp>
      <p:sp>
        <p:nvSpPr>
          <p:cNvPr id="3" name="Inhaltsplatzhalter 2">
            <a:extLst>
              <a:ext uri="{FF2B5EF4-FFF2-40B4-BE49-F238E27FC236}">
                <a16:creationId xmlns:a16="http://schemas.microsoft.com/office/drawing/2014/main" id="{11AFB858-291D-4A4A-BE12-B4C219D0CC84}"/>
              </a:ext>
            </a:extLst>
          </p:cNvPr>
          <p:cNvSpPr>
            <a:spLocks noGrp="1"/>
          </p:cNvSpPr>
          <p:nvPr>
            <p:ph idx="1"/>
          </p:nvPr>
        </p:nvSpPr>
        <p:spPr>
          <a:xfrm>
            <a:off x="818713" y="2413000"/>
            <a:ext cx="3835583" cy="3632200"/>
          </a:xfrm>
        </p:spPr>
        <p:txBody>
          <a:bodyPr>
            <a:normAutofit/>
          </a:bodyPr>
          <a:lstStyle/>
          <a:p>
            <a:r>
              <a:rPr lang="de-AT" sz="1600" dirty="0"/>
              <a:t>Die Knoten müssen zu 2/3 gefüllt sein (anstatt nur 1/2 gefüllt)</a:t>
            </a:r>
          </a:p>
          <a:p>
            <a:pPr marL="0" indent="0">
              <a:buNone/>
            </a:pPr>
            <a:endParaRPr lang="de-AT" sz="1600" dirty="0"/>
          </a:p>
        </p:txBody>
      </p:sp>
      <p:pic>
        <p:nvPicPr>
          <p:cNvPr id="4" name="Grafik 3" descr="https://upload.wikimedia.org/wikipedia/commons/thumb/4/47/Bstartree-overflow.svg/1920px-Bstartree-overflow.svg.png">
            <a:extLst>
              <a:ext uri="{FF2B5EF4-FFF2-40B4-BE49-F238E27FC236}">
                <a16:creationId xmlns:a16="http://schemas.microsoft.com/office/drawing/2014/main" id="{E23451A5-CD4C-4AB1-80E4-C8E792A0F1C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8433" y="2413000"/>
            <a:ext cx="5784184" cy="3716338"/>
          </a:xfrm>
          <a:prstGeom prst="roundRect">
            <a:avLst>
              <a:gd name="adj" fmla="val 3876"/>
            </a:avLst>
          </a:prstGeom>
          <a:noFill/>
          <a:ln>
            <a:solidFill>
              <a:schemeClr val="accent1"/>
            </a:solidFill>
          </a:ln>
          <a:effectLst/>
        </p:spPr>
      </p:pic>
      <p:sp>
        <p:nvSpPr>
          <p:cNvPr id="5" name="Fußzeilenplatzhalter 4">
            <a:extLst>
              <a:ext uri="{FF2B5EF4-FFF2-40B4-BE49-F238E27FC236}">
                <a16:creationId xmlns:a16="http://schemas.microsoft.com/office/drawing/2014/main" id="{7912CA42-32DF-4C20-913C-CB624CE99912}"/>
              </a:ext>
            </a:extLst>
          </p:cNvPr>
          <p:cNvSpPr>
            <a:spLocks noGrp="1"/>
          </p:cNvSpPr>
          <p:nvPr>
            <p:ph type="ftr" sz="quarter" idx="11"/>
          </p:nvPr>
        </p:nvSpPr>
        <p:spPr/>
        <p:txBody>
          <a:bodyPr/>
          <a:lstStyle/>
          <a:p>
            <a:r>
              <a:rPr lang="en-US"/>
              <a:t>B-Tree, Marcel Judth 5.AHIFS (2018/19)</a:t>
            </a:r>
            <a:endParaRPr lang="en-US" dirty="0"/>
          </a:p>
        </p:txBody>
      </p:sp>
      <p:sp>
        <p:nvSpPr>
          <p:cNvPr id="6" name="Foliennummernplatzhalter 5">
            <a:extLst>
              <a:ext uri="{FF2B5EF4-FFF2-40B4-BE49-F238E27FC236}">
                <a16:creationId xmlns:a16="http://schemas.microsoft.com/office/drawing/2014/main" id="{B61EED1A-A0FD-4E03-A30D-6D359027614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95283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820484-63BC-4198-ABD9-4A6E81788E63}"/>
              </a:ext>
            </a:extLst>
          </p:cNvPr>
          <p:cNvSpPr>
            <a:spLocks noGrp="1"/>
          </p:cNvSpPr>
          <p:nvPr>
            <p:ph type="title"/>
          </p:nvPr>
        </p:nvSpPr>
        <p:spPr/>
        <p:txBody>
          <a:bodyPr/>
          <a:lstStyle/>
          <a:p>
            <a:r>
              <a:rPr lang="de-AT" dirty="0"/>
              <a:t>Danke für Ihre Aufmerksamkeit</a:t>
            </a:r>
          </a:p>
        </p:txBody>
      </p:sp>
      <p:sp>
        <p:nvSpPr>
          <p:cNvPr id="3" name="Inhaltsplatzhalter 2">
            <a:extLst>
              <a:ext uri="{FF2B5EF4-FFF2-40B4-BE49-F238E27FC236}">
                <a16:creationId xmlns:a16="http://schemas.microsoft.com/office/drawing/2014/main" id="{A4F8F92C-C4FE-4D87-A86C-EFAC445BF04D}"/>
              </a:ext>
            </a:extLst>
          </p:cNvPr>
          <p:cNvSpPr>
            <a:spLocks noGrp="1"/>
          </p:cNvSpPr>
          <p:nvPr>
            <p:ph idx="1"/>
          </p:nvPr>
        </p:nvSpPr>
        <p:spPr/>
        <p:txBody>
          <a:bodyPr/>
          <a:lstStyle/>
          <a:p>
            <a:endParaRPr lang="de-AT" dirty="0"/>
          </a:p>
        </p:txBody>
      </p:sp>
      <p:sp>
        <p:nvSpPr>
          <p:cNvPr id="4" name="Fußzeilenplatzhalter 3">
            <a:extLst>
              <a:ext uri="{FF2B5EF4-FFF2-40B4-BE49-F238E27FC236}">
                <a16:creationId xmlns:a16="http://schemas.microsoft.com/office/drawing/2014/main" id="{C59BB9D7-2AD7-41D3-BCFD-CDC231A610F9}"/>
              </a:ext>
            </a:extLst>
          </p:cNvPr>
          <p:cNvSpPr>
            <a:spLocks noGrp="1"/>
          </p:cNvSpPr>
          <p:nvPr>
            <p:ph type="ftr" sz="quarter" idx="11"/>
          </p:nvPr>
        </p:nvSpPr>
        <p:spPr/>
        <p:txBody>
          <a:bodyPr/>
          <a:lstStyle/>
          <a:p>
            <a:r>
              <a:rPr lang="en-US"/>
              <a:t>B-Tree, Marcel Judth 5.AHIFS (2018/19)</a:t>
            </a:r>
            <a:endParaRPr lang="en-US" dirty="0"/>
          </a:p>
        </p:txBody>
      </p:sp>
      <p:sp>
        <p:nvSpPr>
          <p:cNvPr id="5" name="Foliennummernplatzhalter 4">
            <a:extLst>
              <a:ext uri="{FF2B5EF4-FFF2-40B4-BE49-F238E27FC236}">
                <a16:creationId xmlns:a16="http://schemas.microsoft.com/office/drawing/2014/main" id="{7A813351-904B-4C53-9A1B-F427DDBD38BD}"/>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789405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itierfähig">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Words>
  <Application>Microsoft Office PowerPoint</Application>
  <PresentationFormat>Breitbild</PresentationFormat>
  <Paragraphs>61</Paragraphs>
  <Slides>9</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Cambria Math</vt:lpstr>
      <vt:lpstr>Century Gothic</vt:lpstr>
      <vt:lpstr>Wingdings 2</vt:lpstr>
      <vt:lpstr>Zitierfähig</vt:lpstr>
      <vt:lpstr>B-Tree</vt:lpstr>
      <vt:lpstr>Allgemein</vt:lpstr>
      <vt:lpstr>Allgemein</vt:lpstr>
      <vt:lpstr>Suchen</vt:lpstr>
      <vt:lpstr>Einfügen</vt:lpstr>
      <vt:lpstr>Löschen</vt:lpstr>
      <vt:lpstr>B+-Baum</vt:lpstr>
      <vt:lpstr>B*-Baum</vt:lpstr>
      <vt:lpstr>Danke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dc:title>
  <dc:creator>Marcel Judth</dc:creator>
  <cp:lastModifiedBy>Marcel Judth</cp:lastModifiedBy>
  <cp:revision>70</cp:revision>
  <dcterms:created xsi:type="dcterms:W3CDTF">2019-03-02T17:19:19Z</dcterms:created>
  <dcterms:modified xsi:type="dcterms:W3CDTF">2019-03-07T08:15:50Z</dcterms:modified>
</cp:coreProperties>
</file>