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 id="2147483659" r:id="rId2"/>
    <p:sldMasterId id="2147483664" r:id="rId3"/>
  </p:sldMasterIdLst>
  <p:notesMasterIdLst>
    <p:notesMasterId r:id="rId54"/>
  </p:notesMasterIdLst>
  <p:handoutMasterIdLst>
    <p:handoutMasterId r:id="rId55"/>
  </p:handoutMasterIdLst>
  <p:sldIdLst>
    <p:sldId id="256" r:id="rId4"/>
    <p:sldId id="257" r:id="rId5"/>
    <p:sldId id="294" r:id="rId6"/>
    <p:sldId id="331" r:id="rId7"/>
    <p:sldId id="332" r:id="rId8"/>
    <p:sldId id="336" r:id="rId9"/>
    <p:sldId id="337" r:id="rId10"/>
    <p:sldId id="333" r:id="rId11"/>
    <p:sldId id="334"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3" r:id="rId27"/>
    <p:sldId id="352" r:id="rId28"/>
    <p:sldId id="305" r:id="rId29"/>
    <p:sldId id="320" r:id="rId30"/>
    <p:sldId id="321" r:id="rId31"/>
    <p:sldId id="322" r:id="rId32"/>
    <p:sldId id="323" r:id="rId33"/>
    <p:sldId id="324" r:id="rId34"/>
    <p:sldId id="325" r:id="rId35"/>
    <p:sldId id="318" r:id="rId36"/>
    <p:sldId id="319" r:id="rId37"/>
    <p:sldId id="306" r:id="rId38"/>
    <p:sldId id="326" r:id="rId39"/>
    <p:sldId id="327" r:id="rId40"/>
    <p:sldId id="328" r:id="rId41"/>
    <p:sldId id="329" r:id="rId42"/>
    <p:sldId id="330" r:id="rId43"/>
    <p:sldId id="309" r:id="rId44"/>
    <p:sldId id="311" r:id="rId45"/>
    <p:sldId id="312" r:id="rId46"/>
    <p:sldId id="313" r:id="rId47"/>
    <p:sldId id="314" r:id="rId48"/>
    <p:sldId id="315" r:id="rId49"/>
    <p:sldId id="307" r:id="rId50"/>
    <p:sldId id="316" r:id="rId51"/>
    <p:sldId id="317" r:id="rId52"/>
    <p:sldId id="296" r:id="rId5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8" autoAdjust="0"/>
    <p:restoredTop sz="62397" autoAdjust="0"/>
  </p:normalViewPr>
  <p:slideViewPr>
    <p:cSldViewPr showGuides="1">
      <p:cViewPr varScale="1">
        <p:scale>
          <a:sx n="94" d="100"/>
          <a:sy n="94" d="100"/>
        </p:scale>
        <p:origin x="2160" y="78"/>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E1E857-FA80-42FD-B162-41B2A2E1E1C0}" type="datetimeFigureOut">
              <a:rPr lang="ko-KR" altLang="en-US" smtClean="0"/>
              <a:t>2019-02-19</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5F6BE-D3C4-49DD-B713-542D433C8B00}" type="slidenum">
              <a:rPr lang="ko-KR" altLang="en-US" smtClean="0"/>
              <a:t>‹#›</a:t>
            </a:fld>
            <a:endParaRPr lang="ko-KR" altLang="en-US"/>
          </a:p>
        </p:txBody>
      </p:sp>
    </p:spTree>
    <p:extLst>
      <p:ext uri="{BB962C8B-B14F-4D97-AF65-F5344CB8AC3E}">
        <p14:creationId xmlns:p14="http://schemas.microsoft.com/office/powerpoint/2010/main" val="3625008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3F161-EA16-4540-AD6C-54BDB9687A6A}" type="datetimeFigureOut">
              <a:rPr lang="ko-KR" altLang="en-US" smtClean="0"/>
              <a:t>2019-02-19</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AAE9C2-5881-4A10-94B1-2302DB8795F8}" type="slidenum">
              <a:rPr lang="ko-KR" altLang="en-US" smtClean="0"/>
              <a:t>‹#›</a:t>
            </a:fld>
            <a:endParaRPr lang="ko-KR" altLang="en-US"/>
          </a:p>
        </p:txBody>
      </p:sp>
    </p:spTree>
    <p:extLst>
      <p:ext uri="{BB962C8B-B14F-4D97-AF65-F5344CB8AC3E}">
        <p14:creationId xmlns:p14="http://schemas.microsoft.com/office/powerpoint/2010/main" val="50335972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BAAE9C2-5881-4A10-94B1-2302DB8795F8}" type="slidenum">
              <a:rPr lang="ko-KR" altLang="en-US" smtClean="0"/>
              <a:t>1</a:t>
            </a:fld>
            <a:endParaRPr lang="ko-KR" altLang="en-US"/>
          </a:p>
        </p:txBody>
      </p:sp>
    </p:spTree>
    <p:extLst>
      <p:ext uri="{BB962C8B-B14F-4D97-AF65-F5344CB8AC3E}">
        <p14:creationId xmlns:p14="http://schemas.microsoft.com/office/powerpoint/2010/main" val="3053962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sz="1200" b="0" kern="1200" dirty="0" err="1">
                <a:solidFill>
                  <a:schemeClr val="tx1"/>
                </a:solidFill>
                <a:effectLst/>
                <a:latin typeface="+mn-lt"/>
                <a:ea typeface="+mn-ea"/>
                <a:cs typeface="+mn-cs"/>
              </a:rPr>
              <a:t>Finael</a:t>
            </a:r>
            <a:r>
              <a:rPr lang="de-AT" sz="1200" b="0" kern="1200" dirty="0">
                <a:solidFill>
                  <a:schemeClr val="tx1"/>
                </a:solidFill>
                <a:effectLst/>
                <a:latin typeface="+mn-lt"/>
                <a:ea typeface="+mn-ea"/>
                <a:cs typeface="+mn-cs"/>
              </a:rPr>
              <a:t> </a:t>
            </a:r>
            <a:r>
              <a:rPr lang="de-AT" sz="1200" b="0" kern="1200" dirty="0" err="1">
                <a:solidFill>
                  <a:schemeClr val="tx1"/>
                </a:solidFill>
                <a:effectLst/>
                <a:latin typeface="+mn-lt"/>
                <a:ea typeface="+mn-ea"/>
                <a:cs typeface="+mn-cs"/>
              </a:rPr>
              <a:t>abnhame</a:t>
            </a:r>
            <a:r>
              <a:rPr lang="de-AT" sz="1200" b="0" kern="1200" dirty="0">
                <a:solidFill>
                  <a:schemeClr val="tx1"/>
                </a:solidFill>
                <a:effectLst/>
                <a:latin typeface="+mn-lt"/>
                <a:ea typeface="+mn-ea"/>
                <a:cs typeface="+mn-cs"/>
              </a:rPr>
              <a:t> nach operativer </a:t>
            </a:r>
            <a:r>
              <a:rPr lang="de-AT" sz="1200" b="0" kern="1200" dirty="0" err="1">
                <a:solidFill>
                  <a:schemeClr val="tx1"/>
                </a:solidFill>
                <a:effectLst/>
                <a:latin typeface="+mn-lt"/>
                <a:ea typeface="+mn-ea"/>
                <a:cs typeface="+mn-cs"/>
              </a:rPr>
              <a:t>einführung</a:t>
            </a:r>
            <a:endParaRPr lang="de-AT" sz="1200" b="0" kern="1200" dirty="0">
              <a:solidFill>
                <a:schemeClr val="tx1"/>
              </a:solidFill>
              <a:effectLst/>
              <a:latin typeface="+mn-lt"/>
              <a:ea typeface="+mn-ea"/>
              <a:cs typeface="+mn-cs"/>
            </a:endParaRPr>
          </a:p>
          <a:p>
            <a:r>
              <a:rPr lang="en-GB" sz="1200" b="0" kern="1200" dirty="0" err="1">
                <a:solidFill>
                  <a:schemeClr val="tx1"/>
                </a:solidFill>
                <a:effectLst/>
                <a:latin typeface="+mn-lt"/>
                <a:ea typeface="+mn-ea"/>
                <a:cs typeface="+mn-cs"/>
              </a:rPr>
              <a:t>Durch</a:t>
            </a:r>
            <a:r>
              <a:rPr lang="en-GB" sz="1200" b="0" kern="1200" dirty="0">
                <a:solidFill>
                  <a:schemeClr val="tx1"/>
                </a:solidFill>
                <a:effectLst/>
                <a:latin typeface="+mn-lt"/>
                <a:ea typeface="+mn-ea"/>
                <a:cs typeface="+mn-cs"/>
              </a:rPr>
              <a:t> last und </a:t>
            </a:r>
            <a:r>
              <a:rPr lang="en-GB" sz="1200" b="0" kern="1200" dirty="0" err="1">
                <a:solidFill>
                  <a:schemeClr val="tx1"/>
                </a:solidFill>
                <a:effectLst/>
                <a:latin typeface="+mn-lt"/>
                <a:ea typeface="+mn-ea"/>
                <a:cs typeface="+mn-cs"/>
              </a:rPr>
              <a:t>pflichtenheft</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lässt</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sich</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erfolg</a:t>
            </a:r>
            <a:r>
              <a:rPr lang="en-GB" sz="1200" b="0" kern="1200" dirty="0">
                <a:solidFill>
                  <a:schemeClr val="tx1"/>
                </a:solidFill>
                <a:effectLst/>
                <a:latin typeface="+mn-lt"/>
                <a:ea typeface="+mn-ea"/>
                <a:cs typeface="+mn-cs"/>
              </a:rPr>
              <a:t> </a:t>
            </a:r>
            <a:r>
              <a:rPr lang="en-GB" sz="1200" b="0" kern="1200" dirty="0" err="1">
                <a:solidFill>
                  <a:schemeClr val="tx1"/>
                </a:solidFill>
                <a:effectLst/>
                <a:latin typeface="+mn-lt"/>
                <a:ea typeface="+mn-ea"/>
                <a:cs typeface="+mn-cs"/>
              </a:rPr>
              <a:t>überprüfen</a:t>
            </a:r>
            <a:endParaRPr lang="en-GB" sz="1200" b="0" kern="1200" dirty="0">
              <a:solidFill>
                <a:schemeClr val="tx1"/>
              </a:solidFill>
              <a:effectLst/>
              <a:latin typeface="+mn-lt"/>
              <a:ea typeface="+mn-ea"/>
              <a:cs typeface="+mn-cs"/>
            </a:endParaRPr>
          </a:p>
          <a:p>
            <a:r>
              <a:rPr lang="de-AT" sz="1200" b="0" kern="1200" dirty="0">
                <a:solidFill>
                  <a:schemeClr val="tx1"/>
                </a:solidFill>
                <a:effectLst/>
                <a:latin typeface="+mn-lt"/>
                <a:ea typeface="+mn-ea"/>
                <a:cs typeface="+mn-cs"/>
              </a:rPr>
              <a:t>Am ende </a:t>
            </a:r>
            <a:r>
              <a:rPr lang="de-AT" sz="1200" b="0" kern="1200" dirty="0" err="1">
                <a:solidFill>
                  <a:schemeClr val="tx1"/>
                </a:solidFill>
                <a:effectLst/>
                <a:latin typeface="+mn-lt"/>
                <a:ea typeface="+mn-ea"/>
                <a:cs typeface="+mn-cs"/>
              </a:rPr>
              <a:t>analyse</a:t>
            </a:r>
            <a:r>
              <a:rPr lang="de-AT" sz="1200" b="0" kern="1200" dirty="0">
                <a:solidFill>
                  <a:schemeClr val="tx1"/>
                </a:solidFill>
                <a:effectLst/>
                <a:latin typeface="+mn-lt"/>
                <a:ea typeface="+mn-ea"/>
                <a:cs typeface="+mn-cs"/>
              </a:rPr>
              <a:t> des </a:t>
            </a:r>
            <a:r>
              <a:rPr lang="de-AT" sz="1200" b="0" kern="1200" dirty="0" err="1">
                <a:solidFill>
                  <a:schemeClr val="tx1"/>
                </a:solidFill>
                <a:effectLst/>
                <a:latin typeface="+mn-lt"/>
                <a:ea typeface="+mn-ea"/>
                <a:cs typeface="+mn-cs"/>
              </a:rPr>
              <a:t>projekt</a:t>
            </a:r>
            <a:r>
              <a:rPr lang="de-AT" sz="1200" b="0" kern="1200" dirty="0">
                <a:solidFill>
                  <a:schemeClr val="tx1"/>
                </a:solidFill>
                <a:effectLst/>
                <a:latin typeface="+mn-lt"/>
                <a:ea typeface="+mn-ea"/>
                <a:cs typeface="+mn-cs"/>
              </a:rPr>
              <a:t> um aus </a:t>
            </a:r>
            <a:r>
              <a:rPr lang="de-AT" sz="1200" b="0" kern="1200" dirty="0" err="1">
                <a:solidFill>
                  <a:schemeClr val="tx1"/>
                </a:solidFill>
                <a:effectLst/>
                <a:latin typeface="+mn-lt"/>
                <a:ea typeface="+mn-ea"/>
                <a:cs typeface="+mn-cs"/>
              </a:rPr>
              <a:t>fehlern</a:t>
            </a:r>
            <a:r>
              <a:rPr lang="de-AT" sz="1200" b="0" kern="1200" dirty="0">
                <a:solidFill>
                  <a:schemeClr val="tx1"/>
                </a:solidFill>
                <a:effectLst/>
                <a:latin typeface="+mn-lt"/>
                <a:ea typeface="+mn-ea"/>
                <a:cs typeface="+mn-cs"/>
              </a:rPr>
              <a:t> zu lernen und zu vermeiden, protokollieren speichern</a:t>
            </a:r>
            <a:endParaRPr lang="en-GB" sz="1200" b="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13</a:t>
            </a:fld>
            <a:endParaRPr lang="ko-KR" altLang="en-US"/>
          </a:p>
        </p:txBody>
      </p:sp>
    </p:spTree>
    <p:extLst>
      <p:ext uri="{BB962C8B-B14F-4D97-AF65-F5344CB8AC3E}">
        <p14:creationId xmlns:p14="http://schemas.microsoft.com/office/powerpoint/2010/main" val="1617061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14</a:t>
            </a:fld>
            <a:endParaRPr lang="ko-KR" altLang="en-US"/>
          </a:p>
        </p:txBody>
      </p:sp>
    </p:spTree>
    <p:extLst>
      <p:ext uri="{BB962C8B-B14F-4D97-AF65-F5344CB8AC3E}">
        <p14:creationId xmlns:p14="http://schemas.microsoft.com/office/powerpoint/2010/main" val="956190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de-AT" sz="1200" kern="1200" dirty="0">
                <a:solidFill>
                  <a:schemeClr val="tx1"/>
                </a:solidFill>
                <a:effectLst/>
                <a:latin typeface="+mn-lt"/>
                <a:ea typeface="+mn-ea"/>
                <a:cs typeface="+mn-cs"/>
              </a:rPr>
              <a:t>Dieses Verfahren wird häufig gewählt, wenn bereits Erfahrungen mit ähnlichen Projekten vorliegen oder die Inhalte des zu planenden Projektes weitgehend bekannt sind.</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15</a:t>
            </a:fld>
            <a:endParaRPr lang="ko-KR" altLang="en-US"/>
          </a:p>
        </p:txBody>
      </p:sp>
    </p:spTree>
    <p:extLst>
      <p:ext uri="{BB962C8B-B14F-4D97-AF65-F5344CB8AC3E}">
        <p14:creationId xmlns:p14="http://schemas.microsoft.com/office/powerpoint/2010/main" val="340650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de-AT" sz="1200" kern="1200" dirty="0">
                <a:solidFill>
                  <a:schemeClr val="tx1"/>
                </a:solidFill>
                <a:effectLst/>
                <a:latin typeface="+mn-lt"/>
                <a:ea typeface="+mn-ea"/>
                <a:cs typeface="+mn-cs"/>
              </a:rPr>
              <a:t>Geeignet ist dieses Verfahren für Projekte mit einem hohen Innovationsgrad.</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16</a:t>
            </a:fld>
            <a:endParaRPr lang="ko-KR" altLang="en-US"/>
          </a:p>
        </p:txBody>
      </p:sp>
    </p:spTree>
    <p:extLst>
      <p:ext uri="{BB962C8B-B14F-4D97-AF65-F5344CB8AC3E}">
        <p14:creationId xmlns:p14="http://schemas.microsoft.com/office/powerpoint/2010/main" val="1389557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de-AT" sz="1200" kern="1200" dirty="0">
                <a:solidFill>
                  <a:schemeClr val="tx1"/>
                </a:solidFill>
                <a:effectLst/>
                <a:latin typeface="+mn-lt"/>
                <a:ea typeface="+mn-ea"/>
                <a:cs typeface="+mn-cs"/>
              </a:rPr>
              <a:t>Die Ergebnisse der Work Breakdown </a:t>
            </a:r>
            <a:r>
              <a:rPr lang="de-AT" sz="1200" kern="1200" dirty="0" err="1">
                <a:solidFill>
                  <a:schemeClr val="tx1"/>
                </a:solidFill>
                <a:effectLst/>
                <a:latin typeface="+mn-lt"/>
                <a:ea typeface="+mn-ea"/>
                <a:cs typeface="+mn-cs"/>
              </a:rPr>
              <a:t>Structure</a:t>
            </a:r>
            <a:r>
              <a:rPr lang="de-AT" sz="1200" kern="1200" dirty="0">
                <a:solidFill>
                  <a:schemeClr val="tx1"/>
                </a:solidFill>
                <a:effectLst/>
                <a:latin typeface="+mn-lt"/>
                <a:ea typeface="+mn-ea"/>
                <a:cs typeface="+mn-cs"/>
              </a:rPr>
              <a:t> werden in der Termin- und Ablaufplanung, Ressourceneinplanung, Kostenplanung und Risikoplanung weiterverwendet.</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17</a:t>
            </a:fld>
            <a:endParaRPr lang="ko-KR" altLang="en-US"/>
          </a:p>
        </p:txBody>
      </p:sp>
    </p:spTree>
    <p:extLst>
      <p:ext uri="{BB962C8B-B14F-4D97-AF65-F5344CB8AC3E}">
        <p14:creationId xmlns:p14="http://schemas.microsoft.com/office/powerpoint/2010/main" val="3679997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Wann startet das Projekt, wie lange dauert es, welche zeitlichen Termine sind einzuhalten, …</a:t>
            </a:r>
            <a:endParaRPr lang="en-GB" sz="1200" kern="1200" dirty="0">
              <a:solidFill>
                <a:schemeClr val="tx1"/>
              </a:solidFill>
              <a:effectLst/>
              <a:latin typeface="+mn-lt"/>
              <a:ea typeface="+mn-ea"/>
              <a:cs typeface="+mn-cs"/>
            </a:endParaRPr>
          </a:p>
          <a:p>
            <a:endParaRPr lang="en-GB" dirty="0"/>
          </a:p>
          <a:p>
            <a:r>
              <a:rPr lang="de-DE" sz="1200" kern="1200" dirty="0">
                <a:solidFill>
                  <a:schemeClr val="tx1"/>
                </a:solidFill>
                <a:effectLst/>
                <a:latin typeface="+mn-lt"/>
                <a:ea typeface="+mn-ea"/>
                <a:cs typeface="+mn-cs"/>
              </a:rPr>
              <a:t>Um was geht es im Projekt, was wird bearbeitet und was nicht</a:t>
            </a:r>
          </a:p>
          <a:p>
            <a:endParaRPr lang="de-DE" sz="120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Wer soll an was arbeiten, wer erhält welche Informationen, welche Stakeholder sind wichtiger als andere</a:t>
            </a:r>
            <a:endParaRPr lang="en-GB" sz="1200" kern="1200" dirty="0">
              <a:solidFill>
                <a:schemeClr val="tx1"/>
              </a:solidFill>
              <a:effectLst/>
              <a:latin typeface="+mn-lt"/>
              <a:ea typeface="+mn-ea"/>
              <a:cs typeface="+mn-cs"/>
            </a:endParaRPr>
          </a:p>
          <a:p>
            <a:endParaRPr lang="en-GB" dirty="0"/>
          </a:p>
          <a:p>
            <a:r>
              <a:rPr lang="en-GB" dirty="0" err="1"/>
              <a:t>Endgültige</a:t>
            </a:r>
            <a:r>
              <a:rPr lang="en-GB" dirty="0"/>
              <a:t> </a:t>
            </a:r>
            <a:r>
              <a:rPr lang="en-GB" dirty="0" err="1"/>
              <a:t>ziel</a:t>
            </a:r>
            <a:r>
              <a:rPr lang="en-GB" dirty="0"/>
              <a:t> der </a:t>
            </a:r>
            <a:r>
              <a:rPr lang="en-GB" dirty="0" err="1"/>
              <a:t>abrenzung</a:t>
            </a:r>
            <a:r>
              <a:rPr lang="en-GB" dirty="0"/>
              <a:t> </a:t>
            </a:r>
            <a:r>
              <a:rPr lang="en-GB" dirty="0" err="1"/>
              <a:t>ist</a:t>
            </a:r>
            <a:r>
              <a:rPr lang="en-GB" dirty="0"/>
              <a:t> der </a:t>
            </a:r>
            <a:r>
              <a:rPr lang="en-GB" dirty="0" err="1"/>
              <a:t>auftrag</a:t>
            </a:r>
            <a:r>
              <a:rPr lang="en-GB" dirty="0"/>
              <a:t>, </a:t>
            </a:r>
            <a:r>
              <a:rPr lang="en-GB" dirty="0" err="1"/>
              <a:t>leitet</a:t>
            </a:r>
            <a:r>
              <a:rPr lang="en-GB" dirty="0"/>
              <a:t> project </a:t>
            </a:r>
            <a:r>
              <a:rPr lang="en-GB" dirty="0" err="1"/>
              <a:t>ein</a:t>
            </a:r>
            <a:r>
              <a:rPr lang="en-GB" dirty="0"/>
              <a:t>, </a:t>
            </a:r>
            <a:r>
              <a:rPr lang="en-GB" dirty="0" err="1"/>
              <a:t>abgrenzung</a:t>
            </a:r>
            <a:r>
              <a:rPr lang="en-GB" dirty="0"/>
              <a:t> </a:t>
            </a:r>
            <a:r>
              <a:rPr lang="en-GB" dirty="0" err="1"/>
              <a:t>ist</a:t>
            </a:r>
            <a:r>
              <a:rPr lang="en-GB" dirty="0"/>
              <a:t> </a:t>
            </a:r>
            <a:r>
              <a:rPr lang="en-GB" dirty="0" err="1"/>
              <a:t>nicht</a:t>
            </a:r>
            <a:r>
              <a:rPr lang="en-GB" dirty="0"/>
              <a:t> fix und </a:t>
            </a:r>
            <a:r>
              <a:rPr lang="en-GB" dirty="0" err="1"/>
              <a:t>kann</a:t>
            </a:r>
            <a:r>
              <a:rPr lang="en-GB" dirty="0"/>
              <a:t> </a:t>
            </a:r>
            <a:r>
              <a:rPr lang="en-GB" dirty="0" err="1"/>
              <a:t>geändert</a:t>
            </a:r>
            <a:r>
              <a:rPr lang="en-GB" dirty="0"/>
              <a:t> warden</a:t>
            </a:r>
          </a:p>
          <a:p>
            <a:r>
              <a:rPr lang="de-DE" sz="1200" kern="1200" dirty="0">
                <a:solidFill>
                  <a:schemeClr val="tx1"/>
                </a:solidFill>
                <a:effectLst/>
                <a:latin typeface="+mn-lt"/>
                <a:ea typeface="+mn-ea"/>
                <a:cs typeface="+mn-cs"/>
              </a:rPr>
              <a:t>Recherche, Befragung der involvierten Personen und Analyse der Rahmenbedienungen, kann der Projektleiter eine erste</a:t>
            </a:r>
          </a:p>
          <a:p>
            <a:r>
              <a:rPr lang="de-DE" sz="1200" kern="1200" dirty="0">
                <a:solidFill>
                  <a:schemeClr val="tx1"/>
                </a:solidFill>
                <a:effectLst/>
                <a:latin typeface="+mn-lt"/>
                <a:ea typeface="+mn-ea"/>
                <a:cs typeface="+mn-cs"/>
              </a:rPr>
              <a:t>grobe Abschätzung zu Umfang und Dauer des Projekts abgeben</a:t>
            </a:r>
          </a:p>
          <a:p>
            <a:r>
              <a:rPr lang="de-DE" sz="1200" kern="1200" dirty="0">
                <a:solidFill>
                  <a:schemeClr val="tx1"/>
                </a:solidFill>
                <a:effectLst/>
                <a:latin typeface="+mn-lt"/>
                <a:ea typeface="+mn-ea"/>
                <a:cs typeface="+mn-cs"/>
              </a:rPr>
              <a:t>Durch fragen und </a:t>
            </a:r>
            <a:r>
              <a:rPr lang="de-DE" sz="1200" kern="1200" dirty="0" err="1">
                <a:solidFill>
                  <a:schemeClr val="tx1"/>
                </a:solidFill>
                <a:effectLst/>
                <a:latin typeface="+mn-lt"/>
                <a:ea typeface="+mn-ea"/>
                <a:cs typeface="+mn-cs"/>
              </a:rPr>
              <a:t>rückfrage</a:t>
            </a:r>
            <a:r>
              <a:rPr lang="de-DE" sz="1200" kern="1200" dirty="0">
                <a:solidFill>
                  <a:schemeClr val="tx1"/>
                </a:solidFill>
                <a:effectLst/>
                <a:latin typeface="+mn-lt"/>
                <a:ea typeface="+mn-ea"/>
                <a:cs typeface="+mn-cs"/>
              </a:rPr>
              <a:t> können </a:t>
            </a:r>
            <a:r>
              <a:rPr lang="de-DE" sz="1200" kern="1200" dirty="0" err="1">
                <a:solidFill>
                  <a:schemeClr val="tx1"/>
                </a:solidFill>
                <a:effectLst/>
                <a:latin typeface="+mn-lt"/>
                <a:ea typeface="+mn-ea"/>
                <a:cs typeface="+mn-cs"/>
              </a:rPr>
              <a:t>unkalrheiten</a:t>
            </a:r>
            <a:r>
              <a:rPr lang="de-DE" sz="1200" kern="1200" dirty="0">
                <a:solidFill>
                  <a:schemeClr val="tx1"/>
                </a:solidFill>
                <a:effectLst/>
                <a:latin typeface="+mn-lt"/>
                <a:ea typeface="+mn-ea"/>
                <a:cs typeface="+mn-cs"/>
              </a:rPr>
              <a:t> aus dem weg geräumt werden</a:t>
            </a:r>
          </a:p>
          <a:p>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18</a:t>
            </a:fld>
            <a:endParaRPr lang="ko-KR" altLang="en-US"/>
          </a:p>
        </p:txBody>
      </p:sp>
    </p:spTree>
    <p:extLst>
      <p:ext uri="{BB962C8B-B14F-4D97-AF65-F5344CB8AC3E}">
        <p14:creationId xmlns:p14="http://schemas.microsoft.com/office/powerpoint/2010/main" val="957122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the start </a:t>
            </a:r>
            <a:r>
              <a:rPr lang="en-GB" dirty="0" err="1"/>
              <a:t>ofa</a:t>
            </a:r>
            <a:r>
              <a:rPr lang="en-GB" dirty="0"/>
              <a:t> project, it clarifies the </a:t>
            </a:r>
            <a:r>
              <a:rPr lang="en-GB" dirty="0" err="1"/>
              <a:t>projectgoals</a:t>
            </a:r>
            <a:r>
              <a:rPr lang="en-GB" dirty="0"/>
              <a:t>. A </a:t>
            </a:r>
            <a:r>
              <a:rPr lang="en-GB" dirty="0" err="1"/>
              <a:t>ough</a:t>
            </a:r>
            <a:r>
              <a:rPr lang="en-GB" dirty="0"/>
              <a:t> schedule is presented, motivation to work. </a:t>
            </a:r>
          </a:p>
          <a:p>
            <a:r>
              <a:rPr lang="en-GB" dirty="0"/>
              <a:t>It’s the responsibility of the project leader, everyone who is part of the project should be present(employer, stakeholder,  decision maker, project members, sub teams)</a:t>
            </a:r>
          </a:p>
          <a:p>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19</a:t>
            </a:fld>
            <a:endParaRPr lang="ko-KR" altLang="en-US"/>
          </a:p>
        </p:txBody>
      </p:sp>
    </p:spTree>
    <p:extLst>
      <p:ext uri="{BB962C8B-B14F-4D97-AF65-F5344CB8AC3E}">
        <p14:creationId xmlns:p14="http://schemas.microsoft.com/office/powerpoint/2010/main" val="1469406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individual ahs different expectations which can be limited by time, cost, scope, content</a:t>
            </a:r>
          </a:p>
          <a:p>
            <a:r>
              <a:rPr lang="en-GB" dirty="0"/>
              <a:t>All stakeholders should get information as fast as possible</a:t>
            </a:r>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20</a:t>
            </a:fld>
            <a:endParaRPr lang="ko-KR" altLang="en-US"/>
          </a:p>
        </p:txBody>
      </p:sp>
    </p:spTree>
    <p:extLst>
      <p:ext uri="{BB962C8B-B14F-4D97-AF65-F5344CB8AC3E}">
        <p14:creationId xmlns:p14="http://schemas.microsoft.com/office/powerpoint/2010/main" val="2257564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Organisation von mehreren einzelnen Projekten</a:t>
            </a:r>
          </a:p>
          <a:p>
            <a:pPr marL="0" marR="0" lvl="0" indent="0" algn="l" defTabSz="914400" rtl="0" eaLnBrk="1" fontAlgn="auto" latinLnBrk="1"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kann in Form von Programm oder Projektportfolios organisiert sein</a:t>
            </a:r>
          </a:p>
          <a:p>
            <a:pPr marL="0" marR="0" lvl="0" indent="0" algn="l" defTabSz="914400" rtl="0" eaLnBrk="1" fontAlgn="auto" latinLnBrk="1"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Es geht um die Koordinierung von mehreren Projekten bezüglich deren Abhängigkeiten und Ressourcen. </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21</a:t>
            </a:fld>
            <a:endParaRPr lang="ko-KR" altLang="en-US"/>
          </a:p>
        </p:txBody>
      </p:sp>
    </p:spTree>
    <p:extLst>
      <p:ext uri="{BB962C8B-B14F-4D97-AF65-F5344CB8AC3E}">
        <p14:creationId xmlns:p14="http://schemas.microsoft.com/office/powerpoint/2010/main" val="3678940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a:solidFill>
                  <a:schemeClr val="tx1"/>
                </a:solidFill>
                <a:effectLst/>
                <a:latin typeface="+mn-lt"/>
                <a:ea typeface="+mn-ea"/>
                <a:cs typeface="+mn-cs"/>
              </a:rPr>
              <a:t>Das professionelle Management ist als zentrales Erfolgskriterium von Projekten zu sehen</a:t>
            </a:r>
          </a:p>
          <a:p>
            <a:pPr marL="0" marR="0" lvl="0" indent="0" algn="l" defTabSz="914400" rtl="0" eaLnBrk="1" fontAlgn="auto" latinLnBrk="1"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Ist teil des </a:t>
            </a:r>
            <a:r>
              <a:rPr lang="de-DE" sz="1200" kern="1200" dirty="0" err="1">
                <a:solidFill>
                  <a:schemeClr val="tx1"/>
                </a:solidFill>
                <a:effectLst/>
                <a:latin typeface="+mn-lt"/>
                <a:ea typeface="+mn-ea"/>
                <a:cs typeface="+mn-cs"/>
              </a:rPr>
              <a:t>erfogls</a:t>
            </a:r>
            <a:r>
              <a:rPr lang="de-DE" sz="1200" kern="1200" dirty="0">
                <a:solidFill>
                  <a:schemeClr val="tx1"/>
                </a:solidFill>
                <a:effectLst/>
                <a:latin typeface="+mn-lt"/>
                <a:ea typeface="+mn-ea"/>
                <a:cs typeface="+mn-cs"/>
              </a:rPr>
              <a:t> aber nicht alleinig weitere Faktoren wie z. B. die Unternehmensstrategie, Wettbewerbssituation</a:t>
            </a:r>
          </a:p>
          <a:p>
            <a:pPr marL="0" marR="0" lvl="0" indent="0" algn="l" defTabSz="914400" rtl="0" eaLnBrk="1" fontAlgn="auto" latinLnBrk="1" hangingPunct="1">
              <a:lnSpc>
                <a:spcPct val="100000"/>
              </a:lnSpc>
              <a:spcBef>
                <a:spcPts val="0"/>
              </a:spcBef>
              <a:spcAft>
                <a:spcPts val="0"/>
              </a:spcAft>
              <a:buClrTx/>
              <a:buSzTx/>
              <a:buFontTx/>
              <a:buNone/>
              <a:tabLst/>
              <a:defRPr/>
            </a:pPr>
            <a:r>
              <a:rPr lang="de-DE" sz="1200" kern="1200" dirty="0" err="1">
                <a:solidFill>
                  <a:schemeClr val="tx1"/>
                </a:solidFill>
                <a:effectLst/>
                <a:latin typeface="+mn-lt"/>
                <a:ea typeface="+mn-ea"/>
                <a:cs typeface="+mn-cs"/>
              </a:rPr>
              <a:t>Vorraussetzungen</a:t>
            </a:r>
            <a:r>
              <a:rPr lang="de-DE" sz="1200" kern="1200" dirty="0">
                <a:solidFill>
                  <a:schemeClr val="tx1"/>
                </a:solidFill>
                <a:effectLst/>
                <a:latin typeface="+mn-lt"/>
                <a:ea typeface="+mn-ea"/>
                <a:cs typeface="+mn-cs"/>
              </a:rPr>
              <a:t>:</a:t>
            </a:r>
          </a:p>
          <a:p>
            <a:pPr lvl="0"/>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der Stakeholder, des Projekts und seiner Ziele</a:t>
            </a:r>
            <a:endParaRPr lang="en-GB"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Angemessene Projekt-Infrastruktur: Organisation, Methoden und Werkzeuge sind verfügbar</a:t>
            </a:r>
            <a:endParaRPr lang="en-GB"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Kompetenz der dem Projekt zugeteilten Personen</a:t>
            </a:r>
            <a:endParaRPr lang="en-GB" sz="120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24</a:t>
            </a:fld>
            <a:endParaRPr lang="ko-KR" altLang="en-US"/>
          </a:p>
        </p:txBody>
      </p:sp>
    </p:spTree>
    <p:extLst>
      <p:ext uri="{BB962C8B-B14F-4D97-AF65-F5344CB8AC3E}">
        <p14:creationId xmlns:p14="http://schemas.microsoft.com/office/powerpoint/2010/main" val="459636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altLang="ko-KR" sz="1200" dirty="0">
                <a:solidFill>
                  <a:schemeClr val="tx1">
                    <a:lumMod val="75000"/>
                    <a:lumOff val="25000"/>
                  </a:schemeClr>
                </a:solidFill>
                <a:latin typeface="Arial" pitchFamily="34" charset="0"/>
                <a:cs typeface="Arial" pitchFamily="34" charset="0"/>
              </a:rPr>
              <a:t>Projektmanagement ist in der heutigen Zeit wichtig, damit Unternehmen schnell agieren können und dabei Zeit und Geld sparen.</a:t>
            </a:r>
          </a:p>
          <a:p>
            <a:pPr algn="l"/>
            <a:r>
              <a:rPr lang="de-DE" altLang="ko-KR" sz="1200" dirty="0">
                <a:solidFill>
                  <a:schemeClr val="tx1">
                    <a:lumMod val="75000"/>
                    <a:lumOff val="25000"/>
                  </a:schemeClr>
                </a:solidFill>
                <a:latin typeface="Arial" pitchFamily="34" charset="0"/>
                <a:cs typeface="Arial" pitchFamily="34" charset="0"/>
              </a:rPr>
              <a:t>Risikomanagement ist wichtig, um den richtigen Risiken nachzugehen und darauf vorbereitet zu sein.</a:t>
            </a:r>
          </a:p>
          <a:p>
            <a:pPr algn="l"/>
            <a:r>
              <a:rPr lang="de-DE" altLang="ko-KR" sz="1200" dirty="0">
                <a:solidFill>
                  <a:schemeClr val="tx1">
                    <a:lumMod val="75000"/>
                    <a:lumOff val="25000"/>
                  </a:schemeClr>
                </a:solidFill>
                <a:latin typeface="Arial" pitchFamily="34" charset="0"/>
                <a:cs typeface="Arial" pitchFamily="34" charset="0"/>
              </a:rPr>
              <a:t>Krisenmanagement bereitet auf unvorhersehbare Situationen vor und reduziert mögliche Schäden am Unternehmen.</a:t>
            </a:r>
            <a:endParaRPr lang="ko-KR" altLang="en-US" sz="1200" dirty="0">
              <a:solidFill>
                <a:schemeClr val="tx1">
                  <a:lumMod val="75000"/>
                  <a:lumOff val="25000"/>
                </a:schemeClr>
              </a:solidFill>
              <a:latin typeface="Arial" pitchFamily="34" charset="0"/>
              <a:cs typeface="Arial" pitchFamily="34" charset="0"/>
            </a:endParaRPr>
          </a:p>
          <a:p>
            <a:pPr algn="l"/>
            <a:endParaRPr lang="en-DE"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2</a:t>
            </a:fld>
            <a:endParaRPr lang="ko-KR" altLang="en-US"/>
          </a:p>
        </p:txBody>
      </p:sp>
    </p:spTree>
    <p:extLst>
      <p:ext uri="{BB962C8B-B14F-4D97-AF65-F5344CB8AC3E}">
        <p14:creationId xmlns:p14="http://schemas.microsoft.com/office/powerpoint/2010/main" val="3890077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Entscheidungssituation in der alle Optionen große Nachteile haben.</a:t>
            </a:r>
          </a:p>
          <a:p>
            <a:pPr marL="0" marR="0" lvl="0" indent="0" algn="l" defTabSz="914400" rtl="0" eaLnBrk="1" fontAlgn="auto" latinLnBrk="1"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1" hangingPunct="1">
              <a:lnSpc>
                <a:spcPct val="100000"/>
              </a:lnSpc>
              <a:spcBef>
                <a:spcPts val="0"/>
              </a:spcBef>
              <a:spcAft>
                <a:spcPts val="0"/>
              </a:spcAft>
              <a:buClrTx/>
              <a:buSzTx/>
              <a:buFontTx/>
              <a:buNone/>
              <a:tabLst/>
              <a:defRPr/>
            </a:pPr>
            <a:r>
              <a:rPr lang="de-DE" dirty="0"/>
              <a:t>Bisherig verwendete Verhaltensmuster und Strategien reichen nicht aus um herauszukommen, vorhandenes Wissen und Ressourcen reichen nicht aus um zu bewältigen</a:t>
            </a:r>
            <a:endParaRPr lang="en-DE" dirty="0"/>
          </a:p>
          <a:p>
            <a:endParaRPr lang="de-DE" dirty="0"/>
          </a:p>
          <a:p>
            <a:r>
              <a:rPr lang="de-DE" dirty="0"/>
              <a:t>Politik | Naturkatastrophen | in Unternehmen | in Organisationen | in einzelnen Projekten (KM teil des PM)</a:t>
            </a:r>
          </a:p>
          <a:p>
            <a:endParaRPr lang="de-DE"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27</a:t>
            </a:fld>
            <a:endParaRPr lang="ko-KR" altLang="en-US"/>
          </a:p>
        </p:txBody>
      </p:sp>
    </p:spTree>
    <p:extLst>
      <p:ext uri="{BB962C8B-B14F-4D97-AF65-F5344CB8AC3E}">
        <p14:creationId xmlns:p14="http://schemas.microsoft.com/office/powerpoint/2010/main" val="2145227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a:solidFill>
                  <a:schemeClr val="tx1"/>
                </a:solidFill>
                <a:effectLst/>
                <a:latin typeface="+mn-lt"/>
                <a:ea typeface="+mn-ea"/>
                <a:cs typeface="+mn-cs"/>
              </a:rPr>
              <a:t>Grundsatz: intern vor extern</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Mitarbeiter sollten zumindest zeitgleich wie </a:t>
            </a:r>
            <a:r>
              <a:rPr lang="de-DE" sz="1200" kern="1200" dirty="0" err="1">
                <a:solidFill>
                  <a:schemeClr val="tx1"/>
                </a:solidFill>
                <a:effectLst/>
                <a:latin typeface="+mn-lt"/>
                <a:ea typeface="+mn-ea"/>
                <a:cs typeface="+mn-cs"/>
              </a:rPr>
              <a:t>öffentlichkeit</a:t>
            </a:r>
            <a:r>
              <a:rPr lang="de-DE" sz="1200" kern="1200" dirty="0">
                <a:solidFill>
                  <a:schemeClr val="tx1"/>
                </a:solidFill>
                <a:effectLst/>
                <a:latin typeface="+mn-lt"/>
                <a:ea typeface="+mn-ea"/>
                <a:cs typeface="+mn-cs"/>
              </a:rPr>
              <a:t> informiert werden (Mitarbeiter sollen nichts aus </a:t>
            </a:r>
            <a:r>
              <a:rPr lang="de-DE" sz="1200" kern="1200" dirty="0" err="1">
                <a:solidFill>
                  <a:schemeClr val="tx1"/>
                </a:solidFill>
                <a:effectLst/>
                <a:latin typeface="+mn-lt"/>
                <a:ea typeface="+mn-ea"/>
                <a:cs typeface="+mn-cs"/>
              </a:rPr>
              <a:t>medien</a:t>
            </a:r>
            <a:r>
              <a:rPr lang="de-DE" sz="1200" kern="1200" dirty="0">
                <a:solidFill>
                  <a:schemeClr val="tx1"/>
                </a:solidFill>
                <a:effectLst/>
                <a:latin typeface="+mn-lt"/>
                <a:ea typeface="+mn-ea"/>
                <a:cs typeface="+mn-cs"/>
              </a:rPr>
              <a:t> erfahren)</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Kommunikationsweg wichtig (Tod eines Kollegen persönlich und nicht per mail!)</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Großen Unternehmen </a:t>
            </a:r>
            <a:r>
              <a:rPr lang="de-DE" sz="1200" kern="1200" dirty="0" err="1">
                <a:solidFill>
                  <a:schemeClr val="tx1"/>
                </a:solidFill>
                <a:effectLst/>
                <a:latin typeface="+mn-lt"/>
                <a:ea typeface="+mn-ea"/>
                <a:cs typeface="+mn-cs"/>
              </a:rPr>
              <a:t>transparenz</a:t>
            </a:r>
            <a:r>
              <a:rPr lang="de-DE" sz="1200" kern="1200" dirty="0">
                <a:solidFill>
                  <a:schemeClr val="tx1"/>
                </a:solidFill>
                <a:effectLst/>
                <a:latin typeface="+mn-lt"/>
                <a:ea typeface="+mn-ea"/>
                <a:cs typeface="+mn-cs"/>
              </a:rPr>
              <a:t> wichtig (welche </a:t>
            </a:r>
            <a:r>
              <a:rPr lang="de-DE" sz="1200" kern="1200" dirty="0" err="1">
                <a:solidFill>
                  <a:schemeClr val="tx1"/>
                </a:solidFill>
                <a:effectLst/>
                <a:latin typeface="+mn-lt"/>
                <a:ea typeface="+mn-ea"/>
                <a:cs typeface="+mn-cs"/>
              </a:rPr>
              <a:t>infos</a:t>
            </a:r>
            <a:r>
              <a:rPr lang="de-DE" sz="1200" kern="1200" dirty="0">
                <a:solidFill>
                  <a:schemeClr val="tx1"/>
                </a:solidFill>
                <a:effectLst/>
                <a:latin typeface="+mn-lt"/>
                <a:ea typeface="+mn-ea"/>
                <a:cs typeface="+mn-cs"/>
              </a:rPr>
              <a:t> veröffentlicht werden)</a:t>
            </a:r>
          </a:p>
          <a:p>
            <a:r>
              <a:rPr lang="de-DE" sz="1200" kern="1200" dirty="0">
                <a:solidFill>
                  <a:schemeClr val="tx1"/>
                </a:solidFill>
                <a:effectLst/>
                <a:latin typeface="+mn-lt"/>
                <a:ea typeface="+mn-ea"/>
                <a:cs typeface="+mn-cs"/>
              </a:rPr>
              <a:t>Keine -&gt; Viele Fragen und Gerüchte</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Journalisten verkleiden sich sogar als </a:t>
            </a:r>
            <a:r>
              <a:rPr lang="de-DE" sz="1200" kern="1200" dirty="0" err="1">
                <a:solidFill>
                  <a:schemeClr val="tx1"/>
                </a:solidFill>
                <a:effectLst/>
                <a:latin typeface="+mn-lt"/>
                <a:ea typeface="+mn-ea"/>
                <a:cs typeface="+mn-cs"/>
              </a:rPr>
              <a:t>priester</a:t>
            </a:r>
            <a:r>
              <a:rPr lang="de-DE" sz="1200" kern="1200" dirty="0">
                <a:solidFill>
                  <a:schemeClr val="tx1"/>
                </a:solidFill>
                <a:effectLst/>
                <a:latin typeface="+mn-lt"/>
                <a:ea typeface="+mn-ea"/>
                <a:cs typeface="+mn-cs"/>
              </a:rPr>
              <a:t> um z.B. bei Michael Schumacher ins KH zu kommen</a:t>
            </a:r>
            <a:endParaRPr lang="en-D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28</a:t>
            </a:fld>
            <a:endParaRPr lang="ko-KR" altLang="en-US"/>
          </a:p>
        </p:txBody>
      </p:sp>
    </p:spTree>
    <p:extLst>
      <p:ext uri="{BB962C8B-B14F-4D97-AF65-F5344CB8AC3E}">
        <p14:creationId xmlns:p14="http://schemas.microsoft.com/office/powerpoint/2010/main" val="2928744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Natural disaster (earthquakes, floods, tornadoes, …)</a:t>
            </a:r>
            <a:endParaRPr lang="en-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Technological crisis (technological accidents, mostly breakdowns in complex systems as a result of human errors – Chernobyl)</a:t>
            </a:r>
            <a:endParaRPr lang="en-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Confrontation crisis (boycotts, picketing, blockade of buildings, disobeying police, …)</a:t>
            </a:r>
            <a:endParaRPr lang="en-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Crisis of malevolence (product tampering, kidnapping, </a:t>
            </a:r>
            <a:r>
              <a:rPr lang="en-US" sz="1200" kern="1200" dirty="0" err="1">
                <a:solidFill>
                  <a:schemeClr val="tx1"/>
                </a:solidFill>
                <a:effectLst/>
                <a:latin typeface="+mn-lt"/>
                <a:ea typeface="+mn-ea"/>
                <a:cs typeface="+mn-cs"/>
              </a:rPr>
              <a:t>rumours</a:t>
            </a:r>
            <a:r>
              <a:rPr lang="en-US" sz="1200" kern="1200" dirty="0">
                <a:solidFill>
                  <a:schemeClr val="tx1"/>
                </a:solidFill>
                <a:effectLst/>
                <a:latin typeface="+mn-lt"/>
                <a:ea typeface="+mn-ea"/>
                <a:cs typeface="+mn-cs"/>
              </a:rPr>
              <a:t>, terrorism, cybercrime, …)</a:t>
            </a:r>
            <a:endParaRPr lang="en-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Crisis of organizational misdeeds (management takes harmful actions)</a:t>
            </a:r>
            <a:endParaRPr lang="en-DE"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Crises of skewed management values (If management acts for example in </a:t>
            </a:r>
            <a:r>
              <a:rPr lang="en-US" sz="1200" kern="1200" dirty="0" err="1">
                <a:solidFill>
                  <a:schemeClr val="tx1"/>
                </a:solidFill>
                <a:effectLst/>
                <a:latin typeface="+mn-lt"/>
                <a:ea typeface="+mn-ea"/>
                <a:cs typeface="+mn-cs"/>
              </a:rPr>
              <a:t>favour</a:t>
            </a:r>
            <a:r>
              <a:rPr lang="en-US" sz="1200" kern="1200" dirty="0">
                <a:solidFill>
                  <a:schemeClr val="tx1"/>
                </a:solidFill>
                <a:effectLst/>
                <a:latin typeface="+mn-lt"/>
                <a:ea typeface="+mn-ea"/>
                <a:cs typeface="+mn-cs"/>
              </a:rPr>
              <a:t> of stakeholders but disregards interests of customers etc.)</a:t>
            </a:r>
            <a:endParaRPr lang="en-DE"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Crisis of deception (Management conceals or misrepresents information about itself, its products or the company)</a:t>
            </a:r>
            <a:endParaRPr lang="en-DE"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Crisis of management misconduct (Management causes crisis through deliberate amorality and illegality)</a:t>
            </a:r>
            <a:endParaRPr lang="en-DE"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Workplace violence (Fights between employees or former employees and employees)</a:t>
            </a:r>
            <a:endParaRPr lang="en-DE" sz="1200" kern="1200" dirty="0">
              <a:solidFill>
                <a:schemeClr val="tx1"/>
              </a:solidFill>
              <a:effectLst/>
              <a:latin typeface="+mn-lt"/>
              <a:ea typeface="+mn-ea"/>
              <a:cs typeface="+mn-cs"/>
            </a:endParaRPr>
          </a:p>
          <a:p>
            <a:endParaRPr lang="en-DE"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29</a:t>
            </a:fld>
            <a:endParaRPr lang="ko-KR" altLang="en-US"/>
          </a:p>
        </p:txBody>
      </p:sp>
    </p:spTree>
    <p:extLst>
      <p:ext uri="{BB962C8B-B14F-4D97-AF65-F5344CB8AC3E}">
        <p14:creationId xmlns:p14="http://schemas.microsoft.com/office/powerpoint/2010/main" val="1870003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de-DE" sz="1200" kern="1200" dirty="0">
                <a:solidFill>
                  <a:schemeClr val="tx1"/>
                </a:solidFill>
                <a:effectLst/>
                <a:latin typeface="+mn-lt"/>
                <a:ea typeface="+mn-ea"/>
                <a:cs typeface="+mn-cs"/>
              </a:rPr>
              <a:t>Crisis </a:t>
            </a:r>
            <a:r>
              <a:rPr lang="de-DE" sz="1200" kern="1200" dirty="0" err="1">
                <a:solidFill>
                  <a:schemeClr val="tx1"/>
                </a:solidFill>
                <a:effectLst/>
                <a:latin typeface="+mn-lt"/>
                <a:ea typeface="+mn-ea"/>
                <a:cs typeface="+mn-cs"/>
              </a:rPr>
              <a:t>Intelligence</a:t>
            </a:r>
            <a:r>
              <a:rPr lang="de-DE" sz="1200" kern="1200" dirty="0">
                <a:solidFill>
                  <a:schemeClr val="tx1"/>
                </a:solidFill>
                <a:effectLst/>
                <a:latin typeface="+mn-lt"/>
                <a:ea typeface="+mn-ea"/>
                <a:cs typeface="+mn-cs"/>
              </a:rPr>
              <a:t> (Strategische und systematische Recherche. Krisen(</a:t>
            </a:r>
            <a:r>
              <a:rPr lang="de-DE" sz="1200" kern="1200" dirty="0" err="1">
                <a:solidFill>
                  <a:schemeClr val="tx1"/>
                </a:solidFill>
                <a:effectLst/>
                <a:latin typeface="+mn-lt"/>
                <a:ea typeface="+mn-ea"/>
                <a:cs typeface="+mn-cs"/>
              </a:rPr>
              <a:t>ursachen</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forschung</a:t>
            </a:r>
            <a:r>
              <a:rPr lang="de-DE" sz="1200" kern="1200" dirty="0">
                <a:solidFill>
                  <a:schemeClr val="tx1"/>
                </a:solidFill>
                <a:effectLst/>
                <a:latin typeface="+mn-lt"/>
                <a:ea typeface="+mn-ea"/>
                <a:cs typeface="+mn-cs"/>
              </a:rPr>
              <a:t>, Krisen(früh)</a:t>
            </a:r>
            <a:r>
              <a:rPr lang="de-DE" sz="1200" kern="1200" dirty="0" err="1">
                <a:solidFill>
                  <a:schemeClr val="tx1"/>
                </a:solidFill>
                <a:effectLst/>
                <a:latin typeface="+mn-lt"/>
                <a:ea typeface="+mn-ea"/>
                <a:cs typeface="+mn-cs"/>
              </a:rPr>
              <a:t>aufklärung</a:t>
            </a:r>
            <a:r>
              <a:rPr lang="de-DE" sz="1200" kern="1200" dirty="0">
                <a:solidFill>
                  <a:schemeClr val="tx1"/>
                </a:solidFill>
                <a:effectLst/>
                <a:latin typeface="+mn-lt"/>
                <a:ea typeface="+mn-ea"/>
                <a:cs typeface="+mn-cs"/>
              </a:rPr>
              <a:t>)</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Schaffung von Ausweichmöglichkeiten oder strategischen Allianzen</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Krisen früh erkennen (Frühwarnsystem – Signale von sich entwickelnden Krisen erkennen)</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Regelmäßige Bewertung von Kunden und Lieferanten</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Notfallmanagement (Vorbereitete Maßnahmenpläne, die die Eskalation eines Ereignisses verhindern sollen)</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Ausbildung eines Krisenstabs und Krisenstabsübungen</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Etablierung einer Kommunikationsstrategie für Krisenfälle (Krisen haben oft negative Auswirkungen auf das Unternehmen durch Medien und das Öffentlichkeitsinteresse ist sehr hoch. Deshalb plant man die interne/externe Kommunikation im Voraus)</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Szenario-Technik für die Identifizierung möglicher Krisenszenarien (Problemanalyse, Einflussanalyse, Trendprojektion und Ermittlung von Szenarios, Bewertung und Interpretation)</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Das unerwartete vorausplanen durch z.B. Brainstorming. (Fälle wie Terroranschläge vorausplanen etc.)</a:t>
            </a:r>
            <a:endParaRPr lang="en-DE" sz="1200" kern="1200" dirty="0">
              <a:solidFill>
                <a:schemeClr val="tx1"/>
              </a:solidFill>
              <a:effectLst/>
              <a:latin typeface="+mn-lt"/>
              <a:ea typeface="+mn-ea"/>
              <a:cs typeface="+mn-cs"/>
            </a:endParaRPr>
          </a:p>
          <a:p>
            <a:endParaRPr lang="en-DE"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31</a:t>
            </a:fld>
            <a:endParaRPr lang="ko-KR" altLang="en-US"/>
          </a:p>
        </p:txBody>
      </p:sp>
    </p:spTree>
    <p:extLst>
      <p:ext uri="{BB962C8B-B14F-4D97-AF65-F5344CB8AC3E}">
        <p14:creationId xmlns:p14="http://schemas.microsoft.com/office/powerpoint/2010/main" val="4246867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Krisenstab aus Personen in Führungspositionen (Meist Geschäftsführung bzw. Geschäftsleitungsmitglieder)</a:t>
            </a:r>
          </a:p>
          <a:p>
            <a:endParaRPr lang="de-DE" dirty="0"/>
          </a:p>
          <a:p>
            <a:r>
              <a:rPr lang="de-DE" dirty="0"/>
              <a:t>Tritt in Aktion wenn außerordentliches Ereignis Unternehmen stört</a:t>
            </a:r>
          </a:p>
          <a:p>
            <a:endParaRPr lang="de-DE" dirty="0"/>
          </a:p>
          <a:p>
            <a:r>
              <a:rPr lang="de-DE" dirty="0"/>
              <a:t>Aufgabe: Handlungs- und Entscheidungsfähigkeit unter allen </a:t>
            </a:r>
            <a:r>
              <a:rPr lang="de-DE" dirty="0" err="1"/>
              <a:t>bedingungen</a:t>
            </a:r>
            <a:r>
              <a:rPr lang="de-DE" dirty="0"/>
              <a:t> sicherstellen/wiederherstellen</a:t>
            </a:r>
          </a:p>
          <a:p>
            <a:endParaRPr lang="de-DE" dirty="0"/>
          </a:p>
          <a:p>
            <a:r>
              <a:rPr lang="de-DE" dirty="0"/>
              <a:t>Krise: Abgasskandal bei Volkswagen, Amoklauf in Holzverarbeitungsfabrik in Menznau (CH), Erpressung/Bedrohung nach Entlassung, Cyberattacken</a:t>
            </a:r>
          </a:p>
          <a:p>
            <a:endParaRPr lang="de-DE" dirty="0"/>
          </a:p>
          <a:p>
            <a:r>
              <a:rPr lang="de-DE" dirty="0"/>
              <a:t>Zeitweise Unternehmen lähmen, Börse verunsichern, Reputation schädigen</a:t>
            </a:r>
          </a:p>
          <a:p>
            <a:endParaRPr lang="de-DE" dirty="0"/>
          </a:p>
          <a:p>
            <a:r>
              <a:rPr lang="de-DE" dirty="0"/>
              <a:t>Personelle Besetzung ist zentraler Punkt. Viele rechnen nicht mit Ernstfall -&gt; Personen ohne spezifische Anforderungen im Krisenstab</a:t>
            </a:r>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32</a:t>
            </a:fld>
            <a:endParaRPr lang="ko-KR" altLang="en-US"/>
          </a:p>
        </p:txBody>
      </p:sp>
    </p:spTree>
    <p:extLst>
      <p:ext uri="{BB962C8B-B14F-4D97-AF65-F5344CB8AC3E}">
        <p14:creationId xmlns:p14="http://schemas.microsoft.com/office/powerpoint/2010/main" val="2984403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Wenn kein vollkommenes Wissen über zukünftige politische Veränderungen und Umweltveränderungen besteht, gibt es Ungewissheit. Diese Veränderungen könnten Auswirkungen auf das Unternehmen haben und werden Risiken genannt.</a:t>
            </a:r>
            <a:endParaRPr lang="en-DE" sz="1200" kern="1200" dirty="0">
              <a:solidFill>
                <a:schemeClr val="tx1"/>
              </a:solidFill>
              <a:effectLst/>
              <a:latin typeface="+mn-lt"/>
              <a:ea typeface="+mn-ea"/>
              <a:cs typeface="+mn-cs"/>
            </a:endParaRPr>
          </a:p>
          <a:p>
            <a:endParaRPr lang="de-DE" dirty="0"/>
          </a:p>
          <a:p>
            <a:r>
              <a:rPr lang="de-DE" sz="1200" kern="1200" dirty="0">
                <a:solidFill>
                  <a:schemeClr val="tx1"/>
                </a:solidFill>
                <a:effectLst/>
                <a:latin typeface="+mn-lt"/>
                <a:ea typeface="+mn-ea"/>
                <a:cs typeface="+mn-cs"/>
              </a:rPr>
              <a:t>Risikomanagement -&gt; Maßnahmen zur systematischen Erkennung, Analyse, Bewertung, Überwachung und Kontrolle von Risiken. </a:t>
            </a:r>
            <a:r>
              <a:rPr lang="de-DE" sz="1200" kern="1200" baseline="30000" dirty="0">
                <a:solidFill>
                  <a:schemeClr val="tx1"/>
                </a:solidFill>
                <a:effectLst/>
                <a:latin typeface="+mn-lt"/>
                <a:ea typeface="+mn-ea"/>
                <a:cs typeface="+mn-cs"/>
              </a:rPr>
              <a:t>[2]</a:t>
            </a:r>
            <a:endParaRPr lang="en-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Optimal -&gt; fortlaufenden Prozess, in dem Planung, Umsetzung, Überwachung und Verbesserung kontinuierlich stattfinden</a:t>
            </a:r>
          </a:p>
          <a:p>
            <a:endParaRPr lang="de-DE" dirty="0"/>
          </a:p>
          <a:p>
            <a:endParaRPr lang="en-DE"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36</a:t>
            </a:fld>
            <a:endParaRPr lang="ko-KR" altLang="en-US"/>
          </a:p>
        </p:txBody>
      </p:sp>
    </p:spTree>
    <p:extLst>
      <p:ext uri="{BB962C8B-B14F-4D97-AF65-F5344CB8AC3E}">
        <p14:creationId xmlns:p14="http://schemas.microsoft.com/office/powerpoint/2010/main" val="2486503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de-DE" sz="1200" b="1" kern="1200" dirty="0">
                <a:solidFill>
                  <a:schemeClr val="tx1"/>
                </a:solidFill>
                <a:effectLst/>
                <a:latin typeface="+mn-lt"/>
                <a:ea typeface="+mn-ea"/>
                <a:cs typeface="+mn-cs"/>
              </a:rPr>
              <a:t>Unternehmensrisiken</a:t>
            </a:r>
            <a:endParaRPr lang="en-DE" sz="1200" b="1"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Insolvenzrisiko</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Marktrisiko</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Kreditrisiko</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Liquiditätsrisiko</a:t>
            </a:r>
            <a:endParaRPr lang="en-DE" sz="1200" kern="1200" dirty="0">
              <a:solidFill>
                <a:schemeClr val="tx1"/>
              </a:solidFill>
              <a:effectLst/>
              <a:latin typeface="+mn-lt"/>
              <a:ea typeface="+mn-ea"/>
              <a:cs typeface="+mn-cs"/>
            </a:endParaRPr>
          </a:p>
          <a:p>
            <a:pPr lvl="2"/>
            <a:r>
              <a:rPr lang="de-DE" sz="1200" b="1" kern="1200" dirty="0">
                <a:solidFill>
                  <a:schemeClr val="tx1"/>
                </a:solidFill>
                <a:effectLst/>
                <a:latin typeface="+mn-lt"/>
                <a:ea typeface="+mn-ea"/>
                <a:cs typeface="+mn-cs"/>
              </a:rPr>
              <a:t>Finanzrisiken</a:t>
            </a:r>
            <a:endParaRPr lang="en-DE" sz="1200" b="1"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Wechselkursrisiko</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Zinsänderungsrisiko</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Finanzkrise</a:t>
            </a:r>
            <a:endParaRPr lang="en-DE" sz="1200" kern="1200" dirty="0">
              <a:solidFill>
                <a:schemeClr val="tx1"/>
              </a:solidFill>
              <a:effectLst/>
              <a:latin typeface="+mn-lt"/>
              <a:ea typeface="+mn-ea"/>
              <a:cs typeface="+mn-cs"/>
            </a:endParaRPr>
          </a:p>
          <a:p>
            <a:pPr lvl="2"/>
            <a:r>
              <a:rPr lang="de-DE" sz="1200" b="1" kern="1200" dirty="0">
                <a:solidFill>
                  <a:schemeClr val="tx1"/>
                </a:solidFill>
                <a:effectLst/>
                <a:latin typeface="+mn-lt"/>
                <a:ea typeface="+mn-ea"/>
                <a:cs typeface="+mn-cs"/>
              </a:rPr>
              <a:t>Umweltrisiken</a:t>
            </a:r>
            <a:endParaRPr lang="en-DE" sz="1200" b="1"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Sturm</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Hochwasser</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Haftung für umweltrelevante Aktivitäten, menschliche Gesundheit und das Ökosystem</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Finanzielle Risiken durch Veränderungen der Umwelt oder des Umweltbewusstseins</a:t>
            </a:r>
            <a:endParaRPr lang="en-DE" sz="1200" kern="1200" dirty="0">
              <a:solidFill>
                <a:schemeClr val="tx1"/>
              </a:solidFill>
              <a:effectLst/>
              <a:latin typeface="+mn-lt"/>
              <a:ea typeface="+mn-ea"/>
              <a:cs typeface="+mn-cs"/>
            </a:endParaRPr>
          </a:p>
          <a:p>
            <a:pPr lvl="2"/>
            <a:r>
              <a:rPr lang="de-DE" sz="1200" b="1" kern="1200" dirty="0">
                <a:solidFill>
                  <a:schemeClr val="tx1"/>
                </a:solidFill>
                <a:effectLst/>
                <a:latin typeface="+mn-lt"/>
                <a:ea typeface="+mn-ea"/>
                <a:cs typeface="+mn-cs"/>
              </a:rPr>
              <a:t>Technische Risiken</a:t>
            </a:r>
            <a:endParaRPr lang="en-DE" sz="1200" b="1"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Haftung für Unfälle</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Menschliche Fehler</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Maschinelle Fehler</a:t>
            </a:r>
            <a:endParaRPr lang="en-DE" sz="1200" kern="1200" dirty="0">
              <a:solidFill>
                <a:schemeClr val="tx1"/>
              </a:solidFill>
              <a:effectLst/>
              <a:latin typeface="+mn-lt"/>
              <a:ea typeface="+mn-ea"/>
              <a:cs typeface="+mn-cs"/>
            </a:endParaRPr>
          </a:p>
          <a:p>
            <a:pPr lvl="2"/>
            <a:r>
              <a:rPr lang="de-DE" sz="1200" b="1" kern="1200" dirty="0">
                <a:solidFill>
                  <a:schemeClr val="tx1"/>
                </a:solidFill>
                <a:effectLst/>
                <a:latin typeface="+mn-lt"/>
                <a:ea typeface="+mn-ea"/>
                <a:cs typeface="+mn-cs"/>
              </a:rPr>
              <a:t>Risiken des Projektmanagements</a:t>
            </a:r>
            <a:endParaRPr lang="en-DE" sz="1200" b="1"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Ungeplante Ereignisse</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Fehlerhafte Zeitpläne</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Inflation von Anforderungen</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Mitarbeiterfluktuation</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Spezifikationskollaps (Auftraggeber und Entwickler kommen nicht zu klarer </a:t>
            </a:r>
            <a:r>
              <a:rPr lang="de-DE" sz="1200" kern="1200" dirty="0" err="1">
                <a:solidFill>
                  <a:schemeClr val="tx1"/>
                </a:solidFill>
                <a:effectLst/>
                <a:latin typeface="+mn-lt"/>
                <a:ea typeface="+mn-ea"/>
                <a:cs typeface="+mn-cs"/>
              </a:rPr>
              <a:t>definition</a:t>
            </a:r>
            <a:r>
              <a:rPr lang="de-DE" sz="1200" kern="1200" dirty="0">
                <a:solidFill>
                  <a:schemeClr val="tx1"/>
                </a:solidFill>
                <a:effectLst/>
                <a:latin typeface="+mn-lt"/>
                <a:ea typeface="+mn-ea"/>
                <a:cs typeface="+mn-cs"/>
              </a:rPr>
              <a:t>, Streit bricht aus, Projektende)</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Zeit-/Gruppendruck</a:t>
            </a:r>
            <a:endParaRPr lang="en-DE" sz="1200" kern="1200" dirty="0">
              <a:solidFill>
                <a:schemeClr val="tx1"/>
              </a:solidFill>
              <a:effectLst/>
              <a:latin typeface="+mn-lt"/>
              <a:ea typeface="+mn-ea"/>
              <a:cs typeface="+mn-cs"/>
            </a:endParaRPr>
          </a:p>
          <a:p>
            <a:pPr lvl="2"/>
            <a:r>
              <a:rPr lang="de-DE" sz="1200" b="1" kern="1200" dirty="0">
                <a:solidFill>
                  <a:schemeClr val="tx1"/>
                </a:solidFill>
                <a:effectLst/>
                <a:latin typeface="+mn-lt"/>
                <a:ea typeface="+mn-ea"/>
                <a:cs typeface="+mn-cs"/>
              </a:rPr>
              <a:t>Produkt- und Medizinrisiken</a:t>
            </a:r>
            <a:endParaRPr lang="en-DE" sz="1200" b="1"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Gefährdungen die zu Lasten des Kunden (Ausfälle, Zerstörung, Krankheit oder Tod) und damit auch zu Lasten des Herstellers (Haftung, Imageverlust, Wartungsaufwand) fallen.</a:t>
            </a:r>
            <a:endParaRPr lang="en-DE" sz="1200" kern="1200" dirty="0">
              <a:solidFill>
                <a:schemeClr val="tx1"/>
              </a:solidFill>
              <a:effectLst/>
              <a:latin typeface="+mn-lt"/>
              <a:ea typeface="+mn-ea"/>
              <a:cs typeface="+mn-cs"/>
            </a:endParaRPr>
          </a:p>
          <a:p>
            <a:pPr lvl="2"/>
            <a:r>
              <a:rPr lang="de-DE" sz="1200" b="1" kern="1200" dirty="0">
                <a:solidFill>
                  <a:schemeClr val="tx1"/>
                </a:solidFill>
                <a:effectLst/>
                <a:latin typeface="+mn-lt"/>
                <a:ea typeface="+mn-ea"/>
                <a:cs typeface="+mn-cs"/>
              </a:rPr>
              <a:t>Software-Risiken</a:t>
            </a:r>
            <a:endParaRPr lang="en-DE" sz="1200" b="1"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Ausfälle</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Fehlerhafte Daten</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Fehlerhafte Hardware Steuerung</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Rechtliche Veränderungen (z.B. Datenschutzrecht, Abgase, Politische Änderungen </a:t>
            </a:r>
            <a:r>
              <a:rPr lang="de-DE" sz="1200" kern="1200" dirty="0" err="1">
                <a:solidFill>
                  <a:schemeClr val="tx1"/>
                </a:solidFill>
                <a:effectLst/>
                <a:latin typeface="+mn-lt"/>
                <a:ea typeface="+mn-ea"/>
                <a:cs typeface="+mn-cs"/>
              </a:rPr>
              <a:t>usw</a:t>
            </a:r>
            <a:r>
              <a:rPr lang="de-DE" sz="1200" kern="1200" dirty="0">
                <a:solidFill>
                  <a:schemeClr val="tx1"/>
                </a:solidFill>
                <a:effectLst/>
                <a:latin typeface="+mn-lt"/>
                <a:ea typeface="+mn-ea"/>
                <a:cs typeface="+mn-cs"/>
              </a:rPr>
              <a:t>…)</a:t>
            </a:r>
            <a:endParaRPr lang="en-DE" sz="1200" kern="1200" dirty="0">
              <a:solidFill>
                <a:schemeClr val="tx1"/>
              </a:solidFill>
              <a:effectLst/>
              <a:latin typeface="+mn-lt"/>
              <a:ea typeface="+mn-ea"/>
              <a:cs typeface="+mn-cs"/>
            </a:endParaRPr>
          </a:p>
          <a:p>
            <a:endParaRPr lang="en-DE"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37</a:t>
            </a:fld>
            <a:endParaRPr lang="ko-KR" altLang="en-US"/>
          </a:p>
        </p:txBody>
      </p:sp>
    </p:spTree>
    <p:extLst>
      <p:ext uri="{BB962C8B-B14F-4D97-AF65-F5344CB8AC3E}">
        <p14:creationId xmlns:p14="http://schemas.microsoft.com/office/powerpoint/2010/main" val="236030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de-DE" sz="1200" kern="1200" dirty="0">
                <a:solidFill>
                  <a:schemeClr val="tx1"/>
                </a:solidFill>
                <a:effectLst/>
                <a:latin typeface="+mn-lt"/>
                <a:ea typeface="+mn-ea"/>
                <a:cs typeface="+mn-cs"/>
              </a:rPr>
              <a:t>Risikovermeidung (Automatische Sprinkleranlagen als Brandschutz, unfallsichere Arbeitsplätze)</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Risikoreduktion (Alarmanlagen, Kameras als Diebstahlschutz)</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Risikoausgleich (Banken vergeben nicht nur wenige große Kredite, sondern auch viele kleine Kredite. Da nur wenige Kredite dubios werden, gleichen sich die Gefahren aus.)</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Risikoteilung (Mehrere Unternehmen schließen sich zur Ausführung eines riskanten Auftrags zusammen, In mehrere Länder exportieren um Wechselkursrisiken aufzuteilen)</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Risikoabwälzung (Vereinbarung, dass alle Kostensteigerungen während eines Bauvorhabens zulasten der Baufirma gehen)</a:t>
            </a:r>
            <a:endParaRPr lang="en-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Vorsorgen (Bilden von Rücklagen durch Nichtausschüttung der Gewinne)</a:t>
            </a:r>
            <a:endParaRPr lang="en-DE" sz="1200" kern="1200" dirty="0">
              <a:solidFill>
                <a:schemeClr val="tx1"/>
              </a:solidFill>
              <a:effectLst/>
              <a:latin typeface="+mn-lt"/>
              <a:ea typeface="+mn-ea"/>
              <a:cs typeface="+mn-cs"/>
            </a:endParaRPr>
          </a:p>
          <a:p>
            <a:endParaRPr lang="en-DE"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38</a:t>
            </a:fld>
            <a:endParaRPr lang="ko-KR" altLang="en-US"/>
          </a:p>
        </p:txBody>
      </p:sp>
    </p:spTree>
    <p:extLst>
      <p:ext uri="{BB962C8B-B14F-4D97-AF65-F5344CB8AC3E}">
        <p14:creationId xmlns:p14="http://schemas.microsoft.com/office/powerpoint/2010/main" val="192461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Low impact/low probability</a:t>
            </a:r>
            <a:r>
              <a:rPr lang="en-US" sz="1200" kern="1200" dirty="0">
                <a:solidFill>
                  <a:schemeClr val="tx1"/>
                </a:solidFill>
                <a:effectLst/>
                <a:latin typeface="+mn-lt"/>
                <a:ea typeface="+mn-ea"/>
                <a:cs typeface="+mn-cs"/>
              </a:rPr>
              <a:t> – Risks in the bottom left corner are low level, and you can often ignore them.</a:t>
            </a:r>
            <a:endParaRPr lang="en-D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Low impact/high probability</a:t>
            </a:r>
            <a:r>
              <a:rPr lang="en-US" sz="1200" kern="1200" dirty="0">
                <a:solidFill>
                  <a:schemeClr val="tx1"/>
                </a:solidFill>
                <a:effectLst/>
                <a:latin typeface="+mn-lt"/>
                <a:ea typeface="+mn-ea"/>
                <a:cs typeface="+mn-cs"/>
              </a:rPr>
              <a:t> – Risks in the top left corner are of moderate importance – if these things happen, you can cope with them and move on. However, it would help if you tried to reduce the likelihood that they'll occur.</a:t>
            </a:r>
            <a:endParaRPr lang="en-D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High impact/low probability</a:t>
            </a:r>
            <a:r>
              <a:rPr lang="en-US" sz="1200" kern="1200" dirty="0">
                <a:solidFill>
                  <a:schemeClr val="tx1"/>
                </a:solidFill>
                <a:effectLst/>
                <a:latin typeface="+mn-lt"/>
                <a:ea typeface="+mn-ea"/>
                <a:cs typeface="+mn-cs"/>
              </a:rPr>
              <a:t> – Risks in the bottom right corner are of high importance if they do occur, but they're very unlikely to happen. For these, however, you should do what you can to reduce the impact they'll have if they do occur, and you should have contingency plans</a:t>
            </a:r>
            <a:endParaRPr lang="en-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place just in case they do.</a:t>
            </a:r>
            <a:endParaRPr lang="en-D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High impact/high probability</a:t>
            </a:r>
            <a:r>
              <a:rPr lang="en-US" sz="1200" kern="1200" dirty="0">
                <a:solidFill>
                  <a:schemeClr val="tx1"/>
                </a:solidFill>
                <a:effectLst/>
                <a:latin typeface="+mn-lt"/>
                <a:ea typeface="+mn-ea"/>
                <a:cs typeface="+mn-cs"/>
              </a:rPr>
              <a:t> – Risks towards the top right corner are of critical importance. These are your top priorities and are risks that you must pay close attention to.</a:t>
            </a:r>
            <a:endParaRPr lang="en-DE" sz="1200" kern="1200" dirty="0">
              <a:solidFill>
                <a:schemeClr val="tx1"/>
              </a:solidFill>
              <a:effectLst/>
              <a:latin typeface="+mn-lt"/>
              <a:ea typeface="+mn-ea"/>
              <a:cs typeface="+mn-cs"/>
            </a:endParaRPr>
          </a:p>
          <a:p>
            <a:endParaRPr lang="en-DE"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39</a:t>
            </a:fld>
            <a:endParaRPr lang="ko-KR" altLang="en-US"/>
          </a:p>
        </p:txBody>
      </p:sp>
    </p:spTree>
    <p:extLst>
      <p:ext uri="{BB962C8B-B14F-4D97-AF65-F5344CB8AC3E}">
        <p14:creationId xmlns:p14="http://schemas.microsoft.com/office/powerpoint/2010/main" val="65891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Chancen und Gefahren erkennen/beschreiben</a:t>
            </a:r>
          </a:p>
          <a:p>
            <a:r>
              <a:rPr lang="de-DE" dirty="0"/>
              <a:t>Risikoidentifikation mit Projektingenieuren, örtlichen Bauleitungen, Hauptunternehmern, Experten -&gt; periodisch. Risikodurchsprachen</a:t>
            </a:r>
          </a:p>
          <a:p>
            <a:r>
              <a:rPr lang="de-DE" dirty="0"/>
              <a:t>Insbesondere nicht erkannte Chancen und Gefahren</a:t>
            </a:r>
          </a:p>
          <a:p>
            <a:endParaRPr lang="de-DE" dirty="0"/>
          </a:p>
          <a:p>
            <a:r>
              <a:rPr lang="de-DE" dirty="0"/>
              <a:t>Chancen und Gefahren -&gt; Risikoanalyse</a:t>
            </a:r>
          </a:p>
          <a:p>
            <a:r>
              <a:rPr lang="de-DE" dirty="0"/>
              <a:t>Anwendung der Risikomatrix (Impact </a:t>
            </a:r>
            <a:r>
              <a:rPr lang="de-DE" dirty="0" err="1"/>
              <a:t>Probability</a:t>
            </a:r>
            <a:r>
              <a:rPr lang="de-DE" dirty="0"/>
              <a:t> Matrix) -&gt; Eintrittswahrscheinlichkeit und Schadenausmaß</a:t>
            </a:r>
          </a:p>
          <a:p>
            <a:endParaRPr lang="de-DE" dirty="0"/>
          </a:p>
          <a:p>
            <a:r>
              <a:rPr lang="de-DE" dirty="0"/>
              <a:t>Maßnahmenplanung -&gt; Tätigkeiten definieren, die Risikobewältigung ermöglichen</a:t>
            </a:r>
          </a:p>
          <a:p>
            <a:endParaRPr lang="de-DE" dirty="0"/>
          </a:p>
          <a:p>
            <a:r>
              <a:rPr lang="de-DE" dirty="0"/>
              <a:t>Zielgerichtetes Risiko-Controlling als Erfolgskontrolle</a:t>
            </a:r>
            <a:endParaRPr lang="en-DE"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40</a:t>
            </a:fld>
            <a:endParaRPr lang="ko-KR" altLang="en-US"/>
          </a:p>
        </p:txBody>
      </p:sp>
    </p:spTree>
    <p:extLst>
      <p:ext uri="{BB962C8B-B14F-4D97-AF65-F5344CB8AC3E}">
        <p14:creationId xmlns:p14="http://schemas.microsoft.com/office/powerpoint/2010/main" val="3001279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4</a:t>
            </a:fld>
            <a:endParaRPr lang="ko-KR" altLang="en-US"/>
          </a:p>
        </p:txBody>
      </p:sp>
    </p:spTree>
    <p:extLst>
      <p:ext uri="{BB962C8B-B14F-4D97-AF65-F5344CB8AC3E}">
        <p14:creationId xmlns:p14="http://schemas.microsoft.com/office/powerpoint/2010/main" val="3919583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Genaues planen, keine neuer block kann angefangen werden bevor vorheriger abgeschlossen ist</a:t>
            </a:r>
          </a:p>
          <a:p>
            <a:r>
              <a:rPr lang="de-AT" dirty="0"/>
              <a:t>Ungeeignet wenn hohe </a:t>
            </a:r>
            <a:r>
              <a:rPr lang="de-AT" dirty="0" err="1"/>
              <a:t>flexibilität</a:t>
            </a:r>
            <a:r>
              <a:rPr lang="de-AT" dirty="0"/>
              <a:t> benötigt wird, </a:t>
            </a:r>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5</a:t>
            </a:fld>
            <a:endParaRPr lang="ko-KR" altLang="en-US"/>
          </a:p>
        </p:txBody>
      </p:sp>
    </p:spTree>
    <p:extLst>
      <p:ext uri="{BB962C8B-B14F-4D97-AF65-F5344CB8AC3E}">
        <p14:creationId xmlns:p14="http://schemas.microsoft.com/office/powerpoint/2010/main" val="261050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Ein Verfahren zur Analyse, Beschreibung, Planung, Steuerung und Überwachung von Abläufen.</a:t>
            </a:r>
          </a:p>
          <a:p>
            <a:pPr marL="0" marR="0" lvl="0" indent="0" algn="l" defTabSz="914400" rtl="0" eaLnBrk="1" fontAlgn="auto" latinLnBrk="1"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 Es werden dabei Zeit, finanzielle Aufwendungen, technischer und materieller Aufwand und andere Ressourcen berücksichtigt. </a:t>
            </a:r>
          </a:p>
          <a:p>
            <a:pPr marL="0" marR="0" lvl="0" indent="0" algn="l" defTabSz="914400" rtl="0" eaLnBrk="1" fontAlgn="auto" latinLnBrk="1"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Graphisch bzw. tabellarisch werden Prozesse, Ereignisse und ihre Abhängigkeiten und Wechselwirkungen dargestellt.</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6</a:t>
            </a:fld>
            <a:endParaRPr lang="ko-KR" altLang="en-US"/>
          </a:p>
        </p:txBody>
      </p:sp>
    </p:spTree>
    <p:extLst>
      <p:ext uri="{BB962C8B-B14F-4D97-AF65-F5344CB8AC3E}">
        <p14:creationId xmlns:p14="http://schemas.microsoft.com/office/powerpoint/2010/main" val="237750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Mit </a:t>
            </a:r>
            <a:r>
              <a:rPr lang="de-AT" dirty="0" err="1"/>
              <a:t>auftraggeber</a:t>
            </a:r>
            <a:r>
              <a:rPr lang="de-AT" dirty="0"/>
              <a:t> lasten und </a:t>
            </a:r>
            <a:r>
              <a:rPr lang="de-AT" dirty="0" err="1"/>
              <a:t>pflichtenheft</a:t>
            </a:r>
            <a:r>
              <a:rPr lang="de-AT" dirty="0"/>
              <a:t> erstellen</a:t>
            </a:r>
          </a:p>
          <a:p>
            <a:r>
              <a:rPr lang="de-AT" dirty="0"/>
              <a:t>Lastenheft: alle </a:t>
            </a:r>
            <a:r>
              <a:rPr lang="de-AT" dirty="0" err="1"/>
              <a:t>anforderungen</a:t>
            </a:r>
            <a:endParaRPr lang="de-AT" dirty="0"/>
          </a:p>
          <a:p>
            <a:r>
              <a:rPr lang="de-AT" dirty="0"/>
              <a:t>Pflichtenheft: wie will der AN die </a:t>
            </a:r>
            <a:r>
              <a:rPr lang="de-AT" dirty="0" err="1"/>
              <a:t>anforderungen</a:t>
            </a:r>
            <a:r>
              <a:rPr lang="de-AT" dirty="0"/>
              <a:t> lösen, </a:t>
            </a:r>
            <a:r>
              <a:rPr lang="de-AT" dirty="0" err="1"/>
              <a:t>ollte</a:t>
            </a:r>
            <a:r>
              <a:rPr lang="de-AT" dirty="0"/>
              <a:t> akzeptiert werden bevor </a:t>
            </a:r>
            <a:r>
              <a:rPr lang="de-AT" dirty="0" err="1"/>
              <a:t>projekt</a:t>
            </a:r>
            <a:r>
              <a:rPr lang="de-AT" dirty="0"/>
              <a:t> startet</a:t>
            </a:r>
          </a:p>
          <a:p>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9</a:t>
            </a:fld>
            <a:endParaRPr lang="ko-KR" altLang="en-US"/>
          </a:p>
        </p:txBody>
      </p:sp>
    </p:spTree>
    <p:extLst>
      <p:ext uri="{BB962C8B-B14F-4D97-AF65-F5344CB8AC3E}">
        <p14:creationId xmlns:p14="http://schemas.microsoft.com/office/powerpoint/2010/main" val="542267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Grob und </a:t>
            </a:r>
            <a:r>
              <a:rPr lang="de-AT" dirty="0" err="1"/>
              <a:t>feinkonzepte</a:t>
            </a:r>
            <a:r>
              <a:rPr lang="de-AT" dirty="0"/>
              <a:t> dienen zur </a:t>
            </a:r>
            <a:r>
              <a:rPr lang="de-AT" dirty="0" err="1"/>
              <a:t>erstellung</a:t>
            </a:r>
            <a:r>
              <a:rPr lang="de-AT" dirty="0"/>
              <a:t> von </a:t>
            </a:r>
            <a:r>
              <a:rPr lang="de-AT" dirty="0" err="1"/>
              <a:t>strukturülänen</a:t>
            </a:r>
            <a:r>
              <a:rPr lang="de-AT" dirty="0"/>
              <a:t> </a:t>
            </a:r>
            <a:r>
              <a:rPr lang="de-AT" dirty="0" err="1"/>
              <a:t>welhe</a:t>
            </a:r>
            <a:r>
              <a:rPr lang="de-AT" dirty="0"/>
              <a:t> das </a:t>
            </a:r>
            <a:r>
              <a:rPr lang="de-AT" dirty="0" err="1"/>
              <a:t>projekt</a:t>
            </a:r>
            <a:r>
              <a:rPr lang="de-AT" dirty="0"/>
              <a:t> inhaltlich und </a:t>
            </a:r>
            <a:r>
              <a:rPr lang="de-AT" dirty="0" err="1"/>
              <a:t>rognaisatorisch</a:t>
            </a:r>
            <a:r>
              <a:rPr lang="de-AT" dirty="0"/>
              <a:t> strukturieren</a:t>
            </a:r>
          </a:p>
          <a:p>
            <a:r>
              <a:rPr lang="de-AT" dirty="0"/>
              <a:t>Konzepte müssen vom AG abgenommen und bestätigt werden</a:t>
            </a:r>
          </a:p>
          <a:p>
            <a:r>
              <a:rPr lang="de-AT" dirty="0"/>
              <a:t>Gemeinsames </a:t>
            </a:r>
            <a:r>
              <a:rPr lang="de-AT" dirty="0" err="1"/>
              <a:t>verständnis</a:t>
            </a:r>
            <a:r>
              <a:rPr lang="de-AT" dirty="0"/>
              <a:t> des </a:t>
            </a:r>
            <a:r>
              <a:rPr lang="de-AT" dirty="0" err="1"/>
              <a:t>ablaufs</a:t>
            </a:r>
            <a:r>
              <a:rPr lang="de-AT" dirty="0"/>
              <a:t> und des </a:t>
            </a:r>
            <a:r>
              <a:rPr lang="de-AT" dirty="0" err="1"/>
              <a:t>ziels</a:t>
            </a:r>
            <a:r>
              <a:rPr lang="de-AT" dirty="0"/>
              <a:t> </a:t>
            </a:r>
          </a:p>
          <a:p>
            <a:r>
              <a:rPr lang="de-AT" dirty="0"/>
              <a:t>Grundlage für </a:t>
            </a:r>
            <a:r>
              <a:rPr lang="de-AT" dirty="0" err="1"/>
              <a:t>umgang</a:t>
            </a:r>
            <a:r>
              <a:rPr lang="de-AT" dirty="0"/>
              <a:t> mit </a:t>
            </a:r>
            <a:r>
              <a:rPr lang="de-AT" dirty="0" err="1"/>
              <a:t>change</a:t>
            </a:r>
            <a:r>
              <a:rPr lang="de-AT" dirty="0"/>
              <a:t> und </a:t>
            </a:r>
            <a:r>
              <a:rPr lang="de-AT" dirty="0" err="1"/>
              <a:t>risiko</a:t>
            </a:r>
            <a:r>
              <a:rPr lang="de-AT" dirty="0"/>
              <a:t> </a:t>
            </a:r>
            <a:r>
              <a:rPr lang="de-AT" dirty="0" err="1"/>
              <a:t>management</a:t>
            </a:r>
            <a:endParaRPr lang="de-AT" dirty="0"/>
          </a:p>
          <a:p>
            <a:r>
              <a:rPr lang="de-AT" dirty="0"/>
              <a:t>Konzepte sollten von allen </a:t>
            </a:r>
            <a:r>
              <a:rPr lang="de-AT" dirty="0" err="1"/>
              <a:t>stakeholdern</a:t>
            </a:r>
            <a:r>
              <a:rPr lang="de-AT" dirty="0"/>
              <a:t> unterzeichnet werden, für </a:t>
            </a:r>
            <a:r>
              <a:rPr lang="de-AT" dirty="0" err="1"/>
              <a:t>einigkeit</a:t>
            </a:r>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10</a:t>
            </a:fld>
            <a:endParaRPr lang="ko-KR" altLang="en-US"/>
          </a:p>
        </p:txBody>
      </p:sp>
    </p:spTree>
    <p:extLst>
      <p:ext uri="{BB962C8B-B14F-4D97-AF65-F5344CB8AC3E}">
        <p14:creationId xmlns:p14="http://schemas.microsoft.com/office/powerpoint/2010/main" val="4119626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sz="1200" kern="1200" dirty="0">
                <a:solidFill>
                  <a:schemeClr val="tx1"/>
                </a:solidFill>
                <a:effectLst/>
                <a:latin typeface="+mn-lt"/>
                <a:ea typeface="+mn-ea"/>
                <a:cs typeface="+mn-cs"/>
              </a:rPr>
              <a:t>Definition von Arbeitspaketen und Projektmeilensteinen Zeit-, Kosten- und Ressourcenplanung Projekt inhaltlich und organisatorisch strukturiert.</a:t>
            </a:r>
          </a:p>
          <a:p>
            <a:r>
              <a:rPr lang="de-AT" sz="1200" kern="1200" dirty="0">
                <a:solidFill>
                  <a:schemeClr val="tx1"/>
                </a:solidFill>
                <a:effectLst/>
                <a:latin typeface="+mn-lt"/>
                <a:ea typeface="+mn-ea"/>
                <a:cs typeface="+mn-cs"/>
              </a:rPr>
              <a:t>Fortschritt wird </a:t>
            </a:r>
            <a:r>
              <a:rPr lang="de-AT" sz="1200" kern="1200" dirty="0" err="1">
                <a:solidFill>
                  <a:schemeClr val="tx1"/>
                </a:solidFill>
                <a:effectLst/>
                <a:latin typeface="+mn-lt"/>
                <a:ea typeface="+mn-ea"/>
                <a:cs typeface="+mn-cs"/>
              </a:rPr>
              <a:t>mess</a:t>
            </a:r>
            <a:r>
              <a:rPr lang="de-AT" sz="1200" kern="1200" dirty="0">
                <a:solidFill>
                  <a:schemeClr val="tx1"/>
                </a:solidFill>
                <a:effectLst/>
                <a:latin typeface="+mn-lt"/>
                <a:ea typeface="+mn-ea"/>
                <a:cs typeface="+mn-cs"/>
              </a:rPr>
              <a:t> und überwachbar. </a:t>
            </a:r>
          </a:p>
          <a:p>
            <a:r>
              <a:rPr lang="de-AT" sz="1200" kern="1200" dirty="0">
                <a:solidFill>
                  <a:schemeClr val="tx1"/>
                </a:solidFill>
                <a:effectLst/>
                <a:latin typeface="+mn-lt"/>
                <a:ea typeface="+mn-ea"/>
                <a:cs typeface="+mn-cs"/>
              </a:rPr>
              <a:t>Fehler </a:t>
            </a:r>
            <a:r>
              <a:rPr lang="de-AT" sz="1200" kern="1200" dirty="0" err="1">
                <a:solidFill>
                  <a:schemeClr val="tx1"/>
                </a:solidFill>
                <a:effectLst/>
                <a:latin typeface="+mn-lt"/>
                <a:ea typeface="+mn-ea"/>
                <a:cs typeface="+mn-cs"/>
              </a:rPr>
              <a:t>nd</a:t>
            </a:r>
            <a:r>
              <a:rPr lang="de-AT" sz="1200" kern="1200" dirty="0">
                <a:solidFill>
                  <a:schemeClr val="tx1"/>
                </a:solidFill>
                <a:effectLst/>
                <a:latin typeface="+mn-lt"/>
                <a:ea typeface="+mn-ea"/>
                <a:cs typeface="+mn-cs"/>
              </a:rPr>
              <a:t> </a:t>
            </a:r>
            <a:r>
              <a:rPr lang="de-AT" sz="1200" kern="1200" dirty="0" err="1">
                <a:solidFill>
                  <a:schemeClr val="tx1"/>
                </a:solidFill>
                <a:effectLst/>
                <a:latin typeface="+mn-lt"/>
                <a:ea typeface="+mn-ea"/>
                <a:cs typeface="+mn-cs"/>
              </a:rPr>
              <a:t>abweichungen</a:t>
            </a:r>
            <a:r>
              <a:rPr lang="de-AT" sz="1200" kern="1200" dirty="0">
                <a:solidFill>
                  <a:schemeClr val="tx1"/>
                </a:solidFill>
                <a:effectLst/>
                <a:latin typeface="+mn-lt"/>
                <a:ea typeface="+mn-ea"/>
                <a:cs typeface="+mn-cs"/>
              </a:rPr>
              <a:t> können </a:t>
            </a:r>
            <a:r>
              <a:rPr lang="de-AT" sz="1200" kern="1200" dirty="0" err="1">
                <a:solidFill>
                  <a:schemeClr val="tx1"/>
                </a:solidFill>
                <a:effectLst/>
                <a:latin typeface="+mn-lt"/>
                <a:ea typeface="+mn-ea"/>
                <a:cs typeface="+mn-cs"/>
              </a:rPr>
              <a:t>durhc</a:t>
            </a:r>
            <a:r>
              <a:rPr lang="de-AT" sz="1200" kern="1200" dirty="0">
                <a:solidFill>
                  <a:schemeClr val="tx1"/>
                </a:solidFill>
                <a:effectLst/>
                <a:latin typeface="+mn-lt"/>
                <a:ea typeface="+mn-ea"/>
                <a:cs typeface="+mn-cs"/>
              </a:rPr>
              <a:t> soll-ist vergleiche früh erkannt werden</a:t>
            </a:r>
            <a:endParaRPr lang="en-GB" sz="1200" kern="1200" dirty="0">
              <a:solidFill>
                <a:schemeClr val="tx1"/>
              </a:solidFill>
              <a:effectLst/>
              <a:latin typeface="+mn-lt"/>
              <a:ea typeface="+mn-ea"/>
              <a:cs typeface="+mn-cs"/>
            </a:endParaRPr>
          </a:p>
          <a:p>
            <a:r>
              <a:rPr lang="en-GB" dirty="0"/>
              <a:t>Software </a:t>
            </a:r>
            <a:r>
              <a:rPr lang="en-GB" dirty="0" err="1"/>
              <a:t>verwenden</a:t>
            </a:r>
            <a:r>
              <a:rPr lang="en-GB" dirty="0"/>
              <a:t>  </a:t>
            </a:r>
            <a:r>
              <a:rPr lang="en-GB" dirty="0" err="1"/>
              <a:t>gibt</a:t>
            </a:r>
            <a:r>
              <a:rPr lang="en-GB" dirty="0"/>
              <a:t> </a:t>
            </a:r>
            <a:r>
              <a:rPr lang="en-GB" dirty="0" err="1"/>
              <a:t>überblick</a:t>
            </a:r>
            <a:r>
              <a:rPr lang="en-GB" dirty="0"/>
              <a:t> </a:t>
            </a:r>
            <a:r>
              <a:rPr lang="en-GB" dirty="0" err="1"/>
              <a:t>spart</a:t>
            </a:r>
            <a:r>
              <a:rPr lang="en-GB" dirty="0"/>
              <a:t> </a:t>
            </a:r>
            <a:r>
              <a:rPr lang="en-GB" dirty="0" err="1"/>
              <a:t>zeit</a:t>
            </a:r>
            <a:r>
              <a:rPr lang="en-GB" dirty="0"/>
              <a:t> </a:t>
            </a:r>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11</a:t>
            </a:fld>
            <a:endParaRPr lang="ko-KR" altLang="en-US"/>
          </a:p>
        </p:txBody>
      </p:sp>
    </p:spTree>
    <p:extLst>
      <p:ext uri="{BB962C8B-B14F-4D97-AF65-F5344CB8AC3E}">
        <p14:creationId xmlns:p14="http://schemas.microsoft.com/office/powerpoint/2010/main" val="1842498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sz="1200" kern="1200" dirty="0">
                <a:solidFill>
                  <a:schemeClr val="tx1"/>
                </a:solidFill>
                <a:effectLst/>
                <a:latin typeface="+mn-lt"/>
                <a:ea typeface="+mn-ea"/>
                <a:cs typeface="+mn-cs"/>
              </a:rPr>
              <a:t>wird durch das Projektcontrolling </a:t>
            </a:r>
            <a:r>
              <a:rPr lang="de-AT" sz="1200" kern="1200" dirty="0" err="1">
                <a:solidFill>
                  <a:schemeClr val="tx1"/>
                </a:solidFill>
                <a:effectLst/>
                <a:latin typeface="+mn-lt"/>
                <a:ea typeface="+mn-ea"/>
                <a:cs typeface="+mn-cs"/>
              </a:rPr>
              <a:t>überwachtkommunikation</a:t>
            </a:r>
            <a:r>
              <a:rPr lang="de-AT" sz="1200" kern="1200" dirty="0">
                <a:solidFill>
                  <a:schemeClr val="tx1"/>
                </a:solidFill>
                <a:effectLst/>
                <a:latin typeface="+mn-lt"/>
                <a:ea typeface="+mn-ea"/>
                <a:cs typeface="+mn-cs"/>
              </a:rPr>
              <a:t> über statusberichte und </a:t>
            </a:r>
            <a:r>
              <a:rPr lang="de-AT" sz="1200" kern="1200" dirty="0" err="1">
                <a:solidFill>
                  <a:schemeClr val="tx1"/>
                </a:solidFill>
                <a:effectLst/>
                <a:latin typeface="+mn-lt"/>
                <a:ea typeface="+mn-ea"/>
                <a:cs typeface="+mn-cs"/>
              </a:rPr>
              <a:t>meetings</a:t>
            </a:r>
            <a:endParaRPr lang="de-AT" sz="1200" kern="1200" dirty="0">
              <a:solidFill>
                <a:schemeClr val="tx1"/>
              </a:solidFill>
              <a:effectLst/>
              <a:latin typeface="+mn-lt"/>
              <a:ea typeface="+mn-ea"/>
              <a:cs typeface="+mn-cs"/>
            </a:endParaRPr>
          </a:p>
          <a:p>
            <a:r>
              <a:rPr lang="de-AT" sz="1200" kern="1200" dirty="0">
                <a:solidFill>
                  <a:schemeClr val="tx1"/>
                </a:solidFill>
                <a:effectLst/>
                <a:latin typeface="+mn-lt"/>
                <a:ea typeface="+mn-ea"/>
                <a:cs typeface="+mn-cs"/>
              </a:rPr>
              <a:t>Zwischenabnahmen um fortschritt zu überprüfen und </a:t>
            </a:r>
            <a:r>
              <a:rPr lang="de-AT" sz="1200" kern="1200" dirty="0" err="1">
                <a:solidFill>
                  <a:schemeClr val="tx1"/>
                </a:solidFill>
                <a:effectLst/>
                <a:latin typeface="+mn-lt"/>
                <a:ea typeface="+mn-ea"/>
                <a:cs typeface="+mn-cs"/>
              </a:rPr>
              <a:t>abweichungen</a:t>
            </a:r>
            <a:r>
              <a:rPr lang="de-AT" sz="1200" kern="1200" dirty="0">
                <a:solidFill>
                  <a:schemeClr val="tx1"/>
                </a:solidFill>
                <a:effectLst/>
                <a:latin typeface="+mn-lt"/>
                <a:ea typeface="+mn-ea"/>
                <a:cs typeface="+mn-cs"/>
              </a:rPr>
              <a:t> festzustellen</a:t>
            </a:r>
            <a:endParaRPr lang="en-GB" sz="1200" kern="1200" dirty="0">
              <a:solidFill>
                <a:schemeClr val="tx1"/>
              </a:solidFill>
              <a:effectLst/>
              <a:latin typeface="+mn-lt"/>
              <a:ea typeface="+mn-ea"/>
              <a:cs typeface="+mn-cs"/>
            </a:endParaRPr>
          </a:p>
          <a:p>
            <a:r>
              <a:rPr lang="en-GB" dirty="0" err="1"/>
              <a:t>Projektleiter</a:t>
            </a:r>
            <a:r>
              <a:rPr lang="en-GB" dirty="0"/>
              <a:t> </a:t>
            </a:r>
            <a:r>
              <a:rPr lang="en-GB" dirty="0" err="1"/>
              <a:t>soll</a:t>
            </a:r>
            <a:r>
              <a:rPr lang="en-GB" dirty="0"/>
              <a:t> </a:t>
            </a:r>
            <a:r>
              <a:rPr lang="en-GB" dirty="0" err="1"/>
              <a:t>viel</a:t>
            </a:r>
            <a:r>
              <a:rPr lang="en-GB" dirty="0"/>
              <a:t> </a:t>
            </a:r>
            <a:r>
              <a:rPr lang="en-GB" dirty="0" err="1"/>
              <a:t>mit</a:t>
            </a:r>
            <a:r>
              <a:rPr lang="en-GB" dirty="0"/>
              <a:t> AG </a:t>
            </a:r>
            <a:r>
              <a:rPr lang="en-GB" dirty="0" err="1"/>
              <a:t>kommunizieren</a:t>
            </a:r>
            <a:r>
              <a:rPr lang="en-GB" dirty="0"/>
              <a:t> und auf </a:t>
            </a:r>
            <a:r>
              <a:rPr lang="en-GB" dirty="0" err="1"/>
              <a:t>dem</a:t>
            </a:r>
            <a:r>
              <a:rPr lang="en-GB" dirty="0"/>
              <a:t> </a:t>
            </a:r>
            <a:r>
              <a:rPr lang="en-GB" dirty="0" err="1"/>
              <a:t>laufenen</a:t>
            </a:r>
            <a:r>
              <a:rPr lang="en-GB" dirty="0"/>
              <a:t> </a:t>
            </a:r>
            <a:r>
              <a:rPr lang="en-GB" dirty="0" err="1"/>
              <a:t>halten</a:t>
            </a:r>
            <a:endParaRPr lang="en-GB" dirty="0"/>
          </a:p>
        </p:txBody>
      </p:sp>
      <p:sp>
        <p:nvSpPr>
          <p:cNvPr id="4" name="Slide Number Placeholder 3"/>
          <p:cNvSpPr>
            <a:spLocks noGrp="1"/>
          </p:cNvSpPr>
          <p:nvPr>
            <p:ph type="sldNum" sz="quarter" idx="5"/>
          </p:nvPr>
        </p:nvSpPr>
        <p:spPr/>
        <p:txBody>
          <a:bodyPr/>
          <a:lstStyle/>
          <a:p>
            <a:fld id="{2BAAE9C2-5881-4A10-94B1-2302DB8795F8}" type="slidenum">
              <a:rPr lang="ko-KR" altLang="en-US" smtClean="0"/>
              <a:t>12</a:t>
            </a:fld>
            <a:endParaRPr lang="ko-KR" altLang="en-US"/>
          </a:p>
        </p:txBody>
      </p:sp>
    </p:spTree>
    <p:extLst>
      <p:ext uri="{BB962C8B-B14F-4D97-AF65-F5344CB8AC3E}">
        <p14:creationId xmlns:p14="http://schemas.microsoft.com/office/powerpoint/2010/main" val="2014127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8" name="Picture 2" descr="D:\KBM-정애\014-Fullppt\PNG이미지\paper-bul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27981" y="543613"/>
            <a:ext cx="1740110" cy="2592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a:extLst>
              <a:ext uri="{FF2B5EF4-FFF2-40B4-BE49-F238E27FC236}">
                <a16:creationId xmlns:a16="http://schemas.microsoft.com/office/drawing/2014/main" id="{AC64DFBE-D021-44BF-84ED-0689DA97925D}"/>
              </a:ext>
            </a:extLst>
          </p:cNvPr>
          <p:cNvSpPr>
            <a:spLocks noGrp="1"/>
          </p:cNvSpPr>
          <p:nvPr>
            <p:ph type="body" sz="quarter" idx="11" hasCustomPrompt="1"/>
          </p:nvPr>
        </p:nvSpPr>
        <p:spPr>
          <a:xfrm>
            <a:off x="0" y="3969062"/>
            <a:ext cx="9143999" cy="432000"/>
          </a:xfrm>
          <a:prstGeom prst="rect">
            <a:avLst/>
          </a:prstGeom>
        </p:spPr>
        <p:txBody>
          <a:bodyPr lIns="108000" anchor="ctr"/>
          <a:lstStyle>
            <a:lvl1pPr marL="0" indent="0" algn="ctr">
              <a:buNone/>
              <a:defRPr sz="1200" b="1" baseline="0">
                <a:solidFill>
                  <a:schemeClr val="tx1">
                    <a:lumMod val="75000"/>
                    <a:lumOff val="25000"/>
                  </a:schemeClr>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
        <p:nvSpPr>
          <p:cNvPr id="9" name="제목 1">
            <a:extLst>
              <a:ext uri="{FF2B5EF4-FFF2-40B4-BE49-F238E27FC236}">
                <a16:creationId xmlns:a16="http://schemas.microsoft.com/office/drawing/2014/main" id="{68088BE3-25C4-4317-8E12-7D1A9D0903F6}"/>
              </a:ext>
            </a:extLst>
          </p:cNvPr>
          <p:cNvSpPr>
            <a:spLocks noGrp="1"/>
          </p:cNvSpPr>
          <p:nvPr>
            <p:ph type="title" hasCustomPrompt="1"/>
          </p:nvPr>
        </p:nvSpPr>
        <p:spPr>
          <a:xfrm>
            <a:off x="0" y="3417417"/>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93764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2555776" y="1263998"/>
            <a:ext cx="2772000" cy="34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733752" y="1263998"/>
            <a:ext cx="1835776" cy="1728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733752" y="2991806"/>
            <a:ext cx="1835776" cy="17281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0"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3"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1718794-7F0E-4ED1-85F6-4F0DAFD4CA0C}"/>
              </a:ext>
            </a:extLst>
          </p:cNvPr>
          <p:cNvSpPr txBox="1"/>
          <p:nvPr userDrawn="1"/>
        </p:nvSpPr>
        <p:spPr>
          <a:xfrm>
            <a:off x="3491880" y="4906913"/>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1381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
        <p:nvSpPr>
          <p:cNvPr id="8" name="Rectangle 7"/>
          <p:cNvSpPr/>
          <p:nvPr userDrawn="1"/>
        </p:nvSpPr>
        <p:spPr>
          <a:xfrm>
            <a:off x="2411760" y="3939902"/>
            <a:ext cx="2160240" cy="1203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4572000" y="0"/>
            <a:ext cx="2160240" cy="12035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 hasCustomPrompt="1"/>
          </p:nvPr>
        </p:nvSpPr>
        <p:spPr>
          <a:xfrm>
            <a:off x="2411760" y="0"/>
            <a:ext cx="216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4572240" y="1183500"/>
            <a:ext cx="216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Box 9">
            <a:extLst>
              <a:ext uri="{FF2B5EF4-FFF2-40B4-BE49-F238E27FC236}">
                <a16:creationId xmlns:a16="http://schemas.microsoft.com/office/drawing/2014/main" id="{3A53BCFC-80F2-40E5-9433-185743C7D755}"/>
              </a:ext>
            </a:extLst>
          </p:cNvPr>
          <p:cNvSpPr txBox="1"/>
          <p:nvPr userDrawn="1"/>
        </p:nvSpPr>
        <p:spPr>
          <a:xfrm>
            <a:off x="3491880" y="4906913"/>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42871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Picture with Caption">
    <p:spTree>
      <p:nvGrpSpPr>
        <p:cNvPr id="1" name=""/>
        <p:cNvGrpSpPr/>
        <p:nvPr/>
      </p:nvGrpSpPr>
      <p:grpSpPr>
        <a:xfrm>
          <a:off x="0" y="0"/>
          <a:ext cx="0" cy="0"/>
          <a:chOff x="0" y="0"/>
          <a:chExt cx="0" cy="0"/>
        </a:xfrm>
      </p:grpSpPr>
      <p:sp>
        <p:nvSpPr>
          <p:cNvPr id="11" name="Rectangle 10"/>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552" y="1311484"/>
            <a:ext cx="3394308" cy="3384376"/>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675616" y="1443924"/>
            <a:ext cx="3104295" cy="2135938"/>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KBM-정애\014-Fullppt\PNG이미지\paper-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9A12750-84CE-4EF8-A743-ED40A1F73F9B}"/>
              </a:ext>
            </a:extLst>
          </p:cNvPr>
          <p:cNvSpPr txBox="1"/>
          <p:nvPr userDrawn="1"/>
        </p:nvSpPr>
        <p:spPr>
          <a:xfrm>
            <a:off x="3491880" y="4906913"/>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17780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Picture with Caption">
    <p:spTree>
      <p:nvGrpSpPr>
        <p:cNvPr id="1" name=""/>
        <p:cNvGrpSpPr/>
        <p:nvPr/>
      </p:nvGrpSpPr>
      <p:grpSpPr>
        <a:xfrm>
          <a:off x="0" y="0"/>
          <a:ext cx="0" cy="0"/>
          <a:chOff x="0" y="0"/>
          <a:chExt cx="0" cy="0"/>
        </a:xfrm>
      </p:grpSpPr>
      <p:sp>
        <p:nvSpPr>
          <p:cNvPr id="40" name="Rectangle 39"/>
          <p:cNvSpPr/>
          <p:nvPr userDrawn="1"/>
        </p:nvSpPr>
        <p:spPr>
          <a:xfrm>
            <a:off x="0" y="2890433"/>
            <a:ext cx="9144000" cy="2253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Group 14"/>
          <p:cNvGrpSpPr/>
          <p:nvPr userDrawn="1"/>
        </p:nvGrpSpPr>
        <p:grpSpPr>
          <a:xfrm>
            <a:off x="920696" y="1552933"/>
            <a:ext cx="1298551" cy="2242953"/>
            <a:chOff x="2627784" y="1825002"/>
            <a:chExt cx="1198166" cy="2069560"/>
          </a:xfrm>
        </p:grpSpPr>
        <p:sp>
          <p:nvSpPr>
            <p:cNvPr id="9" name="Rounded Rectangle 8"/>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3168829" y="3704452"/>
              <a:ext cx="116076" cy="127684"/>
              <a:chOff x="2453209" y="5151638"/>
              <a:chExt cx="191820" cy="211002"/>
            </a:xfrm>
          </p:grpSpPr>
          <p:sp>
            <p:nvSpPr>
              <p:cNvPr id="13" name="Oval 12"/>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ounded Rectangle 13"/>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7" name="Picture Placeholder 2"/>
          <p:cNvSpPr>
            <a:spLocks noGrp="1"/>
          </p:cNvSpPr>
          <p:nvPr userDrawn="1">
            <p:ph type="pic" idx="1" hasCustomPrompt="1"/>
          </p:nvPr>
        </p:nvSpPr>
        <p:spPr>
          <a:xfrm>
            <a:off x="994588" y="1742834"/>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16" name="Group 15"/>
          <p:cNvGrpSpPr/>
          <p:nvPr userDrawn="1"/>
        </p:nvGrpSpPr>
        <p:grpSpPr>
          <a:xfrm>
            <a:off x="2910527" y="2088604"/>
            <a:ext cx="1298551" cy="2242953"/>
            <a:chOff x="2627784" y="1825002"/>
            <a:chExt cx="1198166" cy="2069560"/>
          </a:xfrm>
        </p:grpSpPr>
        <p:sp>
          <p:nvSpPr>
            <p:cNvPr id="17" name="Rounded Rectangle 1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18"/>
            <p:cNvGrpSpPr/>
            <p:nvPr/>
          </p:nvGrpSpPr>
          <p:grpSpPr>
            <a:xfrm>
              <a:off x="3168829" y="3704452"/>
              <a:ext cx="116076" cy="127684"/>
              <a:chOff x="2453209" y="5151638"/>
              <a:chExt cx="191820" cy="211002"/>
            </a:xfrm>
          </p:grpSpPr>
          <p:sp>
            <p:nvSpPr>
              <p:cNvPr id="20" name="Oval 19"/>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20"/>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2"/>
          <p:cNvSpPr>
            <a:spLocks noGrp="1"/>
          </p:cNvSpPr>
          <p:nvPr>
            <p:ph type="pic" idx="10" hasCustomPrompt="1"/>
          </p:nvPr>
        </p:nvSpPr>
        <p:spPr>
          <a:xfrm>
            <a:off x="2984419" y="2291784"/>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23" name="Group 22"/>
          <p:cNvGrpSpPr/>
          <p:nvPr userDrawn="1"/>
        </p:nvGrpSpPr>
        <p:grpSpPr>
          <a:xfrm>
            <a:off x="4900358" y="1383368"/>
            <a:ext cx="1298551" cy="2242953"/>
            <a:chOff x="2627784" y="1825002"/>
            <a:chExt cx="1198166" cy="2069560"/>
          </a:xfrm>
        </p:grpSpPr>
        <p:sp>
          <p:nvSpPr>
            <p:cNvPr id="24" name="Rounded Rectangle 23"/>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Group 25"/>
            <p:cNvGrpSpPr/>
            <p:nvPr/>
          </p:nvGrpSpPr>
          <p:grpSpPr>
            <a:xfrm>
              <a:off x="3168829" y="3704452"/>
              <a:ext cx="116076" cy="127684"/>
              <a:chOff x="2453209" y="5151638"/>
              <a:chExt cx="191820" cy="211002"/>
            </a:xfrm>
          </p:grpSpPr>
          <p:sp>
            <p:nvSpPr>
              <p:cNvPr id="27" name="Oval 26"/>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ounded Rectangle 27"/>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9" name="Picture Placeholder 2"/>
          <p:cNvSpPr>
            <a:spLocks noGrp="1"/>
          </p:cNvSpPr>
          <p:nvPr>
            <p:ph type="pic" idx="11" hasCustomPrompt="1"/>
          </p:nvPr>
        </p:nvSpPr>
        <p:spPr>
          <a:xfrm>
            <a:off x="4974250" y="1586548"/>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9"/>
          <p:cNvGrpSpPr/>
          <p:nvPr userDrawn="1"/>
        </p:nvGrpSpPr>
        <p:grpSpPr>
          <a:xfrm>
            <a:off x="6890188" y="2345021"/>
            <a:ext cx="1298551" cy="2242953"/>
            <a:chOff x="2627784" y="1825002"/>
            <a:chExt cx="1198166" cy="2069560"/>
          </a:xfrm>
        </p:grpSpPr>
        <p:sp>
          <p:nvSpPr>
            <p:cNvPr id="31" name="Rounded Rectangle 30"/>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31"/>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Group 32"/>
            <p:cNvGrpSpPr/>
            <p:nvPr/>
          </p:nvGrpSpPr>
          <p:grpSpPr>
            <a:xfrm>
              <a:off x="3168829" y="3704452"/>
              <a:ext cx="116076" cy="127684"/>
              <a:chOff x="2453209" y="5151638"/>
              <a:chExt cx="191820" cy="211002"/>
            </a:xfrm>
          </p:grpSpPr>
          <p:sp>
            <p:nvSpPr>
              <p:cNvPr id="34" name="Oval 33"/>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ounded Rectangle 34"/>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6" name="Picture Placeholder 2"/>
          <p:cNvSpPr>
            <a:spLocks noGrp="1"/>
          </p:cNvSpPr>
          <p:nvPr>
            <p:ph type="pic" idx="12" hasCustomPrompt="1"/>
          </p:nvPr>
        </p:nvSpPr>
        <p:spPr>
          <a:xfrm>
            <a:off x="6964080" y="2548201"/>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7" name="Rectangle 36"/>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38"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41"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61144201-2285-420C-B6AC-387D535DCF0D}"/>
              </a:ext>
            </a:extLst>
          </p:cNvPr>
          <p:cNvSpPr txBox="1"/>
          <p:nvPr userDrawn="1"/>
        </p:nvSpPr>
        <p:spPr>
          <a:xfrm>
            <a:off x="3491880" y="4906913"/>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05119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
        <p:nvSpPr>
          <p:cNvPr id="6" name="TextBox 5">
            <a:extLst>
              <a:ext uri="{FF2B5EF4-FFF2-40B4-BE49-F238E27FC236}">
                <a16:creationId xmlns:a16="http://schemas.microsoft.com/office/drawing/2014/main" id="{D3FFB5BA-91D0-4509-BE4A-EE258D011849}"/>
              </a:ext>
            </a:extLst>
          </p:cNvPr>
          <p:cNvSpPr txBox="1"/>
          <p:nvPr userDrawn="1"/>
        </p:nvSpPr>
        <p:spPr>
          <a:xfrm>
            <a:off x="3491880" y="4906913"/>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0292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Rectangle 11"/>
          <p:cNvSpPr/>
          <p:nvPr userDrawn="1"/>
        </p:nvSpPr>
        <p:spPr>
          <a:xfrm>
            <a:off x="2699792" y="1851670"/>
            <a:ext cx="6444208" cy="1440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ectangle 5"/>
          <p:cNvSpPr/>
          <p:nvPr userDrawn="1"/>
        </p:nvSpPr>
        <p:spPr>
          <a:xfrm>
            <a:off x="0" y="0"/>
            <a:ext cx="1619671" cy="5143500"/>
          </a:xfrm>
          <a:prstGeom prst="rect">
            <a:avLst/>
          </a:prstGeom>
          <a:gradFill>
            <a:gsLst>
              <a:gs pos="42000">
                <a:srgbClr val="F6F6F6">
                  <a:lumMod val="97000"/>
                </a:srgbClr>
              </a:gs>
              <a:gs pos="0">
                <a:schemeClr val="bg1">
                  <a:lumMod val="92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Straight Arrow Connector 8"/>
          <p:cNvCxnSpPr>
            <a:stCxn id="7" idx="2"/>
          </p:cNvCxnSpPr>
          <p:nvPr userDrawn="1"/>
        </p:nvCxnSpPr>
        <p:spPr>
          <a:xfrm>
            <a:off x="711746" y="4952174"/>
            <a:ext cx="8432254"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hasCustomPrompt="1"/>
          </p:nvPr>
        </p:nvSpPr>
        <p:spPr>
          <a:xfrm>
            <a:off x="3131840" y="2233427"/>
            <a:ext cx="5472608" cy="399981"/>
          </a:xfrm>
          <a:prstGeom prst="rect">
            <a:avLst/>
          </a:prstGeom>
        </p:spPr>
        <p:txBody>
          <a:bodyPr anchor="ctr">
            <a:noAutofit/>
          </a:bodyPr>
          <a:lstStyle>
            <a:lvl1pPr algn="l">
              <a:defRPr sz="3600" b="1" baseline="0">
                <a:solidFill>
                  <a:schemeClr val="bg1"/>
                </a:solidFill>
                <a:effectLst/>
                <a:latin typeface="+mj-lt"/>
                <a:cs typeface="Arial" pitchFamily="34" charset="0"/>
              </a:defRPr>
            </a:lvl1pPr>
          </a:lstStyle>
          <a:p>
            <a:r>
              <a:rPr lang="en-US" altLang="ko-KR" dirty="0"/>
              <a:t>SECTION BREAK</a:t>
            </a:r>
            <a:endParaRPr lang="ko-KR" altLang="en-US" dirty="0"/>
          </a:p>
        </p:txBody>
      </p:sp>
      <p:sp>
        <p:nvSpPr>
          <p:cNvPr id="3" name="Text Placeholder 9"/>
          <p:cNvSpPr>
            <a:spLocks noGrp="1"/>
          </p:cNvSpPr>
          <p:nvPr>
            <p:ph type="body" sz="quarter" idx="10" hasCustomPrompt="1"/>
          </p:nvPr>
        </p:nvSpPr>
        <p:spPr>
          <a:xfrm>
            <a:off x="3131840" y="2683835"/>
            <a:ext cx="5472608" cy="197606"/>
          </a:xfrm>
          <a:prstGeom prst="rect">
            <a:avLst/>
          </a:prstGeom>
        </p:spPr>
        <p:txBody>
          <a:bodyPr lIns="108000" anchor="ctr"/>
          <a:lstStyle>
            <a:lvl1pPr marL="0" indent="0" algn="l">
              <a:buNone/>
              <a:defRPr sz="1200" baseline="0">
                <a:solidFill>
                  <a:schemeClr val="bg1"/>
                </a:solidFill>
                <a:effectLst/>
                <a:latin typeface="+mn-lt"/>
                <a:cs typeface="Arial" pitchFamily="34" charset="0"/>
              </a:defRPr>
            </a:lvl1pPr>
          </a:lstStyle>
          <a:p>
            <a:pPr lvl="0"/>
            <a:r>
              <a:rPr lang="en-US" altLang="ko-KR" dirty="0"/>
              <a:t>Add text</a:t>
            </a:r>
            <a:endParaRPr lang="ko-KR" altLang="en-US" dirty="0"/>
          </a:p>
        </p:txBody>
      </p:sp>
      <p:pic>
        <p:nvPicPr>
          <p:cNvPr id="7"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8020" y="3332174"/>
            <a:ext cx="1087451" cy="16200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userDrawn="1"/>
        </p:nvCxnSpPr>
        <p:spPr>
          <a:xfrm>
            <a:off x="0" y="195486"/>
            <a:ext cx="9143999"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59F2B35-7EEA-454B-A347-2CCD0D9AF41F}"/>
              </a:ext>
            </a:extLst>
          </p:cNvPr>
          <p:cNvSpPr txBox="1"/>
          <p:nvPr userDrawn="1"/>
        </p:nvSpPr>
        <p:spPr>
          <a:xfrm>
            <a:off x="3491880" y="4686404"/>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9683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4" name="Rectangle 3"/>
          <p:cNvSpPr/>
          <p:nvPr userDrawn="1"/>
        </p:nvSpPr>
        <p:spPr>
          <a:xfrm>
            <a:off x="-1" y="3003550"/>
            <a:ext cx="9144001" cy="2139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 hasCustomPrompt="1"/>
          </p:nvPr>
        </p:nvSpPr>
        <p:spPr>
          <a:xfrm>
            <a:off x="755576" y="2157550"/>
            <a:ext cx="1692000" cy="1692000"/>
          </a:xfrm>
          <a:prstGeom prst="ellipse">
            <a:avLst/>
          </a:prstGeom>
          <a:solidFill>
            <a:schemeClr val="bg1">
              <a:lumMod val="95000"/>
            </a:schemeClr>
          </a:solidFill>
          <a:ln w="50800">
            <a:solidFill>
              <a:schemeClr val="accent1"/>
            </a:solid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itle 1"/>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6" name="Text Placeholder 9">
            <a:extLst>
              <a:ext uri="{FF2B5EF4-FFF2-40B4-BE49-F238E27FC236}">
                <a16:creationId xmlns:a16="http://schemas.microsoft.com/office/drawing/2014/main" id="{AAFCF31D-C6CE-4C4C-AE5A-2A4429FEF277}"/>
              </a:ext>
            </a:extLst>
          </p:cNvPr>
          <p:cNvSpPr>
            <a:spLocks noGrp="1"/>
          </p:cNvSpPr>
          <p:nvPr>
            <p:ph type="body" sz="quarter" idx="12"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itchFamily="34" charset="0"/>
              </a:defRPr>
            </a:lvl1pPr>
          </a:lstStyle>
          <a:p>
            <a:pPr lvl="0"/>
            <a:r>
              <a:rPr lang="en-US" altLang="ko-KR" dirty="0"/>
              <a:t>This text con be replaced with your own text</a:t>
            </a:r>
            <a:endParaRPr lang="ko-KR" altLang="en-US" dirty="0"/>
          </a:p>
        </p:txBody>
      </p:sp>
      <p:sp>
        <p:nvSpPr>
          <p:cNvPr id="7" name="TextBox 6">
            <a:extLst>
              <a:ext uri="{FF2B5EF4-FFF2-40B4-BE49-F238E27FC236}">
                <a16:creationId xmlns:a16="http://schemas.microsoft.com/office/drawing/2014/main" id="{F3B4C4C4-77B2-4742-97BB-04C0A04B9318}"/>
              </a:ext>
            </a:extLst>
          </p:cNvPr>
          <p:cNvSpPr txBox="1"/>
          <p:nvPr userDrawn="1"/>
        </p:nvSpPr>
        <p:spPr>
          <a:xfrm>
            <a:off x="3491880" y="4906913"/>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94706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699792" y="1851670"/>
            <a:ext cx="6444208" cy="1440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ectangle 5"/>
          <p:cNvSpPr/>
          <p:nvPr userDrawn="1"/>
        </p:nvSpPr>
        <p:spPr>
          <a:xfrm>
            <a:off x="0" y="0"/>
            <a:ext cx="1619671" cy="5143500"/>
          </a:xfrm>
          <a:prstGeom prst="rect">
            <a:avLst/>
          </a:prstGeom>
          <a:gradFill>
            <a:gsLst>
              <a:gs pos="42000">
                <a:srgbClr val="F6F6F6">
                  <a:lumMod val="97000"/>
                </a:srgbClr>
              </a:gs>
              <a:gs pos="0">
                <a:schemeClr val="bg1">
                  <a:lumMod val="92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Straight Arrow Connector 8"/>
          <p:cNvCxnSpPr>
            <a:stCxn id="7" idx="2"/>
          </p:cNvCxnSpPr>
          <p:nvPr userDrawn="1"/>
        </p:nvCxnSpPr>
        <p:spPr>
          <a:xfrm>
            <a:off x="711746" y="4952174"/>
            <a:ext cx="8432254"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hasCustomPrompt="1"/>
          </p:nvPr>
        </p:nvSpPr>
        <p:spPr>
          <a:xfrm>
            <a:off x="3131840" y="2233427"/>
            <a:ext cx="5472608" cy="399981"/>
          </a:xfrm>
          <a:prstGeom prst="rect">
            <a:avLst/>
          </a:prstGeom>
        </p:spPr>
        <p:txBody>
          <a:bodyPr anchor="ctr">
            <a:noAutofit/>
          </a:bodyPr>
          <a:lstStyle>
            <a:lvl1pPr algn="l">
              <a:defRPr sz="3600" b="1" baseline="0">
                <a:solidFill>
                  <a:schemeClr val="bg1"/>
                </a:solidFill>
                <a:effectLst/>
                <a:latin typeface="+mj-lt"/>
                <a:cs typeface="Arial" pitchFamily="34" charset="0"/>
              </a:defRPr>
            </a:lvl1pPr>
          </a:lstStyle>
          <a:p>
            <a:r>
              <a:rPr lang="en-US" altLang="ko-KR" dirty="0"/>
              <a:t>SECTION BREAK</a:t>
            </a:r>
            <a:endParaRPr lang="ko-KR" altLang="en-US" dirty="0"/>
          </a:p>
        </p:txBody>
      </p:sp>
      <p:sp>
        <p:nvSpPr>
          <p:cNvPr id="3" name="Text Placeholder 9"/>
          <p:cNvSpPr>
            <a:spLocks noGrp="1"/>
          </p:cNvSpPr>
          <p:nvPr>
            <p:ph type="body" sz="quarter" idx="10" hasCustomPrompt="1"/>
          </p:nvPr>
        </p:nvSpPr>
        <p:spPr>
          <a:xfrm>
            <a:off x="3131840" y="2683835"/>
            <a:ext cx="5472608" cy="197606"/>
          </a:xfrm>
          <a:prstGeom prst="rect">
            <a:avLst/>
          </a:prstGeom>
        </p:spPr>
        <p:txBody>
          <a:bodyPr lIns="108000" anchor="ctr"/>
          <a:lstStyle>
            <a:lvl1pPr marL="0" indent="0" algn="l">
              <a:buNone/>
              <a:defRPr sz="1200" baseline="0">
                <a:solidFill>
                  <a:schemeClr val="bg1"/>
                </a:solidFill>
                <a:effectLst/>
                <a:latin typeface="+mn-lt"/>
                <a:cs typeface="Arial" pitchFamily="34" charset="0"/>
              </a:defRPr>
            </a:lvl1pPr>
          </a:lstStyle>
          <a:p>
            <a:pPr lvl="0"/>
            <a:r>
              <a:rPr lang="en-US" altLang="ko-KR" dirty="0"/>
              <a:t>Add text</a:t>
            </a:r>
            <a:endParaRPr lang="ko-KR" altLang="en-US" dirty="0"/>
          </a:p>
        </p:txBody>
      </p:sp>
      <p:pic>
        <p:nvPicPr>
          <p:cNvPr id="7"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8020" y="3332174"/>
            <a:ext cx="1087451" cy="16200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userDrawn="1"/>
        </p:nvCxnSpPr>
        <p:spPr>
          <a:xfrm>
            <a:off x="0" y="195486"/>
            <a:ext cx="9143999"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59F2B35-7EEA-454B-A347-2CCD0D9AF41F}"/>
              </a:ext>
            </a:extLst>
          </p:cNvPr>
          <p:cNvSpPr txBox="1"/>
          <p:nvPr userDrawn="1"/>
        </p:nvSpPr>
        <p:spPr>
          <a:xfrm>
            <a:off x="3491880" y="4686404"/>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7672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Rectangle 3"/>
          <p:cNvSpPr/>
          <p:nvPr userDrawn="1"/>
        </p:nvSpPr>
        <p:spPr>
          <a:xfrm>
            <a:off x="-1" y="3003550"/>
            <a:ext cx="9144001" cy="2139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 hasCustomPrompt="1"/>
          </p:nvPr>
        </p:nvSpPr>
        <p:spPr>
          <a:xfrm>
            <a:off x="755576" y="2157550"/>
            <a:ext cx="1692000" cy="1692000"/>
          </a:xfrm>
          <a:prstGeom prst="ellipse">
            <a:avLst/>
          </a:prstGeom>
          <a:solidFill>
            <a:schemeClr val="bg1">
              <a:lumMod val="95000"/>
            </a:schemeClr>
          </a:solidFill>
          <a:ln w="50800">
            <a:solidFill>
              <a:schemeClr val="accent1"/>
            </a:solid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itle 1"/>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6" name="Text Placeholder 9">
            <a:extLst>
              <a:ext uri="{FF2B5EF4-FFF2-40B4-BE49-F238E27FC236}">
                <a16:creationId xmlns:a16="http://schemas.microsoft.com/office/drawing/2014/main" id="{AAFCF31D-C6CE-4C4C-AE5A-2A4429FEF277}"/>
              </a:ext>
            </a:extLst>
          </p:cNvPr>
          <p:cNvSpPr>
            <a:spLocks noGrp="1"/>
          </p:cNvSpPr>
          <p:nvPr>
            <p:ph type="body" sz="quarter" idx="12"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itchFamily="34" charset="0"/>
              </a:defRPr>
            </a:lvl1pPr>
          </a:lstStyle>
          <a:p>
            <a:pPr lvl="0"/>
            <a:r>
              <a:rPr lang="en-US" altLang="ko-KR" dirty="0"/>
              <a:t>This text con be replaced with your own text</a:t>
            </a:r>
            <a:endParaRPr lang="ko-KR" altLang="en-US" dirty="0"/>
          </a:p>
        </p:txBody>
      </p:sp>
      <p:sp>
        <p:nvSpPr>
          <p:cNvPr id="7" name="TextBox 6">
            <a:extLst>
              <a:ext uri="{FF2B5EF4-FFF2-40B4-BE49-F238E27FC236}">
                <a16:creationId xmlns:a16="http://schemas.microsoft.com/office/drawing/2014/main" id="{F3B4C4C4-77B2-4742-97BB-04C0A04B9318}"/>
              </a:ext>
            </a:extLst>
          </p:cNvPr>
          <p:cNvSpPr txBox="1"/>
          <p:nvPr userDrawn="1"/>
        </p:nvSpPr>
        <p:spPr>
          <a:xfrm>
            <a:off x="3491880" y="4906913"/>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1125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1046842" y="807554"/>
            <a:ext cx="7050317" cy="3528392"/>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1403648" y="1131590"/>
            <a:ext cx="6336704" cy="288032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75000"/>
                  <a:lumOff val="25000"/>
                </a:schemeClr>
              </a:solidFill>
            </a:endParaRPr>
          </a:p>
        </p:txBody>
      </p:sp>
      <p:sp>
        <p:nvSpPr>
          <p:cNvPr id="7" name="제목 1"/>
          <p:cNvSpPr>
            <a:spLocks noGrp="1"/>
          </p:cNvSpPr>
          <p:nvPr>
            <p:ph type="title" hasCustomPrompt="1"/>
          </p:nvPr>
        </p:nvSpPr>
        <p:spPr>
          <a:xfrm>
            <a:off x="1043608" y="2924944"/>
            <a:ext cx="7056784" cy="533308"/>
          </a:xfrm>
          <a:prstGeom prst="rect">
            <a:avLst/>
          </a:prstGeom>
        </p:spPr>
        <p:txBody>
          <a:bodyPr anchor="ctr">
            <a:noAutofit/>
          </a:bodyPr>
          <a:lstStyle>
            <a:lvl1pPr algn="ctr">
              <a:defRPr sz="3600" b="1" baseline="0">
                <a:solidFill>
                  <a:schemeClr val="tx1">
                    <a:lumMod val="75000"/>
                    <a:lumOff val="25000"/>
                  </a:schemeClr>
                </a:solidFill>
                <a:effectLst/>
                <a:latin typeface="Arial" pitchFamily="34" charset="0"/>
                <a:cs typeface="Arial" pitchFamily="34" charset="0"/>
              </a:defRPr>
            </a:lvl1pPr>
          </a:lstStyle>
          <a:p>
            <a:r>
              <a:rPr lang="en-US" altLang="ko-KR" dirty="0"/>
              <a:t>Thank you</a:t>
            </a:r>
            <a:endParaRPr lang="ko-KR" altLang="en-US" dirty="0"/>
          </a:p>
        </p:txBody>
      </p:sp>
      <p:sp>
        <p:nvSpPr>
          <p:cNvPr id="8" name="Text Placeholder 9"/>
          <p:cNvSpPr>
            <a:spLocks noGrp="1"/>
          </p:cNvSpPr>
          <p:nvPr>
            <p:ph type="body" sz="quarter" idx="11" hasCustomPrompt="1"/>
          </p:nvPr>
        </p:nvSpPr>
        <p:spPr>
          <a:xfrm>
            <a:off x="1043608" y="3513851"/>
            <a:ext cx="7056784" cy="263475"/>
          </a:xfrm>
          <a:prstGeom prst="rect">
            <a:avLst/>
          </a:prstGeom>
        </p:spPr>
        <p:txBody>
          <a:bodyPr lIns="108000" anchor="ctr"/>
          <a:lstStyle>
            <a:lvl1pPr marL="0" indent="0" algn="ctr">
              <a:buNone/>
              <a:defRPr sz="1400" baseline="0">
                <a:solidFill>
                  <a:schemeClr val="tx1">
                    <a:lumMod val="75000"/>
                    <a:lumOff val="25000"/>
                  </a:schemeClr>
                </a:solidFill>
                <a:effectLst/>
                <a:latin typeface="Arial" pitchFamily="34" charset="0"/>
                <a:cs typeface="Arial" pitchFamily="34" charset="0"/>
              </a:defRPr>
            </a:lvl1pPr>
          </a:lstStyle>
          <a:p>
            <a:pPr lvl="0"/>
            <a:r>
              <a:rPr lang="en-US" altLang="ko-KR" dirty="0"/>
              <a:t>This text can be replaced with your own text</a:t>
            </a:r>
            <a:endParaRPr lang="ko-KR" altLang="en-US" dirty="0"/>
          </a:p>
        </p:txBody>
      </p:sp>
      <p:pic>
        <p:nvPicPr>
          <p:cNvPr id="3"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56915" y="1318423"/>
            <a:ext cx="985234" cy="1467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13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0"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BFAED7F-E3DF-4B4C-87AC-1A6BE747F98A}"/>
              </a:ext>
            </a:extLst>
          </p:cNvPr>
          <p:cNvSpPr txBox="1"/>
          <p:nvPr userDrawn="1"/>
        </p:nvSpPr>
        <p:spPr>
          <a:xfrm>
            <a:off x="3491880" y="4906913"/>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1769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a:off x="0" y="0"/>
            <a:ext cx="1619671" cy="5143500"/>
          </a:xfrm>
          <a:prstGeom prst="rect">
            <a:avLst/>
          </a:prstGeom>
          <a:gradFill>
            <a:gsLst>
              <a:gs pos="42000">
                <a:srgbClr val="F6F6F6">
                  <a:lumMod val="97000"/>
                </a:srgbClr>
              </a:gs>
              <a:gs pos="0">
                <a:schemeClr val="bg1">
                  <a:lumMod val="92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itle 1"/>
          <p:cNvSpPr>
            <a:spLocks noGrp="1"/>
          </p:cNvSpPr>
          <p:nvPr>
            <p:ph type="title" hasCustomPrompt="1"/>
          </p:nvPr>
        </p:nvSpPr>
        <p:spPr>
          <a:xfrm>
            <a:off x="1584000" y="25735"/>
            <a:ext cx="7560000" cy="776530"/>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pic>
        <p:nvPicPr>
          <p:cNvPr id="8"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8020" y="3332174"/>
            <a:ext cx="1087451" cy="16200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userDrawn="1"/>
        </p:nvCxnSpPr>
        <p:spPr>
          <a:xfrm>
            <a:off x="711746" y="4952174"/>
            <a:ext cx="8432254"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7AD80EC-A7E5-4546-88D6-3EC713F8E810}"/>
              </a:ext>
            </a:extLst>
          </p:cNvPr>
          <p:cNvSpPr txBox="1"/>
          <p:nvPr userDrawn="1"/>
        </p:nvSpPr>
        <p:spPr>
          <a:xfrm>
            <a:off x="3491880" y="4689770"/>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2214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776326" y="1262118"/>
            <a:ext cx="1584176" cy="1980000"/>
          </a:xfrm>
          <a:prstGeom prst="rect">
            <a:avLst/>
          </a:prstGeom>
          <a:solidFill>
            <a:schemeClr val="bg1">
              <a:lumMod val="95000"/>
            </a:schemeClr>
          </a:solidFill>
          <a:ln w="508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1" y="0"/>
            <a:ext cx="9108504" cy="828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solidFill>
                <a:schemeClr val="tx1">
                  <a:lumMod val="75000"/>
                  <a:lumOff val="25000"/>
                </a:schemeClr>
              </a:solidFill>
              <a:latin typeface="+mj-lt"/>
              <a:cs typeface="Arial" pitchFamily="34" charset="0"/>
            </a:endParaRPr>
          </a:p>
        </p:txBody>
      </p:sp>
      <p:sp>
        <p:nvSpPr>
          <p:cNvPr id="7"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9" name="Picture Placeholder 2"/>
          <p:cNvSpPr>
            <a:spLocks noGrp="1"/>
          </p:cNvSpPr>
          <p:nvPr>
            <p:ph type="pic" idx="10" hasCustomPrompt="1"/>
          </p:nvPr>
        </p:nvSpPr>
        <p:spPr>
          <a:xfrm>
            <a:off x="2179884" y="1352118"/>
            <a:ext cx="1440160" cy="1800000"/>
          </a:xfrm>
          <a:prstGeom prst="rect">
            <a:avLst/>
          </a:prstGeom>
          <a:solidFill>
            <a:schemeClr val="bg1">
              <a:lumMod val="95000"/>
            </a:schemeClr>
          </a:solidFill>
          <a:ln w="508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1" hasCustomPrompt="1"/>
          </p:nvPr>
        </p:nvSpPr>
        <p:spPr>
          <a:xfrm>
            <a:off x="723433" y="1437715"/>
            <a:ext cx="1296144" cy="1619999"/>
          </a:xfrm>
          <a:prstGeom prst="rect">
            <a:avLst/>
          </a:prstGeom>
          <a:solidFill>
            <a:schemeClr val="bg1">
              <a:lumMod val="95000"/>
            </a:schemeClr>
          </a:solidFill>
          <a:ln w="508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2" hasCustomPrompt="1"/>
          </p:nvPr>
        </p:nvSpPr>
        <p:spPr>
          <a:xfrm>
            <a:off x="5516784" y="1352118"/>
            <a:ext cx="1440160" cy="1800000"/>
          </a:xfrm>
          <a:prstGeom prst="rect">
            <a:avLst/>
          </a:prstGeom>
          <a:solidFill>
            <a:schemeClr val="bg1">
              <a:lumMod val="95000"/>
            </a:schemeClr>
          </a:solidFill>
          <a:ln w="508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3" hasCustomPrompt="1"/>
          </p:nvPr>
        </p:nvSpPr>
        <p:spPr>
          <a:xfrm>
            <a:off x="7113226" y="1442119"/>
            <a:ext cx="1296144" cy="1619999"/>
          </a:xfrm>
          <a:prstGeom prst="rect">
            <a:avLst/>
          </a:prstGeom>
          <a:solidFill>
            <a:schemeClr val="bg1">
              <a:lumMod val="95000"/>
            </a:schemeClr>
          </a:solidFill>
          <a:ln w="508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12"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B83D7A1-8F68-4664-8C6A-3B9E23CF8126}"/>
              </a:ext>
            </a:extLst>
          </p:cNvPr>
          <p:cNvSpPr txBox="1"/>
          <p:nvPr userDrawn="1"/>
        </p:nvSpPr>
        <p:spPr>
          <a:xfrm>
            <a:off x="3491880" y="4906913"/>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7767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180000" y="179550"/>
            <a:ext cx="8784000" cy="4784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TextBox 2">
            <a:extLst>
              <a:ext uri="{FF2B5EF4-FFF2-40B4-BE49-F238E27FC236}">
                <a16:creationId xmlns:a16="http://schemas.microsoft.com/office/drawing/2014/main" id="{AC7485D8-FC28-4CE9-8699-6F86F79A14D3}"/>
              </a:ext>
            </a:extLst>
          </p:cNvPr>
          <p:cNvSpPr txBox="1"/>
          <p:nvPr userDrawn="1"/>
        </p:nvSpPr>
        <p:spPr>
          <a:xfrm>
            <a:off x="3491880" y="-20538"/>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3844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7" name="Rectangle 6"/>
          <p:cNvSpPr/>
          <p:nvPr userDrawn="1"/>
        </p:nvSpPr>
        <p:spPr>
          <a:xfrm>
            <a:off x="720000" y="442505"/>
            <a:ext cx="7704000" cy="42813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 hasCustomPrompt="1"/>
          </p:nvPr>
        </p:nvSpPr>
        <p:spPr>
          <a:xfrm>
            <a:off x="3275856" y="0"/>
            <a:ext cx="259228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TextBox 3">
            <a:extLst>
              <a:ext uri="{FF2B5EF4-FFF2-40B4-BE49-F238E27FC236}">
                <a16:creationId xmlns:a16="http://schemas.microsoft.com/office/drawing/2014/main" id="{42E3DDBC-E386-497B-8188-B8B6887A48C1}"/>
              </a:ext>
            </a:extLst>
          </p:cNvPr>
          <p:cNvSpPr txBox="1"/>
          <p:nvPr userDrawn="1"/>
        </p:nvSpPr>
        <p:spPr>
          <a:xfrm>
            <a:off x="3491880" y="4906913"/>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230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7"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0" y="1635646"/>
            <a:ext cx="4217146" cy="2310733"/>
          </a:xfrm>
          <a:prstGeom prst="rect">
            <a:avLst/>
          </a:prstGeom>
        </p:spPr>
      </p:pic>
      <p:sp>
        <p:nvSpPr>
          <p:cNvPr id="9" name="Picture Placeholder 2"/>
          <p:cNvSpPr>
            <a:spLocks noGrp="1"/>
          </p:cNvSpPr>
          <p:nvPr>
            <p:ph type="pic" idx="1" hasCustomPrompt="1"/>
          </p:nvPr>
        </p:nvSpPr>
        <p:spPr>
          <a:xfrm>
            <a:off x="1357764" y="1731146"/>
            <a:ext cx="2952328" cy="19057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Rectangle 9"/>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1"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8" name="Picture 2" descr="D:\KBM-정애\014-Fullppt\PNG이미지\paper-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23F8292-68DF-4A69-862C-B6887DA78842}"/>
              </a:ext>
            </a:extLst>
          </p:cNvPr>
          <p:cNvSpPr txBox="1"/>
          <p:nvPr userDrawn="1"/>
        </p:nvSpPr>
        <p:spPr>
          <a:xfrm>
            <a:off x="3491880" y="4906913"/>
            <a:ext cx="6480720" cy="261610"/>
          </a:xfrm>
          <a:prstGeom prst="rect">
            <a:avLst/>
          </a:prstGeom>
          <a:noFill/>
        </p:spPr>
        <p:txBody>
          <a:bodyPr wrap="square" rtlCol="0">
            <a:spAutoFit/>
          </a:bodyPr>
          <a:lstStyle/>
          <a:p>
            <a:r>
              <a:rPr lang="de-DE" sz="1100" dirty="0">
                <a:latin typeface="Segoe UI Light" panose="020B0502040204020203" pitchFamily="34" charset="0"/>
                <a:cs typeface="Segoe UI Light" panose="020B0502040204020203" pitchFamily="34" charset="0"/>
              </a:rPr>
              <a:t>Ofner Martin &amp; Winkler Christian | 5AHIFS 2018/19 | Projektmanagement &amp; Krisenmanagement</a:t>
            </a:r>
            <a:endParaRPr lang="en-DE"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057249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358372"/>
      </p:ext>
    </p:extLst>
  </p:cSld>
  <p:clrMap bg1="lt1" tx1="dk1" bg2="lt2" tx2="dk2" accent1="accent1" accent2="accent2" accent3="accent3" accent4="accent4" accent5="accent5" accent6="accent6" hlink="hlink" folHlink="folHlink"/>
  <p:sldLayoutIdLst>
    <p:sldLayoutId id="2147483679" r:id="rId1"/>
    <p:sldLayoutId id="2147483668" r:id="rId2"/>
    <p:sldLayoutId id="2147483680" r:id="rId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137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70" r:id="rId4"/>
    <p:sldLayoutId id="2147483674" r:id="rId5"/>
    <p:sldLayoutId id="2147483673" r:id="rId6"/>
    <p:sldLayoutId id="2147483672" r:id="rId7"/>
    <p:sldLayoutId id="2147483675" r:id="rId8"/>
    <p:sldLayoutId id="2147483677" r:id="rId9"/>
    <p:sldLayoutId id="2147483676" r:id="rId10"/>
    <p:sldLayoutId id="2147483682" r:id="rId11"/>
    <p:sldLayoutId id="2147483683" r:id="rId12"/>
    <p:sldLayoutId id="2147483684" r:id="rId1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786486"/>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8" Type="http://schemas.openxmlformats.org/officeDocument/2006/relationships/hyperlink" Target="https://static.crozdesk.com/web_app_library/screenshots/images/000/004/030/screenshot/resolver-screenshot-6.png?1490204568" TargetMode="External"/><Relationship Id="rId13" Type="http://schemas.openxmlformats.org/officeDocument/2006/relationships/hyperlink" Target="https://www.google.com/alerts" TargetMode="External"/><Relationship Id="rId3" Type="http://schemas.openxmlformats.org/officeDocument/2006/relationships/hyperlink" Target="http://projektmanagement-definitionen.de/" TargetMode="External"/><Relationship Id="rId7" Type="http://schemas.openxmlformats.org/officeDocument/2006/relationships/hyperlink" Target="https://mms.businesswire.com/media/20170315006142/en/575662/5/ERM_Heat_Map_Final_II_highres.jpg?download=1" TargetMode="External"/><Relationship Id="rId12" Type="http://schemas.openxmlformats.org/officeDocument/2006/relationships/hyperlink" Target="https://www.talkwalker.com/uploads/sites/2/2014/09/02-OpenFilters-PinMediaTypes.png" TargetMode="External"/><Relationship Id="rId2" Type="http://schemas.openxmlformats.org/officeDocument/2006/relationships/hyperlink" Target="https://slideplayer.com/slide/13274431/" TargetMode="External"/><Relationship Id="rId1" Type="http://schemas.openxmlformats.org/officeDocument/2006/relationships/slideLayout" Target="../slideLayouts/slideLayout5.xml"/><Relationship Id="rId6" Type="http://schemas.openxmlformats.org/officeDocument/2006/relationships/hyperlink" Target="https://www.youtube.com/watch?v=qV4033MNBSo" TargetMode="External"/><Relationship Id="rId11" Type="http://schemas.openxmlformats.org/officeDocument/2006/relationships/hyperlink" Target="https://static.projectmanager.com/wp-content/uploads/2018/04/project-portfolio-gantt-chart-600x311@2x.jpg" TargetMode="External"/><Relationship Id="rId5" Type="http://schemas.openxmlformats.org/officeDocument/2006/relationships/hyperlink" Target="https://trackernetworks.com/essential-erm/" TargetMode="External"/><Relationship Id="rId10" Type="http://schemas.openxmlformats.org/officeDocument/2006/relationships/hyperlink" Target="https://edge.alluremedia.com.au/m/l/2015/10/image.png" TargetMode="External"/><Relationship Id="rId4" Type="http://schemas.openxmlformats.org/officeDocument/2006/relationships/hyperlink" Target="https://www.researchgate.net/figure/Figur-1-Prozess-Risikomanagement-bei-ATG-Der-Prozess-des-Risikomanagements-ist-bei-der_fig1_238085020" TargetMode="External"/><Relationship Id="rId9" Type="http://schemas.openxmlformats.org/officeDocument/2006/relationships/hyperlink" Target="https://www.netzsieger.de/sites/default/files/projektmanagement_software-asana_als_beispiel_fuer_benutzerfreundlichkeit.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3"/>
          </p:cNvPr>
          <p:cNvSpPr txBox="1"/>
          <p:nvPr/>
        </p:nvSpPr>
        <p:spPr>
          <a:xfrm>
            <a:off x="-18256" y="4825165"/>
            <a:ext cx="9180512" cy="215444"/>
          </a:xfrm>
          <a:prstGeom prst="rect">
            <a:avLst/>
          </a:prstGeom>
          <a:noFill/>
        </p:spPr>
        <p:txBody>
          <a:bodyPr wrap="square" rtlCol="0">
            <a:spAutoFit/>
          </a:bodyPr>
          <a:lstStyle/>
          <a:p>
            <a:pPr algn="ctr"/>
            <a:r>
              <a:rPr lang="de-DE" altLang="ko-KR" sz="800" dirty="0">
                <a:cs typeface="Arial" pitchFamily="34" charset="0"/>
              </a:rPr>
              <a:t>Ofner Martin   |   Winkler Christian</a:t>
            </a:r>
            <a:endParaRPr lang="ko-KR" altLang="en-US" sz="800" dirty="0">
              <a:cs typeface="Arial" pitchFamily="34" charset="0"/>
            </a:endParaRPr>
          </a:p>
        </p:txBody>
      </p:sp>
      <p:sp>
        <p:nvSpPr>
          <p:cNvPr id="9" name="Text Placeholder 8"/>
          <p:cNvSpPr>
            <a:spLocks noGrp="1"/>
          </p:cNvSpPr>
          <p:nvPr>
            <p:ph type="body" sz="quarter" idx="11"/>
          </p:nvPr>
        </p:nvSpPr>
        <p:spPr>
          <a:prstGeom prst="rect">
            <a:avLst/>
          </a:prstGeom>
        </p:spPr>
        <p:txBody>
          <a:bodyPr/>
          <a:lstStyle/>
          <a:p>
            <a:pPr algn="ctr" fontAlgn="auto">
              <a:spcBef>
                <a:spcPts val="0"/>
              </a:spcBef>
              <a:spcAft>
                <a:spcPts val="0"/>
              </a:spcAft>
              <a:defRPr/>
            </a:pPr>
            <a:r>
              <a:rPr lang="en-US" altLang="ko-KR" dirty="0" err="1"/>
              <a:t>Themenbereich</a:t>
            </a:r>
            <a:r>
              <a:rPr lang="en-US" altLang="ko-KR" dirty="0"/>
              <a:t> 1</a:t>
            </a:r>
          </a:p>
          <a:p>
            <a:pPr algn="ctr" fontAlgn="auto">
              <a:spcBef>
                <a:spcPts val="0"/>
              </a:spcBef>
              <a:spcAft>
                <a:spcPts val="0"/>
              </a:spcAft>
              <a:defRPr/>
            </a:pPr>
            <a:r>
              <a:rPr lang="en-US" altLang="ko-KR" b="1" dirty="0">
                <a:cs typeface="Arial" pitchFamily="34" charset="0"/>
              </a:rPr>
              <a:t>5AHIFS 18/19</a:t>
            </a:r>
          </a:p>
        </p:txBody>
      </p:sp>
      <p:sp>
        <p:nvSpPr>
          <p:cNvPr id="8" name="Title 7"/>
          <p:cNvSpPr>
            <a:spLocks noGrp="1"/>
          </p:cNvSpPr>
          <p:nvPr>
            <p:ph type="title"/>
          </p:nvPr>
        </p:nvSpPr>
        <p:spPr>
          <a:prstGeom prst="rect">
            <a:avLst/>
          </a:prstGeom>
        </p:spPr>
        <p:txBody>
          <a:bodyPr/>
          <a:lstStyle/>
          <a:p>
            <a:r>
              <a:rPr lang="en-US" altLang="ko-KR" sz="3200" dirty="0" err="1">
                <a:ea typeface="맑은 고딕" pitchFamily="50" charset="-127"/>
              </a:rPr>
              <a:t>Projekt</a:t>
            </a:r>
            <a:r>
              <a:rPr lang="en-US" altLang="ko-KR" sz="3200" dirty="0">
                <a:ea typeface="맑은 고딕" pitchFamily="50" charset="-127"/>
              </a:rPr>
              <a:t>-, </a:t>
            </a:r>
            <a:r>
              <a:rPr lang="en-US" altLang="ko-KR" sz="3200" dirty="0" err="1">
                <a:ea typeface="맑은 고딕" pitchFamily="50" charset="-127"/>
              </a:rPr>
              <a:t>Krisen</a:t>
            </a:r>
            <a:r>
              <a:rPr lang="en-US" altLang="ko-KR" sz="3200" dirty="0">
                <a:ea typeface="맑은 고딕" pitchFamily="50" charset="-127"/>
              </a:rPr>
              <a:t>- und </a:t>
            </a:r>
            <a:r>
              <a:rPr lang="en-US" altLang="ko-KR" sz="3200" dirty="0" err="1">
                <a:ea typeface="맑은 고딕" pitchFamily="50" charset="-127"/>
              </a:rPr>
              <a:t>Risikomanagement</a:t>
            </a:r>
            <a:endParaRPr lang="ko-KR" altLang="en-US" sz="3200" dirty="0"/>
          </a:p>
        </p:txBody>
      </p:sp>
    </p:spTree>
    <p:extLst>
      <p:ext uri="{BB962C8B-B14F-4D97-AF65-F5344CB8AC3E}">
        <p14:creationId xmlns:p14="http://schemas.microsoft.com/office/powerpoint/2010/main" val="280287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5DA1-9AC8-4759-9738-6149204F92FD}"/>
              </a:ext>
            </a:extLst>
          </p:cNvPr>
          <p:cNvSpPr>
            <a:spLocks noGrp="1"/>
          </p:cNvSpPr>
          <p:nvPr>
            <p:ph type="title"/>
          </p:nvPr>
        </p:nvSpPr>
        <p:spPr>
          <a:xfrm>
            <a:off x="792000" y="3586"/>
            <a:ext cx="7560000" cy="776530"/>
          </a:xfrm>
        </p:spPr>
        <p:txBody>
          <a:bodyPr/>
          <a:lstStyle/>
          <a:p>
            <a:pPr algn="ctr"/>
            <a:r>
              <a:rPr lang="de-AT" dirty="0"/>
              <a:t>Konzeption</a:t>
            </a:r>
            <a:endParaRPr lang="en-GB" dirty="0"/>
          </a:p>
        </p:txBody>
      </p:sp>
      <p:sp>
        <p:nvSpPr>
          <p:cNvPr id="3" name="TextBox 2">
            <a:extLst>
              <a:ext uri="{FF2B5EF4-FFF2-40B4-BE49-F238E27FC236}">
                <a16:creationId xmlns:a16="http://schemas.microsoft.com/office/drawing/2014/main" id="{AC9A3513-8EDE-4E71-955B-6704EF08E9EE}"/>
              </a:ext>
            </a:extLst>
          </p:cNvPr>
          <p:cNvSpPr txBox="1"/>
          <p:nvPr/>
        </p:nvSpPr>
        <p:spPr>
          <a:xfrm>
            <a:off x="755576" y="987574"/>
            <a:ext cx="7488832" cy="222240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AT" dirty="0"/>
              <a:t>Entwicklung von Grob- und Feinkonzepten</a:t>
            </a:r>
          </a:p>
          <a:p>
            <a:pPr marL="285750" indent="-285750">
              <a:lnSpc>
                <a:spcPct val="200000"/>
              </a:lnSpc>
              <a:buFont typeface="Arial" panose="020B0604020202020204" pitchFamily="34" charset="0"/>
              <a:buChar char="•"/>
            </a:pPr>
            <a:r>
              <a:rPr lang="de-AT" dirty="0"/>
              <a:t>Strukturpläne</a:t>
            </a:r>
          </a:p>
          <a:p>
            <a:pPr marL="285750" indent="-285750">
              <a:lnSpc>
                <a:spcPct val="200000"/>
              </a:lnSpc>
              <a:buFont typeface="Arial" panose="020B0604020202020204" pitchFamily="34" charset="0"/>
              <a:buChar char="•"/>
            </a:pPr>
            <a:r>
              <a:rPr lang="de-AT" dirty="0"/>
              <a:t>Change-Management</a:t>
            </a:r>
          </a:p>
          <a:p>
            <a:pPr marL="285750" indent="-285750">
              <a:lnSpc>
                <a:spcPct val="200000"/>
              </a:lnSpc>
              <a:buFont typeface="Arial" panose="020B0604020202020204" pitchFamily="34" charset="0"/>
              <a:buChar char="•"/>
            </a:pPr>
            <a:r>
              <a:rPr lang="de-AT" dirty="0"/>
              <a:t>Risiko-Management</a:t>
            </a:r>
            <a:endParaRPr lang="en-GB" dirty="0"/>
          </a:p>
        </p:txBody>
      </p:sp>
    </p:spTree>
    <p:extLst>
      <p:ext uri="{BB962C8B-B14F-4D97-AF65-F5344CB8AC3E}">
        <p14:creationId xmlns:p14="http://schemas.microsoft.com/office/powerpoint/2010/main" val="349416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66DD-BCDF-4F10-A5AF-77F9FEDE58FF}"/>
              </a:ext>
            </a:extLst>
          </p:cNvPr>
          <p:cNvSpPr>
            <a:spLocks noGrp="1"/>
          </p:cNvSpPr>
          <p:nvPr>
            <p:ph type="title"/>
          </p:nvPr>
        </p:nvSpPr>
        <p:spPr>
          <a:xfrm>
            <a:off x="792000" y="123478"/>
            <a:ext cx="7560000" cy="776530"/>
          </a:xfrm>
        </p:spPr>
        <p:txBody>
          <a:bodyPr/>
          <a:lstStyle/>
          <a:p>
            <a:pPr algn="ctr"/>
            <a:r>
              <a:rPr lang="de-AT" dirty="0"/>
              <a:t>Planung</a:t>
            </a:r>
            <a:endParaRPr lang="en-GB" dirty="0"/>
          </a:p>
        </p:txBody>
      </p:sp>
      <p:sp>
        <p:nvSpPr>
          <p:cNvPr id="3" name="TextBox 2">
            <a:extLst>
              <a:ext uri="{FF2B5EF4-FFF2-40B4-BE49-F238E27FC236}">
                <a16:creationId xmlns:a16="http://schemas.microsoft.com/office/drawing/2014/main" id="{C241BC68-DA21-4454-AAAA-EB5FF4AB7760}"/>
              </a:ext>
            </a:extLst>
          </p:cNvPr>
          <p:cNvSpPr txBox="1"/>
          <p:nvPr/>
        </p:nvSpPr>
        <p:spPr>
          <a:xfrm>
            <a:off x="755576" y="1131590"/>
            <a:ext cx="7848872" cy="222240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AT" dirty="0"/>
              <a:t>Arbeitspakete</a:t>
            </a:r>
          </a:p>
          <a:p>
            <a:pPr marL="285750" indent="-285750">
              <a:lnSpc>
                <a:spcPct val="200000"/>
              </a:lnSpc>
              <a:buFont typeface="Arial" panose="020B0604020202020204" pitchFamily="34" charset="0"/>
              <a:buChar char="•"/>
            </a:pPr>
            <a:r>
              <a:rPr lang="de-AT" dirty="0"/>
              <a:t>Projektmeilensteine</a:t>
            </a:r>
          </a:p>
          <a:p>
            <a:pPr marL="285750" indent="-285750">
              <a:lnSpc>
                <a:spcPct val="200000"/>
              </a:lnSpc>
              <a:buFont typeface="Arial" panose="020B0604020202020204" pitchFamily="34" charset="0"/>
              <a:buChar char="•"/>
            </a:pPr>
            <a:r>
              <a:rPr lang="de-AT" dirty="0"/>
              <a:t>Zeit- Kosten- Ressourcenplanung</a:t>
            </a:r>
          </a:p>
          <a:p>
            <a:pPr marL="285750" indent="-285750">
              <a:lnSpc>
                <a:spcPct val="200000"/>
              </a:lnSpc>
              <a:buFont typeface="Arial" panose="020B0604020202020204" pitchFamily="34" charset="0"/>
              <a:buChar char="•"/>
            </a:pPr>
            <a:r>
              <a:rPr lang="de-AT" dirty="0"/>
              <a:t>Tools</a:t>
            </a:r>
            <a:endParaRPr lang="en-GB" dirty="0"/>
          </a:p>
        </p:txBody>
      </p:sp>
    </p:spTree>
    <p:extLst>
      <p:ext uri="{BB962C8B-B14F-4D97-AF65-F5344CB8AC3E}">
        <p14:creationId xmlns:p14="http://schemas.microsoft.com/office/powerpoint/2010/main" val="99637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3C29-3522-47A5-9EAE-29A1F6C16A7F}"/>
              </a:ext>
            </a:extLst>
          </p:cNvPr>
          <p:cNvSpPr>
            <a:spLocks noGrp="1"/>
          </p:cNvSpPr>
          <p:nvPr>
            <p:ph type="title"/>
          </p:nvPr>
        </p:nvSpPr>
        <p:spPr>
          <a:xfrm>
            <a:off x="792000" y="123478"/>
            <a:ext cx="7560000" cy="776530"/>
          </a:xfrm>
        </p:spPr>
        <p:txBody>
          <a:bodyPr/>
          <a:lstStyle/>
          <a:p>
            <a:pPr algn="ctr"/>
            <a:r>
              <a:rPr lang="de-AT" dirty="0"/>
              <a:t>Durchführung</a:t>
            </a:r>
            <a:endParaRPr lang="en-GB" dirty="0"/>
          </a:p>
        </p:txBody>
      </p:sp>
      <p:sp>
        <p:nvSpPr>
          <p:cNvPr id="3" name="TextBox 2">
            <a:extLst>
              <a:ext uri="{FF2B5EF4-FFF2-40B4-BE49-F238E27FC236}">
                <a16:creationId xmlns:a16="http://schemas.microsoft.com/office/drawing/2014/main" id="{BD7A0EB7-D823-4C38-B3EA-CC13CF457009}"/>
              </a:ext>
            </a:extLst>
          </p:cNvPr>
          <p:cNvSpPr txBox="1"/>
          <p:nvPr/>
        </p:nvSpPr>
        <p:spPr>
          <a:xfrm>
            <a:off x="827584" y="1131590"/>
            <a:ext cx="7632848" cy="222240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AT" dirty="0"/>
              <a:t>Projektcontrolling</a:t>
            </a:r>
          </a:p>
          <a:p>
            <a:pPr marL="285750" indent="-285750">
              <a:lnSpc>
                <a:spcPct val="200000"/>
              </a:lnSpc>
              <a:buFont typeface="Arial" panose="020B0604020202020204" pitchFamily="34" charset="0"/>
              <a:buChar char="•"/>
            </a:pPr>
            <a:r>
              <a:rPr lang="de-AT" dirty="0"/>
              <a:t>Meetings und Statusberichte</a:t>
            </a:r>
          </a:p>
          <a:p>
            <a:pPr marL="285750" indent="-285750">
              <a:lnSpc>
                <a:spcPct val="200000"/>
              </a:lnSpc>
              <a:buFont typeface="Arial" panose="020B0604020202020204" pitchFamily="34" charset="0"/>
              <a:buChar char="•"/>
            </a:pPr>
            <a:r>
              <a:rPr lang="de-AT" dirty="0"/>
              <a:t>Zwischenabnahmen</a:t>
            </a:r>
          </a:p>
          <a:p>
            <a:pPr marL="285750" indent="-285750">
              <a:lnSpc>
                <a:spcPct val="200000"/>
              </a:lnSpc>
              <a:buFont typeface="Arial" panose="020B0604020202020204" pitchFamily="34" charset="0"/>
              <a:buChar char="•"/>
            </a:pPr>
            <a:r>
              <a:rPr lang="de-AT" dirty="0"/>
              <a:t>Kommunikation</a:t>
            </a:r>
            <a:endParaRPr lang="en-GB" dirty="0"/>
          </a:p>
        </p:txBody>
      </p:sp>
    </p:spTree>
    <p:extLst>
      <p:ext uri="{BB962C8B-B14F-4D97-AF65-F5344CB8AC3E}">
        <p14:creationId xmlns:p14="http://schemas.microsoft.com/office/powerpoint/2010/main" val="261431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45E1-499F-4B43-B449-CC0E5B6F0177}"/>
              </a:ext>
            </a:extLst>
          </p:cNvPr>
          <p:cNvSpPr>
            <a:spLocks noGrp="1"/>
          </p:cNvSpPr>
          <p:nvPr>
            <p:ph type="title"/>
          </p:nvPr>
        </p:nvSpPr>
        <p:spPr>
          <a:xfrm>
            <a:off x="0" y="195486"/>
            <a:ext cx="9324528" cy="776530"/>
          </a:xfrm>
        </p:spPr>
        <p:txBody>
          <a:bodyPr/>
          <a:lstStyle/>
          <a:p>
            <a:r>
              <a:rPr lang="de-AT" dirty="0"/>
              <a:t>Produkteinführung und Projektabschluss</a:t>
            </a:r>
            <a:endParaRPr lang="en-GB" dirty="0"/>
          </a:p>
        </p:txBody>
      </p:sp>
      <p:sp>
        <p:nvSpPr>
          <p:cNvPr id="3" name="TextBox 2">
            <a:extLst>
              <a:ext uri="{FF2B5EF4-FFF2-40B4-BE49-F238E27FC236}">
                <a16:creationId xmlns:a16="http://schemas.microsoft.com/office/drawing/2014/main" id="{24BC7653-5914-4304-A03B-02D1324E116D}"/>
              </a:ext>
            </a:extLst>
          </p:cNvPr>
          <p:cNvSpPr txBox="1"/>
          <p:nvPr/>
        </p:nvSpPr>
        <p:spPr>
          <a:xfrm>
            <a:off x="467544" y="1131590"/>
            <a:ext cx="8208912" cy="222240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AT" dirty="0"/>
              <a:t>Überprüfung von Pflicht- und Lastenheft</a:t>
            </a:r>
          </a:p>
          <a:p>
            <a:pPr marL="285750" indent="-285750">
              <a:lnSpc>
                <a:spcPct val="200000"/>
              </a:lnSpc>
              <a:buFont typeface="Arial" panose="020B0604020202020204" pitchFamily="34" charset="0"/>
              <a:buChar char="•"/>
            </a:pPr>
            <a:r>
              <a:rPr lang="de-AT" dirty="0"/>
              <a:t>Schlussanalyse</a:t>
            </a:r>
          </a:p>
          <a:p>
            <a:pPr marL="285750" indent="-285750">
              <a:lnSpc>
                <a:spcPct val="200000"/>
              </a:lnSpc>
              <a:buFont typeface="Arial" panose="020B0604020202020204" pitchFamily="34" charset="0"/>
              <a:buChar char="•"/>
            </a:pPr>
            <a:r>
              <a:rPr lang="de-AT" dirty="0"/>
              <a:t>Operative Einführung</a:t>
            </a:r>
          </a:p>
          <a:p>
            <a:pPr marL="285750" indent="-285750">
              <a:lnSpc>
                <a:spcPct val="200000"/>
              </a:lnSpc>
              <a:buFont typeface="Arial" panose="020B0604020202020204" pitchFamily="34" charset="0"/>
              <a:buChar char="•"/>
            </a:pPr>
            <a:r>
              <a:rPr lang="de-AT" dirty="0"/>
              <a:t>Abnahme durch Auftraggeber</a:t>
            </a:r>
            <a:endParaRPr lang="en-GB" dirty="0"/>
          </a:p>
        </p:txBody>
      </p:sp>
    </p:spTree>
    <p:extLst>
      <p:ext uri="{BB962C8B-B14F-4D97-AF65-F5344CB8AC3E}">
        <p14:creationId xmlns:p14="http://schemas.microsoft.com/office/powerpoint/2010/main" val="35100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D111-B763-4143-AF3E-A086F6335B79}"/>
              </a:ext>
            </a:extLst>
          </p:cNvPr>
          <p:cNvSpPr>
            <a:spLocks noGrp="1"/>
          </p:cNvSpPr>
          <p:nvPr>
            <p:ph type="title"/>
          </p:nvPr>
        </p:nvSpPr>
        <p:spPr>
          <a:xfrm>
            <a:off x="792000" y="0"/>
            <a:ext cx="7560000" cy="776530"/>
          </a:xfrm>
        </p:spPr>
        <p:txBody>
          <a:bodyPr/>
          <a:lstStyle/>
          <a:p>
            <a:pPr algn="ctr"/>
            <a:r>
              <a:rPr lang="de-AT" dirty="0"/>
              <a:t>Projektstrukturplan</a:t>
            </a:r>
            <a:endParaRPr lang="en-GB" dirty="0"/>
          </a:p>
        </p:txBody>
      </p:sp>
      <p:sp>
        <p:nvSpPr>
          <p:cNvPr id="3" name="TextBox 2">
            <a:extLst>
              <a:ext uri="{FF2B5EF4-FFF2-40B4-BE49-F238E27FC236}">
                <a16:creationId xmlns:a16="http://schemas.microsoft.com/office/drawing/2014/main" id="{C3AF7DD1-E642-4C08-A727-FA92C851564D}"/>
              </a:ext>
            </a:extLst>
          </p:cNvPr>
          <p:cNvSpPr txBox="1"/>
          <p:nvPr/>
        </p:nvSpPr>
        <p:spPr>
          <a:xfrm>
            <a:off x="755576" y="987574"/>
            <a:ext cx="7848872" cy="222240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AT" dirty="0"/>
              <a:t>Struktur des Projekts</a:t>
            </a:r>
          </a:p>
          <a:p>
            <a:pPr marL="285750" indent="-285750">
              <a:lnSpc>
                <a:spcPct val="200000"/>
              </a:lnSpc>
              <a:buFont typeface="Arial" panose="020B0604020202020204" pitchFamily="34" charset="0"/>
              <a:buChar char="•"/>
            </a:pPr>
            <a:r>
              <a:rPr lang="de-AT" dirty="0"/>
              <a:t>Hierarchisch aufgebaut</a:t>
            </a:r>
          </a:p>
          <a:p>
            <a:pPr marL="285750" indent="-285750">
              <a:lnSpc>
                <a:spcPct val="200000"/>
              </a:lnSpc>
              <a:buFont typeface="Arial" panose="020B0604020202020204" pitchFamily="34" charset="0"/>
              <a:buChar char="•"/>
            </a:pPr>
            <a:r>
              <a:rPr lang="de-AT" dirty="0"/>
              <a:t>Informationen über Verantwortlichkeiten und </a:t>
            </a:r>
            <a:r>
              <a:rPr lang="de-AT" dirty="0" err="1"/>
              <a:t>Controllingdaten</a:t>
            </a:r>
            <a:endParaRPr lang="de-AT" dirty="0"/>
          </a:p>
          <a:p>
            <a:pPr marL="285750" indent="-285750">
              <a:lnSpc>
                <a:spcPct val="200000"/>
              </a:lnSpc>
              <a:buFont typeface="Arial" panose="020B0604020202020204" pitchFamily="34" charset="0"/>
              <a:buChar char="•"/>
            </a:pPr>
            <a:r>
              <a:rPr lang="en-GB" dirty="0"/>
              <a:t>Organigram</a:t>
            </a:r>
          </a:p>
        </p:txBody>
      </p:sp>
    </p:spTree>
    <p:extLst>
      <p:ext uri="{BB962C8B-B14F-4D97-AF65-F5344CB8AC3E}">
        <p14:creationId xmlns:p14="http://schemas.microsoft.com/office/powerpoint/2010/main" val="416309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EFFC-FF6D-4265-B1EC-F97BBCC07AD3}"/>
              </a:ext>
            </a:extLst>
          </p:cNvPr>
          <p:cNvSpPr>
            <a:spLocks noGrp="1"/>
          </p:cNvSpPr>
          <p:nvPr>
            <p:ph type="title"/>
          </p:nvPr>
        </p:nvSpPr>
        <p:spPr>
          <a:xfrm>
            <a:off x="792000" y="35484"/>
            <a:ext cx="7560000" cy="776530"/>
          </a:xfrm>
        </p:spPr>
        <p:txBody>
          <a:bodyPr/>
          <a:lstStyle/>
          <a:p>
            <a:pPr algn="ctr"/>
            <a:r>
              <a:rPr lang="de-AT" dirty="0"/>
              <a:t>Top-Down Ansatz</a:t>
            </a:r>
            <a:endParaRPr lang="en-GB" dirty="0"/>
          </a:p>
        </p:txBody>
      </p:sp>
      <p:sp>
        <p:nvSpPr>
          <p:cNvPr id="3" name="TextBox 2">
            <a:extLst>
              <a:ext uri="{FF2B5EF4-FFF2-40B4-BE49-F238E27FC236}">
                <a16:creationId xmlns:a16="http://schemas.microsoft.com/office/drawing/2014/main" id="{A4140928-D1FB-4973-A709-7752CB7BEE32}"/>
              </a:ext>
            </a:extLst>
          </p:cNvPr>
          <p:cNvSpPr txBox="1"/>
          <p:nvPr/>
        </p:nvSpPr>
        <p:spPr>
          <a:xfrm>
            <a:off x="611560" y="932840"/>
            <a:ext cx="8064896" cy="327782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dirty="0" err="1"/>
              <a:t>Benennung</a:t>
            </a:r>
            <a:r>
              <a:rPr lang="en-US" dirty="0"/>
              <a:t> des </a:t>
            </a:r>
            <a:r>
              <a:rPr lang="en-US" dirty="0" err="1"/>
              <a:t>Projekts</a:t>
            </a:r>
            <a:endParaRPr lang="en-GB" dirty="0"/>
          </a:p>
          <a:p>
            <a:pPr marL="285750" lvl="0" indent="-285750">
              <a:lnSpc>
                <a:spcPct val="150000"/>
              </a:lnSpc>
              <a:buFont typeface="Arial" panose="020B0604020202020204" pitchFamily="34" charset="0"/>
              <a:buChar char="•"/>
            </a:pPr>
            <a:r>
              <a:rPr lang="de-AT" dirty="0"/>
              <a:t>Auswahl der geeigneten Orientierungsmethode für die zweite Ebene</a:t>
            </a:r>
            <a:endParaRPr lang="en-GB" dirty="0"/>
          </a:p>
          <a:p>
            <a:pPr marL="285750" lvl="0" indent="-285750">
              <a:lnSpc>
                <a:spcPct val="150000"/>
              </a:lnSpc>
              <a:buFont typeface="Arial" panose="020B0604020202020204" pitchFamily="34" charset="0"/>
              <a:buChar char="•"/>
            </a:pPr>
            <a:r>
              <a:rPr lang="de-AT" dirty="0"/>
              <a:t>Zerlegung des Gesamtprojekts in Teilprojekte oder Teilaufgaben</a:t>
            </a:r>
            <a:endParaRPr lang="en-GB" dirty="0"/>
          </a:p>
          <a:p>
            <a:pPr marL="285750" lvl="0" indent="-285750">
              <a:lnSpc>
                <a:spcPct val="150000"/>
              </a:lnSpc>
              <a:buFont typeface="Arial" panose="020B0604020202020204" pitchFamily="34" charset="0"/>
              <a:buChar char="•"/>
            </a:pPr>
            <a:r>
              <a:rPr lang="de-AT" dirty="0"/>
              <a:t>Auflistung der Aufgaben bzw. Strukturelemente der zweiten Ebene</a:t>
            </a:r>
            <a:endParaRPr lang="en-GB" dirty="0"/>
          </a:p>
          <a:p>
            <a:pPr marL="285750" lvl="0" indent="-285750">
              <a:lnSpc>
                <a:spcPct val="150000"/>
              </a:lnSpc>
              <a:buFont typeface="Arial" panose="020B0604020202020204" pitchFamily="34" charset="0"/>
              <a:buChar char="•"/>
            </a:pPr>
            <a:r>
              <a:rPr lang="de-AT" dirty="0"/>
              <a:t>Auswahl der jeweils geeigneten Orientierungsmethode für jedes Element  der zweiten Ebene</a:t>
            </a:r>
            <a:endParaRPr lang="en-GB" dirty="0"/>
          </a:p>
          <a:p>
            <a:pPr marL="285750" lvl="0" indent="-285750">
              <a:lnSpc>
                <a:spcPct val="150000"/>
              </a:lnSpc>
              <a:buFont typeface="Arial" panose="020B0604020202020204" pitchFamily="34" charset="0"/>
              <a:buChar char="•"/>
            </a:pPr>
            <a:r>
              <a:rPr lang="en-US" dirty="0" err="1"/>
              <a:t>Weitere</a:t>
            </a:r>
            <a:r>
              <a:rPr lang="en-US" dirty="0"/>
              <a:t> </a:t>
            </a:r>
            <a:r>
              <a:rPr lang="en-US" dirty="0" err="1"/>
              <a:t>Zerlegung</a:t>
            </a:r>
            <a:r>
              <a:rPr lang="en-US" dirty="0"/>
              <a:t>, bis </a:t>
            </a:r>
            <a:r>
              <a:rPr lang="en-US" dirty="0" err="1"/>
              <a:t>Arbeitspakete</a:t>
            </a:r>
            <a:r>
              <a:rPr lang="en-US" dirty="0"/>
              <a:t> </a:t>
            </a:r>
            <a:r>
              <a:rPr lang="en-US" dirty="0" err="1"/>
              <a:t>vorliegen</a:t>
            </a:r>
            <a:endParaRPr lang="en-GB" dirty="0"/>
          </a:p>
          <a:p>
            <a:endParaRPr lang="en-GB" dirty="0"/>
          </a:p>
        </p:txBody>
      </p:sp>
    </p:spTree>
    <p:extLst>
      <p:ext uri="{BB962C8B-B14F-4D97-AF65-F5344CB8AC3E}">
        <p14:creationId xmlns:p14="http://schemas.microsoft.com/office/powerpoint/2010/main" val="1791893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5FAF-EFE3-4944-9A19-B3577DB03A12}"/>
              </a:ext>
            </a:extLst>
          </p:cNvPr>
          <p:cNvSpPr>
            <a:spLocks noGrp="1"/>
          </p:cNvSpPr>
          <p:nvPr>
            <p:ph type="title"/>
          </p:nvPr>
        </p:nvSpPr>
        <p:spPr>
          <a:xfrm>
            <a:off x="792000" y="123478"/>
            <a:ext cx="7560000" cy="776530"/>
          </a:xfrm>
        </p:spPr>
        <p:txBody>
          <a:bodyPr/>
          <a:lstStyle/>
          <a:p>
            <a:pPr algn="ctr"/>
            <a:r>
              <a:rPr lang="de-AT" dirty="0"/>
              <a:t>Bottom-Up Ansatz</a:t>
            </a:r>
            <a:endParaRPr lang="en-GB" dirty="0"/>
          </a:p>
        </p:txBody>
      </p:sp>
      <p:sp>
        <p:nvSpPr>
          <p:cNvPr id="3" name="TextBox 2">
            <a:extLst>
              <a:ext uri="{FF2B5EF4-FFF2-40B4-BE49-F238E27FC236}">
                <a16:creationId xmlns:a16="http://schemas.microsoft.com/office/drawing/2014/main" id="{8DF1F8E7-0E82-477B-AAB5-7F65F26B8CC0}"/>
              </a:ext>
            </a:extLst>
          </p:cNvPr>
          <p:cNvSpPr txBox="1"/>
          <p:nvPr/>
        </p:nvSpPr>
        <p:spPr>
          <a:xfrm>
            <a:off x="683568" y="1131590"/>
            <a:ext cx="7704856" cy="2585323"/>
          </a:xfrm>
          <a:prstGeom prst="rect">
            <a:avLst/>
          </a:prstGeom>
          <a:noFill/>
        </p:spPr>
        <p:txBody>
          <a:bodyPr wrap="square" rtlCol="0">
            <a:spAutoFit/>
          </a:bodyPr>
          <a:lstStyle/>
          <a:p>
            <a:pPr marL="285750" lvl="0" indent="-285750">
              <a:lnSpc>
                <a:spcPct val="200000"/>
              </a:lnSpc>
              <a:buFont typeface="Arial" panose="020B0604020202020204" pitchFamily="34" charset="0"/>
              <a:buChar char="•"/>
            </a:pPr>
            <a:r>
              <a:rPr lang="de-AT" dirty="0"/>
              <a:t>Sammlung von im Projekt auszuführenden Aufgaben</a:t>
            </a:r>
            <a:endParaRPr lang="en-GB" dirty="0"/>
          </a:p>
          <a:p>
            <a:pPr marL="285750" lvl="0" indent="-285750">
              <a:lnSpc>
                <a:spcPct val="200000"/>
              </a:lnSpc>
              <a:buFont typeface="Arial" panose="020B0604020202020204" pitchFamily="34" charset="0"/>
              <a:buChar char="•"/>
            </a:pPr>
            <a:r>
              <a:rPr lang="de-AT" dirty="0"/>
              <a:t>Analyse der Beziehungen mit der Frage, was ist Teil wovon</a:t>
            </a:r>
            <a:endParaRPr lang="en-GB" dirty="0"/>
          </a:p>
          <a:p>
            <a:pPr marL="285750" lvl="0" indent="-285750">
              <a:lnSpc>
                <a:spcPct val="200000"/>
              </a:lnSpc>
              <a:buFont typeface="Arial" panose="020B0604020202020204" pitchFamily="34" charset="0"/>
              <a:buChar char="•"/>
            </a:pPr>
            <a:r>
              <a:rPr lang="de-AT" dirty="0"/>
              <a:t>Aufbau und Zusammensetzung zu einer Baumstruktur</a:t>
            </a:r>
            <a:endParaRPr lang="en-GB" dirty="0"/>
          </a:p>
          <a:p>
            <a:pPr marL="285750" lvl="0" indent="-285750">
              <a:lnSpc>
                <a:spcPct val="200000"/>
              </a:lnSpc>
              <a:buFont typeface="Arial" panose="020B0604020202020204" pitchFamily="34" charset="0"/>
              <a:buChar char="•"/>
            </a:pPr>
            <a:r>
              <a:rPr lang="de-AT" dirty="0"/>
              <a:t>Kontrolle auf Vollständigkeit und Einmaligkeit aller Aufgaben</a:t>
            </a:r>
            <a:endParaRPr lang="en-GB" dirty="0"/>
          </a:p>
          <a:p>
            <a:endParaRPr lang="en-GB" dirty="0"/>
          </a:p>
        </p:txBody>
      </p:sp>
    </p:spTree>
    <p:extLst>
      <p:ext uri="{BB962C8B-B14F-4D97-AF65-F5344CB8AC3E}">
        <p14:creationId xmlns:p14="http://schemas.microsoft.com/office/powerpoint/2010/main" val="208348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A235-D1EC-48B9-932D-2CE6C1D7A2B1}"/>
              </a:ext>
            </a:extLst>
          </p:cNvPr>
          <p:cNvSpPr>
            <a:spLocks noGrp="1"/>
          </p:cNvSpPr>
          <p:nvPr>
            <p:ph type="title"/>
          </p:nvPr>
        </p:nvSpPr>
        <p:spPr>
          <a:xfrm>
            <a:off x="792000" y="51470"/>
            <a:ext cx="7560000" cy="776530"/>
          </a:xfrm>
        </p:spPr>
        <p:txBody>
          <a:bodyPr/>
          <a:lstStyle/>
          <a:p>
            <a:pPr algn="ctr"/>
            <a:r>
              <a:rPr lang="de-AT" dirty="0"/>
              <a:t>YO-YO Ansatz</a:t>
            </a:r>
            <a:endParaRPr lang="en-GB" dirty="0"/>
          </a:p>
        </p:txBody>
      </p:sp>
      <p:sp>
        <p:nvSpPr>
          <p:cNvPr id="3" name="TextBox 2">
            <a:extLst>
              <a:ext uri="{FF2B5EF4-FFF2-40B4-BE49-F238E27FC236}">
                <a16:creationId xmlns:a16="http://schemas.microsoft.com/office/drawing/2014/main" id="{9952D99E-816B-4420-A443-9BA5922D33CF}"/>
              </a:ext>
            </a:extLst>
          </p:cNvPr>
          <p:cNvSpPr txBox="1"/>
          <p:nvPr/>
        </p:nvSpPr>
        <p:spPr>
          <a:xfrm>
            <a:off x="808500" y="1025173"/>
            <a:ext cx="7344816" cy="3093154"/>
          </a:xfrm>
          <a:prstGeom prst="rect">
            <a:avLst/>
          </a:prstGeom>
          <a:noFill/>
        </p:spPr>
        <p:txBody>
          <a:bodyPr wrap="square" rtlCol="0">
            <a:spAutoFit/>
          </a:bodyPr>
          <a:lstStyle/>
          <a:p>
            <a:pPr>
              <a:lnSpc>
                <a:spcPct val="150000"/>
              </a:lnSpc>
            </a:pPr>
            <a:r>
              <a:rPr lang="de-AT" sz="2800" b="1" dirty="0"/>
              <a:t>Regeln:</a:t>
            </a:r>
          </a:p>
          <a:p>
            <a:pPr marL="285750" lvl="0" indent="-285750">
              <a:lnSpc>
                <a:spcPct val="150000"/>
              </a:lnSpc>
              <a:buFont typeface="Arial" panose="020B0604020202020204" pitchFamily="34" charset="0"/>
              <a:buChar char="•"/>
            </a:pPr>
            <a:r>
              <a:rPr lang="de-AT" dirty="0"/>
              <a:t>Einmaligkeit: Die Strukturelemente einer Ebene müssen sich inhaltlich vollständig voneinander unterscheiden.</a:t>
            </a:r>
            <a:endParaRPr lang="en-GB" dirty="0"/>
          </a:p>
          <a:p>
            <a:pPr marL="285750" lvl="0" indent="-285750">
              <a:lnSpc>
                <a:spcPct val="150000"/>
              </a:lnSpc>
              <a:buFont typeface="Arial" panose="020B0604020202020204" pitchFamily="34" charset="0"/>
              <a:buChar char="•"/>
            </a:pPr>
            <a:r>
              <a:rPr lang="de-AT" dirty="0"/>
              <a:t>Vollständigkeit: Die inhaltliche Summe der Elemente, die zu einem übergeordneten Element gehören, muss mit dem Inhalt des übergeordneten Elements übereinstimmen.</a:t>
            </a:r>
            <a:endParaRPr lang="en-GB" dirty="0"/>
          </a:p>
          <a:p>
            <a:endParaRPr lang="en-GB" dirty="0"/>
          </a:p>
        </p:txBody>
      </p:sp>
    </p:spTree>
    <p:extLst>
      <p:ext uri="{BB962C8B-B14F-4D97-AF65-F5344CB8AC3E}">
        <p14:creationId xmlns:p14="http://schemas.microsoft.com/office/powerpoint/2010/main" val="85319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A125-0F2A-49B0-95D6-B96A66489C7E}"/>
              </a:ext>
            </a:extLst>
          </p:cNvPr>
          <p:cNvSpPr>
            <a:spLocks noGrp="1"/>
          </p:cNvSpPr>
          <p:nvPr>
            <p:ph type="title"/>
          </p:nvPr>
        </p:nvSpPr>
        <p:spPr>
          <a:xfrm>
            <a:off x="792000" y="0"/>
            <a:ext cx="7560000" cy="776530"/>
          </a:xfrm>
        </p:spPr>
        <p:txBody>
          <a:bodyPr/>
          <a:lstStyle/>
          <a:p>
            <a:pPr algn="ctr"/>
            <a:r>
              <a:rPr lang="de-AT" dirty="0"/>
              <a:t>Projektabgrenzung</a:t>
            </a:r>
            <a:endParaRPr lang="en-GB" dirty="0"/>
          </a:p>
        </p:txBody>
      </p:sp>
      <p:sp>
        <p:nvSpPr>
          <p:cNvPr id="3" name="TextBox 2">
            <a:extLst>
              <a:ext uri="{FF2B5EF4-FFF2-40B4-BE49-F238E27FC236}">
                <a16:creationId xmlns:a16="http://schemas.microsoft.com/office/drawing/2014/main" id="{7D73180D-EB3B-40CA-A044-D53BAC503A6B}"/>
              </a:ext>
            </a:extLst>
          </p:cNvPr>
          <p:cNvSpPr txBox="1"/>
          <p:nvPr/>
        </p:nvSpPr>
        <p:spPr>
          <a:xfrm>
            <a:off x="1187624" y="1059582"/>
            <a:ext cx="6768752" cy="16684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AT" dirty="0"/>
              <a:t>Zeitlich </a:t>
            </a:r>
          </a:p>
          <a:p>
            <a:pPr marL="285750" indent="-285750">
              <a:lnSpc>
                <a:spcPct val="200000"/>
              </a:lnSpc>
              <a:buFont typeface="Arial" panose="020B0604020202020204" pitchFamily="34" charset="0"/>
              <a:buChar char="•"/>
            </a:pPr>
            <a:r>
              <a:rPr lang="de-AT" dirty="0"/>
              <a:t>Organisatorisch</a:t>
            </a:r>
          </a:p>
          <a:p>
            <a:pPr marL="285750" indent="-285750">
              <a:lnSpc>
                <a:spcPct val="200000"/>
              </a:lnSpc>
              <a:buFont typeface="Arial" panose="020B0604020202020204" pitchFamily="34" charset="0"/>
              <a:buChar char="•"/>
            </a:pPr>
            <a:r>
              <a:rPr lang="de-AT" dirty="0"/>
              <a:t>Inhaltlich</a:t>
            </a:r>
            <a:endParaRPr lang="en-GB" dirty="0"/>
          </a:p>
        </p:txBody>
      </p:sp>
    </p:spTree>
    <p:extLst>
      <p:ext uri="{BB962C8B-B14F-4D97-AF65-F5344CB8AC3E}">
        <p14:creationId xmlns:p14="http://schemas.microsoft.com/office/powerpoint/2010/main" val="309057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757B-9F04-45F9-B99D-57EA99001B98}"/>
              </a:ext>
            </a:extLst>
          </p:cNvPr>
          <p:cNvSpPr>
            <a:spLocks noGrp="1"/>
          </p:cNvSpPr>
          <p:nvPr>
            <p:ph type="title"/>
          </p:nvPr>
        </p:nvSpPr>
        <p:spPr>
          <a:xfrm>
            <a:off x="792000" y="51470"/>
            <a:ext cx="7560000" cy="776530"/>
          </a:xfrm>
        </p:spPr>
        <p:txBody>
          <a:bodyPr/>
          <a:lstStyle/>
          <a:p>
            <a:pPr algn="ctr"/>
            <a:r>
              <a:rPr lang="de-AT" dirty="0"/>
              <a:t>Kick-Off Meeting</a:t>
            </a:r>
            <a:endParaRPr lang="en-GB" dirty="0"/>
          </a:p>
        </p:txBody>
      </p:sp>
      <p:sp>
        <p:nvSpPr>
          <p:cNvPr id="3" name="TextBox 2">
            <a:extLst>
              <a:ext uri="{FF2B5EF4-FFF2-40B4-BE49-F238E27FC236}">
                <a16:creationId xmlns:a16="http://schemas.microsoft.com/office/drawing/2014/main" id="{7710A92B-54D3-4CF8-805B-45C598449FE6}"/>
              </a:ext>
            </a:extLst>
          </p:cNvPr>
          <p:cNvSpPr txBox="1"/>
          <p:nvPr/>
        </p:nvSpPr>
        <p:spPr>
          <a:xfrm>
            <a:off x="971600" y="834559"/>
            <a:ext cx="7272808" cy="33303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AT" dirty="0" err="1"/>
              <a:t>Starting</a:t>
            </a:r>
            <a:r>
              <a:rPr lang="de-AT" dirty="0"/>
              <a:t> </a:t>
            </a:r>
            <a:r>
              <a:rPr lang="de-AT" dirty="0" err="1"/>
              <a:t>point</a:t>
            </a:r>
            <a:r>
              <a:rPr lang="de-AT" dirty="0"/>
              <a:t> </a:t>
            </a:r>
            <a:r>
              <a:rPr lang="de-AT" dirty="0" err="1"/>
              <a:t>of</a:t>
            </a:r>
            <a:r>
              <a:rPr lang="de-AT" dirty="0"/>
              <a:t> a </a:t>
            </a:r>
            <a:r>
              <a:rPr lang="de-AT" dirty="0" err="1"/>
              <a:t>project</a:t>
            </a:r>
            <a:endParaRPr lang="de-AT" dirty="0"/>
          </a:p>
          <a:p>
            <a:pPr marL="285750" indent="-285750">
              <a:lnSpc>
                <a:spcPct val="200000"/>
              </a:lnSpc>
              <a:buFont typeface="Arial" panose="020B0604020202020204" pitchFamily="34" charset="0"/>
              <a:buChar char="•"/>
            </a:pPr>
            <a:r>
              <a:rPr lang="de-AT" dirty="0" err="1"/>
              <a:t>Clarifies</a:t>
            </a:r>
            <a:r>
              <a:rPr lang="de-AT" dirty="0"/>
              <a:t> </a:t>
            </a:r>
            <a:r>
              <a:rPr lang="de-AT" dirty="0" err="1"/>
              <a:t>goals</a:t>
            </a:r>
            <a:endParaRPr lang="de-AT" dirty="0"/>
          </a:p>
          <a:p>
            <a:pPr marL="285750" indent="-285750">
              <a:lnSpc>
                <a:spcPct val="200000"/>
              </a:lnSpc>
              <a:buFont typeface="Arial" panose="020B0604020202020204" pitchFamily="34" charset="0"/>
              <a:buChar char="•"/>
            </a:pPr>
            <a:r>
              <a:rPr lang="de-AT" dirty="0"/>
              <a:t>Schedule</a:t>
            </a:r>
          </a:p>
          <a:p>
            <a:pPr marL="285750" indent="-285750">
              <a:lnSpc>
                <a:spcPct val="200000"/>
              </a:lnSpc>
              <a:buFont typeface="Arial" panose="020B0604020202020204" pitchFamily="34" charset="0"/>
              <a:buChar char="•"/>
            </a:pPr>
            <a:r>
              <a:rPr lang="de-AT" dirty="0"/>
              <a:t>Project </a:t>
            </a:r>
            <a:r>
              <a:rPr lang="de-AT" dirty="0" err="1"/>
              <a:t>leader</a:t>
            </a:r>
            <a:r>
              <a:rPr lang="de-AT" dirty="0"/>
              <a:t> </a:t>
            </a:r>
            <a:r>
              <a:rPr lang="de-AT" dirty="0" err="1"/>
              <a:t>manages</a:t>
            </a:r>
            <a:r>
              <a:rPr lang="de-AT" dirty="0"/>
              <a:t> </a:t>
            </a:r>
            <a:r>
              <a:rPr lang="de-AT" dirty="0" err="1"/>
              <a:t>the</a:t>
            </a:r>
            <a:r>
              <a:rPr lang="de-AT" dirty="0"/>
              <a:t> </a:t>
            </a:r>
            <a:r>
              <a:rPr lang="de-AT" dirty="0" err="1"/>
              <a:t>meeting</a:t>
            </a:r>
            <a:endParaRPr lang="de-AT" dirty="0"/>
          </a:p>
          <a:p>
            <a:pPr marL="285750" indent="-285750">
              <a:lnSpc>
                <a:spcPct val="200000"/>
              </a:lnSpc>
              <a:buFont typeface="Arial" panose="020B0604020202020204" pitchFamily="34" charset="0"/>
              <a:buChar char="•"/>
            </a:pPr>
            <a:endParaRPr lang="de-AT" dirty="0"/>
          </a:p>
          <a:p>
            <a:pPr marL="285750" indent="-285750">
              <a:lnSpc>
                <a:spcPct val="200000"/>
              </a:lnSpc>
              <a:buFont typeface="Arial" panose="020B0604020202020204" pitchFamily="34" charset="0"/>
              <a:buChar char="•"/>
            </a:pPr>
            <a:endParaRPr lang="en-GB" dirty="0"/>
          </a:p>
        </p:txBody>
      </p:sp>
    </p:spTree>
    <p:extLst>
      <p:ext uri="{BB962C8B-B14F-4D97-AF65-F5344CB8AC3E}">
        <p14:creationId xmlns:p14="http://schemas.microsoft.com/office/powerpoint/2010/main" val="155170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84000" y="283052"/>
            <a:ext cx="7560000" cy="776530"/>
          </a:xfrm>
        </p:spPr>
        <p:txBody>
          <a:bodyPr/>
          <a:lstStyle/>
          <a:p>
            <a:r>
              <a:rPr lang="en-US" altLang="ko-KR" dirty="0">
                <a:solidFill>
                  <a:srgbClr val="0DD2D9"/>
                </a:solidFill>
              </a:rPr>
              <a:t> </a:t>
            </a:r>
            <a:r>
              <a:rPr lang="en-US" altLang="ko-KR" dirty="0">
                <a:solidFill>
                  <a:schemeClr val="accent1"/>
                </a:solidFill>
              </a:rPr>
              <a:t> Agenda</a:t>
            </a:r>
            <a:endParaRPr lang="ko-KR" altLang="en-US" dirty="0"/>
          </a:p>
        </p:txBody>
      </p:sp>
      <p:sp>
        <p:nvSpPr>
          <p:cNvPr id="66" name="TextBox 65"/>
          <p:cNvSpPr txBox="1"/>
          <p:nvPr/>
        </p:nvSpPr>
        <p:spPr>
          <a:xfrm>
            <a:off x="1547664" y="1433890"/>
            <a:ext cx="2304256" cy="2492990"/>
          </a:xfrm>
          <a:prstGeom prst="rect">
            <a:avLst/>
          </a:prstGeom>
          <a:noFill/>
        </p:spPr>
        <p:txBody>
          <a:bodyPr wrap="square" rtlCol="0">
            <a:spAutoFit/>
          </a:bodyPr>
          <a:lstStyle/>
          <a:p>
            <a:pPr algn="r"/>
            <a:r>
              <a:rPr lang="de-DE" altLang="ko-KR" sz="1200" dirty="0">
                <a:solidFill>
                  <a:schemeClr val="tx1">
                    <a:lumMod val="75000"/>
                    <a:lumOff val="25000"/>
                  </a:schemeClr>
                </a:solidFill>
                <a:latin typeface="Arial" pitchFamily="34" charset="0"/>
                <a:cs typeface="Arial" pitchFamily="34" charset="0"/>
              </a:rPr>
              <a:t>Projektmanagement ist in der heutigen Zeit wichtig, damit Unternehmen schnell agieren können und dabei Zeit und Geld sparen.</a:t>
            </a:r>
          </a:p>
          <a:p>
            <a:pPr algn="r"/>
            <a:r>
              <a:rPr lang="de-DE" altLang="ko-KR" sz="1200" dirty="0">
                <a:solidFill>
                  <a:schemeClr val="tx1">
                    <a:lumMod val="75000"/>
                    <a:lumOff val="25000"/>
                  </a:schemeClr>
                </a:solidFill>
                <a:latin typeface="Arial" pitchFamily="34" charset="0"/>
                <a:cs typeface="Arial" pitchFamily="34" charset="0"/>
              </a:rPr>
              <a:t>Risikomanagement ist wichtig, um den richtigen Risiken nachzugehen und darauf vorbereitet zu sein.</a:t>
            </a:r>
          </a:p>
          <a:p>
            <a:pPr algn="r"/>
            <a:r>
              <a:rPr lang="de-DE" altLang="ko-KR" sz="1200" dirty="0">
                <a:solidFill>
                  <a:schemeClr val="tx1">
                    <a:lumMod val="75000"/>
                    <a:lumOff val="25000"/>
                  </a:schemeClr>
                </a:solidFill>
                <a:latin typeface="Arial" pitchFamily="34" charset="0"/>
                <a:cs typeface="Arial" pitchFamily="34" charset="0"/>
              </a:rPr>
              <a:t>Krisenmanagement bereitet auf unvorhersehbare Situationen vor und reduziert mögliche Schäden am Unternehmen.</a:t>
            </a:r>
            <a:endParaRPr lang="ko-KR" altLang="en-US" sz="1200" dirty="0">
              <a:solidFill>
                <a:schemeClr val="tx1">
                  <a:lumMod val="75000"/>
                  <a:lumOff val="25000"/>
                </a:schemeClr>
              </a:solidFill>
              <a:latin typeface="Arial" pitchFamily="34" charset="0"/>
              <a:cs typeface="Arial" pitchFamily="34" charset="0"/>
            </a:endParaRPr>
          </a:p>
        </p:txBody>
      </p:sp>
      <p:grpSp>
        <p:nvGrpSpPr>
          <p:cNvPr id="79" name="Group 78"/>
          <p:cNvGrpSpPr/>
          <p:nvPr/>
        </p:nvGrpSpPr>
        <p:grpSpPr>
          <a:xfrm>
            <a:off x="4298598" y="1277259"/>
            <a:ext cx="538036" cy="538036"/>
            <a:chOff x="4298598" y="1406129"/>
            <a:chExt cx="538036" cy="538036"/>
          </a:xfrm>
        </p:grpSpPr>
        <p:sp>
          <p:nvSpPr>
            <p:cNvPr id="63" name="Oval 62"/>
            <p:cNvSpPr/>
            <p:nvPr/>
          </p:nvSpPr>
          <p:spPr>
            <a:xfrm>
              <a:off x="4298598" y="1406129"/>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4" name="TextBox 73"/>
            <p:cNvSpPr txBox="1"/>
            <p:nvPr/>
          </p:nvSpPr>
          <p:spPr>
            <a:xfrm>
              <a:off x="4387596" y="1490481"/>
              <a:ext cx="360040" cy="369332"/>
            </a:xfrm>
            <a:prstGeom prst="rect">
              <a:avLst/>
            </a:prstGeom>
            <a:noFill/>
          </p:spPr>
          <p:txBody>
            <a:bodyPr wrap="square" rtlCol="0" anchor="ctr">
              <a:spAutoFit/>
            </a:bodyPr>
            <a:lstStyle/>
            <a:p>
              <a:pPr algn="ctr"/>
              <a:r>
                <a:rPr lang="en-US" altLang="ko-KR" b="1" dirty="0">
                  <a:latin typeface="Arial" pitchFamily="34" charset="0"/>
                  <a:cs typeface="Arial" pitchFamily="34" charset="0"/>
                </a:rPr>
                <a:t>1</a:t>
              </a:r>
              <a:endParaRPr lang="ko-KR" altLang="en-US" b="1" dirty="0">
                <a:latin typeface="Arial" pitchFamily="34" charset="0"/>
                <a:cs typeface="Arial" pitchFamily="34" charset="0"/>
              </a:endParaRPr>
            </a:p>
          </p:txBody>
        </p:sp>
      </p:grpSp>
      <p:grpSp>
        <p:nvGrpSpPr>
          <p:cNvPr id="80" name="Group 79"/>
          <p:cNvGrpSpPr/>
          <p:nvPr/>
        </p:nvGrpSpPr>
        <p:grpSpPr>
          <a:xfrm>
            <a:off x="4298598" y="2186236"/>
            <a:ext cx="538036" cy="538036"/>
            <a:chOff x="4298598" y="2241725"/>
            <a:chExt cx="538036" cy="538036"/>
          </a:xfrm>
        </p:grpSpPr>
        <p:sp>
          <p:nvSpPr>
            <p:cNvPr id="71" name="Oval 70"/>
            <p:cNvSpPr/>
            <p:nvPr/>
          </p:nvSpPr>
          <p:spPr>
            <a:xfrm>
              <a:off x="4298598" y="2241725"/>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5" name="TextBox 74"/>
            <p:cNvSpPr txBox="1"/>
            <p:nvPr/>
          </p:nvSpPr>
          <p:spPr>
            <a:xfrm>
              <a:off x="4387596" y="2326077"/>
              <a:ext cx="360040" cy="369332"/>
            </a:xfrm>
            <a:prstGeom prst="rect">
              <a:avLst/>
            </a:prstGeom>
            <a:noFill/>
          </p:spPr>
          <p:txBody>
            <a:bodyPr wrap="square" rtlCol="0" anchor="ctr">
              <a:spAutoFit/>
            </a:bodyPr>
            <a:lstStyle/>
            <a:p>
              <a:pPr algn="ctr"/>
              <a:r>
                <a:rPr lang="en-US" altLang="ko-KR" b="1" dirty="0">
                  <a:latin typeface="Arial" pitchFamily="34" charset="0"/>
                  <a:cs typeface="Arial" pitchFamily="34" charset="0"/>
                </a:rPr>
                <a:t>2</a:t>
              </a:r>
              <a:endParaRPr lang="ko-KR" altLang="en-US" b="1" dirty="0">
                <a:latin typeface="Arial" pitchFamily="34" charset="0"/>
                <a:cs typeface="Arial" pitchFamily="34" charset="0"/>
              </a:endParaRPr>
            </a:p>
          </p:txBody>
        </p:sp>
      </p:grpSp>
      <p:grpSp>
        <p:nvGrpSpPr>
          <p:cNvPr id="81" name="Group 80"/>
          <p:cNvGrpSpPr/>
          <p:nvPr/>
        </p:nvGrpSpPr>
        <p:grpSpPr>
          <a:xfrm>
            <a:off x="4298598" y="3095213"/>
            <a:ext cx="538036" cy="538036"/>
            <a:chOff x="4298598" y="3049560"/>
            <a:chExt cx="538036" cy="538036"/>
          </a:xfrm>
        </p:grpSpPr>
        <p:sp>
          <p:nvSpPr>
            <p:cNvPr id="72" name="Oval 71"/>
            <p:cNvSpPr/>
            <p:nvPr/>
          </p:nvSpPr>
          <p:spPr>
            <a:xfrm>
              <a:off x="4298598" y="3049560"/>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6" name="TextBox 75"/>
            <p:cNvSpPr txBox="1"/>
            <p:nvPr/>
          </p:nvSpPr>
          <p:spPr>
            <a:xfrm>
              <a:off x="4387596" y="3133912"/>
              <a:ext cx="360040" cy="369332"/>
            </a:xfrm>
            <a:prstGeom prst="rect">
              <a:avLst/>
            </a:prstGeom>
            <a:noFill/>
          </p:spPr>
          <p:txBody>
            <a:bodyPr wrap="square" rtlCol="0" anchor="ctr">
              <a:spAutoFit/>
            </a:bodyPr>
            <a:lstStyle/>
            <a:p>
              <a:pPr algn="ctr"/>
              <a:r>
                <a:rPr lang="en-US" altLang="ko-KR" b="1" dirty="0">
                  <a:latin typeface="Arial" pitchFamily="34" charset="0"/>
                  <a:cs typeface="Arial" pitchFamily="34" charset="0"/>
                </a:rPr>
                <a:t>3</a:t>
              </a:r>
              <a:endParaRPr lang="ko-KR" altLang="en-US" b="1" dirty="0">
                <a:latin typeface="Arial" pitchFamily="34" charset="0"/>
                <a:cs typeface="Arial" pitchFamily="34" charset="0"/>
              </a:endParaRPr>
            </a:p>
          </p:txBody>
        </p:sp>
      </p:grpSp>
      <p:grpSp>
        <p:nvGrpSpPr>
          <p:cNvPr id="82" name="Group 81"/>
          <p:cNvGrpSpPr/>
          <p:nvPr/>
        </p:nvGrpSpPr>
        <p:grpSpPr>
          <a:xfrm>
            <a:off x="4298598" y="4004190"/>
            <a:ext cx="538036" cy="538036"/>
            <a:chOff x="4298598" y="3857396"/>
            <a:chExt cx="538036" cy="538036"/>
          </a:xfrm>
        </p:grpSpPr>
        <p:sp>
          <p:nvSpPr>
            <p:cNvPr id="73" name="Oval 72"/>
            <p:cNvSpPr/>
            <p:nvPr/>
          </p:nvSpPr>
          <p:spPr>
            <a:xfrm>
              <a:off x="4298598" y="3857396"/>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7" name="TextBox 76"/>
            <p:cNvSpPr txBox="1"/>
            <p:nvPr/>
          </p:nvSpPr>
          <p:spPr>
            <a:xfrm>
              <a:off x="4387596" y="3941748"/>
              <a:ext cx="360040" cy="369332"/>
            </a:xfrm>
            <a:prstGeom prst="rect">
              <a:avLst/>
            </a:prstGeom>
            <a:noFill/>
          </p:spPr>
          <p:txBody>
            <a:bodyPr wrap="square" rtlCol="0" anchor="ctr">
              <a:spAutoFit/>
            </a:bodyPr>
            <a:lstStyle/>
            <a:p>
              <a:pPr algn="ctr"/>
              <a:r>
                <a:rPr lang="en-US" altLang="ko-KR" b="1" dirty="0">
                  <a:latin typeface="Arial" pitchFamily="34" charset="0"/>
                  <a:cs typeface="Arial" pitchFamily="34" charset="0"/>
                </a:rPr>
                <a:t>4</a:t>
              </a:r>
              <a:endParaRPr lang="ko-KR" altLang="en-US" b="1" dirty="0">
                <a:latin typeface="Arial" pitchFamily="34" charset="0"/>
                <a:cs typeface="Arial" pitchFamily="34" charset="0"/>
              </a:endParaRPr>
            </a:p>
          </p:txBody>
        </p:sp>
      </p:grpSp>
      <p:sp>
        <p:nvSpPr>
          <p:cNvPr id="78" name="TextBox 77"/>
          <p:cNvSpPr txBox="1"/>
          <p:nvPr/>
        </p:nvSpPr>
        <p:spPr>
          <a:xfrm>
            <a:off x="4924242" y="1310614"/>
            <a:ext cx="3499758" cy="461665"/>
          </a:xfrm>
          <a:prstGeom prst="rect">
            <a:avLst/>
          </a:prstGeom>
          <a:noFill/>
        </p:spPr>
        <p:txBody>
          <a:bodyPr wrap="square" rtlCol="0">
            <a:spAutoFit/>
          </a:bodyPr>
          <a:lstStyle/>
          <a:p>
            <a:r>
              <a:rPr lang="en-US" altLang="ko-KR" sz="1200" dirty="0" err="1">
                <a:solidFill>
                  <a:schemeClr val="tx1">
                    <a:lumMod val="75000"/>
                    <a:lumOff val="25000"/>
                  </a:schemeClr>
                </a:solidFill>
                <a:latin typeface="Arial" pitchFamily="34" charset="0"/>
                <a:cs typeface="Arial" pitchFamily="34" charset="0"/>
              </a:rPr>
              <a:t>Projektmanagement</a:t>
            </a:r>
            <a:r>
              <a:rPr lang="en-US" altLang="ko-KR" sz="1200" dirty="0">
                <a:solidFill>
                  <a:schemeClr val="tx1">
                    <a:lumMod val="75000"/>
                    <a:lumOff val="25000"/>
                  </a:schemeClr>
                </a:solidFill>
                <a:latin typeface="Arial" pitchFamily="34" charset="0"/>
                <a:cs typeface="Arial" pitchFamily="34" charset="0"/>
              </a:rPr>
              <a:t> – ISO 21500:2016-02</a:t>
            </a:r>
            <a:endParaRPr lang="de-DE" altLang="ko-KR" sz="1200" dirty="0">
              <a:solidFill>
                <a:schemeClr val="tx1">
                  <a:lumMod val="75000"/>
                  <a:lumOff val="25000"/>
                </a:schemeClr>
              </a:solidFill>
              <a:latin typeface="Arial" pitchFamily="34" charset="0"/>
              <a:cs typeface="Arial" pitchFamily="34" charset="0"/>
            </a:endParaRPr>
          </a:p>
          <a:p>
            <a:r>
              <a:rPr lang="de-DE" altLang="ko-KR" sz="1200" dirty="0">
                <a:solidFill>
                  <a:schemeClr val="tx1">
                    <a:lumMod val="75000"/>
                    <a:lumOff val="25000"/>
                  </a:schemeClr>
                </a:solidFill>
                <a:latin typeface="Arial" pitchFamily="34" charset="0"/>
                <a:cs typeface="Arial" pitchFamily="34" charset="0"/>
              </a:rPr>
              <a:t>- Ofner</a:t>
            </a:r>
            <a:endParaRPr lang="en-US" altLang="ko-KR" sz="1200" dirty="0">
              <a:solidFill>
                <a:schemeClr val="tx1">
                  <a:lumMod val="75000"/>
                  <a:lumOff val="25000"/>
                </a:schemeClr>
              </a:solidFill>
              <a:latin typeface="Arial" pitchFamily="34" charset="0"/>
              <a:cs typeface="Arial" pitchFamily="34" charset="0"/>
            </a:endParaRPr>
          </a:p>
        </p:txBody>
      </p:sp>
      <p:sp>
        <p:nvSpPr>
          <p:cNvPr id="83" name="TextBox 82"/>
          <p:cNvSpPr txBox="1"/>
          <p:nvPr/>
        </p:nvSpPr>
        <p:spPr>
          <a:xfrm>
            <a:off x="4924242" y="2224421"/>
            <a:ext cx="3499758" cy="461665"/>
          </a:xfrm>
          <a:prstGeom prst="rect">
            <a:avLst/>
          </a:prstGeom>
          <a:noFill/>
        </p:spPr>
        <p:txBody>
          <a:bodyPr wrap="square" rtlCol="0">
            <a:spAutoFit/>
          </a:bodyPr>
          <a:lstStyle/>
          <a:p>
            <a:r>
              <a:rPr lang="de-DE" altLang="ko-KR" sz="1200" dirty="0">
                <a:solidFill>
                  <a:schemeClr val="tx1">
                    <a:lumMod val="75000"/>
                    <a:lumOff val="25000"/>
                  </a:schemeClr>
                </a:solidFill>
                <a:latin typeface="Arial" pitchFamily="34" charset="0"/>
                <a:cs typeface="Arial" pitchFamily="34" charset="0"/>
              </a:rPr>
              <a:t>Krisenmanagement – ISO 22301:2012</a:t>
            </a:r>
          </a:p>
          <a:p>
            <a:r>
              <a:rPr lang="de-DE" altLang="ko-KR" sz="1200" dirty="0">
                <a:solidFill>
                  <a:schemeClr val="tx1">
                    <a:lumMod val="75000"/>
                    <a:lumOff val="25000"/>
                  </a:schemeClr>
                </a:solidFill>
                <a:latin typeface="Arial" pitchFamily="34" charset="0"/>
                <a:cs typeface="Arial" pitchFamily="34" charset="0"/>
              </a:rPr>
              <a:t>- Winkler</a:t>
            </a:r>
          </a:p>
        </p:txBody>
      </p:sp>
      <p:sp>
        <p:nvSpPr>
          <p:cNvPr id="84" name="TextBox 83"/>
          <p:cNvSpPr txBox="1"/>
          <p:nvPr/>
        </p:nvSpPr>
        <p:spPr>
          <a:xfrm>
            <a:off x="4924242" y="3128705"/>
            <a:ext cx="3499758" cy="461665"/>
          </a:xfrm>
          <a:prstGeom prst="rect">
            <a:avLst/>
          </a:prstGeom>
          <a:noFill/>
        </p:spPr>
        <p:txBody>
          <a:bodyPr wrap="square" rtlCol="0">
            <a:spAutoFit/>
          </a:bodyPr>
          <a:lstStyle/>
          <a:p>
            <a:r>
              <a:rPr lang="en-US" altLang="ko-KR" sz="1200" dirty="0" err="1">
                <a:solidFill>
                  <a:schemeClr val="tx1">
                    <a:lumMod val="75000"/>
                    <a:lumOff val="25000"/>
                  </a:schemeClr>
                </a:solidFill>
                <a:latin typeface="Arial" pitchFamily="34" charset="0"/>
                <a:cs typeface="Arial" pitchFamily="34" charset="0"/>
              </a:rPr>
              <a:t>Risikomanagement</a:t>
            </a:r>
            <a:r>
              <a:rPr lang="en-US" altLang="ko-KR" sz="1200" dirty="0">
                <a:solidFill>
                  <a:schemeClr val="tx1">
                    <a:lumMod val="75000"/>
                    <a:lumOff val="25000"/>
                  </a:schemeClr>
                </a:solidFill>
                <a:latin typeface="Arial" pitchFamily="34" charset="0"/>
                <a:cs typeface="Arial" pitchFamily="34" charset="0"/>
              </a:rPr>
              <a:t> – ISO 30001:2018</a:t>
            </a:r>
          </a:p>
          <a:p>
            <a:r>
              <a:rPr lang="en-US" altLang="ko-KR" sz="1200" dirty="0">
                <a:solidFill>
                  <a:schemeClr val="tx1">
                    <a:lumMod val="75000"/>
                    <a:lumOff val="25000"/>
                  </a:schemeClr>
                </a:solidFill>
                <a:latin typeface="Arial" pitchFamily="34" charset="0"/>
                <a:cs typeface="Arial" pitchFamily="34" charset="0"/>
              </a:rPr>
              <a:t>- Winkler</a:t>
            </a:r>
            <a:endParaRPr lang="ko-KR" altLang="en-US" sz="1200" dirty="0">
              <a:solidFill>
                <a:schemeClr val="tx1">
                  <a:lumMod val="75000"/>
                  <a:lumOff val="25000"/>
                </a:schemeClr>
              </a:solidFill>
              <a:latin typeface="Arial" pitchFamily="34" charset="0"/>
              <a:cs typeface="Arial" pitchFamily="34" charset="0"/>
            </a:endParaRPr>
          </a:p>
        </p:txBody>
      </p:sp>
      <p:sp>
        <p:nvSpPr>
          <p:cNvPr id="85" name="TextBox 84"/>
          <p:cNvSpPr txBox="1"/>
          <p:nvPr/>
        </p:nvSpPr>
        <p:spPr>
          <a:xfrm>
            <a:off x="4924242" y="4134708"/>
            <a:ext cx="3499758" cy="276999"/>
          </a:xfrm>
          <a:prstGeom prst="rect">
            <a:avLst/>
          </a:prstGeom>
          <a:noFill/>
        </p:spPr>
        <p:txBody>
          <a:bodyPr wrap="square" rtlCol="0">
            <a:spAutoFit/>
          </a:bodyPr>
          <a:lstStyle/>
          <a:p>
            <a:r>
              <a:rPr lang="en-US" altLang="ko-KR" sz="1200" dirty="0" err="1">
                <a:solidFill>
                  <a:schemeClr val="tx1">
                    <a:lumMod val="75000"/>
                    <a:lumOff val="25000"/>
                  </a:schemeClr>
                </a:solidFill>
                <a:latin typeface="Arial" pitchFamily="34" charset="0"/>
                <a:cs typeface="Arial" pitchFamily="34" charset="0"/>
              </a:rPr>
              <a:t>Fragen</a:t>
            </a:r>
            <a:endParaRPr lang="ko-KR" altLang="en-US" sz="12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89127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F2FE-518B-4DAD-ADE0-D44358709C64}"/>
              </a:ext>
            </a:extLst>
          </p:cNvPr>
          <p:cNvSpPr>
            <a:spLocks noGrp="1"/>
          </p:cNvSpPr>
          <p:nvPr>
            <p:ph type="title"/>
          </p:nvPr>
        </p:nvSpPr>
        <p:spPr>
          <a:xfrm>
            <a:off x="792000" y="123478"/>
            <a:ext cx="7560000" cy="776530"/>
          </a:xfrm>
        </p:spPr>
        <p:txBody>
          <a:bodyPr/>
          <a:lstStyle/>
          <a:p>
            <a:pPr algn="ctr"/>
            <a:r>
              <a:rPr lang="de-AT" dirty="0"/>
              <a:t>Stakeholder</a:t>
            </a:r>
            <a:endParaRPr lang="en-GB" dirty="0"/>
          </a:p>
        </p:txBody>
      </p:sp>
      <p:sp>
        <p:nvSpPr>
          <p:cNvPr id="3" name="TextBox 2">
            <a:extLst>
              <a:ext uri="{FF2B5EF4-FFF2-40B4-BE49-F238E27FC236}">
                <a16:creationId xmlns:a16="http://schemas.microsoft.com/office/drawing/2014/main" id="{5CE5B38C-EE9A-4EAB-84AB-8B3D0F042142}"/>
              </a:ext>
            </a:extLst>
          </p:cNvPr>
          <p:cNvSpPr txBox="1"/>
          <p:nvPr/>
        </p:nvSpPr>
        <p:spPr>
          <a:xfrm>
            <a:off x="827584" y="987574"/>
            <a:ext cx="6768752"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AT" dirty="0"/>
              <a:t>People </a:t>
            </a:r>
            <a:r>
              <a:rPr lang="de-AT" dirty="0" err="1"/>
              <a:t>or</a:t>
            </a:r>
            <a:r>
              <a:rPr lang="de-AT" dirty="0"/>
              <a:t> </a:t>
            </a:r>
            <a:r>
              <a:rPr lang="de-AT" dirty="0" err="1"/>
              <a:t>organizations</a:t>
            </a:r>
            <a:r>
              <a:rPr lang="de-AT" dirty="0"/>
              <a:t> </a:t>
            </a:r>
            <a:r>
              <a:rPr lang="de-AT" dirty="0" err="1"/>
              <a:t>which</a:t>
            </a:r>
            <a:r>
              <a:rPr lang="de-AT" dirty="0"/>
              <a:t> </a:t>
            </a:r>
            <a:r>
              <a:rPr lang="de-AT" dirty="0" err="1"/>
              <a:t>are</a:t>
            </a:r>
            <a:r>
              <a:rPr lang="de-AT" dirty="0"/>
              <a:t> </a:t>
            </a:r>
            <a:r>
              <a:rPr lang="de-AT" dirty="0" err="1"/>
              <a:t>interested</a:t>
            </a:r>
            <a:r>
              <a:rPr lang="de-AT" dirty="0"/>
              <a:t> in </a:t>
            </a:r>
            <a:r>
              <a:rPr lang="de-AT" dirty="0" err="1"/>
              <a:t>the</a:t>
            </a:r>
            <a:r>
              <a:rPr lang="de-AT" dirty="0"/>
              <a:t> </a:t>
            </a:r>
            <a:r>
              <a:rPr lang="de-AT" dirty="0" err="1"/>
              <a:t>outcome</a:t>
            </a:r>
            <a:r>
              <a:rPr lang="de-AT" dirty="0"/>
              <a:t>    </a:t>
            </a:r>
            <a:r>
              <a:rPr lang="de-AT" dirty="0" err="1"/>
              <a:t>of</a:t>
            </a:r>
            <a:r>
              <a:rPr lang="de-AT" dirty="0"/>
              <a:t> </a:t>
            </a:r>
            <a:r>
              <a:rPr lang="de-AT" dirty="0" err="1"/>
              <a:t>the</a:t>
            </a:r>
            <a:r>
              <a:rPr lang="de-AT" dirty="0"/>
              <a:t> </a:t>
            </a:r>
            <a:r>
              <a:rPr lang="de-AT" dirty="0" err="1"/>
              <a:t>project</a:t>
            </a:r>
            <a:endParaRPr lang="de-AT" dirty="0"/>
          </a:p>
          <a:p>
            <a:pPr marL="285750" indent="-285750">
              <a:lnSpc>
                <a:spcPct val="150000"/>
              </a:lnSpc>
              <a:buFont typeface="Arial" panose="020B0604020202020204" pitchFamily="34" charset="0"/>
              <a:buChar char="•"/>
            </a:pPr>
            <a:r>
              <a:rPr lang="de-AT" dirty="0"/>
              <a:t>Stakeholder </a:t>
            </a:r>
            <a:r>
              <a:rPr lang="de-AT" dirty="0" err="1"/>
              <a:t>analysis</a:t>
            </a:r>
            <a:endParaRPr lang="de-AT" dirty="0"/>
          </a:p>
          <a:p>
            <a:pPr marL="285750" indent="-285750">
              <a:lnSpc>
                <a:spcPct val="150000"/>
              </a:lnSpc>
              <a:buFont typeface="Arial" panose="020B0604020202020204" pitchFamily="34" charset="0"/>
              <a:buChar char="•"/>
            </a:pPr>
            <a:r>
              <a:rPr lang="de-AT" dirty="0" err="1"/>
              <a:t>Each</a:t>
            </a:r>
            <a:r>
              <a:rPr lang="de-AT" dirty="0"/>
              <a:t> individual </a:t>
            </a:r>
            <a:r>
              <a:rPr lang="de-AT" dirty="0" err="1"/>
              <a:t>stakeholder</a:t>
            </a:r>
            <a:r>
              <a:rPr lang="de-AT" dirty="0"/>
              <a:t> </a:t>
            </a:r>
            <a:r>
              <a:rPr lang="de-AT" dirty="0" err="1"/>
              <a:t>has</a:t>
            </a:r>
            <a:r>
              <a:rPr lang="de-AT" dirty="0"/>
              <a:t> different </a:t>
            </a:r>
            <a:r>
              <a:rPr lang="de-AT" dirty="0" err="1"/>
              <a:t>expectations</a:t>
            </a:r>
            <a:endParaRPr lang="de-AT" dirty="0"/>
          </a:p>
          <a:p>
            <a:pPr marL="285750" indent="-285750">
              <a:lnSpc>
                <a:spcPct val="150000"/>
              </a:lnSpc>
              <a:buFont typeface="Arial" panose="020B0604020202020204" pitchFamily="34" charset="0"/>
              <a:buChar char="•"/>
            </a:pPr>
            <a:r>
              <a:rPr lang="de-AT" dirty="0" err="1"/>
              <a:t>Their</a:t>
            </a:r>
            <a:r>
              <a:rPr lang="de-AT" dirty="0"/>
              <a:t> </a:t>
            </a:r>
            <a:r>
              <a:rPr lang="de-AT" dirty="0" err="1"/>
              <a:t>expectations</a:t>
            </a:r>
            <a:r>
              <a:rPr lang="de-AT" dirty="0"/>
              <a:t> and </a:t>
            </a:r>
            <a:r>
              <a:rPr lang="de-AT" dirty="0" err="1"/>
              <a:t>interests</a:t>
            </a:r>
            <a:r>
              <a:rPr lang="de-AT" dirty="0"/>
              <a:t> </a:t>
            </a:r>
            <a:r>
              <a:rPr lang="de-AT" dirty="0" err="1"/>
              <a:t>should</a:t>
            </a:r>
            <a:r>
              <a:rPr lang="de-AT" dirty="0"/>
              <a:t> </a:t>
            </a:r>
            <a:r>
              <a:rPr lang="de-AT" dirty="0" err="1"/>
              <a:t>be</a:t>
            </a:r>
            <a:r>
              <a:rPr lang="de-AT" dirty="0"/>
              <a:t> </a:t>
            </a:r>
            <a:r>
              <a:rPr lang="de-AT" dirty="0" err="1"/>
              <a:t>synchronized</a:t>
            </a:r>
            <a:r>
              <a:rPr lang="de-AT" dirty="0"/>
              <a:t> </a:t>
            </a:r>
            <a:r>
              <a:rPr lang="de-AT" dirty="0" err="1"/>
              <a:t>with</a:t>
            </a:r>
            <a:r>
              <a:rPr lang="de-AT" dirty="0"/>
              <a:t>  </a:t>
            </a:r>
            <a:r>
              <a:rPr lang="de-AT" dirty="0" err="1"/>
              <a:t>the</a:t>
            </a:r>
            <a:r>
              <a:rPr lang="de-AT" dirty="0"/>
              <a:t> </a:t>
            </a:r>
            <a:r>
              <a:rPr lang="de-AT" dirty="0" err="1"/>
              <a:t>project</a:t>
            </a:r>
            <a:r>
              <a:rPr lang="de-AT" dirty="0"/>
              <a:t> </a:t>
            </a:r>
            <a:r>
              <a:rPr lang="de-AT" dirty="0" err="1"/>
              <a:t>goals</a:t>
            </a:r>
            <a:endParaRPr lang="en-GB" dirty="0"/>
          </a:p>
        </p:txBody>
      </p:sp>
    </p:spTree>
    <p:extLst>
      <p:ext uri="{BB962C8B-B14F-4D97-AF65-F5344CB8AC3E}">
        <p14:creationId xmlns:p14="http://schemas.microsoft.com/office/powerpoint/2010/main" val="3064522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494E-BAE5-4729-A7D3-1B61E173BD73}"/>
              </a:ext>
            </a:extLst>
          </p:cNvPr>
          <p:cNvSpPr>
            <a:spLocks noGrp="1"/>
          </p:cNvSpPr>
          <p:nvPr>
            <p:ph type="title"/>
          </p:nvPr>
        </p:nvSpPr>
        <p:spPr>
          <a:xfrm>
            <a:off x="792000" y="123478"/>
            <a:ext cx="7560000" cy="776530"/>
          </a:xfrm>
        </p:spPr>
        <p:txBody>
          <a:bodyPr/>
          <a:lstStyle/>
          <a:p>
            <a:pPr algn="ctr"/>
            <a:r>
              <a:rPr lang="de-AT" dirty="0"/>
              <a:t>Multiprojektmanagement</a:t>
            </a:r>
            <a:endParaRPr lang="en-GB" dirty="0"/>
          </a:p>
        </p:txBody>
      </p:sp>
      <p:sp>
        <p:nvSpPr>
          <p:cNvPr id="3" name="TextBox 2">
            <a:extLst>
              <a:ext uri="{FF2B5EF4-FFF2-40B4-BE49-F238E27FC236}">
                <a16:creationId xmlns:a16="http://schemas.microsoft.com/office/drawing/2014/main" id="{EC9D75C5-07A6-444A-A8DA-04620F49D2BB}"/>
              </a:ext>
            </a:extLst>
          </p:cNvPr>
          <p:cNvSpPr txBox="1"/>
          <p:nvPr/>
        </p:nvSpPr>
        <p:spPr>
          <a:xfrm>
            <a:off x="853250" y="896334"/>
            <a:ext cx="7704856" cy="3139321"/>
          </a:xfrm>
          <a:prstGeom prst="rect">
            <a:avLst/>
          </a:prstGeom>
          <a:noFill/>
        </p:spPr>
        <p:txBody>
          <a:bodyPr wrap="square" rtlCol="0">
            <a:spAutoFit/>
          </a:bodyPr>
          <a:lstStyle/>
          <a:p>
            <a:r>
              <a:rPr lang="de-AT" dirty="0"/>
              <a:t>Aufteilung laut DIN-Norm:</a:t>
            </a:r>
          </a:p>
          <a:p>
            <a:endParaRPr lang="de-AT" dirty="0"/>
          </a:p>
          <a:p>
            <a:pPr marL="285750" lvl="0" indent="-285750">
              <a:lnSpc>
                <a:spcPct val="200000"/>
              </a:lnSpc>
              <a:buFont typeface="Arial" panose="020B0604020202020204" pitchFamily="34" charset="0"/>
              <a:buChar char="•"/>
            </a:pPr>
            <a:r>
              <a:rPr lang="en-US" dirty="0" err="1"/>
              <a:t>Grundlagen</a:t>
            </a:r>
            <a:endParaRPr lang="en-GB" dirty="0"/>
          </a:p>
          <a:p>
            <a:pPr marL="285750" lvl="0" indent="-285750">
              <a:lnSpc>
                <a:spcPct val="200000"/>
              </a:lnSpc>
              <a:buFont typeface="Arial" panose="020B0604020202020204" pitchFamily="34" charset="0"/>
              <a:buChar char="•"/>
            </a:pPr>
            <a:r>
              <a:rPr lang="en-US" dirty="0" err="1"/>
              <a:t>Prozesse</a:t>
            </a:r>
            <a:r>
              <a:rPr lang="en-US" dirty="0"/>
              <a:t>, </a:t>
            </a:r>
            <a:r>
              <a:rPr lang="en-US" dirty="0" err="1"/>
              <a:t>Prozessmodell</a:t>
            </a:r>
            <a:endParaRPr lang="en-GB" dirty="0"/>
          </a:p>
          <a:p>
            <a:pPr marL="285750" lvl="0" indent="-285750">
              <a:lnSpc>
                <a:spcPct val="200000"/>
              </a:lnSpc>
              <a:buFont typeface="Arial" panose="020B0604020202020204" pitchFamily="34" charset="0"/>
              <a:buChar char="•"/>
            </a:pPr>
            <a:r>
              <a:rPr lang="en-US" dirty="0" err="1"/>
              <a:t>Methoden</a:t>
            </a:r>
            <a:endParaRPr lang="en-GB" dirty="0"/>
          </a:p>
          <a:p>
            <a:pPr marL="285750" lvl="0" indent="-285750">
              <a:lnSpc>
                <a:spcPct val="200000"/>
              </a:lnSpc>
              <a:buFont typeface="Arial" panose="020B0604020202020204" pitchFamily="34" charset="0"/>
              <a:buChar char="•"/>
            </a:pPr>
            <a:r>
              <a:rPr lang="en-US" dirty="0" err="1"/>
              <a:t>Rollen</a:t>
            </a:r>
            <a:endParaRPr lang="en-GB" dirty="0"/>
          </a:p>
          <a:p>
            <a:endParaRPr lang="en-GB" dirty="0"/>
          </a:p>
        </p:txBody>
      </p:sp>
    </p:spTree>
    <p:extLst>
      <p:ext uri="{BB962C8B-B14F-4D97-AF65-F5344CB8AC3E}">
        <p14:creationId xmlns:p14="http://schemas.microsoft.com/office/powerpoint/2010/main" val="3876068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FFD0-E978-4334-AE71-514CEEBE26BF}"/>
              </a:ext>
            </a:extLst>
          </p:cNvPr>
          <p:cNvSpPr>
            <a:spLocks noGrp="1"/>
          </p:cNvSpPr>
          <p:nvPr>
            <p:ph type="title"/>
          </p:nvPr>
        </p:nvSpPr>
        <p:spPr>
          <a:xfrm>
            <a:off x="792000" y="195486"/>
            <a:ext cx="7560000" cy="776530"/>
          </a:xfrm>
        </p:spPr>
        <p:txBody>
          <a:bodyPr/>
          <a:lstStyle/>
          <a:p>
            <a:pPr algn="ctr"/>
            <a:r>
              <a:rPr lang="de-AT" dirty="0"/>
              <a:t>Strategische Ziele</a:t>
            </a:r>
            <a:endParaRPr lang="en-GB" dirty="0"/>
          </a:p>
        </p:txBody>
      </p:sp>
      <p:sp>
        <p:nvSpPr>
          <p:cNvPr id="3" name="TextBox 2">
            <a:extLst>
              <a:ext uri="{FF2B5EF4-FFF2-40B4-BE49-F238E27FC236}">
                <a16:creationId xmlns:a16="http://schemas.microsoft.com/office/drawing/2014/main" id="{4F1AEC51-8F4D-4A35-A4B1-1E83BCE56B1A}"/>
              </a:ext>
            </a:extLst>
          </p:cNvPr>
          <p:cNvSpPr txBox="1"/>
          <p:nvPr/>
        </p:nvSpPr>
        <p:spPr>
          <a:xfrm>
            <a:off x="1043608" y="1131590"/>
            <a:ext cx="7056784" cy="2446824"/>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de-DE" dirty="0"/>
              <a:t>Auswahl der Projekte, die den höchsten Nutzen bringen</a:t>
            </a:r>
            <a:endParaRPr lang="en-GB" dirty="0"/>
          </a:p>
          <a:p>
            <a:pPr marL="285750" lvl="0" indent="-285750">
              <a:lnSpc>
                <a:spcPct val="150000"/>
              </a:lnSpc>
              <a:buFont typeface="Arial" panose="020B0604020202020204" pitchFamily="34" charset="0"/>
              <a:buChar char="•"/>
            </a:pPr>
            <a:r>
              <a:rPr lang="en-US" dirty="0" err="1"/>
              <a:t>Priorisierung</a:t>
            </a:r>
            <a:r>
              <a:rPr lang="en-US" dirty="0"/>
              <a:t> der </a:t>
            </a:r>
            <a:r>
              <a:rPr lang="en-US" dirty="0" err="1"/>
              <a:t>laufenden</a:t>
            </a:r>
            <a:r>
              <a:rPr lang="en-US" dirty="0"/>
              <a:t> </a:t>
            </a:r>
            <a:r>
              <a:rPr lang="en-US" dirty="0" err="1"/>
              <a:t>Projekte</a:t>
            </a:r>
            <a:endParaRPr lang="en-GB" dirty="0"/>
          </a:p>
          <a:p>
            <a:pPr marL="285750" lvl="0" indent="-285750">
              <a:lnSpc>
                <a:spcPct val="150000"/>
              </a:lnSpc>
              <a:buFont typeface="Arial" panose="020B0604020202020204" pitchFamily="34" charset="0"/>
              <a:buChar char="•"/>
            </a:pPr>
            <a:r>
              <a:rPr lang="de-DE" dirty="0"/>
              <a:t>Sicherstellung eines ausgewogenen Projektportfolios bezüglich  des Risikos </a:t>
            </a:r>
            <a:endParaRPr lang="en-GB" dirty="0"/>
          </a:p>
          <a:p>
            <a:pPr marL="285750" lvl="0" indent="-285750">
              <a:lnSpc>
                <a:spcPct val="150000"/>
              </a:lnSpc>
              <a:buFont typeface="Arial" panose="020B0604020202020204" pitchFamily="34" charset="0"/>
              <a:buChar char="•"/>
            </a:pPr>
            <a:r>
              <a:rPr lang="en-US" dirty="0" err="1"/>
              <a:t>Aufzeigen</a:t>
            </a:r>
            <a:r>
              <a:rPr lang="en-US" dirty="0"/>
              <a:t> der </a:t>
            </a:r>
            <a:r>
              <a:rPr lang="en-US" dirty="0" err="1"/>
              <a:t>Auswirkungen</a:t>
            </a:r>
            <a:r>
              <a:rPr lang="en-US" dirty="0"/>
              <a:t> von </a:t>
            </a:r>
            <a:r>
              <a:rPr lang="en-US" dirty="0" err="1"/>
              <a:t>Planänderungen</a:t>
            </a:r>
            <a:endParaRPr lang="en-GB" dirty="0"/>
          </a:p>
          <a:p>
            <a:endParaRPr lang="en-GB" dirty="0"/>
          </a:p>
        </p:txBody>
      </p:sp>
    </p:spTree>
    <p:extLst>
      <p:ext uri="{BB962C8B-B14F-4D97-AF65-F5344CB8AC3E}">
        <p14:creationId xmlns:p14="http://schemas.microsoft.com/office/powerpoint/2010/main" val="3191183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AF4C-7B06-4F8C-8EFC-5FD7752138E4}"/>
              </a:ext>
            </a:extLst>
          </p:cNvPr>
          <p:cNvSpPr>
            <a:spLocks noGrp="1"/>
          </p:cNvSpPr>
          <p:nvPr>
            <p:ph type="title"/>
          </p:nvPr>
        </p:nvSpPr>
        <p:spPr>
          <a:xfrm>
            <a:off x="792000" y="123478"/>
            <a:ext cx="7560000" cy="776530"/>
          </a:xfrm>
        </p:spPr>
        <p:txBody>
          <a:bodyPr/>
          <a:lstStyle/>
          <a:p>
            <a:pPr algn="ctr"/>
            <a:r>
              <a:rPr lang="de-AT" dirty="0"/>
              <a:t>Operatives Vorgehen</a:t>
            </a:r>
            <a:endParaRPr lang="en-GB" dirty="0"/>
          </a:p>
        </p:txBody>
      </p:sp>
      <p:sp>
        <p:nvSpPr>
          <p:cNvPr id="3" name="TextBox 2">
            <a:extLst>
              <a:ext uri="{FF2B5EF4-FFF2-40B4-BE49-F238E27FC236}">
                <a16:creationId xmlns:a16="http://schemas.microsoft.com/office/drawing/2014/main" id="{8BBF658D-981A-4F0E-8BBF-5260A9059F5C}"/>
              </a:ext>
            </a:extLst>
          </p:cNvPr>
          <p:cNvSpPr txBox="1"/>
          <p:nvPr/>
        </p:nvSpPr>
        <p:spPr>
          <a:xfrm>
            <a:off x="683568" y="1131590"/>
            <a:ext cx="7920880" cy="3647152"/>
          </a:xfrm>
          <a:prstGeom prst="rect">
            <a:avLst/>
          </a:prstGeom>
          <a:noFill/>
        </p:spPr>
        <p:txBody>
          <a:bodyPr wrap="square" rtlCol="0">
            <a:spAutoFit/>
          </a:bodyPr>
          <a:lstStyle/>
          <a:p>
            <a:pPr marL="285750" lvl="0" indent="-285750">
              <a:spcBef>
                <a:spcPts val="300"/>
              </a:spcBef>
              <a:buFont typeface="Arial" panose="020B0604020202020204" pitchFamily="34" charset="0"/>
              <a:buChar char="•"/>
            </a:pPr>
            <a:r>
              <a:rPr lang="en-US" dirty="0" err="1"/>
              <a:t>Programmmanagement</a:t>
            </a:r>
            <a:endParaRPr lang="en-US" dirty="0"/>
          </a:p>
          <a:p>
            <a:pPr marL="285750" lvl="0" indent="-285750">
              <a:spcBef>
                <a:spcPts val="300"/>
              </a:spcBef>
              <a:buFont typeface="Arial" panose="020B0604020202020204" pitchFamily="34" charset="0"/>
              <a:buChar char="•"/>
            </a:pPr>
            <a:endParaRPr lang="en-GB" dirty="0"/>
          </a:p>
          <a:p>
            <a:pPr lvl="1">
              <a:spcBef>
                <a:spcPts val="300"/>
              </a:spcBef>
            </a:pPr>
            <a:r>
              <a:rPr lang="de-DE" dirty="0"/>
              <a:t>Projekte in Programmen haben gemeinsame Ziele. Für Projektmanager ergeben sich daraus oft eine Vielzahl von Beschränkungen (z. B. terminlich, budgetbezogen, technisch), da ihre Projekte mit den anderen Projekten innerhalb des Programmes koordiniert werden müssen.</a:t>
            </a:r>
          </a:p>
          <a:p>
            <a:pPr lvl="1">
              <a:spcBef>
                <a:spcPts val="300"/>
              </a:spcBef>
            </a:pPr>
            <a:endParaRPr lang="en-GB" dirty="0"/>
          </a:p>
          <a:p>
            <a:pPr marL="285750" lvl="0" indent="-285750">
              <a:spcBef>
                <a:spcPts val="300"/>
              </a:spcBef>
              <a:buFont typeface="Arial" panose="020B0604020202020204" pitchFamily="34" charset="0"/>
              <a:buChar char="•"/>
            </a:pPr>
            <a:r>
              <a:rPr lang="en-US" dirty="0" err="1"/>
              <a:t>Projektportfoliomanagement</a:t>
            </a:r>
            <a:endParaRPr lang="en-US" dirty="0"/>
          </a:p>
          <a:p>
            <a:pPr marL="285750" lvl="0" indent="-285750">
              <a:spcBef>
                <a:spcPts val="300"/>
              </a:spcBef>
              <a:buFont typeface="Arial" panose="020B0604020202020204" pitchFamily="34" charset="0"/>
              <a:buChar char="•"/>
            </a:pPr>
            <a:endParaRPr lang="en-GB" dirty="0"/>
          </a:p>
          <a:p>
            <a:pPr lvl="1">
              <a:spcBef>
                <a:spcPts val="300"/>
              </a:spcBef>
            </a:pPr>
            <a:r>
              <a:rPr lang="de-DE" dirty="0"/>
              <a:t>Projekte in Portfolios konkurrieren oft um Ressourcen und um die Aufmerksamkeit des Managements.</a:t>
            </a:r>
            <a:endParaRPr lang="en-GB" dirty="0"/>
          </a:p>
          <a:p>
            <a:endParaRPr lang="en-GB" dirty="0"/>
          </a:p>
        </p:txBody>
      </p:sp>
    </p:spTree>
    <p:extLst>
      <p:ext uri="{BB962C8B-B14F-4D97-AF65-F5344CB8AC3E}">
        <p14:creationId xmlns:p14="http://schemas.microsoft.com/office/powerpoint/2010/main" val="850959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B76B-795E-4C6D-B3E3-63B45906403C}"/>
              </a:ext>
            </a:extLst>
          </p:cNvPr>
          <p:cNvSpPr>
            <a:spLocks noGrp="1"/>
          </p:cNvSpPr>
          <p:nvPr>
            <p:ph type="title"/>
          </p:nvPr>
        </p:nvSpPr>
        <p:spPr>
          <a:xfrm>
            <a:off x="792000" y="195486"/>
            <a:ext cx="7560000" cy="776530"/>
          </a:xfrm>
        </p:spPr>
        <p:txBody>
          <a:bodyPr/>
          <a:lstStyle/>
          <a:p>
            <a:r>
              <a:rPr lang="de-AT" dirty="0"/>
              <a:t>Erfolgsfaktor Projektmanagement</a:t>
            </a:r>
            <a:endParaRPr lang="en-GB" dirty="0"/>
          </a:p>
        </p:txBody>
      </p:sp>
      <p:sp>
        <p:nvSpPr>
          <p:cNvPr id="3" name="TextBox 2">
            <a:extLst>
              <a:ext uri="{FF2B5EF4-FFF2-40B4-BE49-F238E27FC236}">
                <a16:creationId xmlns:a16="http://schemas.microsoft.com/office/drawing/2014/main" id="{1ECDE451-5521-45F3-8BAC-3A8D2151D23A}"/>
              </a:ext>
            </a:extLst>
          </p:cNvPr>
          <p:cNvSpPr txBox="1"/>
          <p:nvPr/>
        </p:nvSpPr>
        <p:spPr>
          <a:xfrm>
            <a:off x="827584" y="1131590"/>
            <a:ext cx="7776864" cy="2862322"/>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de-DE" dirty="0"/>
              <a:t>Projektgrenzen und die Projektziele adäquat definieren</a:t>
            </a:r>
            <a:endParaRPr lang="en-GB" dirty="0"/>
          </a:p>
          <a:p>
            <a:pPr marL="285750" lvl="0" indent="-285750">
              <a:lnSpc>
                <a:spcPct val="150000"/>
              </a:lnSpc>
              <a:buFont typeface="Arial" panose="020B0604020202020204" pitchFamily="34" charset="0"/>
              <a:buChar char="•"/>
            </a:pPr>
            <a:r>
              <a:rPr lang="de-DE" dirty="0"/>
              <a:t>Projektpläne entwickeln und einem periodischen Controlling unterziehen</a:t>
            </a:r>
            <a:endParaRPr lang="en-GB" dirty="0"/>
          </a:p>
          <a:p>
            <a:pPr marL="285750" lvl="0" indent="-285750">
              <a:lnSpc>
                <a:spcPct val="150000"/>
              </a:lnSpc>
              <a:buFont typeface="Arial" panose="020B0604020202020204" pitchFamily="34" charset="0"/>
              <a:buChar char="•"/>
            </a:pPr>
            <a:r>
              <a:rPr lang="en-US" dirty="0" err="1"/>
              <a:t>Projekte</a:t>
            </a:r>
            <a:r>
              <a:rPr lang="en-US" dirty="0"/>
              <a:t> </a:t>
            </a:r>
            <a:r>
              <a:rPr lang="en-US" dirty="0" err="1"/>
              <a:t>prozessorientiert</a:t>
            </a:r>
            <a:r>
              <a:rPr lang="en-US" dirty="0"/>
              <a:t> </a:t>
            </a:r>
            <a:r>
              <a:rPr lang="en-US" dirty="0" err="1"/>
              <a:t>strukturieren</a:t>
            </a:r>
            <a:endParaRPr lang="en-GB" dirty="0"/>
          </a:p>
          <a:p>
            <a:pPr marL="285750" lvl="0" indent="-285750">
              <a:lnSpc>
                <a:spcPct val="150000"/>
              </a:lnSpc>
              <a:buFont typeface="Arial" panose="020B0604020202020204" pitchFamily="34" charset="0"/>
              <a:buChar char="•"/>
            </a:pPr>
            <a:r>
              <a:rPr lang="de-DE" dirty="0"/>
              <a:t>Projektorganisation und Projektkultur projektspezifisch gestalten</a:t>
            </a:r>
            <a:endParaRPr lang="en-GB" dirty="0"/>
          </a:p>
          <a:p>
            <a:pPr marL="285750" lvl="0" indent="-285750">
              <a:lnSpc>
                <a:spcPct val="150000"/>
              </a:lnSpc>
              <a:buFont typeface="Arial" panose="020B0604020202020204" pitchFamily="34" charset="0"/>
              <a:buChar char="•"/>
            </a:pPr>
            <a:r>
              <a:rPr lang="de-DE" dirty="0"/>
              <a:t>Spezifische Projektkultur entwickeln</a:t>
            </a:r>
            <a:endParaRPr lang="en-GB" dirty="0"/>
          </a:p>
          <a:p>
            <a:pPr marL="285750" lvl="0" indent="-285750">
              <a:lnSpc>
                <a:spcPct val="150000"/>
              </a:lnSpc>
              <a:buFont typeface="Arial" panose="020B0604020202020204" pitchFamily="34" charset="0"/>
              <a:buChar char="•"/>
            </a:pPr>
            <a:r>
              <a:rPr lang="de-DE"/>
              <a:t>Beziehungen </a:t>
            </a:r>
            <a:r>
              <a:rPr lang="de-DE" dirty="0"/>
              <a:t>des Projekts zum Projektkontext gestalten</a:t>
            </a:r>
            <a:endParaRPr lang="en-GB" dirty="0"/>
          </a:p>
          <a:p>
            <a:endParaRPr lang="en-GB" dirty="0"/>
          </a:p>
        </p:txBody>
      </p:sp>
    </p:spTree>
    <p:extLst>
      <p:ext uri="{BB962C8B-B14F-4D97-AF65-F5344CB8AC3E}">
        <p14:creationId xmlns:p14="http://schemas.microsoft.com/office/powerpoint/2010/main" val="1822882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AF35-1918-4650-BCCB-41A61C1D4B26}"/>
              </a:ext>
            </a:extLst>
          </p:cNvPr>
          <p:cNvSpPr>
            <a:spLocks noGrp="1"/>
          </p:cNvSpPr>
          <p:nvPr>
            <p:ph type="title"/>
          </p:nvPr>
        </p:nvSpPr>
        <p:spPr>
          <a:xfrm>
            <a:off x="792000" y="123478"/>
            <a:ext cx="7560000" cy="776530"/>
          </a:xfrm>
        </p:spPr>
        <p:txBody>
          <a:bodyPr/>
          <a:lstStyle/>
          <a:p>
            <a:pPr algn="ctr"/>
            <a:r>
              <a:rPr lang="de-AT" dirty="0"/>
              <a:t>Technologien</a:t>
            </a:r>
            <a:endParaRPr lang="en-GB" dirty="0"/>
          </a:p>
        </p:txBody>
      </p:sp>
      <p:sp>
        <p:nvSpPr>
          <p:cNvPr id="3" name="TextBox 2">
            <a:extLst>
              <a:ext uri="{FF2B5EF4-FFF2-40B4-BE49-F238E27FC236}">
                <a16:creationId xmlns:a16="http://schemas.microsoft.com/office/drawing/2014/main" id="{3BCC67D6-410B-4E14-86BA-9897CE502B40}"/>
              </a:ext>
            </a:extLst>
          </p:cNvPr>
          <p:cNvSpPr txBox="1"/>
          <p:nvPr/>
        </p:nvSpPr>
        <p:spPr>
          <a:xfrm>
            <a:off x="736367" y="1023104"/>
            <a:ext cx="6840760" cy="16684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AT" dirty="0"/>
              <a:t>Jira</a:t>
            </a:r>
          </a:p>
          <a:p>
            <a:pPr marL="285750" indent="-285750">
              <a:lnSpc>
                <a:spcPct val="200000"/>
              </a:lnSpc>
              <a:buFont typeface="Arial" panose="020B0604020202020204" pitchFamily="34" charset="0"/>
              <a:buChar char="•"/>
            </a:pPr>
            <a:r>
              <a:rPr lang="de-AT" dirty="0"/>
              <a:t>Microsoft Project</a:t>
            </a:r>
          </a:p>
          <a:p>
            <a:pPr marL="285750" indent="-285750">
              <a:lnSpc>
                <a:spcPct val="200000"/>
              </a:lnSpc>
              <a:buFont typeface="Arial" panose="020B0604020202020204" pitchFamily="34" charset="0"/>
              <a:buChar char="•"/>
            </a:pPr>
            <a:r>
              <a:rPr lang="de-AT" dirty="0"/>
              <a:t>Asana</a:t>
            </a:r>
            <a:endParaRPr lang="en-GB" dirty="0"/>
          </a:p>
        </p:txBody>
      </p:sp>
    </p:spTree>
    <p:extLst>
      <p:ext uri="{BB962C8B-B14F-4D97-AF65-F5344CB8AC3E}">
        <p14:creationId xmlns:p14="http://schemas.microsoft.com/office/powerpoint/2010/main" val="3673124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t>Krisenmanagement</a:t>
            </a:r>
            <a:endParaRPr lang="ko-KR" altLang="en-US" dirty="0">
              <a:solidFill>
                <a:schemeClr val="bg1"/>
              </a:solidFill>
              <a:latin typeface="Arial" pitchFamily="34" charset="0"/>
              <a:cs typeface="Arial" pitchFamily="34" charset="0"/>
            </a:endParaRPr>
          </a:p>
        </p:txBody>
      </p:sp>
      <p:sp>
        <p:nvSpPr>
          <p:cNvPr id="24" name="Text Placeholder 4"/>
          <p:cNvSpPr txBox="1">
            <a:spLocks noGrp="1"/>
          </p:cNvSpPr>
          <p:nvPr>
            <p:ph type="body" sz="quarter" idx="10"/>
          </p:nvPr>
        </p:nvSpPr>
        <p:spPr>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bg1"/>
                </a:solidFill>
                <a:latin typeface="Arial" pitchFamily="34" charset="0"/>
                <a:cs typeface="Arial" pitchFamily="34" charset="0"/>
              </a:rPr>
              <a:t>ISO 22301:2012</a:t>
            </a:r>
            <a:endParaRPr lang="ko-KR" alt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46558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1DF2E8-D4EC-4D7A-AF18-588E1547B7EB}"/>
              </a:ext>
            </a:extLst>
          </p:cNvPr>
          <p:cNvSpPr>
            <a:spLocks noGrp="1"/>
          </p:cNvSpPr>
          <p:nvPr>
            <p:ph type="title"/>
          </p:nvPr>
        </p:nvSpPr>
        <p:spPr/>
        <p:txBody>
          <a:bodyPr/>
          <a:lstStyle/>
          <a:p>
            <a:r>
              <a:rPr lang="de-DE" dirty="0"/>
              <a:t>Was ist eine Krise</a:t>
            </a:r>
            <a:endParaRPr lang="en-DE" dirty="0"/>
          </a:p>
        </p:txBody>
      </p:sp>
      <p:pic>
        <p:nvPicPr>
          <p:cNvPr id="6" name="Picture Placeholder 5">
            <a:extLst>
              <a:ext uri="{FF2B5EF4-FFF2-40B4-BE49-F238E27FC236}">
                <a16:creationId xmlns:a16="http://schemas.microsoft.com/office/drawing/2014/main" id="{3319E4CC-3A40-44A0-8740-B99B522DE9A7}"/>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2963" r="12963"/>
          <a:stretch>
            <a:fillRect/>
          </a:stretch>
        </p:blipFill>
        <p:spPr>
          <a:xfrm>
            <a:off x="755650" y="2157413"/>
            <a:ext cx="1692275" cy="1692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6D365E1C-4ED6-4734-97CD-D77E946E0264}"/>
              </a:ext>
            </a:extLst>
          </p:cNvPr>
          <p:cNvSpPr txBox="1"/>
          <p:nvPr/>
        </p:nvSpPr>
        <p:spPr>
          <a:xfrm>
            <a:off x="3635896" y="1131590"/>
            <a:ext cx="4680520" cy="1477328"/>
          </a:xfrm>
          <a:prstGeom prst="rect">
            <a:avLst/>
          </a:prstGeom>
          <a:noFill/>
        </p:spPr>
        <p:txBody>
          <a:bodyPr wrap="square" rtlCol="0">
            <a:spAutoFit/>
          </a:bodyPr>
          <a:lstStyle/>
          <a:p>
            <a:r>
              <a:rPr lang="de-DE" dirty="0"/>
              <a:t>Entscheidungssituation, in der meist alle    Optionen Nachteile haben</a:t>
            </a:r>
          </a:p>
          <a:p>
            <a:endParaRPr lang="de-DE" dirty="0"/>
          </a:p>
          <a:p>
            <a:r>
              <a:rPr lang="de-DE" dirty="0"/>
              <a:t>Oft unerwartet und von großem öffentlichem Interesse</a:t>
            </a:r>
            <a:endParaRPr lang="en-DE" dirty="0"/>
          </a:p>
        </p:txBody>
      </p:sp>
      <p:sp>
        <p:nvSpPr>
          <p:cNvPr id="9" name="TextBox 8">
            <a:extLst>
              <a:ext uri="{FF2B5EF4-FFF2-40B4-BE49-F238E27FC236}">
                <a16:creationId xmlns:a16="http://schemas.microsoft.com/office/drawing/2014/main" id="{3E4798A7-541C-4EC9-A0AA-86005C57A9A3}"/>
              </a:ext>
            </a:extLst>
          </p:cNvPr>
          <p:cNvSpPr txBox="1"/>
          <p:nvPr/>
        </p:nvSpPr>
        <p:spPr>
          <a:xfrm>
            <a:off x="3635896" y="3219822"/>
            <a:ext cx="4608512" cy="369332"/>
          </a:xfrm>
          <a:prstGeom prst="rect">
            <a:avLst/>
          </a:prstGeom>
          <a:noFill/>
        </p:spPr>
        <p:txBody>
          <a:bodyPr wrap="square" rtlCol="0">
            <a:spAutoFit/>
          </a:bodyPr>
          <a:lstStyle/>
          <a:p>
            <a:r>
              <a:rPr lang="de-DE" dirty="0">
                <a:solidFill>
                  <a:schemeClr val="bg1"/>
                </a:solidFill>
              </a:rPr>
              <a:t>Krisenmanagement bereitet auf Krisen vor</a:t>
            </a:r>
            <a:endParaRPr lang="en-DE" dirty="0">
              <a:solidFill>
                <a:schemeClr val="bg1"/>
              </a:solidFill>
            </a:endParaRPr>
          </a:p>
        </p:txBody>
      </p:sp>
    </p:spTree>
    <p:extLst>
      <p:ext uri="{BB962C8B-B14F-4D97-AF65-F5344CB8AC3E}">
        <p14:creationId xmlns:p14="http://schemas.microsoft.com/office/powerpoint/2010/main" val="532951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44742D-4285-4C3B-BF3B-7F0098E6534F}"/>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36022" r="36022"/>
          <a:stretch/>
        </p:blipFill>
        <p:spPr>
          <a:xfrm>
            <a:off x="3348317" y="267494"/>
            <a:ext cx="2448272" cy="4608512"/>
          </a:xfrm>
        </p:spPr>
      </p:pic>
      <p:sp>
        <p:nvSpPr>
          <p:cNvPr id="3" name="TextBox 2">
            <a:extLst>
              <a:ext uri="{FF2B5EF4-FFF2-40B4-BE49-F238E27FC236}">
                <a16:creationId xmlns:a16="http://schemas.microsoft.com/office/drawing/2014/main" id="{2FEC555E-63E0-48EF-B1CE-8C505F4C773E}"/>
              </a:ext>
            </a:extLst>
          </p:cNvPr>
          <p:cNvSpPr txBox="1"/>
          <p:nvPr/>
        </p:nvSpPr>
        <p:spPr>
          <a:xfrm>
            <a:off x="827584" y="555526"/>
            <a:ext cx="2376264" cy="3046988"/>
          </a:xfrm>
          <a:prstGeom prst="rect">
            <a:avLst/>
          </a:prstGeom>
          <a:noFill/>
        </p:spPr>
        <p:txBody>
          <a:bodyPr wrap="square" rtlCol="0">
            <a:spAutoFit/>
          </a:bodyPr>
          <a:lstStyle/>
          <a:p>
            <a:pPr algn="ctr"/>
            <a:r>
              <a:rPr lang="de-DE" sz="1600" dirty="0">
                <a:solidFill>
                  <a:schemeClr val="bg1"/>
                </a:solidFill>
              </a:rPr>
              <a:t>Interne Kommunikation</a:t>
            </a:r>
          </a:p>
          <a:p>
            <a:pPr algn="ctr"/>
            <a:endParaRPr lang="de-DE" sz="1600" dirty="0">
              <a:solidFill>
                <a:schemeClr val="bg1"/>
              </a:solidFill>
            </a:endParaRPr>
          </a:p>
          <a:p>
            <a:pPr algn="ctr"/>
            <a:endParaRPr lang="de-DE" sz="1600" dirty="0">
              <a:solidFill>
                <a:schemeClr val="bg1"/>
              </a:solidFill>
            </a:endParaRPr>
          </a:p>
          <a:p>
            <a:pPr algn="ctr"/>
            <a:endParaRPr lang="de-DE" sz="1600" dirty="0">
              <a:solidFill>
                <a:schemeClr val="bg1"/>
              </a:solidFill>
            </a:endParaRPr>
          </a:p>
          <a:p>
            <a:pPr algn="ctr"/>
            <a:endParaRPr lang="de-DE" sz="1600" dirty="0">
              <a:solidFill>
                <a:schemeClr val="bg1"/>
              </a:solidFill>
            </a:endParaRPr>
          </a:p>
          <a:p>
            <a:pPr algn="ctr"/>
            <a:r>
              <a:rPr lang="de-DE" sz="1400" dirty="0">
                <a:solidFill>
                  <a:schemeClr val="bg1"/>
                </a:solidFill>
              </a:rPr>
              <a:t>Wichtiger als externe</a:t>
            </a:r>
          </a:p>
          <a:p>
            <a:pPr algn="ctr"/>
            <a:endParaRPr lang="de-DE" sz="1400" dirty="0">
              <a:solidFill>
                <a:schemeClr val="bg1"/>
              </a:solidFill>
            </a:endParaRPr>
          </a:p>
          <a:p>
            <a:pPr algn="ctr"/>
            <a:endParaRPr lang="de-DE" sz="1400" dirty="0">
              <a:solidFill>
                <a:schemeClr val="bg1"/>
              </a:solidFill>
            </a:endParaRPr>
          </a:p>
          <a:p>
            <a:pPr algn="ctr"/>
            <a:endParaRPr lang="de-DE" sz="1400" dirty="0">
              <a:solidFill>
                <a:schemeClr val="bg1"/>
              </a:solidFill>
            </a:endParaRPr>
          </a:p>
          <a:p>
            <a:pPr algn="ctr"/>
            <a:endParaRPr lang="de-DE" sz="1400" dirty="0">
              <a:solidFill>
                <a:schemeClr val="bg1"/>
              </a:solidFill>
            </a:endParaRPr>
          </a:p>
          <a:p>
            <a:pPr algn="ctr"/>
            <a:endParaRPr lang="de-DE" sz="1400" dirty="0">
              <a:solidFill>
                <a:schemeClr val="bg1"/>
              </a:solidFill>
            </a:endParaRPr>
          </a:p>
          <a:p>
            <a:pPr algn="ctr"/>
            <a:r>
              <a:rPr lang="de-DE" sz="1400" dirty="0">
                <a:solidFill>
                  <a:schemeClr val="bg1"/>
                </a:solidFill>
              </a:rPr>
              <a:t>Kommunikationsweg         wichtig</a:t>
            </a:r>
            <a:endParaRPr lang="en-DE" sz="1400" dirty="0">
              <a:solidFill>
                <a:schemeClr val="bg1"/>
              </a:solidFill>
            </a:endParaRPr>
          </a:p>
        </p:txBody>
      </p:sp>
      <p:sp>
        <p:nvSpPr>
          <p:cNvPr id="4" name="TextBox 3">
            <a:extLst>
              <a:ext uri="{FF2B5EF4-FFF2-40B4-BE49-F238E27FC236}">
                <a16:creationId xmlns:a16="http://schemas.microsoft.com/office/drawing/2014/main" id="{82304085-4823-4CD7-897A-3243A8CA828E}"/>
              </a:ext>
            </a:extLst>
          </p:cNvPr>
          <p:cNvSpPr txBox="1"/>
          <p:nvPr/>
        </p:nvSpPr>
        <p:spPr>
          <a:xfrm>
            <a:off x="5941059" y="555526"/>
            <a:ext cx="2376264" cy="3262432"/>
          </a:xfrm>
          <a:prstGeom prst="rect">
            <a:avLst/>
          </a:prstGeom>
          <a:noFill/>
        </p:spPr>
        <p:txBody>
          <a:bodyPr wrap="square" rtlCol="0">
            <a:spAutoFit/>
          </a:bodyPr>
          <a:lstStyle/>
          <a:p>
            <a:pPr algn="ctr"/>
            <a:r>
              <a:rPr lang="de-DE" sz="1600" dirty="0">
                <a:solidFill>
                  <a:schemeClr val="bg1"/>
                </a:solidFill>
              </a:rPr>
              <a:t>Externe Kommunikation</a:t>
            </a:r>
          </a:p>
          <a:p>
            <a:pPr algn="ctr"/>
            <a:endParaRPr lang="de-DE" sz="1600" dirty="0">
              <a:solidFill>
                <a:schemeClr val="bg1"/>
              </a:solidFill>
            </a:endParaRPr>
          </a:p>
          <a:p>
            <a:pPr algn="ctr"/>
            <a:endParaRPr lang="de-DE" sz="1600" dirty="0">
              <a:solidFill>
                <a:schemeClr val="bg1"/>
              </a:solidFill>
            </a:endParaRPr>
          </a:p>
          <a:p>
            <a:pPr algn="ctr"/>
            <a:endParaRPr lang="de-DE" sz="1600" dirty="0">
              <a:solidFill>
                <a:schemeClr val="bg1"/>
              </a:solidFill>
            </a:endParaRPr>
          </a:p>
          <a:p>
            <a:pPr algn="ctr"/>
            <a:endParaRPr lang="de-DE" sz="1600" dirty="0">
              <a:solidFill>
                <a:schemeClr val="bg1"/>
              </a:solidFill>
            </a:endParaRPr>
          </a:p>
          <a:p>
            <a:pPr algn="ctr"/>
            <a:r>
              <a:rPr lang="de-DE" sz="1400" dirty="0">
                <a:solidFill>
                  <a:schemeClr val="bg1"/>
                </a:solidFill>
              </a:rPr>
              <a:t>Geheimhaltung ist eine      schlechte Idee</a:t>
            </a:r>
          </a:p>
          <a:p>
            <a:pPr algn="ctr"/>
            <a:endParaRPr lang="de-DE" sz="1400" dirty="0">
              <a:solidFill>
                <a:schemeClr val="bg1"/>
              </a:solidFill>
            </a:endParaRPr>
          </a:p>
          <a:p>
            <a:pPr algn="ctr"/>
            <a:endParaRPr lang="de-DE" sz="1400" dirty="0">
              <a:solidFill>
                <a:schemeClr val="bg1"/>
              </a:solidFill>
            </a:endParaRPr>
          </a:p>
          <a:p>
            <a:pPr algn="ctr"/>
            <a:endParaRPr lang="de-DE" sz="1400" dirty="0">
              <a:solidFill>
                <a:schemeClr val="bg1"/>
              </a:solidFill>
            </a:endParaRPr>
          </a:p>
          <a:p>
            <a:pPr algn="ctr"/>
            <a:endParaRPr lang="de-DE" sz="1400" dirty="0">
              <a:solidFill>
                <a:schemeClr val="bg1"/>
              </a:solidFill>
            </a:endParaRPr>
          </a:p>
          <a:p>
            <a:pPr algn="ctr"/>
            <a:r>
              <a:rPr lang="de-DE" sz="1400" dirty="0">
                <a:solidFill>
                  <a:schemeClr val="bg1"/>
                </a:solidFill>
              </a:rPr>
              <a:t>Nur bestimmte                     Informationen                       veröffentlichen</a:t>
            </a:r>
            <a:endParaRPr lang="en-DE" sz="1400" dirty="0">
              <a:solidFill>
                <a:schemeClr val="bg1"/>
              </a:solidFill>
            </a:endParaRPr>
          </a:p>
        </p:txBody>
      </p:sp>
    </p:spTree>
    <p:extLst>
      <p:ext uri="{BB962C8B-B14F-4D97-AF65-F5344CB8AC3E}">
        <p14:creationId xmlns:p14="http://schemas.microsoft.com/office/powerpoint/2010/main" val="2948250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A269-7C74-42B1-B4D3-1F989D444C10}"/>
              </a:ext>
            </a:extLst>
          </p:cNvPr>
          <p:cNvSpPr>
            <a:spLocks noGrp="1"/>
          </p:cNvSpPr>
          <p:nvPr>
            <p:ph type="title"/>
          </p:nvPr>
        </p:nvSpPr>
        <p:spPr>
          <a:xfrm>
            <a:off x="5580112" y="51470"/>
            <a:ext cx="7560000" cy="776530"/>
          </a:xfrm>
        </p:spPr>
        <p:txBody>
          <a:bodyPr/>
          <a:lstStyle/>
          <a:p>
            <a:r>
              <a:rPr lang="de-DE" dirty="0" err="1"/>
              <a:t>Types</a:t>
            </a:r>
            <a:r>
              <a:rPr lang="de-DE" dirty="0"/>
              <a:t> </a:t>
            </a:r>
            <a:r>
              <a:rPr lang="de-DE" dirty="0" err="1"/>
              <a:t>of</a:t>
            </a:r>
            <a:r>
              <a:rPr lang="de-DE" dirty="0"/>
              <a:t> </a:t>
            </a:r>
            <a:r>
              <a:rPr lang="de-DE" dirty="0" err="1"/>
              <a:t>crises</a:t>
            </a:r>
            <a:endParaRPr lang="en-DE" dirty="0"/>
          </a:p>
        </p:txBody>
      </p:sp>
      <p:sp>
        <p:nvSpPr>
          <p:cNvPr id="3" name="TextBox 2">
            <a:extLst>
              <a:ext uri="{FF2B5EF4-FFF2-40B4-BE49-F238E27FC236}">
                <a16:creationId xmlns:a16="http://schemas.microsoft.com/office/drawing/2014/main" id="{89C80F3B-F142-4B01-99BE-DBF1C20DE553}"/>
              </a:ext>
            </a:extLst>
          </p:cNvPr>
          <p:cNvSpPr txBox="1"/>
          <p:nvPr/>
        </p:nvSpPr>
        <p:spPr>
          <a:xfrm>
            <a:off x="2159224" y="1825536"/>
            <a:ext cx="6984776" cy="1754326"/>
          </a:xfrm>
          <a:prstGeom prst="rect">
            <a:avLst/>
          </a:prstGeom>
          <a:noFill/>
        </p:spPr>
        <p:txBody>
          <a:bodyPr wrap="square" rtlCol="0">
            <a:spAutoFit/>
          </a:bodyPr>
          <a:lstStyle/>
          <a:p>
            <a:pPr marL="285750" indent="-285750">
              <a:buFont typeface="Arial" panose="020B0604020202020204" pitchFamily="34" charset="0"/>
              <a:buChar char="•"/>
            </a:pPr>
            <a:r>
              <a:rPr lang="de-DE" dirty="0"/>
              <a:t>Natural </a:t>
            </a:r>
            <a:r>
              <a:rPr lang="de-DE" dirty="0" err="1"/>
              <a:t>disaster</a:t>
            </a:r>
            <a:endParaRPr lang="de-DE" dirty="0"/>
          </a:p>
          <a:p>
            <a:pPr marL="285750" indent="-285750">
              <a:buFont typeface="Arial" panose="020B0604020202020204" pitchFamily="34" charset="0"/>
              <a:buChar char="•"/>
            </a:pPr>
            <a:r>
              <a:rPr lang="de-DE" dirty="0"/>
              <a:t>Technological </a:t>
            </a:r>
            <a:r>
              <a:rPr lang="de-DE" dirty="0" err="1"/>
              <a:t>crisis</a:t>
            </a:r>
            <a:endParaRPr lang="de-DE" dirty="0"/>
          </a:p>
          <a:p>
            <a:pPr marL="285750" indent="-285750">
              <a:buFont typeface="Arial" panose="020B0604020202020204" pitchFamily="34" charset="0"/>
              <a:buChar char="•"/>
            </a:pPr>
            <a:r>
              <a:rPr lang="de-DE" dirty="0" err="1"/>
              <a:t>Confrontation</a:t>
            </a:r>
            <a:r>
              <a:rPr lang="de-DE" dirty="0"/>
              <a:t> </a:t>
            </a:r>
            <a:r>
              <a:rPr lang="de-DE" dirty="0" err="1"/>
              <a:t>crisis</a:t>
            </a:r>
            <a:endParaRPr lang="de-DE" dirty="0"/>
          </a:p>
          <a:p>
            <a:pPr marL="285750" indent="-285750">
              <a:buFont typeface="Arial" panose="020B0604020202020204" pitchFamily="34" charset="0"/>
              <a:buChar char="•"/>
            </a:pPr>
            <a:r>
              <a:rPr lang="de-DE" dirty="0"/>
              <a:t>Crisis </a:t>
            </a:r>
            <a:r>
              <a:rPr lang="de-DE" dirty="0" err="1"/>
              <a:t>of</a:t>
            </a:r>
            <a:r>
              <a:rPr lang="de-DE" dirty="0"/>
              <a:t> </a:t>
            </a:r>
            <a:r>
              <a:rPr lang="de-DE" dirty="0" err="1"/>
              <a:t>malevolence</a:t>
            </a:r>
            <a:endParaRPr lang="de-DE" dirty="0"/>
          </a:p>
          <a:p>
            <a:pPr marL="285750" indent="-285750">
              <a:buFont typeface="Arial" panose="020B0604020202020204" pitchFamily="34" charset="0"/>
              <a:buChar char="•"/>
            </a:pPr>
            <a:r>
              <a:rPr lang="de-DE" dirty="0"/>
              <a:t>Crisis </a:t>
            </a:r>
            <a:r>
              <a:rPr lang="de-DE" dirty="0" err="1"/>
              <a:t>of</a:t>
            </a:r>
            <a:r>
              <a:rPr lang="de-DE" dirty="0"/>
              <a:t> organizational </a:t>
            </a:r>
            <a:r>
              <a:rPr lang="de-DE" dirty="0" err="1"/>
              <a:t>misdeeds</a:t>
            </a:r>
            <a:endParaRPr lang="de-DE" dirty="0"/>
          </a:p>
          <a:p>
            <a:pPr marL="285750" indent="-285750">
              <a:buFont typeface="Arial" panose="020B0604020202020204" pitchFamily="34" charset="0"/>
              <a:buChar char="•"/>
            </a:pPr>
            <a:r>
              <a:rPr lang="de-DE" dirty="0" err="1"/>
              <a:t>Workplace</a:t>
            </a:r>
            <a:r>
              <a:rPr lang="de-DE" dirty="0"/>
              <a:t> </a:t>
            </a:r>
            <a:r>
              <a:rPr lang="de-DE" dirty="0" err="1"/>
              <a:t>violence</a:t>
            </a:r>
            <a:endParaRPr lang="de-DE" dirty="0"/>
          </a:p>
        </p:txBody>
      </p:sp>
    </p:spTree>
    <p:extLst>
      <p:ext uri="{BB962C8B-B14F-4D97-AF65-F5344CB8AC3E}">
        <p14:creationId xmlns:p14="http://schemas.microsoft.com/office/powerpoint/2010/main" val="52345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t>Projektmanagement</a:t>
            </a:r>
            <a:endParaRPr lang="ko-KR" altLang="en-US" dirty="0">
              <a:solidFill>
                <a:schemeClr val="bg1"/>
              </a:solidFill>
              <a:latin typeface="Arial" pitchFamily="34" charset="0"/>
              <a:cs typeface="Arial" pitchFamily="34" charset="0"/>
            </a:endParaRPr>
          </a:p>
        </p:txBody>
      </p:sp>
      <p:sp>
        <p:nvSpPr>
          <p:cNvPr id="24" name="Text Placeholder 4"/>
          <p:cNvSpPr txBox="1">
            <a:spLocks noGrp="1"/>
          </p:cNvSpPr>
          <p:nvPr>
            <p:ph type="body" sz="quarter" idx="10"/>
          </p:nvPr>
        </p:nvSpPr>
        <p:spPr>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bg1"/>
                </a:solidFill>
                <a:latin typeface="Arial" pitchFamily="34" charset="0"/>
                <a:cs typeface="Arial" pitchFamily="34" charset="0"/>
              </a:rPr>
              <a:t>ISO 21500:2016-02</a:t>
            </a:r>
            <a:endParaRPr lang="ko-KR" alt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31364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CEE0-D56B-4B73-8EF7-0AB0DFBDB4B5}"/>
              </a:ext>
            </a:extLst>
          </p:cNvPr>
          <p:cNvSpPr>
            <a:spLocks noGrp="1"/>
          </p:cNvSpPr>
          <p:nvPr>
            <p:ph type="title"/>
          </p:nvPr>
        </p:nvSpPr>
        <p:spPr/>
        <p:txBody>
          <a:bodyPr/>
          <a:lstStyle/>
          <a:p>
            <a:r>
              <a:rPr lang="de-DE" dirty="0"/>
              <a:t>Strategien zur Krisenbewältigung</a:t>
            </a:r>
            <a:endParaRPr lang="en-DE" dirty="0"/>
          </a:p>
        </p:txBody>
      </p:sp>
      <p:sp>
        <p:nvSpPr>
          <p:cNvPr id="3" name="TextBox 2">
            <a:extLst>
              <a:ext uri="{FF2B5EF4-FFF2-40B4-BE49-F238E27FC236}">
                <a16:creationId xmlns:a16="http://schemas.microsoft.com/office/drawing/2014/main" id="{199B974E-A146-4008-ABF9-08DE1642D4B8}"/>
              </a:ext>
            </a:extLst>
          </p:cNvPr>
          <p:cNvSpPr txBox="1"/>
          <p:nvPr/>
        </p:nvSpPr>
        <p:spPr>
          <a:xfrm>
            <a:off x="2159224" y="1971585"/>
            <a:ext cx="6984776" cy="1200329"/>
          </a:xfrm>
          <a:prstGeom prst="rect">
            <a:avLst/>
          </a:prstGeom>
          <a:noFill/>
        </p:spPr>
        <p:txBody>
          <a:bodyPr wrap="square" rtlCol="0">
            <a:spAutoFit/>
          </a:bodyPr>
          <a:lstStyle/>
          <a:p>
            <a:pPr marL="285750" indent="-285750">
              <a:buFont typeface="Arial" panose="020B0604020202020204" pitchFamily="34" charset="0"/>
              <a:buChar char="•"/>
            </a:pPr>
            <a:r>
              <a:rPr lang="de-DE" dirty="0"/>
              <a:t>Lösen der Krisensituation</a:t>
            </a:r>
          </a:p>
          <a:p>
            <a:pPr marL="285750" indent="-285750">
              <a:buFont typeface="Arial" panose="020B0604020202020204" pitchFamily="34" charset="0"/>
              <a:buChar char="•"/>
            </a:pPr>
            <a:r>
              <a:rPr lang="de-DE" dirty="0"/>
              <a:t>Verkauf des Unternehmens</a:t>
            </a:r>
          </a:p>
          <a:p>
            <a:pPr marL="285750" indent="-285750">
              <a:buFont typeface="Arial" panose="020B0604020202020204" pitchFamily="34" charset="0"/>
              <a:buChar char="•"/>
            </a:pPr>
            <a:r>
              <a:rPr lang="de-DE" dirty="0"/>
              <a:t>Liquidation des Unternehmens</a:t>
            </a:r>
          </a:p>
          <a:p>
            <a:pPr marL="285750" indent="-285750">
              <a:buFont typeface="Arial" panose="020B0604020202020204" pitchFamily="34" charset="0"/>
              <a:buChar char="•"/>
            </a:pPr>
            <a:r>
              <a:rPr lang="de-DE" dirty="0"/>
              <a:t>Sanierung</a:t>
            </a:r>
          </a:p>
        </p:txBody>
      </p:sp>
    </p:spTree>
    <p:extLst>
      <p:ext uri="{BB962C8B-B14F-4D97-AF65-F5344CB8AC3E}">
        <p14:creationId xmlns:p14="http://schemas.microsoft.com/office/powerpoint/2010/main" val="1601297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25E6-B180-42B1-ADD2-EEA5DFDBE0D1}"/>
              </a:ext>
            </a:extLst>
          </p:cNvPr>
          <p:cNvSpPr>
            <a:spLocks noGrp="1"/>
          </p:cNvSpPr>
          <p:nvPr>
            <p:ph type="title"/>
          </p:nvPr>
        </p:nvSpPr>
        <p:spPr>
          <a:xfrm>
            <a:off x="3275856" y="6724"/>
            <a:ext cx="7560000" cy="1033847"/>
          </a:xfrm>
        </p:spPr>
        <p:txBody>
          <a:bodyPr/>
          <a:lstStyle/>
          <a:p>
            <a:r>
              <a:rPr lang="de-DE" sz="2800" dirty="0"/>
              <a:t>Strategien zur Krisenvermeidung</a:t>
            </a:r>
            <a:br>
              <a:rPr lang="de-DE" sz="2800" dirty="0"/>
            </a:br>
            <a:r>
              <a:rPr lang="de-DE" sz="2800" dirty="0"/>
              <a:t>oder Krisenverminderung</a:t>
            </a:r>
            <a:endParaRPr lang="en-DE" sz="2800" dirty="0"/>
          </a:p>
        </p:txBody>
      </p:sp>
      <p:sp>
        <p:nvSpPr>
          <p:cNvPr id="3" name="TextBox 2">
            <a:extLst>
              <a:ext uri="{FF2B5EF4-FFF2-40B4-BE49-F238E27FC236}">
                <a16:creationId xmlns:a16="http://schemas.microsoft.com/office/drawing/2014/main" id="{51A6CF5E-B1CE-46EE-B834-848CCFACF5AF}"/>
              </a:ext>
            </a:extLst>
          </p:cNvPr>
          <p:cNvSpPr txBox="1"/>
          <p:nvPr/>
        </p:nvSpPr>
        <p:spPr>
          <a:xfrm>
            <a:off x="2051720" y="1491630"/>
            <a:ext cx="6984776" cy="2862322"/>
          </a:xfrm>
          <a:prstGeom prst="rect">
            <a:avLst/>
          </a:prstGeom>
          <a:noFill/>
        </p:spPr>
        <p:txBody>
          <a:bodyPr wrap="square" rtlCol="0">
            <a:spAutoFit/>
          </a:bodyPr>
          <a:lstStyle/>
          <a:p>
            <a:pPr marL="285750" indent="-285750">
              <a:buFont typeface="Arial" panose="020B0604020202020204" pitchFamily="34" charset="0"/>
              <a:buChar char="•"/>
            </a:pPr>
            <a:r>
              <a:rPr lang="de-DE" dirty="0"/>
              <a:t>Crisis </a:t>
            </a:r>
            <a:r>
              <a:rPr lang="de-DE" dirty="0" err="1"/>
              <a:t>intelligence</a:t>
            </a:r>
            <a:endParaRPr lang="de-DE" dirty="0"/>
          </a:p>
          <a:p>
            <a:pPr marL="285750" indent="-285750">
              <a:buFont typeface="Arial" panose="020B0604020202020204" pitchFamily="34" charset="0"/>
              <a:buChar char="•"/>
            </a:pPr>
            <a:r>
              <a:rPr lang="de-DE" dirty="0"/>
              <a:t>Schaffung von Ausweichmöglichkeiten oder strategischen         Allianzen</a:t>
            </a:r>
          </a:p>
          <a:p>
            <a:pPr marL="285750" indent="-285750">
              <a:buFont typeface="Arial" panose="020B0604020202020204" pitchFamily="34" charset="0"/>
              <a:buChar char="•"/>
            </a:pPr>
            <a:r>
              <a:rPr lang="de-DE" dirty="0"/>
              <a:t>Krisen früh erkennen</a:t>
            </a:r>
          </a:p>
          <a:p>
            <a:pPr marL="285750" indent="-285750">
              <a:buFont typeface="Arial" panose="020B0604020202020204" pitchFamily="34" charset="0"/>
              <a:buChar char="•"/>
            </a:pPr>
            <a:r>
              <a:rPr lang="de-DE" dirty="0"/>
              <a:t>Regelmäßige Bewertung von Kunden und Lieferanten</a:t>
            </a:r>
          </a:p>
          <a:p>
            <a:pPr marL="285750" indent="-285750">
              <a:buFont typeface="Arial" panose="020B0604020202020204" pitchFamily="34" charset="0"/>
              <a:buChar char="•"/>
            </a:pPr>
            <a:r>
              <a:rPr lang="de-DE" dirty="0"/>
              <a:t>Notfallmanagement</a:t>
            </a:r>
          </a:p>
          <a:p>
            <a:pPr marL="285750" indent="-285750">
              <a:buFont typeface="Arial" panose="020B0604020202020204" pitchFamily="34" charset="0"/>
              <a:buChar char="•"/>
            </a:pPr>
            <a:r>
              <a:rPr lang="de-DE" dirty="0"/>
              <a:t>Ausbildung eines Krisenstabs und Krisenstabsübungen</a:t>
            </a:r>
          </a:p>
          <a:p>
            <a:pPr marL="285750" indent="-285750">
              <a:buFont typeface="Arial" panose="020B0604020202020204" pitchFamily="34" charset="0"/>
              <a:buChar char="•"/>
            </a:pPr>
            <a:r>
              <a:rPr lang="de-DE" dirty="0"/>
              <a:t>Etablierung einer Kommunikationsstrategie für Krisenfälle</a:t>
            </a:r>
          </a:p>
          <a:p>
            <a:pPr marL="285750" indent="-285750">
              <a:buFont typeface="Arial" panose="020B0604020202020204" pitchFamily="34" charset="0"/>
              <a:buChar char="•"/>
            </a:pPr>
            <a:r>
              <a:rPr lang="de-DE" dirty="0"/>
              <a:t>Szenario-Technik für die Identifizierung von möglichen Krisen</a:t>
            </a:r>
          </a:p>
          <a:p>
            <a:pPr marL="285750" indent="-285750">
              <a:buFont typeface="Arial" panose="020B0604020202020204" pitchFamily="34" charset="0"/>
              <a:buChar char="•"/>
            </a:pPr>
            <a:r>
              <a:rPr lang="de-DE" dirty="0"/>
              <a:t>Das unerwartete vorausplanen durch z.B. Brainstorming</a:t>
            </a:r>
          </a:p>
        </p:txBody>
      </p:sp>
    </p:spTree>
    <p:extLst>
      <p:ext uri="{BB962C8B-B14F-4D97-AF65-F5344CB8AC3E}">
        <p14:creationId xmlns:p14="http://schemas.microsoft.com/office/powerpoint/2010/main" val="393935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0AD14E3-99EB-4970-A27A-659430A13E4A}"/>
              </a:ext>
            </a:extLst>
          </p:cNvPr>
          <p:cNvPicPr>
            <a:picLocks noGrp="1" noChangeAspect="1"/>
          </p:cNvPicPr>
          <p:nvPr>
            <p:ph type="pic" idx="1"/>
          </p:nvPr>
        </p:nvPicPr>
        <p:blipFill rotWithShape="1">
          <a:blip r:embed="rId3">
            <a:extLst>
              <a:ext uri="{BEBA8EAE-BF5A-486C-A8C5-ECC9F3942E4B}">
                <a14:imgProps xmlns:a14="http://schemas.microsoft.com/office/drawing/2010/main">
                  <a14:imgLayer r:embed="rId4">
                    <a14:imgEffect>
                      <a14:backgroundRemoval t="5994" b="94322" l="6473" r="96875">
                        <a14:foregroundMark x1="32813" y1="20189" x2="43527" y2="13565"/>
                        <a14:foregroundMark x1="34821" y1="12934" x2="29018" y2="10410"/>
                        <a14:foregroundMark x1="35045" y1="7571" x2="33705" y2="5994"/>
                        <a14:foregroundMark x1="57366" y1="15773" x2="71875" y2="12934"/>
                        <a14:foregroundMark x1="71875" y1="12934" x2="59821" y2="21136"/>
                        <a14:foregroundMark x1="78795" y1="47319" x2="84598" y2="44795"/>
                        <a14:foregroundMark x1="91071" y1="46688" x2="93973" y2="49211"/>
                        <a14:foregroundMark x1="96652" y1="49211" x2="97098" y2="49211"/>
                        <a14:foregroundMark x1="69866" y1="77603" x2="60045" y2="78864"/>
                        <a14:foregroundMark x1="67634" y1="87697" x2="67634" y2="87697"/>
                        <a14:foregroundMark x1="60714" y1="87697" x2="66518" y2="88644"/>
                        <a14:foregroundMark x1="66964" y1="94322" x2="66964" y2="94322"/>
                        <a14:foregroundMark x1="27679" y1="77287" x2="35045" y2="80126"/>
                        <a14:foregroundMark x1="10491" y1="43218" x2="15179" y2="54259"/>
                        <a14:foregroundMark x1="6473" y1="47003" x2="6473" y2="47003"/>
                      </a14:backgroundRemoval>
                    </a14:imgEffect>
                  </a14:imgLayer>
                </a14:imgProps>
              </a:ext>
              <a:ext uri="{28A0092B-C50C-407E-A947-70E740481C1C}">
                <a14:useLocalDpi xmlns:a14="http://schemas.microsoft.com/office/drawing/2010/main" val="0"/>
              </a:ext>
            </a:extLst>
          </a:blip>
          <a:srcRect l="1557" t="2315" r="460" b="2292"/>
          <a:stretch/>
        </p:blipFill>
        <p:spPr>
          <a:xfrm>
            <a:off x="323528" y="2211710"/>
            <a:ext cx="3240360" cy="223222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Title 2">
            <a:extLst>
              <a:ext uri="{FF2B5EF4-FFF2-40B4-BE49-F238E27FC236}">
                <a16:creationId xmlns:a16="http://schemas.microsoft.com/office/drawing/2014/main" id="{B7BEE4B4-1AB2-49D2-9486-3162A46C758A}"/>
              </a:ext>
            </a:extLst>
          </p:cNvPr>
          <p:cNvSpPr>
            <a:spLocks noGrp="1"/>
          </p:cNvSpPr>
          <p:nvPr>
            <p:ph type="title"/>
          </p:nvPr>
        </p:nvSpPr>
        <p:spPr/>
        <p:txBody>
          <a:bodyPr/>
          <a:lstStyle/>
          <a:p>
            <a:r>
              <a:rPr lang="de-DE" dirty="0"/>
              <a:t>Krisenstab</a:t>
            </a:r>
            <a:endParaRPr lang="en-DE" dirty="0"/>
          </a:p>
        </p:txBody>
      </p:sp>
      <p:sp>
        <p:nvSpPr>
          <p:cNvPr id="7" name="TextBox 6">
            <a:extLst>
              <a:ext uri="{FF2B5EF4-FFF2-40B4-BE49-F238E27FC236}">
                <a16:creationId xmlns:a16="http://schemas.microsoft.com/office/drawing/2014/main" id="{A2BF3673-6BB4-48CB-81FE-59126E044B3E}"/>
              </a:ext>
            </a:extLst>
          </p:cNvPr>
          <p:cNvSpPr txBox="1"/>
          <p:nvPr/>
        </p:nvSpPr>
        <p:spPr>
          <a:xfrm>
            <a:off x="3928626" y="1094422"/>
            <a:ext cx="4608512" cy="1477328"/>
          </a:xfrm>
          <a:prstGeom prst="rect">
            <a:avLst/>
          </a:prstGeom>
          <a:noFill/>
        </p:spPr>
        <p:txBody>
          <a:bodyPr wrap="square" rtlCol="0">
            <a:spAutoFit/>
          </a:bodyPr>
          <a:lstStyle/>
          <a:p>
            <a:r>
              <a:rPr lang="de-DE" dirty="0"/>
              <a:t>Personen aus Führungspositionen</a:t>
            </a:r>
          </a:p>
          <a:p>
            <a:endParaRPr lang="de-DE" dirty="0"/>
          </a:p>
          <a:p>
            <a:r>
              <a:rPr lang="de-DE" dirty="0"/>
              <a:t>Stellt Handlungsfähigkeit und                     Entscheidungsfähigkeit des Unternehmens sicher</a:t>
            </a:r>
            <a:endParaRPr lang="en-DE" dirty="0"/>
          </a:p>
        </p:txBody>
      </p:sp>
      <p:sp>
        <p:nvSpPr>
          <p:cNvPr id="8" name="TextBox 7">
            <a:extLst>
              <a:ext uri="{FF2B5EF4-FFF2-40B4-BE49-F238E27FC236}">
                <a16:creationId xmlns:a16="http://schemas.microsoft.com/office/drawing/2014/main" id="{612E138E-C244-4A79-BB30-6802BD36C0D6}"/>
              </a:ext>
            </a:extLst>
          </p:cNvPr>
          <p:cNvSpPr txBox="1"/>
          <p:nvPr/>
        </p:nvSpPr>
        <p:spPr>
          <a:xfrm>
            <a:off x="3964630" y="3448913"/>
            <a:ext cx="4536504" cy="1200329"/>
          </a:xfrm>
          <a:prstGeom prst="rect">
            <a:avLst/>
          </a:prstGeom>
          <a:noFill/>
        </p:spPr>
        <p:txBody>
          <a:bodyPr wrap="square" rtlCol="0">
            <a:spAutoFit/>
          </a:bodyPr>
          <a:lstStyle/>
          <a:p>
            <a:r>
              <a:rPr lang="de-DE" dirty="0">
                <a:solidFill>
                  <a:schemeClr val="bg1"/>
                </a:solidFill>
              </a:rPr>
              <a:t>In der Praxis werden oft untrainierte          Personen in den Krisenstab delegiert, da  viele Unternehmen nicht mit dem Ernstfall rechnen</a:t>
            </a:r>
            <a:endParaRPr lang="en-DE" dirty="0">
              <a:solidFill>
                <a:schemeClr val="bg1"/>
              </a:solidFill>
            </a:endParaRPr>
          </a:p>
        </p:txBody>
      </p:sp>
    </p:spTree>
    <p:extLst>
      <p:ext uri="{BB962C8B-B14F-4D97-AF65-F5344CB8AC3E}">
        <p14:creationId xmlns:p14="http://schemas.microsoft.com/office/powerpoint/2010/main" val="4207871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0A72E526-1B7F-4735-AB35-8159F24FFF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85247" y="339502"/>
            <a:ext cx="5973505" cy="4192400"/>
          </a:xfrm>
          <a:ln>
            <a:solidFill>
              <a:schemeClr val="accent1"/>
            </a:solidFill>
          </a:ln>
        </p:spPr>
      </p:pic>
      <p:sp>
        <p:nvSpPr>
          <p:cNvPr id="7" name="Rectangle 6"/>
          <p:cNvSpPr/>
          <p:nvPr/>
        </p:nvSpPr>
        <p:spPr>
          <a:xfrm>
            <a:off x="2123728" y="4083918"/>
            <a:ext cx="4896544" cy="1059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 Placeholder 13"/>
          <p:cNvSpPr txBox="1">
            <a:spLocks/>
          </p:cNvSpPr>
          <p:nvPr/>
        </p:nvSpPr>
        <p:spPr>
          <a:xfrm>
            <a:off x="2627784" y="4129987"/>
            <a:ext cx="3888432" cy="96744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b="1" dirty="0">
                <a:solidFill>
                  <a:schemeClr val="bg1"/>
                </a:solidFill>
                <a:latin typeface="+mj-lt"/>
                <a:cs typeface="Arial" pitchFamily="34" charset="0"/>
              </a:rPr>
              <a:t>Software</a:t>
            </a:r>
          </a:p>
          <a:p>
            <a:pPr marL="0" indent="0" algn="ctr">
              <a:lnSpc>
                <a:spcPct val="110000"/>
              </a:lnSpc>
              <a:buNone/>
            </a:pPr>
            <a:r>
              <a:rPr lang="en-US" altLang="ko-KR" sz="2400" b="1" dirty="0" err="1">
                <a:solidFill>
                  <a:schemeClr val="bg1"/>
                </a:solidFill>
                <a:latin typeface="+mj-lt"/>
                <a:cs typeface="Arial" pitchFamily="34" charset="0"/>
              </a:rPr>
              <a:t>Talkwalker</a:t>
            </a:r>
            <a:endParaRPr lang="en-US" altLang="ko-KR" sz="2400" b="1" dirty="0">
              <a:solidFill>
                <a:schemeClr val="bg1"/>
              </a:solidFill>
              <a:latin typeface="+mj-lt"/>
              <a:cs typeface="Arial" pitchFamily="34" charset="0"/>
            </a:endParaRPr>
          </a:p>
        </p:txBody>
      </p:sp>
    </p:spTree>
    <p:extLst>
      <p:ext uri="{BB962C8B-B14F-4D97-AF65-F5344CB8AC3E}">
        <p14:creationId xmlns:p14="http://schemas.microsoft.com/office/powerpoint/2010/main" val="1622018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0A72E526-1B7F-4735-AB35-8159F24FFF17}"/>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743945" y="675971"/>
            <a:ext cx="7656110" cy="3791558"/>
          </a:xfrm>
          <a:ln>
            <a:solidFill>
              <a:schemeClr val="accent1"/>
            </a:solidFill>
          </a:ln>
        </p:spPr>
      </p:pic>
      <p:sp>
        <p:nvSpPr>
          <p:cNvPr id="7" name="Rectangle 6"/>
          <p:cNvSpPr/>
          <p:nvPr/>
        </p:nvSpPr>
        <p:spPr>
          <a:xfrm>
            <a:off x="2123728" y="4083918"/>
            <a:ext cx="4896544" cy="1059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 Placeholder 13"/>
          <p:cNvSpPr txBox="1">
            <a:spLocks/>
          </p:cNvSpPr>
          <p:nvPr/>
        </p:nvSpPr>
        <p:spPr>
          <a:xfrm>
            <a:off x="2627784" y="4129987"/>
            <a:ext cx="3888432" cy="96744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b="1" dirty="0">
                <a:solidFill>
                  <a:schemeClr val="bg1"/>
                </a:solidFill>
                <a:latin typeface="+mj-lt"/>
                <a:cs typeface="Arial" pitchFamily="34" charset="0"/>
              </a:rPr>
              <a:t>Software</a:t>
            </a:r>
          </a:p>
          <a:p>
            <a:pPr marL="0" indent="0" algn="ctr">
              <a:lnSpc>
                <a:spcPct val="110000"/>
              </a:lnSpc>
              <a:buNone/>
            </a:pPr>
            <a:r>
              <a:rPr lang="en-US" altLang="ko-KR" sz="2400" b="1" dirty="0">
                <a:solidFill>
                  <a:schemeClr val="bg1"/>
                </a:solidFill>
                <a:latin typeface="+mj-lt"/>
                <a:cs typeface="Arial" pitchFamily="34" charset="0"/>
              </a:rPr>
              <a:t>Google Alerts</a:t>
            </a:r>
          </a:p>
        </p:txBody>
      </p:sp>
    </p:spTree>
    <p:extLst>
      <p:ext uri="{BB962C8B-B14F-4D97-AF65-F5344CB8AC3E}">
        <p14:creationId xmlns:p14="http://schemas.microsoft.com/office/powerpoint/2010/main" val="380095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t>Risikomanagement</a:t>
            </a:r>
            <a:endParaRPr lang="ko-KR" altLang="en-US" dirty="0">
              <a:solidFill>
                <a:schemeClr val="bg1"/>
              </a:solidFill>
              <a:latin typeface="Arial" pitchFamily="34" charset="0"/>
              <a:cs typeface="Arial" pitchFamily="34" charset="0"/>
            </a:endParaRPr>
          </a:p>
        </p:txBody>
      </p:sp>
      <p:sp>
        <p:nvSpPr>
          <p:cNvPr id="24" name="Text Placeholder 4"/>
          <p:cNvSpPr txBox="1">
            <a:spLocks noGrp="1"/>
          </p:cNvSpPr>
          <p:nvPr>
            <p:ph type="body" sz="quarter" idx="10"/>
          </p:nvPr>
        </p:nvSpPr>
        <p:spPr>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bg1"/>
                </a:solidFill>
                <a:latin typeface="Arial" pitchFamily="34" charset="0"/>
                <a:cs typeface="Arial" pitchFamily="34" charset="0"/>
              </a:rPr>
              <a:t>ISO 30001:2018</a:t>
            </a:r>
            <a:endParaRPr lang="ko-KR" alt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5652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1DF2E8-D4EC-4D7A-AF18-588E1547B7EB}"/>
              </a:ext>
            </a:extLst>
          </p:cNvPr>
          <p:cNvSpPr>
            <a:spLocks noGrp="1"/>
          </p:cNvSpPr>
          <p:nvPr>
            <p:ph type="title"/>
          </p:nvPr>
        </p:nvSpPr>
        <p:spPr/>
        <p:txBody>
          <a:bodyPr/>
          <a:lstStyle/>
          <a:p>
            <a:r>
              <a:rPr lang="de-DE" dirty="0"/>
              <a:t>Was ist ein Risiko</a:t>
            </a:r>
            <a:endParaRPr lang="en-DE" dirty="0"/>
          </a:p>
        </p:txBody>
      </p:sp>
      <p:pic>
        <p:nvPicPr>
          <p:cNvPr id="6" name="Picture Placeholder 5">
            <a:extLst>
              <a:ext uri="{FF2B5EF4-FFF2-40B4-BE49-F238E27FC236}">
                <a16:creationId xmlns:a16="http://schemas.microsoft.com/office/drawing/2014/main" id="{3319E4CC-3A40-44A0-8740-B99B522DE9A7}"/>
              </a:ext>
            </a:extLst>
          </p:cNvPr>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755650" y="2157413"/>
            <a:ext cx="1692275" cy="16922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6D365E1C-4ED6-4734-97CD-D77E946E0264}"/>
              </a:ext>
            </a:extLst>
          </p:cNvPr>
          <p:cNvSpPr txBox="1"/>
          <p:nvPr/>
        </p:nvSpPr>
        <p:spPr>
          <a:xfrm>
            <a:off x="3635896" y="1275606"/>
            <a:ext cx="4680520" cy="1200329"/>
          </a:xfrm>
          <a:prstGeom prst="rect">
            <a:avLst/>
          </a:prstGeom>
          <a:noFill/>
        </p:spPr>
        <p:txBody>
          <a:bodyPr wrap="square" rtlCol="0">
            <a:spAutoFit/>
          </a:bodyPr>
          <a:lstStyle/>
          <a:p>
            <a:r>
              <a:rPr lang="de-DE" dirty="0"/>
              <a:t>Ungewissheit über Zukunft</a:t>
            </a:r>
          </a:p>
          <a:p>
            <a:endParaRPr lang="de-DE" dirty="0"/>
          </a:p>
          <a:p>
            <a:r>
              <a:rPr lang="de-DE" dirty="0"/>
              <a:t>Veränderungen könnten Auswirkungen auf  das Unternehmen haben</a:t>
            </a:r>
            <a:endParaRPr lang="en-DE" dirty="0"/>
          </a:p>
        </p:txBody>
      </p:sp>
      <p:sp>
        <p:nvSpPr>
          <p:cNvPr id="9" name="TextBox 8">
            <a:extLst>
              <a:ext uri="{FF2B5EF4-FFF2-40B4-BE49-F238E27FC236}">
                <a16:creationId xmlns:a16="http://schemas.microsoft.com/office/drawing/2014/main" id="{3E4798A7-541C-4EC9-A0AA-86005C57A9A3}"/>
              </a:ext>
            </a:extLst>
          </p:cNvPr>
          <p:cNvSpPr txBox="1"/>
          <p:nvPr/>
        </p:nvSpPr>
        <p:spPr>
          <a:xfrm>
            <a:off x="3635896" y="3219822"/>
            <a:ext cx="4752454" cy="923330"/>
          </a:xfrm>
          <a:prstGeom prst="rect">
            <a:avLst/>
          </a:prstGeom>
          <a:noFill/>
        </p:spPr>
        <p:txBody>
          <a:bodyPr wrap="square" rtlCol="0">
            <a:spAutoFit/>
          </a:bodyPr>
          <a:lstStyle/>
          <a:p>
            <a:r>
              <a:rPr lang="de-DE" dirty="0">
                <a:solidFill>
                  <a:schemeClr val="bg1"/>
                </a:solidFill>
              </a:rPr>
              <a:t>Risikomanagement umfasst die Maßnahmen zur Erkennung, Analyse, Bewertung,               Überwachung und Kontrolle von Risiken</a:t>
            </a:r>
          </a:p>
        </p:txBody>
      </p:sp>
    </p:spTree>
    <p:extLst>
      <p:ext uri="{BB962C8B-B14F-4D97-AF65-F5344CB8AC3E}">
        <p14:creationId xmlns:p14="http://schemas.microsoft.com/office/powerpoint/2010/main" val="183753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A269-7C74-42B1-B4D3-1F989D444C10}"/>
              </a:ext>
            </a:extLst>
          </p:cNvPr>
          <p:cNvSpPr>
            <a:spLocks noGrp="1"/>
          </p:cNvSpPr>
          <p:nvPr>
            <p:ph type="title"/>
          </p:nvPr>
        </p:nvSpPr>
        <p:spPr>
          <a:xfrm>
            <a:off x="7092280" y="123478"/>
            <a:ext cx="7560000" cy="776530"/>
          </a:xfrm>
        </p:spPr>
        <p:txBody>
          <a:bodyPr/>
          <a:lstStyle/>
          <a:p>
            <a:r>
              <a:rPr lang="de-DE" dirty="0"/>
              <a:t>Risiken</a:t>
            </a:r>
            <a:endParaRPr lang="en-DE" dirty="0"/>
          </a:p>
        </p:txBody>
      </p:sp>
      <p:sp>
        <p:nvSpPr>
          <p:cNvPr id="3" name="TextBox 2">
            <a:extLst>
              <a:ext uri="{FF2B5EF4-FFF2-40B4-BE49-F238E27FC236}">
                <a16:creationId xmlns:a16="http://schemas.microsoft.com/office/drawing/2014/main" id="{89C80F3B-F142-4B01-99BE-DBF1C20DE553}"/>
              </a:ext>
            </a:extLst>
          </p:cNvPr>
          <p:cNvSpPr txBox="1"/>
          <p:nvPr/>
        </p:nvSpPr>
        <p:spPr>
          <a:xfrm>
            <a:off x="2159224" y="1556087"/>
            <a:ext cx="6984776" cy="2031325"/>
          </a:xfrm>
          <a:prstGeom prst="rect">
            <a:avLst/>
          </a:prstGeom>
          <a:noFill/>
        </p:spPr>
        <p:txBody>
          <a:bodyPr wrap="square" rtlCol="0">
            <a:spAutoFit/>
          </a:bodyPr>
          <a:lstStyle/>
          <a:p>
            <a:pPr marL="285750" indent="-285750">
              <a:buFont typeface="Arial" panose="020B0604020202020204" pitchFamily="34" charset="0"/>
              <a:buChar char="•"/>
            </a:pPr>
            <a:r>
              <a:rPr lang="de-DE" dirty="0"/>
              <a:t>Unternehmensrisiken</a:t>
            </a:r>
          </a:p>
          <a:p>
            <a:pPr marL="285750" indent="-285750">
              <a:buFont typeface="Arial" panose="020B0604020202020204" pitchFamily="34" charset="0"/>
              <a:buChar char="•"/>
            </a:pPr>
            <a:r>
              <a:rPr lang="de-DE" dirty="0"/>
              <a:t>Finanzrisiken</a:t>
            </a:r>
          </a:p>
          <a:p>
            <a:pPr marL="285750" indent="-285750">
              <a:buFont typeface="Arial" panose="020B0604020202020204" pitchFamily="34" charset="0"/>
              <a:buChar char="•"/>
            </a:pPr>
            <a:r>
              <a:rPr lang="de-DE" dirty="0"/>
              <a:t>Umweltrisiken</a:t>
            </a:r>
          </a:p>
          <a:p>
            <a:pPr marL="285750" indent="-285750">
              <a:buFont typeface="Arial" panose="020B0604020202020204" pitchFamily="34" charset="0"/>
              <a:buChar char="•"/>
            </a:pPr>
            <a:r>
              <a:rPr lang="de-DE" dirty="0"/>
              <a:t>Technische Risiken</a:t>
            </a:r>
          </a:p>
          <a:p>
            <a:pPr marL="285750" indent="-285750">
              <a:buFont typeface="Arial" panose="020B0604020202020204" pitchFamily="34" charset="0"/>
              <a:buChar char="•"/>
            </a:pPr>
            <a:r>
              <a:rPr lang="de-DE" dirty="0"/>
              <a:t>Risiken des Projektmanagements</a:t>
            </a:r>
          </a:p>
          <a:p>
            <a:pPr marL="285750" indent="-285750">
              <a:buFont typeface="Arial" panose="020B0604020202020204" pitchFamily="34" charset="0"/>
              <a:buChar char="•"/>
            </a:pPr>
            <a:r>
              <a:rPr lang="de-DE" dirty="0"/>
              <a:t>Produkt- und Medizinrisiken</a:t>
            </a:r>
          </a:p>
          <a:p>
            <a:pPr marL="285750" indent="-285750">
              <a:buFont typeface="Arial" panose="020B0604020202020204" pitchFamily="34" charset="0"/>
              <a:buChar char="•"/>
            </a:pPr>
            <a:r>
              <a:rPr lang="de-DE" dirty="0"/>
              <a:t>Software-Risiken</a:t>
            </a:r>
          </a:p>
        </p:txBody>
      </p:sp>
    </p:spTree>
    <p:extLst>
      <p:ext uri="{BB962C8B-B14F-4D97-AF65-F5344CB8AC3E}">
        <p14:creationId xmlns:p14="http://schemas.microsoft.com/office/powerpoint/2010/main" val="2171849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A269-7C74-42B1-B4D3-1F989D444C10}"/>
              </a:ext>
            </a:extLst>
          </p:cNvPr>
          <p:cNvSpPr>
            <a:spLocks noGrp="1"/>
          </p:cNvSpPr>
          <p:nvPr>
            <p:ph type="title"/>
          </p:nvPr>
        </p:nvSpPr>
        <p:spPr>
          <a:xfrm>
            <a:off x="3995936" y="123478"/>
            <a:ext cx="7560000" cy="776530"/>
          </a:xfrm>
        </p:spPr>
        <p:txBody>
          <a:bodyPr/>
          <a:lstStyle/>
          <a:p>
            <a:r>
              <a:rPr lang="de-DE" dirty="0"/>
              <a:t>Auf Risiken reagieren</a:t>
            </a:r>
            <a:endParaRPr lang="en-DE" dirty="0"/>
          </a:p>
        </p:txBody>
      </p:sp>
      <p:sp>
        <p:nvSpPr>
          <p:cNvPr id="3" name="TextBox 2">
            <a:extLst>
              <a:ext uri="{FF2B5EF4-FFF2-40B4-BE49-F238E27FC236}">
                <a16:creationId xmlns:a16="http://schemas.microsoft.com/office/drawing/2014/main" id="{89C80F3B-F142-4B01-99BE-DBF1C20DE553}"/>
              </a:ext>
            </a:extLst>
          </p:cNvPr>
          <p:cNvSpPr txBox="1"/>
          <p:nvPr/>
        </p:nvSpPr>
        <p:spPr>
          <a:xfrm>
            <a:off x="2182743" y="1694587"/>
            <a:ext cx="6984776" cy="1754326"/>
          </a:xfrm>
          <a:prstGeom prst="rect">
            <a:avLst/>
          </a:prstGeom>
          <a:noFill/>
        </p:spPr>
        <p:txBody>
          <a:bodyPr wrap="square" rtlCol="0">
            <a:spAutoFit/>
          </a:bodyPr>
          <a:lstStyle/>
          <a:p>
            <a:pPr marL="285750" indent="-285750">
              <a:buFont typeface="Arial" panose="020B0604020202020204" pitchFamily="34" charset="0"/>
              <a:buChar char="•"/>
            </a:pPr>
            <a:r>
              <a:rPr lang="de-DE" dirty="0"/>
              <a:t>Risikovermeidung</a:t>
            </a:r>
          </a:p>
          <a:p>
            <a:pPr marL="285750" indent="-285750">
              <a:buFont typeface="Arial" panose="020B0604020202020204" pitchFamily="34" charset="0"/>
              <a:buChar char="•"/>
            </a:pPr>
            <a:r>
              <a:rPr lang="de-DE" dirty="0"/>
              <a:t>Risikoreduktion</a:t>
            </a:r>
          </a:p>
          <a:p>
            <a:pPr marL="285750" indent="-285750">
              <a:buFont typeface="Arial" panose="020B0604020202020204" pitchFamily="34" charset="0"/>
              <a:buChar char="•"/>
            </a:pPr>
            <a:r>
              <a:rPr lang="de-DE" dirty="0"/>
              <a:t>Risikoausgleich</a:t>
            </a:r>
          </a:p>
          <a:p>
            <a:pPr marL="285750" indent="-285750">
              <a:buFont typeface="Arial" panose="020B0604020202020204" pitchFamily="34" charset="0"/>
              <a:buChar char="•"/>
            </a:pPr>
            <a:r>
              <a:rPr lang="de-DE" dirty="0"/>
              <a:t>Risikoteilung</a:t>
            </a:r>
          </a:p>
          <a:p>
            <a:pPr marL="285750" indent="-285750">
              <a:buFont typeface="Arial" panose="020B0604020202020204" pitchFamily="34" charset="0"/>
              <a:buChar char="•"/>
            </a:pPr>
            <a:r>
              <a:rPr lang="de-DE" dirty="0"/>
              <a:t>Risikoabwälzung</a:t>
            </a:r>
          </a:p>
          <a:p>
            <a:pPr marL="285750" indent="-285750">
              <a:buFont typeface="Arial" panose="020B0604020202020204" pitchFamily="34" charset="0"/>
              <a:buChar char="•"/>
            </a:pPr>
            <a:r>
              <a:rPr lang="de-DE" dirty="0"/>
              <a:t>Vorsorgen</a:t>
            </a:r>
            <a:endParaRPr lang="en-DE" dirty="0"/>
          </a:p>
        </p:txBody>
      </p:sp>
    </p:spTree>
    <p:extLst>
      <p:ext uri="{BB962C8B-B14F-4D97-AF65-F5344CB8AC3E}">
        <p14:creationId xmlns:p14="http://schemas.microsoft.com/office/powerpoint/2010/main" val="3111374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3502B10-C189-4A3E-9011-11452B388712}"/>
              </a:ext>
            </a:extLst>
          </p:cNvPr>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6953" b="6953"/>
          <a:stretch>
            <a:fillRect/>
          </a:stretch>
        </p:blipFill>
        <p:spPr>
          <a:xfrm>
            <a:off x="1357764" y="1779662"/>
            <a:ext cx="2952328" cy="1857223"/>
          </a:xfrm>
        </p:spPr>
      </p:pic>
      <p:sp>
        <p:nvSpPr>
          <p:cNvPr id="3" name="Title 2">
            <a:extLst>
              <a:ext uri="{FF2B5EF4-FFF2-40B4-BE49-F238E27FC236}">
                <a16:creationId xmlns:a16="http://schemas.microsoft.com/office/drawing/2014/main" id="{9606BB5A-237B-4CFD-9B8C-8BBA474C6821}"/>
              </a:ext>
            </a:extLst>
          </p:cNvPr>
          <p:cNvSpPr>
            <a:spLocks noGrp="1"/>
          </p:cNvSpPr>
          <p:nvPr>
            <p:ph type="title"/>
          </p:nvPr>
        </p:nvSpPr>
        <p:spPr/>
        <p:txBody>
          <a:bodyPr/>
          <a:lstStyle/>
          <a:p>
            <a:r>
              <a:rPr lang="de-DE" dirty="0" err="1"/>
              <a:t>Probability</a:t>
            </a:r>
            <a:r>
              <a:rPr lang="de-DE" dirty="0"/>
              <a:t> Impact Matrix</a:t>
            </a:r>
            <a:endParaRPr lang="en-DE" dirty="0"/>
          </a:p>
        </p:txBody>
      </p:sp>
      <p:sp>
        <p:nvSpPr>
          <p:cNvPr id="6" name="Rectangle 5">
            <a:extLst>
              <a:ext uri="{FF2B5EF4-FFF2-40B4-BE49-F238E27FC236}">
                <a16:creationId xmlns:a16="http://schemas.microsoft.com/office/drawing/2014/main" id="{19CCC813-8035-4B88-97A7-40AA081CEA4E}"/>
              </a:ext>
            </a:extLst>
          </p:cNvPr>
          <p:cNvSpPr/>
          <p:nvPr/>
        </p:nvSpPr>
        <p:spPr>
          <a:xfrm>
            <a:off x="1357764" y="1707654"/>
            <a:ext cx="2952328" cy="7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TextBox 6">
            <a:extLst>
              <a:ext uri="{FF2B5EF4-FFF2-40B4-BE49-F238E27FC236}">
                <a16:creationId xmlns:a16="http://schemas.microsoft.com/office/drawing/2014/main" id="{9BD32AA4-8E34-47F5-8716-3EF88E76C088}"/>
              </a:ext>
            </a:extLst>
          </p:cNvPr>
          <p:cNvSpPr txBox="1"/>
          <p:nvPr/>
        </p:nvSpPr>
        <p:spPr>
          <a:xfrm>
            <a:off x="5580112" y="2108108"/>
            <a:ext cx="3096344" cy="1200329"/>
          </a:xfrm>
          <a:prstGeom prst="rect">
            <a:avLst/>
          </a:prstGeom>
          <a:noFill/>
        </p:spPr>
        <p:txBody>
          <a:bodyPr wrap="square" rtlCol="0">
            <a:spAutoFit/>
          </a:bodyPr>
          <a:lstStyle/>
          <a:p>
            <a:r>
              <a:rPr lang="de-DE" dirty="0" err="1"/>
              <a:t>Used</a:t>
            </a:r>
            <a:r>
              <a:rPr lang="de-DE" dirty="0"/>
              <a:t> </a:t>
            </a:r>
            <a:r>
              <a:rPr lang="de-DE" dirty="0" err="1"/>
              <a:t>to</a:t>
            </a:r>
            <a:r>
              <a:rPr lang="de-DE" dirty="0"/>
              <a:t> </a:t>
            </a:r>
            <a:r>
              <a:rPr lang="de-DE" dirty="0" err="1"/>
              <a:t>evalutate</a:t>
            </a:r>
            <a:r>
              <a:rPr lang="de-DE" dirty="0"/>
              <a:t> and         </a:t>
            </a:r>
            <a:r>
              <a:rPr lang="de-DE" dirty="0" err="1"/>
              <a:t>prioritize</a:t>
            </a:r>
            <a:r>
              <a:rPr lang="de-DE" dirty="0"/>
              <a:t> </a:t>
            </a:r>
            <a:r>
              <a:rPr lang="de-DE" dirty="0" err="1"/>
              <a:t>risks</a:t>
            </a:r>
            <a:r>
              <a:rPr lang="de-DE" dirty="0"/>
              <a:t> </a:t>
            </a:r>
            <a:r>
              <a:rPr lang="de-DE" dirty="0" err="1"/>
              <a:t>based</a:t>
            </a:r>
            <a:r>
              <a:rPr lang="de-DE" dirty="0"/>
              <a:t> on </a:t>
            </a:r>
            <a:r>
              <a:rPr lang="de-DE" dirty="0" err="1"/>
              <a:t>their</a:t>
            </a:r>
            <a:r>
              <a:rPr lang="de-DE" dirty="0"/>
              <a:t> </a:t>
            </a:r>
            <a:r>
              <a:rPr lang="de-DE" dirty="0" err="1"/>
              <a:t>likelihood</a:t>
            </a:r>
            <a:r>
              <a:rPr lang="de-DE" dirty="0"/>
              <a:t> </a:t>
            </a:r>
            <a:r>
              <a:rPr lang="de-DE" dirty="0" err="1"/>
              <a:t>to</a:t>
            </a:r>
            <a:r>
              <a:rPr lang="de-DE" dirty="0"/>
              <a:t> </a:t>
            </a:r>
            <a:r>
              <a:rPr lang="de-DE" dirty="0" err="1"/>
              <a:t>occur</a:t>
            </a:r>
            <a:r>
              <a:rPr lang="de-DE" dirty="0"/>
              <a:t> and </a:t>
            </a:r>
            <a:r>
              <a:rPr lang="de-DE" dirty="0" err="1"/>
              <a:t>their</a:t>
            </a:r>
            <a:r>
              <a:rPr lang="de-DE" dirty="0"/>
              <a:t>  </a:t>
            </a:r>
            <a:r>
              <a:rPr lang="de-DE" dirty="0" err="1"/>
              <a:t>impact</a:t>
            </a:r>
            <a:r>
              <a:rPr lang="de-DE" dirty="0"/>
              <a:t> on </a:t>
            </a:r>
            <a:r>
              <a:rPr lang="de-DE" dirty="0" err="1"/>
              <a:t>the</a:t>
            </a:r>
            <a:r>
              <a:rPr lang="de-DE" dirty="0"/>
              <a:t> </a:t>
            </a:r>
            <a:r>
              <a:rPr lang="de-DE" dirty="0" err="1"/>
              <a:t>business</a:t>
            </a:r>
            <a:endParaRPr lang="en-DE" dirty="0"/>
          </a:p>
        </p:txBody>
      </p:sp>
    </p:spTree>
    <p:extLst>
      <p:ext uri="{BB962C8B-B14F-4D97-AF65-F5344CB8AC3E}">
        <p14:creationId xmlns:p14="http://schemas.microsoft.com/office/powerpoint/2010/main" val="212129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7FAC-EC1A-4A1C-B986-4C5B9700D2F5}"/>
              </a:ext>
            </a:extLst>
          </p:cNvPr>
          <p:cNvSpPr>
            <a:spLocks noGrp="1"/>
          </p:cNvSpPr>
          <p:nvPr>
            <p:ph type="title"/>
          </p:nvPr>
        </p:nvSpPr>
        <p:spPr/>
        <p:txBody>
          <a:bodyPr/>
          <a:lstStyle/>
          <a:p>
            <a:r>
              <a:rPr lang="de-AT" dirty="0"/>
              <a:t>Vorgehensweisen</a:t>
            </a:r>
            <a:endParaRPr lang="en-GB" dirty="0"/>
          </a:p>
        </p:txBody>
      </p:sp>
      <p:sp>
        <p:nvSpPr>
          <p:cNvPr id="3" name="TextBox 2">
            <a:extLst>
              <a:ext uri="{FF2B5EF4-FFF2-40B4-BE49-F238E27FC236}">
                <a16:creationId xmlns:a16="http://schemas.microsoft.com/office/drawing/2014/main" id="{0759CB79-2091-4AE7-9D01-EE43CC0ABE29}"/>
              </a:ext>
            </a:extLst>
          </p:cNvPr>
          <p:cNvSpPr txBox="1"/>
          <p:nvPr/>
        </p:nvSpPr>
        <p:spPr>
          <a:xfrm>
            <a:off x="1584000" y="1131590"/>
            <a:ext cx="4644184" cy="26263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AT" sz="3200" dirty="0"/>
              <a:t>Statisch</a:t>
            </a:r>
            <a:endParaRPr lang="de-AT" dirty="0"/>
          </a:p>
          <a:p>
            <a:pPr lvl="1">
              <a:lnSpc>
                <a:spcPct val="150000"/>
              </a:lnSpc>
            </a:pPr>
            <a:r>
              <a:rPr lang="de-AT" dirty="0"/>
              <a:t>-Wasserfallmodel</a:t>
            </a:r>
          </a:p>
          <a:p>
            <a:pPr lvl="1"/>
            <a:endParaRPr lang="de-AT" dirty="0"/>
          </a:p>
          <a:p>
            <a:pPr marL="285750" indent="-285750">
              <a:lnSpc>
                <a:spcPct val="150000"/>
              </a:lnSpc>
              <a:buFont typeface="Arial" panose="020B0604020202020204" pitchFamily="34" charset="0"/>
              <a:buChar char="•"/>
            </a:pPr>
            <a:r>
              <a:rPr lang="de-AT" sz="3200" dirty="0"/>
              <a:t>Dynamisch(Agil)</a:t>
            </a:r>
            <a:endParaRPr lang="de-AT" dirty="0"/>
          </a:p>
          <a:p>
            <a:pPr lvl="1">
              <a:lnSpc>
                <a:spcPct val="150000"/>
              </a:lnSpc>
            </a:pPr>
            <a:r>
              <a:rPr lang="en-GB" dirty="0"/>
              <a:t>-Scrum</a:t>
            </a:r>
          </a:p>
        </p:txBody>
      </p:sp>
    </p:spTree>
    <p:extLst>
      <p:ext uri="{BB962C8B-B14F-4D97-AF65-F5344CB8AC3E}">
        <p14:creationId xmlns:p14="http://schemas.microsoft.com/office/powerpoint/2010/main" val="3262585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1A540020-DA13-46BF-B6DA-9EB28912ED4C}"/>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321" t="3087" r="2382" b="3920"/>
          <a:stretch/>
        </p:blipFill>
        <p:spPr>
          <a:xfrm>
            <a:off x="1371600" y="1920240"/>
            <a:ext cx="2912368" cy="1490693"/>
          </a:xfrm>
        </p:spPr>
      </p:pic>
      <p:sp>
        <p:nvSpPr>
          <p:cNvPr id="3" name="Title 2">
            <a:extLst>
              <a:ext uri="{FF2B5EF4-FFF2-40B4-BE49-F238E27FC236}">
                <a16:creationId xmlns:a16="http://schemas.microsoft.com/office/drawing/2014/main" id="{B8827CB9-ACEF-4DFA-ADB1-94E1BB6FD5BE}"/>
              </a:ext>
            </a:extLst>
          </p:cNvPr>
          <p:cNvSpPr>
            <a:spLocks noGrp="1"/>
          </p:cNvSpPr>
          <p:nvPr>
            <p:ph type="title"/>
          </p:nvPr>
        </p:nvSpPr>
        <p:spPr/>
        <p:txBody>
          <a:bodyPr/>
          <a:lstStyle/>
          <a:p>
            <a:r>
              <a:rPr lang="de-DE" dirty="0"/>
              <a:t>Prozess des Risikomanagements</a:t>
            </a:r>
            <a:endParaRPr lang="en-DE" dirty="0"/>
          </a:p>
        </p:txBody>
      </p:sp>
      <p:sp>
        <p:nvSpPr>
          <p:cNvPr id="6" name="TextBox 5">
            <a:extLst>
              <a:ext uri="{FF2B5EF4-FFF2-40B4-BE49-F238E27FC236}">
                <a16:creationId xmlns:a16="http://schemas.microsoft.com/office/drawing/2014/main" id="{F7493B44-CC34-442D-A8B2-DFB3FAE868A6}"/>
              </a:ext>
            </a:extLst>
          </p:cNvPr>
          <p:cNvSpPr txBox="1"/>
          <p:nvPr/>
        </p:nvSpPr>
        <p:spPr>
          <a:xfrm>
            <a:off x="5292080" y="1933605"/>
            <a:ext cx="3456384" cy="1477328"/>
          </a:xfrm>
          <a:prstGeom prst="rect">
            <a:avLst/>
          </a:prstGeom>
          <a:noFill/>
        </p:spPr>
        <p:txBody>
          <a:bodyPr wrap="square" rtlCol="0">
            <a:spAutoFit/>
          </a:bodyPr>
          <a:lstStyle/>
          <a:p>
            <a:r>
              <a:rPr lang="de-DE" dirty="0"/>
              <a:t>Risikomanagement sollte als     fortlaufender Prozess behandelt werden und über die gesamte  Lebensdauer der Organisation oder des Projekts laufen.</a:t>
            </a:r>
            <a:endParaRPr lang="en-DE" dirty="0"/>
          </a:p>
        </p:txBody>
      </p:sp>
    </p:spTree>
    <p:extLst>
      <p:ext uri="{BB962C8B-B14F-4D97-AF65-F5344CB8AC3E}">
        <p14:creationId xmlns:p14="http://schemas.microsoft.com/office/powerpoint/2010/main" val="1134091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0A72E526-1B7F-4735-AB35-8159F24FFF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43945" y="179550"/>
            <a:ext cx="7656110" cy="4784400"/>
          </a:xfrm>
          <a:ln>
            <a:solidFill>
              <a:schemeClr val="accent1"/>
            </a:solidFill>
          </a:ln>
        </p:spPr>
      </p:pic>
      <p:sp>
        <p:nvSpPr>
          <p:cNvPr id="7" name="Rectangle 6"/>
          <p:cNvSpPr/>
          <p:nvPr/>
        </p:nvSpPr>
        <p:spPr>
          <a:xfrm>
            <a:off x="2123728" y="4083918"/>
            <a:ext cx="4896544" cy="1059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 Placeholder 13"/>
          <p:cNvSpPr txBox="1">
            <a:spLocks/>
          </p:cNvSpPr>
          <p:nvPr/>
        </p:nvSpPr>
        <p:spPr>
          <a:xfrm>
            <a:off x="2627784" y="4129987"/>
            <a:ext cx="3888432" cy="96744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b="1" dirty="0">
                <a:solidFill>
                  <a:schemeClr val="bg1"/>
                </a:solidFill>
                <a:latin typeface="+mj-lt"/>
                <a:cs typeface="Arial" pitchFamily="34" charset="0"/>
              </a:rPr>
              <a:t>Software</a:t>
            </a:r>
          </a:p>
          <a:p>
            <a:pPr marL="0" indent="0" algn="ctr">
              <a:lnSpc>
                <a:spcPct val="110000"/>
              </a:lnSpc>
              <a:buNone/>
            </a:pPr>
            <a:r>
              <a:rPr lang="en-US" altLang="ko-KR" sz="2400" b="1" dirty="0">
                <a:solidFill>
                  <a:schemeClr val="bg1"/>
                </a:solidFill>
                <a:latin typeface="+mj-lt"/>
                <a:cs typeface="Arial" pitchFamily="34" charset="0"/>
              </a:rPr>
              <a:t>Essential ERM</a:t>
            </a:r>
          </a:p>
        </p:txBody>
      </p:sp>
    </p:spTree>
    <p:extLst>
      <p:ext uri="{BB962C8B-B14F-4D97-AF65-F5344CB8AC3E}">
        <p14:creationId xmlns:p14="http://schemas.microsoft.com/office/powerpoint/2010/main" val="2251301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0A72E526-1B7F-4735-AB35-8159F24FFF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43945" y="179550"/>
            <a:ext cx="7656110" cy="4784399"/>
          </a:xfrm>
          <a:ln>
            <a:solidFill>
              <a:schemeClr val="accent1"/>
            </a:solidFill>
          </a:ln>
        </p:spPr>
      </p:pic>
      <p:sp>
        <p:nvSpPr>
          <p:cNvPr id="7" name="Rectangle 6"/>
          <p:cNvSpPr/>
          <p:nvPr/>
        </p:nvSpPr>
        <p:spPr>
          <a:xfrm>
            <a:off x="2123728" y="4083918"/>
            <a:ext cx="4896544" cy="1059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 Placeholder 13"/>
          <p:cNvSpPr txBox="1">
            <a:spLocks/>
          </p:cNvSpPr>
          <p:nvPr/>
        </p:nvSpPr>
        <p:spPr>
          <a:xfrm>
            <a:off x="2627784" y="4129987"/>
            <a:ext cx="3888432" cy="96744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b="1" dirty="0">
                <a:solidFill>
                  <a:schemeClr val="bg1"/>
                </a:solidFill>
                <a:latin typeface="+mj-lt"/>
                <a:cs typeface="Arial" pitchFamily="34" charset="0"/>
              </a:rPr>
              <a:t>Software</a:t>
            </a:r>
          </a:p>
          <a:p>
            <a:pPr marL="0" indent="0" algn="ctr">
              <a:lnSpc>
                <a:spcPct val="110000"/>
              </a:lnSpc>
              <a:buNone/>
            </a:pPr>
            <a:r>
              <a:rPr lang="en-US" altLang="ko-KR" sz="2400" b="1" dirty="0">
                <a:solidFill>
                  <a:schemeClr val="bg1"/>
                </a:solidFill>
                <a:latin typeface="+mj-lt"/>
                <a:cs typeface="Arial" pitchFamily="34" charset="0"/>
              </a:rPr>
              <a:t>Essential ERM</a:t>
            </a:r>
          </a:p>
        </p:txBody>
      </p:sp>
    </p:spTree>
    <p:extLst>
      <p:ext uri="{BB962C8B-B14F-4D97-AF65-F5344CB8AC3E}">
        <p14:creationId xmlns:p14="http://schemas.microsoft.com/office/powerpoint/2010/main" val="3033776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0A72E526-1B7F-4735-AB35-8159F24FFF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43945" y="179550"/>
            <a:ext cx="7656110" cy="4784400"/>
          </a:xfrm>
          <a:ln>
            <a:solidFill>
              <a:schemeClr val="accent1"/>
            </a:solidFill>
          </a:ln>
        </p:spPr>
      </p:pic>
      <p:sp>
        <p:nvSpPr>
          <p:cNvPr id="7" name="Rectangle 6"/>
          <p:cNvSpPr/>
          <p:nvPr/>
        </p:nvSpPr>
        <p:spPr>
          <a:xfrm>
            <a:off x="2123728" y="4083918"/>
            <a:ext cx="4896544" cy="1059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 Placeholder 13"/>
          <p:cNvSpPr txBox="1">
            <a:spLocks/>
          </p:cNvSpPr>
          <p:nvPr/>
        </p:nvSpPr>
        <p:spPr>
          <a:xfrm>
            <a:off x="2627784" y="4129987"/>
            <a:ext cx="3888432" cy="96744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b="1" dirty="0">
                <a:solidFill>
                  <a:schemeClr val="bg1"/>
                </a:solidFill>
                <a:latin typeface="+mj-lt"/>
                <a:cs typeface="Arial" pitchFamily="34" charset="0"/>
              </a:rPr>
              <a:t>Software</a:t>
            </a:r>
          </a:p>
          <a:p>
            <a:pPr marL="0" indent="0" algn="ctr">
              <a:lnSpc>
                <a:spcPct val="110000"/>
              </a:lnSpc>
              <a:buNone/>
            </a:pPr>
            <a:r>
              <a:rPr lang="en-US" altLang="ko-KR" sz="2400" b="1" dirty="0">
                <a:solidFill>
                  <a:schemeClr val="bg1"/>
                </a:solidFill>
                <a:latin typeface="+mj-lt"/>
                <a:cs typeface="Arial" pitchFamily="34" charset="0"/>
              </a:rPr>
              <a:t>Essential ERM</a:t>
            </a:r>
          </a:p>
        </p:txBody>
      </p:sp>
    </p:spTree>
    <p:extLst>
      <p:ext uri="{BB962C8B-B14F-4D97-AF65-F5344CB8AC3E}">
        <p14:creationId xmlns:p14="http://schemas.microsoft.com/office/powerpoint/2010/main" val="2001385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0A72E526-1B7F-4735-AB35-8159F24FFF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43945" y="418469"/>
            <a:ext cx="7656110" cy="4306561"/>
          </a:xfrm>
          <a:ln>
            <a:solidFill>
              <a:schemeClr val="accent1"/>
            </a:solidFill>
          </a:ln>
        </p:spPr>
      </p:pic>
      <p:sp>
        <p:nvSpPr>
          <p:cNvPr id="7" name="Rectangle 6"/>
          <p:cNvSpPr/>
          <p:nvPr/>
        </p:nvSpPr>
        <p:spPr>
          <a:xfrm>
            <a:off x="2123728" y="4083918"/>
            <a:ext cx="4896544" cy="1059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 Placeholder 13"/>
          <p:cNvSpPr txBox="1">
            <a:spLocks/>
          </p:cNvSpPr>
          <p:nvPr/>
        </p:nvSpPr>
        <p:spPr>
          <a:xfrm>
            <a:off x="2627784" y="4129987"/>
            <a:ext cx="3888432" cy="96744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b="1" dirty="0">
                <a:solidFill>
                  <a:schemeClr val="bg1"/>
                </a:solidFill>
                <a:latin typeface="+mj-lt"/>
                <a:cs typeface="Arial" pitchFamily="34" charset="0"/>
              </a:rPr>
              <a:t>Software</a:t>
            </a:r>
          </a:p>
          <a:p>
            <a:pPr marL="0" indent="0" algn="ctr">
              <a:lnSpc>
                <a:spcPct val="110000"/>
              </a:lnSpc>
              <a:buNone/>
            </a:pPr>
            <a:r>
              <a:rPr lang="en-US" altLang="ko-KR" sz="2400" b="1" dirty="0" err="1">
                <a:solidFill>
                  <a:schemeClr val="bg1"/>
                </a:solidFill>
                <a:latin typeface="+mj-lt"/>
                <a:cs typeface="Arial" pitchFamily="34" charset="0"/>
              </a:rPr>
              <a:t>TeamMate</a:t>
            </a:r>
            <a:r>
              <a:rPr lang="en-US" altLang="ko-KR" sz="2400" b="1" dirty="0">
                <a:solidFill>
                  <a:schemeClr val="bg1"/>
                </a:solidFill>
                <a:latin typeface="+mj-lt"/>
                <a:cs typeface="Arial" pitchFamily="34" charset="0"/>
              </a:rPr>
              <a:t> + Audit</a:t>
            </a:r>
          </a:p>
        </p:txBody>
      </p:sp>
    </p:spTree>
    <p:extLst>
      <p:ext uri="{BB962C8B-B14F-4D97-AF65-F5344CB8AC3E}">
        <p14:creationId xmlns:p14="http://schemas.microsoft.com/office/powerpoint/2010/main" val="201682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0A72E526-1B7F-4735-AB35-8159F24FFF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51089" y="418469"/>
            <a:ext cx="6441821" cy="4306561"/>
          </a:xfrm>
          <a:ln>
            <a:solidFill>
              <a:schemeClr val="accent1"/>
            </a:solidFill>
          </a:ln>
        </p:spPr>
      </p:pic>
      <p:sp>
        <p:nvSpPr>
          <p:cNvPr id="7" name="Rectangle 6"/>
          <p:cNvSpPr/>
          <p:nvPr/>
        </p:nvSpPr>
        <p:spPr>
          <a:xfrm>
            <a:off x="2123728" y="4083918"/>
            <a:ext cx="4896544" cy="1059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 Placeholder 13"/>
          <p:cNvSpPr txBox="1">
            <a:spLocks/>
          </p:cNvSpPr>
          <p:nvPr/>
        </p:nvSpPr>
        <p:spPr>
          <a:xfrm>
            <a:off x="2627784" y="4129987"/>
            <a:ext cx="3888432" cy="96744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b="1" dirty="0">
                <a:solidFill>
                  <a:schemeClr val="bg1"/>
                </a:solidFill>
                <a:latin typeface="+mj-lt"/>
                <a:cs typeface="Arial" pitchFamily="34" charset="0"/>
              </a:rPr>
              <a:t>Software</a:t>
            </a:r>
          </a:p>
          <a:p>
            <a:pPr marL="0" indent="0" algn="ctr">
              <a:lnSpc>
                <a:spcPct val="110000"/>
              </a:lnSpc>
              <a:buNone/>
            </a:pPr>
            <a:r>
              <a:rPr lang="en-US" altLang="ko-KR" sz="2400" b="1" dirty="0">
                <a:solidFill>
                  <a:schemeClr val="bg1"/>
                </a:solidFill>
                <a:latin typeface="+mj-lt"/>
                <a:cs typeface="Arial" pitchFamily="34" charset="0"/>
              </a:rPr>
              <a:t>Resolver ERM</a:t>
            </a:r>
          </a:p>
        </p:txBody>
      </p:sp>
    </p:spTree>
    <p:extLst>
      <p:ext uri="{BB962C8B-B14F-4D97-AF65-F5344CB8AC3E}">
        <p14:creationId xmlns:p14="http://schemas.microsoft.com/office/powerpoint/2010/main" val="1842253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0A72E526-1B7F-4735-AB35-8159F24FFF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51089" y="424476"/>
            <a:ext cx="6441821" cy="4294547"/>
          </a:xfrm>
          <a:ln>
            <a:solidFill>
              <a:schemeClr val="accent1"/>
            </a:solidFill>
          </a:ln>
        </p:spPr>
      </p:pic>
      <p:sp>
        <p:nvSpPr>
          <p:cNvPr id="7" name="Rectangle 6"/>
          <p:cNvSpPr/>
          <p:nvPr/>
        </p:nvSpPr>
        <p:spPr>
          <a:xfrm>
            <a:off x="2123728" y="4083918"/>
            <a:ext cx="4896544" cy="1059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 Placeholder 13"/>
          <p:cNvSpPr txBox="1">
            <a:spLocks/>
          </p:cNvSpPr>
          <p:nvPr/>
        </p:nvSpPr>
        <p:spPr>
          <a:xfrm>
            <a:off x="2627784" y="4129987"/>
            <a:ext cx="3888432" cy="96744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sz="2400" b="1" dirty="0">
                <a:solidFill>
                  <a:schemeClr val="bg1"/>
                </a:solidFill>
                <a:latin typeface="+mj-lt"/>
                <a:cs typeface="Arial" pitchFamily="34" charset="0"/>
              </a:rPr>
              <a:t>Software</a:t>
            </a:r>
          </a:p>
          <a:p>
            <a:pPr marL="0" indent="0" algn="ctr">
              <a:lnSpc>
                <a:spcPct val="110000"/>
              </a:lnSpc>
              <a:buNone/>
            </a:pPr>
            <a:r>
              <a:rPr lang="en-US" altLang="ko-KR" sz="2400" b="1" dirty="0">
                <a:solidFill>
                  <a:schemeClr val="bg1"/>
                </a:solidFill>
                <a:latin typeface="+mj-lt"/>
                <a:cs typeface="Arial" pitchFamily="34" charset="0"/>
              </a:rPr>
              <a:t>Resolver ERM</a:t>
            </a:r>
          </a:p>
        </p:txBody>
      </p:sp>
    </p:spTree>
    <p:extLst>
      <p:ext uri="{BB962C8B-B14F-4D97-AF65-F5344CB8AC3E}">
        <p14:creationId xmlns:p14="http://schemas.microsoft.com/office/powerpoint/2010/main" val="112901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2371759"/>
            <a:ext cx="5472608" cy="399981"/>
          </a:xfrm>
        </p:spPr>
        <p:txBody>
          <a:bodyPr/>
          <a:lstStyle/>
          <a:p>
            <a:r>
              <a:rPr lang="en-US" altLang="ko-KR" dirty="0" err="1"/>
              <a:t>Fragen</a:t>
            </a:r>
            <a:endParaRPr lang="ko-KR" alt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975257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2371759"/>
            <a:ext cx="5472608" cy="399981"/>
          </a:xfrm>
        </p:spPr>
        <p:txBody>
          <a:bodyPr/>
          <a:lstStyle/>
          <a:p>
            <a:r>
              <a:rPr lang="en-US" altLang="ko-KR" dirty="0" err="1"/>
              <a:t>Quellen</a:t>
            </a:r>
            <a:endParaRPr lang="ko-KR" alt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752557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4E0B-CACC-430B-A611-25D287ABA940}"/>
              </a:ext>
            </a:extLst>
          </p:cNvPr>
          <p:cNvSpPr>
            <a:spLocks noGrp="1"/>
          </p:cNvSpPr>
          <p:nvPr>
            <p:ph type="title"/>
          </p:nvPr>
        </p:nvSpPr>
        <p:spPr/>
        <p:txBody>
          <a:bodyPr/>
          <a:lstStyle/>
          <a:p>
            <a:r>
              <a:rPr lang="de-DE" dirty="0"/>
              <a:t>Quellen</a:t>
            </a:r>
            <a:endParaRPr lang="en-DE" dirty="0"/>
          </a:p>
        </p:txBody>
      </p:sp>
      <p:sp>
        <p:nvSpPr>
          <p:cNvPr id="3" name="TextBox 2">
            <a:extLst>
              <a:ext uri="{FF2B5EF4-FFF2-40B4-BE49-F238E27FC236}">
                <a16:creationId xmlns:a16="http://schemas.microsoft.com/office/drawing/2014/main" id="{B142311B-0DA5-42FC-8860-1F7A1ADC0135}"/>
              </a:ext>
            </a:extLst>
          </p:cNvPr>
          <p:cNvSpPr txBox="1"/>
          <p:nvPr/>
        </p:nvSpPr>
        <p:spPr>
          <a:xfrm>
            <a:off x="1763688" y="816878"/>
            <a:ext cx="6840760" cy="4185761"/>
          </a:xfrm>
          <a:prstGeom prst="rect">
            <a:avLst/>
          </a:prstGeom>
          <a:noFill/>
        </p:spPr>
        <p:txBody>
          <a:bodyPr wrap="square" rtlCol="0">
            <a:spAutoFit/>
          </a:bodyPr>
          <a:lstStyle/>
          <a:p>
            <a:pPr algn="just"/>
            <a:r>
              <a:rPr lang="en-US" sz="1100" dirty="0" err="1"/>
              <a:t>Informationen</a:t>
            </a:r>
            <a:endParaRPr lang="en-US" sz="1100" dirty="0"/>
          </a:p>
          <a:p>
            <a:pPr marL="171450" indent="-171450" algn="just">
              <a:buFont typeface="Arial" panose="020B0604020202020204" pitchFamily="34" charset="0"/>
              <a:buChar char="•"/>
            </a:pPr>
            <a:r>
              <a:rPr lang="en-US" sz="1100" dirty="0"/>
              <a:t>Wikipedia</a:t>
            </a:r>
            <a:endParaRPr lang="en-US" sz="1100" dirty="0">
              <a:hlinkClick r:id="rId2">
                <a:extLst>
                  <a:ext uri="{A12FA001-AC4F-418D-AE19-62706E023703}">
                    <ahyp:hlinkClr xmlns:ahyp="http://schemas.microsoft.com/office/drawing/2018/hyperlinkcolor" val="tx"/>
                  </a:ext>
                </a:extLst>
              </a:hlinkClick>
            </a:endParaRPr>
          </a:p>
          <a:p>
            <a:pPr marL="171450" indent="-171450" algn="just">
              <a:buFont typeface="Arial" panose="020B0604020202020204" pitchFamily="34" charset="0"/>
              <a:buChar char="•"/>
            </a:pPr>
            <a:r>
              <a:rPr lang="de-DE" sz="1100" dirty="0"/>
              <a:t>MANZ- Betriebswirtschaft und Management HTL II</a:t>
            </a:r>
          </a:p>
          <a:p>
            <a:pPr marL="171450" indent="-171450" algn="just">
              <a:buFont typeface="Arial" panose="020B0604020202020204" pitchFamily="34" charset="0"/>
              <a:buChar char="•"/>
            </a:pPr>
            <a:r>
              <a:rPr lang="de-DE" sz="1100" u="sng" dirty="0">
                <a:hlinkClick r:id="rId3"/>
              </a:rPr>
              <a:t>http://projektmanagement-definitionen.de/</a:t>
            </a:r>
            <a:r>
              <a:rPr lang="de-DE" sz="1100" dirty="0"/>
              <a:t> </a:t>
            </a:r>
            <a:endParaRPr lang="en-DE" sz="1100" dirty="0"/>
          </a:p>
          <a:p>
            <a:pPr algn="just"/>
            <a:endParaRPr lang="en-US" sz="1100" dirty="0">
              <a:hlinkClick r:id="rId2"/>
            </a:endParaRPr>
          </a:p>
          <a:p>
            <a:pPr algn="just"/>
            <a:r>
              <a:rPr lang="en-US" sz="1100" dirty="0" err="1"/>
              <a:t>Bilder</a:t>
            </a:r>
            <a:endParaRPr lang="en-US" sz="1100" dirty="0">
              <a:hlinkClick r:id="rId2">
                <a:extLst>
                  <a:ext uri="{A12FA001-AC4F-418D-AE19-62706E023703}">
                    <ahyp:hlinkClr xmlns:ahyp="http://schemas.microsoft.com/office/drawing/2018/hyperlinkcolor" val="tx"/>
                  </a:ext>
                </a:extLst>
              </a:hlinkClick>
            </a:endParaRPr>
          </a:p>
          <a:p>
            <a:pPr marL="285750" indent="-285750" algn="just">
              <a:buFont typeface="Arial" panose="020B0604020202020204" pitchFamily="34" charset="0"/>
              <a:buChar char="•"/>
            </a:pPr>
            <a:r>
              <a:rPr lang="en-US" sz="1100" u="sng" dirty="0">
                <a:hlinkClick r:id="rId2"/>
              </a:rPr>
              <a:t>https://slideplayer.com/slide/13274431/</a:t>
            </a:r>
            <a:endParaRPr lang="en-DE" sz="1100" dirty="0"/>
          </a:p>
          <a:p>
            <a:pPr marL="285750" indent="-285750" algn="just">
              <a:buFont typeface="Arial" panose="020B0604020202020204" pitchFamily="34" charset="0"/>
              <a:buChar char="•"/>
            </a:pPr>
            <a:r>
              <a:rPr lang="en-US" sz="1100" u="sng" dirty="0">
                <a:hlinkClick r:id="rId4"/>
              </a:rPr>
              <a:t>https://www.researchgate.net/figure/Figur-1-Prozess-Risikomanagement-bei-ATG-Der-Prozess-des-Risikomanagements-ist-bei-der_fig1_238085020</a:t>
            </a:r>
            <a:endParaRPr lang="en-DE" sz="1100" dirty="0"/>
          </a:p>
          <a:p>
            <a:pPr marL="285750" indent="-285750" algn="just">
              <a:buFont typeface="Arial" panose="020B0604020202020204" pitchFamily="34" charset="0"/>
              <a:buChar char="•"/>
            </a:pPr>
            <a:r>
              <a:rPr lang="en-US" sz="1100" u="sng" dirty="0">
                <a:hlinkClick r:id="rId5"/>
              </a:rPr>
              <a:t>https://trackernetworks.com/essential-erm/</a:t>
            </a:r>
            <a:endParaRPr lang="en-DE" sz="1100" dirty="0"/>
          </a:p>
          <a:p>
            <a:pPr marL="285750" indent="-285750" algn="just">
              <a:buFont typeface="Arial" panose="020B0604020202020204" pitchFamily="34" charset="0"/>
              <a:buChar char="•"/>
            </a:pPr>
            <a:r>
              <a:rPr lang="en-US" sz="1100" u="sng" dirty="0">
                <a:hlinkClick r:id="rId6"/>
              </a:rPr>
              <a:t>https://www.youtube.com/watch?v=qV4033MNBSo</a:t>
            </a:r>
            <a:endParaRPr lang="en-DE" sz="1100" dirty="0"/>
          </a:p>
          <a:p>
            <a:pPr marL="285750" indent="-285750" algn="just">
              <a:buFont typeface="Arial" panose="020B0604020202020204" pitchFamily="34" charset="0"/>
              <a:buChar char="•"/>
            </a:pPr>
            <a:r>
              <a:rPr lang="en-US" sz="1100" u="sng" dirty="0">
                <a:hlinkClick r:id="rId7"/>
              </a:rPr>
              <a:t>https://mms.businesswire.com/media/20170315006142/en/575662/5/ERM_Heat_Map_Final_II_highres.jpg?download=1</a:t>
            </a:r>
            <a:endParaRPr lang="en-DE" sz="1100" dirty="0"/>
          </a:p>
          <a:p>
            <a:pPr marL="285750" indent="-285750" algn="just">
              <a:buFont typeface="Arial" panose="020B0604020202020204" pitchFamily="34" charset="0"/>
              <a:buChar char="•"/>
            </a:pPr>
            <a:r>
              <a:rPr lang="en-US" sz="1100" u="sng" dirty="0">
                <a:hlinkClick r:id="rId8"/>
              </a:rPr>
              <a:t>https://static.crozdesk.com/web_app_library/screenshots/images/000/004/030/screenshot/resolver-screenshot-6.png?1490204568</a:t>
            </a:r>
            <a:endParaRPr lang="en-DE" sz="1100" dirty="0"/>
          </a:p>
          <a:p>
            <a:pPr marL="285750" indent="-285750" algn="just">
              <a:buFont typeface="Arial" panose="020B0604020202020204" pitchFamily="34" charset="0"/>
              <a:buChar char="•"/>
            </a:pPr>
            <a:r>
              <a:rPr lang="en-US" sz="1100" u="sng" dirty="0">
                <a:hlinkClick r:id="rId9"/>
              </a:rPr>
              <a:t>https://www.netzsieger.de/sites/default/files/projektmanagement_software-asana_als_beispiel_fuer_benutzerfreundlichkeit.jpg</a:t>
            </a:r>
            <a:endParaRPr lang="en-DE" sz="1100" dirty="0"/>
          </a:p>
          <a:p>
            <a:pPr marL="285750" indent="-285750" algn="just">
              <a:buFont typeface="Arial" panose="020B0604020202020204" pitchFamily="34" charset="0"/>
              <a:buChar char="•"/>
            </a:pPr>
            <a:r>
              <a:rPr lang="en-US" sz="1100" u="sng" dirty="0">
                <a:hlinkClick r:id="rId10"/>
              </a:rPr>
              <a:t>https://edge.alluremedia.com.au/m/l/2015/10/image.png</a:t>
            </a:r>
            <a:r>
              <a:rPr lang="en-US" sz="1100" dirty="0"/>
              <a:t> </a:t>
            </a:r>
            <a:endParaRPr lang="en-DE" sz="1100" dirty="0"/>
          </a:p>
          <a:p>
            <a:pPr marL="285750" indent="-285750" algn="just">
              <a:buFont typeface="Arial" panose="020B0604020202020204" pitchFamily="34" charset="0"/>
              <a:buChar char="•"/>
            </a:pPr>
            <a:r>
              <a:rPr lang="en-US" sz="1100" u="sng" dirty="0">
                <a:hlinkClick r:id="rId11"/>
              </a:rPr>
              <a:t>https://static.projectmanager.com/wp-content/uploads/2018/04/project-portfolio-gantt-chart-600x311@2x.jpg</a:t>
            </a:r>
            <a:r>
              <a:rPr lang="en-US" sz="1100" dirty="0"/>
              <a:t> </a:t>
            </a:r>
          </a:p>
          <a:p>
            <a:pPr marL="285750" indent="-285750" algn="just">
              <a:buFont typeface="Arial" panose="020B0604020202020204" pitchFamily="34" charset="0"/>
              <a:buChar char="•"/>
            </a:pPr>
            <a:r>
              <a:rPr lang="en-US" sz="1100" u="sng" dirty="0">
                <a:hlinkClick r:id="rId12">
                  <a:extLst>
                    <a:ext uri="{A12FA001-AC4F-418D-AE19-62706E023703}">
                      <ahyp:hlinkClr xmlns:ahyp="http://schemas.microsoft.com/office/drawing/2018/hyperlinkcolor" val="tx"/>
                    </a:ext>
                  </a:extLst>
                </a:hlinkClick>
              </a:rPr>
              <a:t>https://www.talkwalker.com/uploads/sites/2/2014/09/02-OpenFilters-PinMediaTypes.png</a:t>
            </a:r>
            <a:endParaRPr lang="en-DE" sz="1100" u="sng" dirty="0"/>
          </a:p>
          <a:p>
            <a:pPr marL="285750" indent="-285750" algn="just">
              <a:buFont typeface="Arial" panose="020B0604020202020204" pitchFamily="34" charset="0"/>
              <a:buChar char="•"/>
            </a:pPr>
            <a:r>
              <a:rPr lang="en-US" sz="1100" u="sng" dirty="0">
                <a:hlinkClick r:id="rId13">
                  <a:extLst>
                    <a:ext uri="{A12FA001-AC4F-418D-AE19-62706E023703}">
                      <ahyp:hlinkClr xmlns:ahyp="http://schemas.microsoft.com/office/drawing/2018/hyperlinkcolor" val="tx"/>
                    </a:ext>
                  </a:extLst>
                </a:hlinkClick>
              </a:rPr>
              <a:t>https://www.google.com/alerts</a:t>
            </a:r>
            <a:endParaRPr lang="en-DE" sz="1100" u="sng" dirty="0"/>
          </a:p>
          <a:p>
            <a:pPr marL="285750" indent="-285750" algn="just">
              <a:buFont typeface="Arial" panose="020B0604020202020204" pitchFamily="34" charset="0"/>
              <a:buChar char="•"/>
            </a:pPr>
            <a:endParaRPr lang="en-DE" sz="1200" dirty="0"/>
          </a:p>
          <a:p>
            <a:pPr marL="285750" indent="-285750" algn="just">
              <a:buFont typeface="Arial" panose="020B0604020202020204" pitchFamily="34" charset="0"/>
              <a:buChar char="•"/>
            </a:pPr>
            <a:endParaRPr lang="en-DE" sz="1200" dirty="0"/>
          </a:p>
        </p:txBody>
      </p:sp>
    </p:spTree>
    <p:extLst>
      <p:ext uri="{BB962C8B-B14F-4D97-AF65-F5344CB8AC3E}">
        <p14:creationId xmlns:p14="http://schemas.microsoft.com/office/powerpoint/2010/main" val="371881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144E-804A-4302-9159-AD48B65F1FD4}"/>
              </a:ext>
            </a:extLst>
          </p:cNvPr>
          <p:cNvSpPr>
            <a:spLocks noGrp="1"/>
          </p:cNvSpPr>
          <p:nvPr>
            <p:ph type="title"/>
          </p:nvPr>
        </p:nvSpPr>
        <p:spPr/>
        <p:txBody>
          <a:bodyPr/>
          <a:lstStyle/>
          <a:p>
            <a:r>
              <a:rPr lang="de-AT" dirty="0"/>
              <a:t>Wasserfallmodell</a:t>
            </a:r>
            <a:endParaRPr lang="en-GB" dirty="0"/>
          </a:p>
        </p:txBody>
      </p:sp>
      <p:sp>
        <p:nvSpPr>
          <p:cNvPr id="3" name="TextBox 2">
            <a:extLst>
              <a:ext uri="{FF2B5EF4-FFF2-40B4-BE49-F238E27FC236}">
                <a16:creationId xmlns:a16="http://schemas.microsoft.com/office/drawing/2014/main" id="{AA9D6A85-A80C-4D9F-AF1E-142D9373B35B}"/>
              </a:ext>
            </a:extLst>
          </p:cNvPr>
          <p:cNvSpPr txBox="1"/>
          <p:nvPr/>
        </p:nvSpPr>
        <p:spPr>
          <a:xfrm>
            <a:off x="1187624" y="987574"/>
            <a:ext cx="6984776" cy="277640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AT" dirty="0"/>
              <a:t>Genaues vorplanen</a:t>
            </a:r>
          </a:p>
          <a:p>
            <a:pPr marL="285750" indent="-285750">
              <a:lnSpc>
                <a:spcPct val="200000"/>
              </a:lnSpc>
              <a:buFont typeface="Arial" panose="020B0604020202020204" pitchFamily="34" charset="0"/>
              <a:buChar char="•"/>
            </a:pPr>
            <a:r>
              <a:rPr lang="de-AT" dirty="0"/>
              <a:t>Niedrige Flexibilität</a:t>
            </a:r>
          </a:p>
          <a:p>
            <a:pPr marL="285750" indent="-285750">
              <a:lnSpc>
                <a:spcPct val="200000"/>
              </a:lnSpc>
              <a:buFont typeface="Arial" panose="020B0604020202020204" pitchFamily="34" charset="0"/>
              <a:buChar char="•"/>
            </a:pPr>
            <a:r>
              <a:rPr lang="de-AT" dirty="0"/>
              <a:t>Fehler werden spät bemerkt</a:t>
            </a:r>
          </a:p>
          <a:p>
            <a:pPr marL="285750" indent="-285750">
              <a:lnSpc>
                <a:spcPct val="200000"/>
              </a:lnSpc>
              <a:buFont typeface="Arial" panose="020B0604020202020204" pitchFamily="34" charset="0"/>
              <a:buChar char="•"/>
            </a:pPr>
            <a:r>
              <a:rPr lang="de-AT" dirty="0"/>
              <a:t>Teures Bug-Fixing</a:t>
            </a:r>
          </a:p>
          <a:p>
            <a:pPr marL="285750" indent="-285750">
              <a:lnSpc>
                <a:spcPct val="200000"/>
              </a:lnSpc>
              <a:buFont typeface="Arial" panose="020B0604020202020204" pitchFamily="34" charset="0"/>
              <a:buChar char="•"/>
            </a:pPr>
            <a:r>
              <a:rPr lang="de-AT" dirty="0"/>
              <a:t>Hoher Planungsaufwand</a:t>
            </a:r>
          </a:p>
        </p:txBody>
      </p:sp>
      <p:pic>
        <p:nvPicPr>
          <p:cNvPr id="5" name="Picture 4">
            <a:extLst>
              <a:ext uri="{FF2B5EF4-FFF2-40B4-BE49-F238E27FC236}">
                <a16:creationId xmlns:a16="http://schemas.microsoft.com/office/drawing/2014/main" id="{9463EE8A-EEA9-418C-AB11-7A8A4A553B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817" y="2073992"/>
            <a:ext cx="2852936" cy="2139702"/>
          </a:xfrm>
          <a:prstGeom prst="rect">
            <a:avLst/>
          </a:prstGeom>
        </p:spPr>
      </p:pic>
    </p:spTree>
    <p:extLst>
      <p:ext uri="{BB962C8B-B14F-4D97-AF65-F5344CB8AC3E}">
        <p14:creationId xmlns:p14="http://schemas.microsoft.com/office/powerpoint/2010/main" val="3613510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608" y="3118562"/>
            <a:ext cx="7056784" cy="533308"/>
          </a:xfrm>
          <a:prstGeom prst="rect">
            <a:avLst/>
          </a:prstGeom>
        </p:spPr>
        <p:txBody>
          <a:bodyPr/>
          <a:lstStyle/>
          <a:p>
            <a:r>
              <a:rPr lang="en-US" altLang="ko-KR" sz="3200" dirty="0" err="1">
                <a:latin typeface="+mj-lt"/>
              </a:rPr>
              <a:t>Vielen</a:t>
            </a:r>
            <a:r>
              <a:rPr lang="en-US" altLang="ko-KR" sz="3200" dirty="0">
                <a:latin typeface="+mj-lt"/>
              </a:rPr>
              <a:t> Dank </a:t>
            </a:r>
            <a:r>
              <a:rPr lang="en-US" altLang="ko-KR" sz="3200" dirty="0" err="1">
                <a:latin typeface="+mj-lt"/>
              </a:rPr>
              <a:t>für</a:t>
            </a:r>
            <a:r>
              <a:rPr lang="en-US" altLang="ko-KR" sz="3200" dirty="0">
                <a:latin typeface="+mj-lt"/>
              </a:rPr>
              <a:t> </a:t>
            </a:r>
            <a:r>
              <a:rPr lang="en-US" altLang="ko-KR" sz="3200" dirty="0" err="1">
                <a:latin typeface="+mj-lt"/>
              </a:rPr>
              <a:t>Ihre</a:t>
            </a:r>
            <a:r>
              <a:rPr lang="en-US" altLang="ko-KR" sz="3200" dirty="0">
                <a:latin typeface="+mj-lt"/>
              </a:rPr>
              <a:t> </a:t>
            </a:r>
            <a:r>
              <a:rPr lang="en-US" altLang="ko-KR" sz="3200" dirty="0" err="1">
                <a:latin typeface="+mj-lt"/>
              </a:rPr>
              <a:t>Aufmerksamkeit</a:t>
            </a:r>
            <a:r>
              <a:rPr lang="en-US" altLang="ko-KR" sz="3200" dirty="0">
                <a:latin typeface="+mj-lt"/>
              </a:rPr>
              <a:t>!</a:t>
            </a:r>
            <a:endParaRPr lang="ko-KR" altLang="en-US" sz="3200" dirty="0">
              <a:latin typeface="+mj-lt"/>
            </a:endParaRPr>
          </a:p>
        </p:txBody>
      </p:sp>
    </p:spTree>
    <p:extLst>
      <p:ext uri="{BB962C8B-B14F-4D97-AF65-F5344CB8AC3E}">
        <p14:creationId xmlns:p14="http://schemas.microsoft.com/office/powerpoint/2010/main" val="287543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2495-52F5-49E4-9E01-6D4E6EB32AD0}"/>
              </a:ext>
            </a:extLst>
          </p:cNvPr>
          <p:cNvSpPr>
            <a:spLocks noGrp="1"/>
          </p:cNvSpPr>
          <p:nvPr>
            <p:ph type="title"/>
          </p:nvPr>
        </p:nvSpPr>
        <p:spPr>
          <a:xfrm>
            <a:off x="792000" y="123478"/>
            <a:ext cx="7560000" cy="776530"/>
          </a:xfrm>
        </p:spPr>
        <p:txBody>
          <a:bodyPr/>
          <a:lstStyle/>
          <a:p>
            <a:pPr algn="ctr"/>
            <a:r>
              <a:rPr lang="de-AT" dirty="0"/>
              <a:t>Netzplan</a:t>
            </a:r>
            <a:endParaRPr lang="en-GB" dirty="0"/>
          </a:p>
        </p:txBody>
      </p:sp>
      <p:sp>
        <p:nvSpPr>
          <p:cNvPr id="3" name="TextBox 2">
            <a:extLst>
              <a:ext uri="{FF2B5EF4-FFF2-40B4-BE49-F238E27FC236}">
                <a16:creationId xmlns:a16="http://schemas.microsoft.com/office/drawing/2014/main" id="{AB0E14A0-7D3F-4B2F-8702-A695D9AC95F0}"/>
              </a:ext>
            </a:extLst>
          </p:cNvPr>
          <p:cNvSpPr txBox="1"/>
          <p:nvPr/>
        </p:nvSpPr>
        <p:spPr>
          <a:xfrm>
            <a:off x="827584" y="1059582"/>
            <a:ext cx="8064896" cy="2031325"/>
          </a:xfrm>
          <a:prstGeom prst="rect">
            <a:avLst/>
          </a:prstGeom>
          <a:noFill/>
        </p:spPr>
        <p:txBody>
          <a:bodyPr wrap="square" rtlCol="0">
            <a:spAutoFit/>
          </a:bodyPr>
          <a:lstStyle/>
          <a:p>
            <a:r>
              <a:rPr lang="de-AT" dirty="0"/>
              <a:t>Dient zur </a:t>
            </a:r>
            <a:r>
              <a:rPr lang="de-DE" dirty="0"/>
              <a:t>Analyse, Beschreibung, Planung, Steuerung und Überwachung von Abläufen.</a:t>
            </a:r>
          </a:p>
          <a:p>
            <a:endParaRPr lang="de-DE" dirty="0"/>
          </a:p>
          <a:p>
            <a:r>
              <a:rPr lang="de-DE" dirty="0"/>
              <a:t>Es werden finanzielle Aufwendungen, technischer und materieller Aufwand    und andere Ressourcen berücksichtigt.</a:t>
            </a:r>
          </a:p>
          <a:p>
            <a:endParaRPr lang="de-DE" dirty="0"/>
          </a:p>
          <a:p>
            <a:r>
              <a:rPr lang="de-DE" dirty="0"/>
              <a:t>Darstellung erfolgt tabellarisch oder grafisch.</a:t>
            </a:r>
            <a:endParaRPr lang="en-GB" dirty="0"/>
          </a:p>
        </p:txBody>
      </p:sp>
      <p:pic>
        <p:nvPicPr>
          <p:cNvPr id="5" name="Picture 4">
            <a:extLst>
              <a:ext uri="{FF2B5EF4-FFF2-40B4-BE49-F238E27FC236}">
                <a16:creationId xmlns:a16="http://schemas.microsoft.com/office/drawing/2014/main" id="{D26D4053-7AEA-4938-A30B-97C256927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3825" y="3090907"/>
            <a:ext cx="3456384" cy="1296144"/>
          </a:xfrm>
          <a:prstGeom prst="rect">
            <a:avLst/>
          </a:prstGeom>
        </p:spPr>
      </p:pic>
    </p:spTree>
    <p:extLst>
      <p:ext uri="{BB962C8B-B14F-4D97-AF65-F5344CB8AC3E}">
        <p14:creationId xmlns:p14="http://schemas.microsoft.com/office/powerpoint/2010/main" val="324583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F6AC-C870-46E4-B6BA-1BAA983E4AF2}"/>
              </a:ext>
            </a:extLst>
          </p:cNvPr>
          <p:cNvSpPr>
            <a:spLocks noGrp="1"/>
          </p:cNvSpPr>
          <p:nvPr>
            <p:ph type="title"/>
          </p:nvPr>
        </p:nvSpPr>
        <p:spPr>
          <a:xfrm>
            <a:off x="0" y="195486"/>
            <a:ext cx="9124716" cy="776530"/>
          </a:xfrm>
        </p:spPr>
        <p:txBody>
          <a:bodyPr/>
          <a:lstStyle/>
          <a:p>
            <a:pPr algn="ctr"/>
            <a:r>
              <a:rPr lang="de-AT" dirty="0"/>
              <a:t>Vier Fragen bei Erstellung des Netzplans</a:t>
            </a:r>
            <a:endParaRPr lang="en-GB" dirty="0"/>
          </a:p>
        </p:txBody>
      </p:sp>
      <p:sp>
        <p:nvSpPr>
          <p:cNvPr id="3" name="TextBox 2">
            <a:extLst>
              <a:ext uri="{FF2B5EF4-FFF2-40B4-BE49-F238E27FC236}">
                <a16:creationId xmlns:a16="http://schemas.microsoft.com/office/drawing/2014/main" id="{7E98AF1B-9B95-49FD-A952-77DBD8DFDAAD}"/>
              </a:ext>
            </a:extLst>
          </p:cNvPr>
          <p:cNvSpPr txBox="1"/>
          <p:nvPr/>
        </p:nvSpPr>
        <p:spPr>
          <a:xfrm>
            <a:off x="467544" y="1059582"/>
            <a:ext cx="8496944" cy="2862322"/>
          </a:xfrm>
          <a:prstGeom prst="rect">
            <a:avLst/>
          </a:prstGeom>
          <a:noFill/>
        </p:spPr>
        <p:txBody>
          <a:bodyPr wrap="square" rtlCol="0">
            <a:spAutoFit/>
          </a:bodyPr>
          <a:lstStyle/>
          <a:p>
            <a:pPr marL="342900" lvl="0" indent="-342900">
              <a:buFont typeface="+mj-lt"/>
              <a:buAutoNum type="arabicPeriod"/>
            </a:pPr>
            <a:r>
              <a:rPr lang="de-DE" dirty="0"/>
              <a:t>Welche Dauer ist für den Abschluss des Projekts vorgesehen? Welche Risiko- </a:t>
            </a:r>
            <a:r>
              <a:rPr lang="de-DE" dirty="0" err="1"/>
              <a:t>faktoren</a:t>
            </a:r>
            <a:r>
              <a:rPr lang="de-DE" dirty="0"/>
              <a:t> müssen hier beachtet werden?</a:t>
            </a:r>
          </a:p>
          <a:p>
            <a:pPr marL="342900" lvl="0" indent="-342900">
              <a:buFont typeface="+mj-lt"/>
              <a:buAutoNum type="arabicPeriod"/>
            </a:pPr>
            <a:endParaRPr lang="en-GB" dirty="0"/>
          </a:p>
          <a:p>
            <a:pPr marL="342900" lvl="0" indent="-342900">
              <a:buFont typeface="+mj-lt"/>
              <a:buAutoNum type="arabicPeriod"/>
            </a:pPr>
            <a:r>
              <a:rPr lang="de-AT" dirty="0"/>
              <a:t>Welche kritischen Aktivitäten sind vorhanden?</a:t>
            </a:r>
          </a:p>
          <a:p>
            <a:pPr marL="342900" lvl="0" indent="-342900">
              <a:buFont typeface="+mj-lt"/>
              <a:buAutoNum type="arabicPeriod"/>
            </a:pPr>
            <a:endParaRPr lang="en-GB" dirty="0"/>
          </a:p>
          <a:p>
            <a:pPr marL="342900" lvl="0" indent="-342900">
              <a:buFont typeface="+mj-lt"/>
              <a:buAutoNum type="arabicPeriod"/>
            </a:pPr>
            <a:r>
              <a:rPr lang="de-DE" dirty="0"/>
              <a:t>Läuft das Projekt im Einklang mit dem Zeitplan?</a:t>
            </a:r>
          </a:p>
          <a:p>
            <a:pPr marL="342900" lvl="0" indent="-342900">
              <a:buFont typeface="+mj-lt"/>
              <a:buAutoNum type="arabicPeriod"/>
            </a:pPr>
            <a:endParaRPr lang="en-GB" dirty="0"/>
          </a:p>
          <a:p>
            <a:pPr marL="342900" lvl="0" indent="-342900">
              <a:buFont typeface="+mj-lt"/>
              <a:buAutoNum type="arabicPeriod"/>
            </a:pPr>
            <a:r>
              <a:rPr lang="de-DE" dirty="0"/>
              <a:t>Wie kann eine Beschleunigung unter dem kleinsten möglichen Kostenaufwand bewirkt werden?</a:t>
            </a:r>
            <a:endParaRPr lang="en-GB" dirty="0"/>
          </a:p>
          <a:p>
            <a:endParaRPr lang="en-GB" dirty="0"/>
          </a:p>
        </p:txBody>
      </p:sp>
    </p:spTree>
    <p:extLst>
      <p:ext uri="{BB962C8B-B14F-4D97-AF65-F5344CB8AC3E}">
        <p14:creationId xmlns:p14="http://schemas.microsoft.com/office/powerpoint/2010/main" val="79100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1BFBA3-EAF8-4C10-A7E5-9078AF7F7AA8}"/>
              </a:ext>
            </a:extLst>
          </p:cNvPr>
          <p:cNvSpPr>
            <a:spLocks noGrp="1"/>
          </p:cNvSpPr>
          <p:nvPr>
            <p:ph type="title"/>
          </p:nvPr>
        </p:nvSpPr>
        <p:spPr>
          <a:xfrm>
            <a:off x="0" y="2211711"/>
            <a:ext cx="9144000" cy="648071"/>
          </a:xfrm>
        </p:spPr>
        <p:txBody>
          <a:bodyPr/>
          <a:lstStyle/>
          <a:p>
            <a:r>
              <a:rPr lang="de-AT" sz="4400" dirty="0"/>
              <a:t>Projektphasen</a:t>
            </a:r>
            <a:endParaRPr lang="en-GB" sz="4400" dirty="0"/>
          </a:p>
        </p:txBody>
      </p:sp>
    </p:spTree>
    <p:extLst>
      <p:ext uri="{BB962C8B-B14F-4D97-AF65-F5344CB8AC3E}">
        <p14:creationId xmlns:p14="http://schemas.microsoft.com/office/powerpoint/2010/main" val="333624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0D2E-43EF-47C4-9DAB-D630359C19D0}"/>
              </a:ext>
            </a:extLst>
          </p:cNvPr>
          <p:cNvSpPr>
            <a:spLocks noGrp="1"/>
          </p:cNvSpPr>
          <p:nvPr>
            <p:ph type="title"/>
          </p:nvPr>
        </p:nvSpPr>
        <p:spPr>
          <a:xfrm>
            <a:off x="0" y="483518"/>
            <a:ext cx="9144000" cy="776530"/>
          </a:xfrm>
        </p:spPr>
        <p:txBody>
          <a:bodyPr/>
          <a:lstStyle/>
          <a:p>
            <a:pPr algn="ctr"/>
            <a:r>
              <a:rPr lang="de-AT" sz="3200" dirty="0"/>
              <a:t>Analyse der Ausgangslage und Zieldefinition</a:t>
            </a:r>
            <a:endParaRPr lang="en-GB" sz="3200" dirty="0"/>
          </a:p>
        </p:txBody>
      </p:sp>
      <p:sp>
        <p:nvSpPr>
          <p:cNvPr id="4" name="TextBox 3">
            <a:extLst>
              <a:ext uri="{FF2B5EF4-FFF2-40B4-BE49-F238E27FC236}">
                <a16:creationId xmlns:a16="http://schemas.microsoft.com/office/drawing/2014/main" id="{0821CF75-4D38-4321-A24A-2D3C5857370D}"/>
              </a:ext>
            </a:extLst>
          </p:cNvPr>
          <p:cNvSpPr txBox="1"/>
          <p:nvPr/>
        </p:nvSpPr>
        <p:spPr>
          <a:xfrm>
            <a:off x="1043608" y="1131590"/>
            <a:ext cx="7632848" cy="245907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de-AT" sz="2000" dirty="0"/>
              <a:t>Definition des Projektinhalts</a:t>
            </a:r>
          </a:p>
          <a:p>
            <a:pPr marL="285750" indent="-285750">
              <a:lnSpc>
                <a:spcPct val="200000"/>
              </a:lnSpc>
              <a:buFont typeface="Arial" panose="020B0604020202020204" pitchFamily="34" charset="0"/>
              <a:buChar char="•"/>
            </a:pPr>
            <a:r>
              <a:rPr lang="de-AT" sz="2000" dirty="0"/>
              <a:t>Festlegung der Projektziele</a:t>
            </a:r>
          </a:p>
          <a:p>
            <a:pPr marL="285750" indent="-285750">
              <a:lnSpc>
                <a:spcPct val="200000"/>
              </a:lnSpc>
              <a:buFont typeface="Arial" panose="020B0604020202020204" pitchFamily="34" charset="0"/>
              <a:buChar char="•"/>
            </a:pPr>
            <a:r>
              <a:rPr lang="de-AT" sz="2000" dirty="0"/>
              <a:t>Lasten- und Pflichtenheft</a:t>
            </a:r>
          </a:p>
          <a:p>
            <a:pPr marL="285750" indent="-285750">
              <a:lnSpc>
                <a:spcPct val="200000"/>
              </a:lnSpc>
              <a:buFont typeface="Arial" panose="020B0604020202020204" pitchFamily="34" charset="0"/>
              <a:buChar char="•"/>
            </a:pPr>
            <a:r>
              <a:rPr lang="de-AT" sz="2000" dirty="0"/>
              <a:t>Checklisten</a:t>
            </a:r>
            <a:endParaRPr lang="en-GB" sz="2000" dirty="0"/>
          </a:p>
        </p:txBody>
      </p:sp>
      <p:pic>
        <p:nvPicPr>
          <p:cNvPr id="5" name="Picture 4" descr="http://www.vorlagen.de/media/4813/5j6V90KxkY.gif">
            <a:extLst>
              <a:ext uri="{FF2B5EF4-FFF2-40B4-BE49-F238E27FC236}">
                <a16:creationId xmlns:a16="http://schemas.microsoft.com/office/drawing/2014/main" id="{47668A5F-7C4F-4084-B44B-3C28ADDF74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66671" y="1235555"/>
            <a:ext cx="3490515" cy="2859514"/>
          </a:xfrm>
          <a:prstGeom prst="rect">
            <a:avLst/>
          </a:prstGeom>
          <a:noFill/>
          <a:ln>
            <a:noFill/>
          </a:ln>
        </p:spPr>
      </p:pic>
    </p:spTree>
    <p:extLst>
      <p:ext uri="{BB962C8B-B14F-4D97-AF65-F5344CB8AC3E}">
        <p14:creationId xmlns:p14="http://schemas.microsoft.com/office/powerpoint/2010/main" val="3382033397"/>
      </p:ext>
    </p:extLst>
  </p:cSld>
  <p:clrMapOvr>
    <a:masterClrMapping/>
  </p:clrMapOvr>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DD2D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DD2D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2670</Words>
  <Application>Microsoft Office PowerPoint</Application>
  <PresentationFormat>On-screen Show (16:9)</PresentationFormat>
  <Paragraphs>441</Paragraphs>
  <Slides>50</Slides>
  <Notes>29</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50</vt:i4>
      </vt:variant>
    </vt:vector>
  </HeadingPairs>
  <TitlesOfParts>
    <vt:vector size="56" baseType="lpstr">
      <vt:lpstr>맑은 고딕</vt:lpstr>
      <vt:lpstr>Arial</vt:lpstr>
      <vt:lpstr>Segoe UI Light</vt:lpstr>
      <vt:lpstr>Cover and End Slide Master</vt:lpstr>
      <vt:lpstr>Contents Slide Master</vt:lpstr>
      <vt:lpstr>Section Break Slide Master</vt:lpstr>
      <vt:lpstr>Projekt-, Krisen- und Risikomanagement</vt:lpstr>
      <vt:lpstr>  Agenda</vt:lpstr>
      <vt:lpstr>Projektmanagement</vt:lpstr>
      <vt:lpstr>Vorgehensweisen</vt:lpstr>
      <vt:lpstr>Wasserfallmodell</vt:lpstr>
      <vt:lpstr>Netzplan</vt:lpstr>
      <vt:lpstr>Vier Fragen bei Erstellung des Netzplans</vt:lpstr>
      <vt:lpstr>Projektphasen</vt:lpstr>
      <vt:lpstr>Analyse der Ausgangslage und Zieldefinition</vt:lpstr>
      <vt:lpstr>Konzeption</vt:lpstr>
      <vt:lpstr>Planung</vt:lpstr>
      <vt:lpstr>Durchführung</vt:lpstr>
      <vt:lpstr>Produkteinführung und Projektabschluss</vt:lpstr>
      <vt:lpstr>Projektstrukturplan</vt:lpstr>
      <vt:lpstr>Top-Down Ansatz</vt:lpstr>
      <vt:lpstr>Bottom-Up Ansatz</vt:lpstr>
      <vt:lpstr>YO-YO Ansatz</vt:lpstr>
      <vt:lpstr>Projektabgrenzung</vt:lpstr>
      <vt:lpstr>Kick-Off Meeting</vt:lpstr>
      <vt:lpstr>Stakeholder</vt:lpstr>
      <vt:lpstr>Multiprojektmanagement</vt:lpstr>
      <vt:lpstr>Strategische Ziele</vt:lpstr>
      <vt:lpstr>Operatives Vorgehen</vt:lpstr>
      <vt:lpstr>Erfolgsfaktor Projektmanagement</vt:lpstr>
      <vt:lpstr>Technologien</vt:lpstr>
      <vt:lpstr>Krisenmanagement</vt:lpstr>
      <vt:lpstr>Was ist eine Krise</vt:lpstr>
      <vt:lpstr>PowerPoint Presentation</vt:lpstr>
      <vt:lpstr>Types of crises</vt:lpstr>
      <vt:lpstr>Strategien zur Krisenbewältigung</vt:lpstr>
      <vt:lpstr>Strategien zur Krisenvermeidung oder Krisenverminderung</vt:lpstr>
      <vt:lpstr>Krisenstab</vt:lpstr>
      <vt:lpstr>PowerPoint Presentation</vt:lpstr>
      <vt:lpstr>PowerPoint Presentation</vt:lpstr>
      <vt:lpstr>Risikomanagement</vt:lpstr>
      <vt:lpstr>Was ist ein Risiko</vt:lpstr>
      <vt:lpstr>Risiken</vt:lpstr>
      <vt:lpstr>Auf Risiken reagieren</vt:lpstr>
      <vt:lpstr>Probability Impact Matrix</vt:lpstr>
      <vt:lpstr>Prozess des Risikomanagements</vt:lpstr>
      <vt:lpstr>PowerPoint Presentation</vt:lpstr>
      <vt:lpstr>PowerPoint Presentation</vt:lpstr>
      <vt:lpstr>PowerPoint Presentation</vt:lpstr>
      <vt:lpstr>PowerPoint Presentation</vt:lpstr>
      <vt:lpstr>PowerPoint Presentation</vt:lpstr>
      <vt:lpstr>PowerPoint Presentation</vt:lpstr>
      <vt:lpstr>Fragen</vt:lpstr>
      <vt:lpstr>Quellen</vt:lpstr>
      <vt:lpstr>Quellen</vt:lpstr>
      <vt:lpstr>Vielen Dank für Ihre Aufmerksamkeit!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WINKLER Christian, 5AHIFS</cp:lastModifiedBy>
  <cp:revision>160</cp:revision>
  <dcterms:created xsi:type="dcterms:W3CDTF">2016-11-07T07:00:36Z</dcterms:created>
  <dcterms:modified xsi:type="dcterms:W3CDTF">2019-02-19T14:10:11Z</dcterms:modified>
</cp:coreProperties>
</file>