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741" autoAdjust="0"/>
  </p:normalViewPr>
  <p:slideViewPr>
    <p:cSldViewPr snapToGrid="0">
      <p:cViewPr varScale="1">
        <p:scale>
          <a:sx n="99" d="100"/>
          <a:sy n="99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IC Kristian, 5AHIFS" userId="S::rajick@edu.htl-villach.at::b8bbf308-fe79-44b0-a014-4538754c3f78" providerId="AD" clId="Web-{11EFC62F-CEBF-1F29-8713-51E775570B32}"/>
    <pc:docChg chg="modSld">
      <pc:chgData name="RAJIC Kristian, 5AHIFS" userId="S::rajick@edu.htl-villach.at::b8bbf308-fe79-44b0-a014-4538754c3f78" providerId="AD" clId="Web-{11EFC62F-CEBF-1F29-8713-51E775570B32}" dt="2018-12-04T14:26:45.735" v="191"/>
      <pc:docMkLst>
        <pc:docMk/>
      </pc:docMkLst>
      <pc:sldChg chg="modSp modNotes">
        <pc:chgData name="RAJIC Kristian, 5AHIFS" userId="S::rajick@edu.htl-villach.at::b8bbf308-fe79-44b0-a014-4538754c3f78" providerId="AD" clId="Web-{11EFC62F-CEBF-1F29-8713-51E775570B32}" dt="2018-12-04T14:21:14.343" v="43"/>
        <pc:sldMkLst>
          <pc:docMk/>
          <pc:sldMk cId="318901783" sldId="256"/>
        </pc:sldMkLst>
        <pc:spChg chg="mod">
          <ac:chgData name="RAJIC Kristian, 5AHIFS" userId="S::rajick@edu.htl-villach.at::b8bbf308-fe79-44b0-a014-4538754c3f78" providerId="AD" clId="Web-{11EFC62F-CEBF-1F29-8713-51E775570B32}" dt="2018-12-04T14:20:30.452" v="34" actId="20577"/>
          <ac:spMkLst>
            <pc:docMk/>
            <pc:sldMk cId="318901783" sldId="256"/>
            <ac:spMk id="2" creationId="{4B751E33-C2BA-4225-8284-B02E3A5D871C}"/>
          </ac:spMkLst>
        </pc:spChg>
      </pc:sldChg>
      <pc:sldChg chg="modNotes">
        <pc:chgData name="RAJIC Kristian, 5AHIFS" userId="S::rajick@edu.htl-villach.at::b8bbf308-fe79-44b0-a014-4538754c3f78" providerId="AD" clId="Web-{11EFC62F-CEBF-1F29-8713-51E775570B32}" dt="2018-12-04T14:21:32.874" v="49"/>
        <pc:sldMkLst>
          <pc:docMk/>
          <pc:sldMk cId="125843473" sldId="257"/>
        </pc:sldMkLst>
      </pc:sldChg>
      <pc:sldChg chg="modNotes">
        <pc:chgData name="RAJIC Kristian, 5AHIFS" userId="S::rajick@edu.htl-villach.at::b8bbf308-fe79-44b0-a014-4538754c3f78" providerId="AD" clId="Web-{11EFC62F-CEBF-1F29-8713-51E775570B32}" dt="2018-12-04T14:21:59.109" v="57"/>
        <pc:sldMkLst>
          <pc:docMk/>
          <pc:sldMk cId="2987680409" sldId="258"/>
        </pc:sldMkLst>
      </pc:sldChg>
      <pc:sldChg chg="modNotes">
        <pc:chgData name="RAJIC Kristian, 5AHIFS" userId="S::rajick@edu.htl-villach.at::b8bbf308-fe79-44b0-a014-4538754c3f78" providerId="AD" clId="Web-{11EFC62F-CEBF-1F29-8713-51E775570B32}" dt="2018-12-04T14:22:10.609" v="61"/>
        <pc:sldMkLst>
          <pc:docMk/>
          <pc:sldMk cId="3618833655" sldId="259"/>
        </pc:sldMkLst>
      </pc:sldChg>
      <pc:sldChg chg="modNotes">
        <pc:chgData name="RAJIC Kristian, 5AHIFS" userId="S::rajick@edu.htl-villach.at::b8bbf308-fe79-44b0-a014-4538754c3f78" providerId="AD" clId="Web-{11EFC62F-CEBF-1F29-8713-51E775570B32}" dt="2018-12-04T14:22:24.593" v="65"/>
        <pc:sldMkLst>
          <pc:docMk/>
          <pc:sldMk cId="404072225" sldId="260"/>
        </pc:sldMkLst>
      </pc:sldChg>
      <pc:sldChg chg="modNotes">
        <pc:chgData name="RAJIC Kristian, 5AHIFS" userId="S::rajick@edu.htl-villach.at::b8bbf308-fe79-44b0-a014-4538754c3f78" providerId="AD" clId="Web-{11EFC62F-CEBF-1F29-8713-51E775570B32}" dt="2018-12-04T14:25:08.890" v="118"/>
        <pc:sldMkLst>
          <pc:docMk/>
          <pc:sldMk cId="3391126893" sldId="261"/>
        </pc:sldMkLst>
      </pc:sldChg>
      <pc:sldChg chg="modNotes">
        <pc:chgData name="RAJIC Kristian, 5AHIFS" userId="S::rajick@edu.htl-villach.at::b8bbf308-fe79-44b0-a014-4538754c3f78" providerId="AD" clId="Web-{11EFC62F-CEBF-1F29-8713-51E775570B32}" dt="2018-12-04T14:22:43.452" v="74"/>
        <pc:sldMkLst>
          <pc:docMk/>
          <pc:sldMk cId="1796700438" sldId="262"/>
        </pc:sldMkLst>
      </pc:sldChg>
      <pc:sldChg chg="modNotes">
        <pc:chgData name="RAJIC Kristian, 5AHIFS" userId="S::rajick@edu.htl-villach.at::b8bbf308-fe79-44b0-a014-4538754c3f78" providerId="AD" clId="Web-{11EFC62F-CEBF-1F29-8713-51E775570B32}" dt="2018-12-04T14:22:47.202" v="76"/>
        <pc:sldMkLst>
          <pc:docMk/>
          <pc:sldMk cId="1905790152" sldId="263"/>
        </pc:sldMkLst>
      </pc:sldChg>
      <pc:sldChg chg="modSp modNotes">
        <pc:chgData name="RAJIC Kristian, 5AHIFS" userId="S::rajick@edu.htl-villach.at::b8bbf308-fe79-44b0-a014-4538754c3f78" providerId="AD" clId="Web-{11EFC62F-CEBF-1F29-8713-51E775570B32}" dt="2018-12-04T14:23:34.312" v="80"/>
        <pc:sldMkLst>
          <pc:docMk/>
          <pc:sldMk cId="1745784099" sldId="264"/>
        </pc:sldMkLst>
        <pc:spChg chg="mod">
          <ac:chgData name="RAJIC Kristian, 5AHIFS" userId="S::rajick@edu.htl-villach.at::b8bbf308-fe79-44b0-a014-4538754c3f78" providerId="AD" clId="Web-{11EFC62F-CEBF-1F29-8713-51E775570B32}" dt="2018-12-04T14:14:29.781" v="19" actId="20577"/>
          <ac:spMkLst>
            <pc:docMk/>
            <pc:sldMk cId="1745784099" sldId="264"/>
            <ac:spMk id="3" creationId="{A2E00577-1244-4D60-8BCA-806033921EF9}"/>
          </ac:spMkLst>
        </pc:spChg>
      </pc:sldChg>
      <pc:sldChg chg="modNotes">
        <pc:chgData name="RAJIC Kristian, 5AHIFS" userId="S::rajick@edu.htl-villach.at::b8bbf308-fe79-44b0-a014-4538754c3f78" providerId="AD" clId="Web-{11EFC62F-CEBF-1F29-8713-51E775570B32}" dt="2018-12-04T14:23:51.765" v="91"/>
        <pc:sldMkLst>
          <pc:docMk/>
          <pc:sldMk cId="3959072600" sldId="265"/>
        </pc:sldMkLst>
      </pc:sldChg>
      <pc:sldChg chg="modSp modNotes">
        <pc:chgData name="RAJIC Kristian, 5AHIFS" userId="S::rajick@edu.htl-villach.at::b8bbf308-fe79-44b0-a014-4538754c3f78" providerId="AD" clId="Web-{11EFC62F-CEBF-1F29-8713-51E775570B32}" dt="2018-12-04T14:24:19.874" v="113"/>
        <pc:sldMkLst>
          <pc:docMk/>
          <pc:sldMk cId="3240121014" sldId="266"/>
        </pc:sldMkLst>
        <pc:spChg chg="mod">
          <ac:chgData name="RAJIC Kristian, 5AHIFS" userId="S::rajick@edu.htl-villach.at::b8bbf308-fe79-44b0-a014-4538754c3f78" providerId="AD" clId="Web-{11EFC62F-CEBF-1F29-8713-51E775570B32}" dt="2018-12-04T14:16:54.406" v="27" actId="20577"/>
          <ac:spMkLst>
            <pc:docMk/>
            <pc:sldMk cId="3240121014" sldId="266"/>
            <ac:spMk id="4" creationId="{8C409AC0-F81B-4B1B-8BAE-8D9398CC9F87}"/>
          </ac:spMkLst>
        </pc:spChg>
      </pc:sldChg>
      <pc:sldChg chg="modNotes">
        <pc:chgData name="RAJIC Kristian, 5AHIFS" userId="S::rajick@edu.htl-villach.at::b8bbf308-fe79-44b0-a014-4538754c3f78" providerId="AD" clId="Web-{11EFC62F-CEBF-1F29-8713-51E775570B32}" dt="2018-12-04T14:25:22.859" v="124"/>
        <pc:sldMkLst>
          <pc:docMk/>
          <pc:sldMk cId="4285539603" sldId="268"/>
        </pc:sldMkLst>
      </pc:sldChg>
      <pc:sldChg chg="modNotes">
        <pc:chgData name="RAJIC Kristian, 5AHIFS" userId="S::rajick@edu.htl-villach.at::b8bbf308-fe79-44b0-a014-4538754c3f78" providerId="AD" clId="Web-{11EFC62F-CEBF-1F29-8713-51E775570B32}" dt="2018-12-04T14:26:12.624" v="165"/>
        <pc:sldMkLst>
          <pc:docMk/>
          <pc:sldMk cId="942683781" sldId="269"/>
        </pc:sldMkLst>
      </pc:sldChg>
      <pc:sldChg chg="modNotes">
        <pc:chgData name="RAJIC Kristian, 5AHIFS" userId="S::rajick@edu.htl-villach.at::b8bbf308-fe79-44b0-a014-4538754c3f78" providerId="AD" clId="Web-{11EFC62F-CEBF-1F29-8713-51E775570B32}" dt="2018-12-04T14:26:39.202" v="179"/>
        <pc:sldMkLst>
          <pc:docMk/>
          <pc:sldMk cId="3262327482" sldId="270"/>
        </pc:sldMkLst>
      </pc:sldChg>
      <pc:sldChg chg="modNotes">
        <pc:chgData name="RAJIC Kristian, 5AHIFS" userId="S::rajick@edu.htl-villach.at::b8bbf308-fe79-44b0-a014-4538754c3f78" providerId="AD" clId="Web-{11EFC62F-CEBF-1F29-8713-51E775570B32}" dt="2018-12-04T14:26:45.735" v="191"/>
        <pc:sldMkLst>
          <pc:docMk/>
          <pc:sldMk cId="335179237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071C3-180A-4288-A528-A00F1D564325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FBA6-AEDF-432B-96E9-9FF4B8B24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2 </a:t>
            </a:r>
            <a:r>
              <a:rPr lang="en-US" dirty="0" err="1">
                <a:cs typeface="Calibri"/>
              </a:rPr>
              <a:t>Themengebiet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336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Keine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direkte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Kmmunikation</a:t>
            </a:r>
            <a:r>
              <a:rPr lang="en-US" dirty="0">
                <a:cs typeface="Calibri"/>
              </a:rPr>
              <a:t> -&gt; Nur das Team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95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WebShop</a:t>
            </a:r>
            <a:r>
              <a:rPr lang="en-US" dirty="0">
                <a:cs typeface="Calibri"/>
              </a:rPr>
              <a:t> in Heading</a:t>
            </a:r>
          </a:p>
          <a:p>
            <a:r>
              <a:rPr lang="en-US" dirty="0" err="1">
                <a:cs typeface="Calibri"/>
              </a:rPr>
              <a:t>Rechtschreibung</a:t>
            </a:r>
          </a:p>
          <a:p>
            <a:r>
              <a:rPr lang="en-US" dirty="0" err="1">
                <a:cs typeface="Calibri"/>
              </a:rPr>
              <a:t>Größe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ändern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904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Split </a:t>
            </a:r>
            <a:r>
              <a:rPr lang="en-US" dirty="0" err="1">
                <a:cs typeface="Calibri"/>
              </a:rPr>
              <a:t>userStory</a:t>
            </a:r>
            <a:r>
              <a:rPr lang="en-US" dirty="0">
                <a:cs typeface="Calibri"/>
              </a:rPr>
              <a:t> into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026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Split </a:t>
            </a:r>
            <a:r>
              <a:rPr lang="en-US" dirty="0" err="1">
                <a:cs typeface="Calibri"/>
              </a:rPr>
              <a:t>userStory</a:t>
            </a:r>
            <a:r>
              <a:rPr lang="en-US" dirty="0">
                <a:cs typeface="Calibri"/>
              </a:rPr>
              <a:t> into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79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Einfügen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dass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nur</a:t>
            </a:r>
            <a:r>
              <a:rPr lang="en-US" dirty="0">
                <a:cs typeface="Calibri"/>
              </a:rPr>
              <a:t> Tasks </a:t>
            </a:r>
            <a:r>
              <a:rPr lang="en-US" dirty="0" err="1">
                <a:cs typeface="Calibri"/>
              </a:rPr>
              <a:t>bewegen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erst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alle</a:t>
            </a:r>
            <a:r>
              <a:rPr lang="en-US" dirty="0">
                <a:cs typeface="Calibri"/>
              </a:rPr>
              <a:t> Tasks </a:t>
            </a:r>
            <a:r>
              <a:rPr lang="en-US" dirty="0" err="1">
                <a:cs typeface="Calibri"/>
              </a:rPr>
              <a:t>fertig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bewegt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folgt</a:t>
            </a:r>
            <a:r>
              <a:rPr lang="en-US" dirty="0">
                <a:cs typeface="Calibri"/>
              </a:rPr>
              <a:t> die Story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867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Checkliste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das Definition of Done </a:t>
            </a:r>
            <a:r>
              <a:rPr lang="en-US" dirty="0" err="1">
                <a:cs typeface="Calibri"/>
              </a:rPr>
              <a:t>enfügen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65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Danke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Ausmerksamkeit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290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682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41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Rechtschreibfehler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Kontrolle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10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Rechtschreibfehler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Kontrolle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8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Rechtschreibfehler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10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Scrum --&gt; </a:t>
            </a:r>
            <a:r>
              <a:rPr lang="en-US" dirty="0" err="1">
                <a:cs typeface="Calibri"/>
              </a:rPr>
              <a:t>Prozess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3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Grafik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einfügen</a:t>
            </a:r>
          </a:p>
          <a:p>
            <a:r>
              <a:rPr lang="en-US" dirty="0" err="1">
                <a:cs typeface="Calibri"/>
              </a:rPr>
              <a:t>Entwicklerteam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unterteilen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1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 </a:t>
            </a:r>
            <a:r>
              <a:rPr lang="en-US" dirty="0" err="1"/>
              <a:t>einfügen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01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 </a:t>
            </a:r>
            <a:r>
              <a:rPr lang="en-US" dirty="0" err="1"/>
              <a:t>einfügen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9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Rechtschreibung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BA6-AEDF-432B-96E9-9FF4B8B24F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85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2417-6D9C-48CD-8191-D3A111BA018C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8DC4-453B-42CD-82AE-44527D5A7A58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705C-AF9C-417F-B7D9-5B057C8B55BD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1E96-5AE3-4966-B11A-FD5BF5288237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0B54-5F9A-4C6D-8735-C60B550F6576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B0F3-B7BA-4D69-86B6-A94FC713611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1C3C-F9FA-464A-A0EB-C4A9BC4D7BC7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453-9D99-40EB-9165-657CCA06A2F0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0B1C-AA04-4A36-9825-3EA08E8EC1E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53B-BDF0-4EAB-B0FF-E691132221F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D0C1-5D4C-4DFF-8D50-8D2390E0E863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CBF-D8D3-481C-ACB3-37D4430184ED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93F-5320-44C4-A9C5-511BA793D537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FE204F-5AF8-4355-9421-EF1C66EECBE7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82E409-32F2-4E60-BF54-9A382E215B21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51E33-C2BA-4225-8284-B02E3A5D8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1022"/>
            <a:ext cx="12191999" cy="2309176"/>
          </a:xfrm>
        </p:spPr>
        <p:txBody>
          <a:bodyPr/>
          <a:lstStyle/>
          <a:p>
            <a:r>
              <a:rPr lang="de-DE" sz="4800" dirty="0"/>
              <a:t>Entwicklung von Softwaresystemen</a:t>
            </a:r>
            <a:br>
              <a:rPr lang="de-DE" sz="4800" dirty="0"/>
            </a:br>
            <a:r>
              <a:rPr lang="de-DE" sz="9600" dirty="0" err="1"/>
              <a:t>Scrum</a:t>
            </a:r>
            <a:endParaRPr lang="de-DE" sz="9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1680BD-4862-4411-8410-EEA6F0701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80847"/>
            <a:ext cx="11382001" cy="434974"/>
          </a:xfrm>
        </p:spPr>
        <p:txBody>
          <a:bodyPr/>
          <a:lstStyle/>
          <a:p>
            <a:r>
              <a:rPr lang="de-DE" dirty="0"/>
              <a:t>Rajic Kristian, Webhofer Gabriel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A44E86-D1A7-4535-BBFB-920487DE6B98}"/>
              </a:ext>
            </a:extLst>
          </p:cNvPr>
          <p:cNvSpPr txBox="1"/>
          <p:nvPr/>
        </p:nvSpPr>
        <p:spPr>
          <a:xfrm>
            <a:off x="151075" y="103367"/>
            <a:ext cx="272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SYP(PRE)</a:t>
            </a:r>
          </a:p>
          <a:p>
            <a:r>
              <a:rPr lang="de-AT" dirty="0"/>
              <a:t>Prof. Müller Stegmüller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3D85799-8768-4C82-82D7-46F2502BB754}"/>
              </a:ext>
            </a:extLst>
          </p:cNvPr>
          <p:cNvSpPr txBox="1"/>
          <p:nvPr/>
        </p:nvSpPr>
        <p:spPr>
          <a:xfrm>
            <a:off x="9313628" y="103366"/>
            <a:ext cx="272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dirty="0"/>
              <a:t>5AHIFS</a:t>
            </a:r>
          </a:p>
          <a:p>
            <a:pPr algn="r"/>
            <a:r>
              <a:rPr lang="de-AT" dirty="0"/>
              <a:t>2018/19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74F1D6-DB4A-4907-911D-985A71FC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313141-7AF9-43AC-8EFA-4EFD969A1A40}"/>
              </a:ext>
            </a:extLst>
          </p:cNvPr>
          <p:cNvSpPr txBox="1"/>
          <p:nvPr/>
        </p:nvSpPr>
        <p:spPr>
          <a:xfrm>
            <a:off x="0" y="14954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2. Themengebiet</a:t>
            </a:r>
          </a:p>
        </p:txBody>
      </p:sp>
    </p:spTree>
    <p:extLst>
      <p:ext uri="{BB962C8B-B14F-4D97-AF65-F5344CB8AC3E}">
        <p14:creationId xmlns:p14="http://schemas.microsoft.com/office/powerpoint/2010/main" val="31890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BFB79-E67F-4CA0-B5FA-39CC19C2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00577-1244-4D60-8BCA-806033921EF9}"/>
              </a:ext>
            </a:extLst>
          </p:cNvPr>
          <p:cNvSpPr txBox="1"/>
          <p:nvPr/>
        </p:nvSpPr>
        <p:spPr>
          <a:xfrm>
            <a:off x="445062" y="2209126"/>
            <a:ext cx="10936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Kein Gesamtüberblick über die komplette Projektstrecke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„Tunnelblick-Gefahr" bei ausschließlicher Fokussierung auf Tasks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Potenzielle Verunsicherung aufgrund fehlender Zuständigkeiten und Hierarchien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Potenzielle Unvereinbarkeit mit bestehenden Unternehmensstrukturen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Keine direkte Kommunikation zwischen Entwicklungsteam und Auftraggeber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6EFB65-EFC7-4B21-A8B7-AA59966F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7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62DAC-3B46-42F7-8AB7-B5394743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Example</a:t>
            </a:r>
            <a:r>
              <a:rPr lang="de-DE" dirty="0"/>
              <a:t> -&gt; </a:t>
            </a:r>
            <a:r>
              <a:rPr lang="en-US" dirty="0"/>
              <a:t>Programming company 									 creates </a:t>
            </a:r>
            <a:r>
              <a:rPr lang="en-US" dirty="0" err="1"/>
              <a:t>webshop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409AC0-F81B-4B1B-8BAE-8D9398CC9F87}"/>
              </a:ext>
            </a:extLst>
          </p:cNvPr>
          <p:cNvSpPr txBox="1"/>
          <p:nvPr/>
        </p:nvSpPr>
        <p:spPr>
          <a:xfrm>
            <a:off x="461246" y="2516623"/>
            <a:ext cx="10920752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en-US" sz="3200" dirty="0"/>
              <a:t>Selected User-Stories: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View the shopping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Delete products from the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Change the quantity of an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Payment-method can be selected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F1FB720-94F8-4E78-A98E-0F9D6988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2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F2444-1B7B-4DDF-A0C3-422B2CD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Scrumboard</a:t>
            </a: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C470EC7-83C2-45A6-BA5B-65EC785E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003227"/>
            <a:ext cx="10571998" cy="473094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376FB3-DB22-4DB3-9D54-7AF4063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5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F2444-1B7B-4DDF-A0C3-422B2CD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Scrumboard</a:t>
            </a: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C470EC7-83C2-45A6-BA5B-65EC785E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003227"/>
            <a:ext cx="10571998" cy="4730948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A1C254B-B01D-4466-8B89-CC629A83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2003227"/>
            <a:ext cx="10571998" cy="473094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6F64D9C-53F1-4042-84AC-4C117AD7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4A9F8E3-16B3-454B-AD20-5E0DCDCC3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00" y="2003258"/>
            <a:ext cx="10571997" cy="47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F2444-1B7B-4DDF-A0C3-422B2CD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Scrumboard</a:t>
            </a: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C470EC7-83C2-45A6-BA5B-65EC785E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003227"/>
            <a:ext cx="10571998" cy="4730948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A1C254B-B01D-4466-8B89-CC629A83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2003227"/>
            <a:ext cx="10571998" cy="473094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6F64D9C-53F1-4042-84AC-4C117AD7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4A9F8E3-16B3-454B-AD20-5E0DCDCC3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00" y="2003258"/>
            <a:ext cx="10571997" cy="4730917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61CBF2B-0C51-4567-BCB1-84E74389B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99" y="1997844"/>
            <a:ext cx="10571996" cy="47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F2444-1B7B-4DDF-A0C3-422B2CD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Scrumboard</a:t>
            </a: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C470EC7-83C2-45A6-BA5B-65EC785E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003227"/>
            <a:ext cx="10571998" cy="4730948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2C16D2-266F-42D6-BD35-8A4FFA0E9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2003225"/>
            <a:ext cx="10571998" cy="473094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EBCC50-AC1C-4674-B956-F5DB27EB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39B8EEE-5FB4-47FC-9251-680A3435C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00" y="1997844"/>
            <a:ext cx="10571998" cy="47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F2444-1B7B-4DDF-A0C3-422B2CD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Scrumboard</a:t>
            </a: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C470EC7-83C2-45A6-BA5B-65EC785E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003227"/>
            <a:ext cx="10571998" cy="4730948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2C16D2-266F-42D6-BD35-8A4FFA0E9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2003225"/>
            <a:ext cx="10571998" cy="4730949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9BCC209-EB98-489B-97FE-C53956390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00" y="2003223"/>
            <a:ext cx="10571998" cy="473094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82C9AB-77A9-4A91-917E-C7ACB612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0CB8A61-BF09-4F62-BDEE-49459C80D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00" y="2003223"/>
            <a:ext cx="10571998" cy="47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F2444-1B7B-4DDF-A0C3-422B2CD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Scrumboard</a:t>
            </a: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C470EC7-83C2-45A6-BA5B-65EC785E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003227"/>
            <a:ext cx="10571998" cy="4730948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2C16D2-266F-42D6-BD35-8A4FFA0E9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2003225"/>
            <a:ext cx="10571998" cy="4730949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9BCC209-EB98-489B-97FE-C53956390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00" y="2003223"/>
            <a:ext cx="10571998" cy="47309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F553E8D-7CEA-4DB5-944C-85E0EC13B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00" y="2003221"/>
            <a:ext cx="10571998" cy="473094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880000-41F2-44D3-8259-00113DDF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9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C9672-CFD8-4C8B-B23E-E648F3FF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Definition of Done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FEC511A-739A-4DD3-86D2-83691C85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7F9D652-0989-495A-A181-B76FB9CAE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038" y="88817"/>
            <a:ext cx="5053263" cy="66930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3179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5094E-C6B8-4C46-A328-382CACF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8B3FF7-37F2-498D-96FC-ED5322F43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CCB196-775B-44F2-8C72-BFE10E83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EA57-A27F-4D8B-B593-202EDF26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Prozessmodelle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C33E82-E5BC-46FA-A3C9-B3FAB41102DF}"/>
              </a:ext>
            </a:extLst>
          </p:cNvPr>
          <p:cNvSpPr txBox="1"/>
          <p:nvPr/>
        </p:nvSpPr>
        <p:spPr>
          <a:xfrm>
            <a:off x="564543" y="2202511"/>
            <a:ext cx="10817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Leichtgewichtige Vorgehensweise(Lightweight Methods)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Flexibilität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Agiles Manifest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Individuals and interactions over processes and tools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Working </a:t>
            </a:r>
            <a:r>
              <a:rPr lang="de-AT" dirty="0" err="1"/>
              <a:t>software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comprehensive</a:t>
            </a:r>
            <a:r>
              <a:rPr lang="de-AT" dirty="0"/>
              <a:t> </a:t>
            </a:r>
            <a:r>
              <a:rPr lang="de-AT" dirty="0" err="1"/>
              <a:t>documentation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Customer </a:t>
            </a:r>
            <a:r>
              <a:rPr lang="de-AT" dirty="0" err="1"/>
              <a:t>collaboration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 </a:t>
            </a:r>
            <a:r>
              <a:rPr lang="de-AT" dirty="0" err="1"/>
              <a:t>negotiation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Responding to change over following a plan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6923CD-318E-434E-B90B-E169AC6A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7A77A-FD2D-4BAA-A8A8-1A954E14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Klassische Prozessmodelle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693105B-E314-4545-882E-4F02F3A8D8F8}"/>
              </a:ext>
            </a:extLst>
          </p:cNvPr>
          <p:cNvSpPr txBox="1"/>
          <p:nvPr/>
        </p:nvSpPr>
        <p:spPr>
          <a:xfrm>
            <a:off x="413468" y="2409245"/>
            <a:ext cx="10968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de-DE" dirty="0"/>
              <a:t>Heavyweight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Übertragung von </a:t>
            </a:r>
            <a:r>
              <a:rPr lang="de-AT" dirty="0"/>
              <a:t>ingenieurwissenschaftlichen Ansätzen der Projektdurchführung auf Softwareprojekte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 Wert auf Prozess gelegt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Ausführliche Planungsphase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A2EC0C-F706-48C9-A932-36348FD2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8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5EAFB-C766-40DC-BBE6-F8EEF243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Entstehung von </a:t>
            </a:r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015D85-BDEF-4FAD-879D-C1C96DF10F03}"/>
              </a:ext>
            </a:extLst>
          </p:cNvPr>
          <p:cNvSpPr txBox="1"/>
          <p:nvPr/>
        </p:nvSpPr>
        <p:spPr>
          <a:xfrm>
            <a:off x="534074" y="2257678"/>
            <a:ext cx="10847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Mitte 1990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Jeff Sutherland &amp; Ken </a:t>
            </a:r>
            <a:r>
              <a:rPr lang="de-AT" dirty="0" err="1"/>
              <a:t>Schwaber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Wegen hoher Scheiterrate von Softwareprojekten entwickelt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Adaption der Lean </a:t>
            </a:r>
            <a:r>
              <a:rPr lang="de-AT" dirty="0" err="1"/>
              <a:t>Production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Kerngedanke: Vermeidung von Verschwendung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85692B-A5D1-435A-82CD-4E8C793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3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6E4034-3356-45E7-85C7-52E9FA54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Das </a:t>
            </a:r>
            <a:r>
              <a:rPr lang="en-US" sz="3200" dirty="0" err="1">
                <a:solidFill>
                  <a:srgbClr val="FFFFFF"/>
                </a:solidFill>
              </a:rPr>
              <a:t>Prozessmodell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static.integrata.de/wp-content/uploads/2018/07/04120432/Scrum-Prozess-neu-900px.png">
            <a:extLst>
              <a:ext uri="{FF2B5EF4-FFF2-40B4-BE49-F238E27FC236}">
                <a16:creationId xmlns:a16="http://schemas.microsoft.com/office/drawing/2014/main" id="{D43690CC-19C3-4CDC-97A1-9E81583C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4" y="2349499"/>
            <a:ext cx="11288972" cy="411355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D715E68-8E3A-4138-9BC8-7EB062004D0D}"/>
              </a:ext>
            </a:extLst>
          </p:cNvPr>
          <p:cNvSpPr txBox="1"/>
          <p:nvPr/>
        </p:nvSpPr>
        <p:spPr>
          <a:xfrm>
            <a:off x="451514" y="6506640"/>
            <a:ext cx="1111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https://www.integrata.de/leistungsangebot-informationstechnologie/scrum-und-agilitaet/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70331-8ADC-4F75-8606-DE35398C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5344A-0425-47B6-A9E2-46F1E1FB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22A1D5-3253-43E3-B484-45536E6527E4}"/>
              </a:ext>
            </a:extLst>
          </p:cNvPr>
          <p:cNvSpPr txBox="1"/>
          <p:nvPr/>
        </p:nvSpPr>
        <p:spPr>
          <a:xfrm>
            <a:off x="523875" y="2295525"/>
            <a:ext cx="108581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/>
              <a:t>Development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b="1" dirty="0"/>
              <a:t>Frontend-Developer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b="1" dirty="0"/>
              <a:t>Backend-Developer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b="1" dirty="0"/>
              <a:t>Tester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/>
              <a:t>Product</a:t>
            </a:r>
            <a:r>
              <a:rPr lang="de-DE" sz="2400" b="1" dirty="0"/>
              <a:t> </a:t>
            </a:r>
            <a:r>
              <a:rPr lang="de-DE" sz="2400" b="1" dirty="0" err="1"/>
              <a:t>Owner</a:t>
            </a: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/>
              <a:t>Scrum</a:t>
            </a:r>
            <a:r>
              <a:rPr lang="de-DE" sz="2400" b="1" dirty="0"/>
              <a:t> Master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77A92E-B7D4-4762-AC71-C14589DA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612356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E50850-5383-45F0-B4B0-5583B615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2051684"/>
            <a:ext cx="7319645" cy="45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2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E4A36-D761-4027-8AB3-9724EA6F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Meetings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099348-C961-4272-962A-D033AA62C295}"/>
              </a:ext>
            </a:extLst>
          </p:cNvPr>
          <p:cNvSpPr txBox="1"/>
          <p:nvPr/>
        </p:nvSpPr>
        <p:spPr>
          <a:xfrm>
            <a:off x="598811" y="2257678"/>
            <a:ext cx="107831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Sprint </a:t>
            </a:r>
            <a:r>
              <a:rPr lang="de-DE" dirty="0" err="1"/>
              <a:t>Planning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Daily </a:t>
            </a:r>
            <a:r>
              <a:rPr lang="de-DE" dirty="0" err="1"/>
              <a:t>Scrum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Estimation</a:t>
            </a:r>
            <a:r>
              <a:rPr lang="de-DE" dirty="0"/>
              <a:t>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Sprint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Sprint </a:t>
            </a:r>
            <a:r>
              <a:rPr lang="de-DE" dirty="0" err="1"/>
              <a:t>Restrospektive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FFB8B8-FA6B-46EA-BA1E-867292CF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613993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FEAEA3-8077-4ECF-BAB9-8DB9C444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19" y="2051685"/>
            <a:ext cx="7319645" cy="45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0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987F0-24E6-4541-BE8D-13EB104D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Artefakte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20F34C-BF25-4181-9436-1645F13C5FCA}"/>
              </a:ext>
            </a:extLst>
          </p:cNvPr>
          <p:cNvSpPr txBox="1"/>
          <p:nvPr/>
        </p:nvSpPr>
        <p:spPr>
          <a:xfrm>
            <a:off x="534074" y="2322414"/>
            <a:ext cx="10847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Produktvision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Product</a:t>
            </a:r>
            <a:r>
              <a:rPr lang="de-DE" dirty="0"/>
              <a:t> Backlog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Product</a:t>
            </a:r>
            <a:r>
              <a:rPr lang="de-DE" dirty="0"/>
              <a:t>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Sprint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Arbeitspaket 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Releaseplan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Impediment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Produktinkrement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7DADF9-8583-431F-9C2E-98E04679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6848" y="6079132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2E88A8-217B-49CF-BE0D-C68FA4FE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19" y="2051686"/>
            <a:ext cx="7319645" cy="45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9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BFB79-E67F-4CA0-B5FA-39CC19C2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00577-1244-4D60-8BCA-806033921EF9}"/>
              </a:ext>
            </a:extLst>
          </p:cNvPr>
          <p:cNvSpPr txBox="1"/>
          <p:nvPr/>
        </p:nvSpPr>
        <p:spPr>
          <a:xfrm>
            <a:off x="445062" y="2209126"/>
            <a:ext cx="10936936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Schnelle Einführung, da es leicht verständlich 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Hohe Flexibilität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Hohe Effektivität durch Selbstorganisation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Hohe Transparenz durch regelmäßige Meetings und Backlogs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Prozess wird durch die laufenden Erfahrungen dauerhaft verbessert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Geringer Administrations- und Dokumentationsaufwand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Stufenweise Einführung ist möglich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99C2A9-139C-4523-969D-2C25C53D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84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Breitbild</PresentationFormat>
  <Paragraphs>167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Zitierfähig</vt:lpstr>
      <vt:lpstr>Entwicklung von Softwaresystemen Scrum</vt:lpstr>
      <vt:lpstr>Agile Prozessmodelle</vt:lpstr>
      <vt:lpstr>Klassische Prozessmodelle</vt:lpstr>
      <vt:lpstr>Entstehung von Scrum</vt:lpstr>
      <vt:lpstr>Das Prozessmodell</vt:lpstr>
      <vt:lpstr>Roles</vt:lpstr>
      <vt:lpstr>Meetings</vt:lpstr>
      <vt:lpstr>Artefakte</vt:lpstr>
      <vt:lpstr>Vorteile</vt:lpstr>
      <vt:lpstr>Nachteile</vt:lpstr>
      <vt:lpstr>Example -&gt; Programming company           creates webshop</vt:lpstr>
      <vt:lpstr>Scrumboard</vt:lpstr>
      <vt:lpstr>Scrumboard</vt:lpstr>
      <vt:lpstr>Scrumboard</vt:lpstr>
      <vt:lpstr>Scrumboard</vt:lpstr>
      <vt:lpstr>Scrumboard</vt:lpstr>
      <vt:lpstr>Scrumboard</vt:lpstr>
      <vt:lpstr>Definition of Done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von Softwaresystemen Scrum</dc:title>
  <dc:creator>Kristian</dc:creator>
  <cp:lastModifiedBy>Kristian</cp:lastModifiedBy>
  <cp:revision>1</cp:revision>
  <dcterms:created xsi:type="dcterms:W3CDTF">2018-12-10T14:09:17Z</dcterms:created>
  <dcterms:modified xsi:type="dcterms:W3CDTF">2018-12-10T14:24:01Z</dcterms:modified>
</cp:coreProperties>
</file>