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65" r:id="rId9"/>
    <p:sldId id="266" r:id="rId10"/>
    <p:sldId id="267" r:id="rId11"/>
    <p:sldId id="270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Patterns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5AHIFS															</a:t>
            </a:r>
            <a:r>
              <a:rPr lang="de-DE" dirty="0" err="1" smtClean="0"/>
              <a:t>Maljuric</a:t>
            </a:r>
            <a:r>
              <a:rPr lang="de-DE" dirty="0" smtClean="0"/>
              <a:t> </a:t>
            </a:r>
            <a:r>
              <a:rPr lang="de-DE" dirty="0" err="1" smtClean="0"/>
              <a:t>Savan</a:t>
            </a:r>
            <a:r>
              <a:rPr lang="de-DE" dirty="0" smtClean="0"/>
              <a:t>, Berisa </a:t>
            </a:r>
            <a:r>
              <a:rPr lang="de-DE" dirty="0" err="1" smtClean="0"/>
              <a:t>Valon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97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Access </a:t>
            </a:r>
            <a:r>
              <a:rPr lang="de-DE" dirty="0" err="1" smtClean="0"/>
              <a:t>Object</a:t>
            </a:r>
            <a:r>
              <a:rPr lang="de-DE" dirty="0" smtClean="0"/>
              <a:t> (DAO)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Besteht</a:t>
            </a:r>
            <a:r>
              <a:rPr lang="en-GB" sz="2000" dirty="0" smtClean="0"/>
              <a:t> </a:t>
            </a:r>
            <a:r>
              <a:rPr lang="en-GB" sz="2000" dirty="0" err="1" smtClean="0"/>
              <a:t>aus</a:t>
            </a:r>
            <a:r>
              <a:rPr lang="en-GB" sz="2000" dirty="0" smtClean="0"/>
              <a:t> : </a:t>
            </a:r>
          </a:p>
          <a:p>
            <a:r>
              <a:rPr lang="en-GB" sz="2000" dirty="0" smtClean="0"/>
              <a:t>Data </a:t>
            </a:r>
            <a:r>
              <a:rPr lang="en-GB" sz="2000" dirty="0"/>
              <a:t>Access Object Interface - This interface defines the standard operations to be performed on a model object(s</a:t>
            </a:r>
            <a:r>
              <a:rPr lang="en-GB" sz="2000" dirty="0" smtClean="0"/>
              <a:t>).</a:t>
            </a:r>
          </a:p>
          <a:p>
            <a:endParaRPr lang="de-DE" sz="2000" dirty="0"/>
          </a:p>
          <a:p>
            <a:r>
              <a:rPr lang="en-GB" sz="2000" dirty="0" smtClean="0"/>
              <a:t>Data </a:t>
            </a:r>
            <a:r>
              <a:rPr lang="en-GB" sz="2000" dirty="0"/>
              <a:t>Access Object concrete class - This class implements above interface. This class is responsible to get data from a data source which can be database / xml or any other storage mechanism</a:t>
            </a:r>
            <a:r>
              <a:rPr lang="en-GB" sz="2000" dirty="0" smtClean="0"/>
              <a:t>.</a:t>
            </a:r>
            <a:endParaRPr lang="de-DE" sz="2000" dirty="0"/>
          </a:p>
          <a:p>
            <a:endParaRPr lang="en-GB" sz="2000" dirty="0" smtClean="0"/>
          </a:p>
          <a:p>
            <a:r>
              <a:rPr lang="en-GB" sz="2000" dirty="0" smtClean="0"/>
              <a:t>Model </a:t>
            </a:r>
            <a:r>
              <a:rPr lang="en-GB" sz="2000" dirty="0"/>
              <a:t>Object or Value Object - This object is simple POJO containing get/set methods to store data retrieved using DAO class.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101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DAO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MVC Pattern UML Diagra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48" y="2061135"/>
            <a:ext cx="6288102" cy="462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7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Singleton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Singleton-Pattern ist eines der einfachsten Designmuster. </a:t>
            </a:r>
            <a:endParaRPr lang="de-AT" dirty="0" smtClean="0"/>
          </a:p>
          <a:p>
            <a:r>
              <a:rPr lang="de-AT" dirty="0" smtClean="0"/>
              <a:t>Dieses Muster umfasst eine einzelne Klasse,</a:t>
            </a:r>
          </a:p>
          <a:p>
            <a:pPr marL="0" indent="0">
              <a:buNone/>
            </a:pPr>
            <a:r>
              <a:rPr lang="de-AT" dirty="0"/>
              <a:t> </a:t>
            </a:r>
            <a:r>
              <a:rPr lang="de-AT" dirty="0" smtClean="0"/>
              <a:t>    die dafür verantwortlich ist, ein Objekt zu erstellen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3" y="2089168"/>
            <a:ext cx="3886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err="1" smtClean="0"/>
              <a:t>Singelton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066" y="2681036"/>
            <a:ext cx="4586680" cy="3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Observer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Observer-Muster wird </a:t>
            </a:r>
            <a:r>
              <a:rPr lang="de-AT" dirty="0" smtClean="0"/>
              <a:t>verwendet, wenn </a:t>
            </a:r>
            <a:r>
              <a:rPr lang="de-AT" dirty="0"/>
              <a:t>zwischen Objekten eine Eins-zu-Viele-Beziehung </a:t>
            </a:r>
            <a:r>
              <a:rPr lang="de-AT" dirty="0" smtClean="0"/>
              <a:t>besteht</a:t>
            </a:r>
          </a:p>
          <a:p>
            <a:r>
              <a:rPr lang="de-AT" dirty="0" smtClean="0"/>
              <a:t>z</a:t>
            </a:r>
            <a:r>
              <a:rPr lang="de-AT" dirty="0"/>
              <a:t>. B. wenn ein Objekt geändert wird und seine abhängigen Objekte automatisch benachrichtigt werden. Das Beobachtermuster fällt in die Kategorie der Verhaltensmuster.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56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Observer Pattern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5" y="2297804"/>
            <a:ext cx="5464187" cy="36369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39" y="2297804"/>
            <a:ext cx="6210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1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Entwurfsmuster</a:t>
            </a:r>
          </a:p>
          <a:p>
            <a:r>
              <a:rPr lang="de-AT" dirty="0"/>
              <a:t>beschreiben die essenziellen Entwurfsentscheidungen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0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Ein </a:t>
            </a:r>
            <a:r>
              <a:rPr lang="de-AT" dirty="0"/>
              <a:t>gutes Design Pattern (Entwurfsmuster) sollte</a:t>
            </a:r>
            <a:endParaRPr lang="de-DE" dirty="0"/>
          </a:p>
          <a:p>
            <a:pPr lvl="0"/>
            <a:r>
              <a:rPr lang="de-AT" dirty="0"/>
              <a:t>ein oder mehrere bekannte, wiederkehrende Probleme lösen</a:t>
            </a:r>
            <a:endParaRPr lang="de-DE" dirty="0"/>
          </a:p>
          <a:p>
            <a:pPr lvl="0"/>
            <a:r>
              <a:rPr lang="de-AT" dirty="0"/>
              <a:t>ein erprobtes Konzept bieten </a:t>
            </a:r>
            <a:r>
              <a:rPr lang="de-AT" dirty="0">
                <a:sym typeface="Symbol" panose="05050102010706020507" pitchFamily="18" charset="2"/>
              </a:rPr>
              <a:t></a:t>
            </a:r>
            <a:r>
              <a:rPr lang="de-AT" dirty="0"/>
              <a:t> auf realen Konstrukten basieren</a:t>
            </a:r>
            <a:endParaRPr lang="de-DE" dirty="0"/>
          </a:p>
          <a:p>
            <a:pPr lvl="0"/>
            <a:r>
              <a:rPr lang="de-AT" dirty="0"/>
              <a:t>über das völlig Offensichtliche hinausgehen</a:t>
            </a:r>
            <a:endParaRPr lang="de-DE" dirty="0"/>
          </a:p>
          <a:p>
            <a:pPr lvl="0"/>
            <a:r>
              <a:rPr lang="de-AT" dirty="0"/>
              <a:t>Beziehungen aufzeigen, die tiefergehende Strukturen und Mechanismen eines Systems umfassen</a:t>
            </a:r>
            <a:endParaRPr lang="de-DE" dirty="0"/>
          </a:p>
          <a:p>
            <a:pPr lvl="0"/>
            <a:r>
              <a:rPr lang="de-AT" dirty="0"/>
              <a:t>Unterstützung für (Gesamt-)Design Entscheidungen bieten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20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Wozu Design Patterns</a:t>
            </a:r>
            <a:r>
              <a:rPr lang="de-AT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Der primäre Nutzen eines Design Pattern </a:t>
            </a:r>
            <a:endParaRPr lang="de-DE" dirty="0"/>
          </a:p>
          <a:p>
            <a:pPr lvl="0"/>
            <a:r>
              <a:rPr lang="de-AT" dirty="0"/>
              <a:t>liegt in der Beschreibung einer Lösung für eine bestimmte Klasse von Entwurfsproblemen</a:t>
            </a:r>
            <a:endParaRPr lang="de-DE" dirty="0"/>
          </a:p>
          <a:p>
            <a:pPr lvl="0"/>
            <a:r>
              <a:rPr lang="de-AT" dirty="0"/>
              <a:t>ergibt sich aus dem Namen des Musters. Dies vereinfacht die Diskussion unter den Entwicklern 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02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Das Kennen vieler Design Pattern kann dazu verleiten </a:t>
            </a:r>
            <a:endParaRPr lang="de-DE" dirty="0"/>
          </a:p>
          <a:p>
            <a:pPr lvl="0"/>
            <a:r>
              <a:rPr lang="de-AT" dirty="0"/>
              <a:t>Pattern als Wunderwaffe für ein gutes Design anzusehen</a:t>
            </a:r>
            <a:endParaRPr lang="de-DE" dirty="0"/>
          </a:p>
          <a:p>
            <a:pPr lvl="0"/>
            <a:r>
              <a:rPr lang="de-AT" dirty="0"/>
              <a:t>viele bekannte Pattern zu verwenden und dabei einfachere/elegantere Lösungen zu übersehen </a:t>
            </a:r>
            <a:endParaRPr lang="de-DE" dirty="0"/>
          </a:p>
          <a:p>
            <a:pPr lvl="0"/>
            <a:r>
              <a:rPr lang="de-AT" dirty="0"/>
              <a:t>den Code unnötig aufzublähen </a:t>
            </a:r>
            <a:endParaRPr lang="de-DE" dirty="0"/>
          </a:p>
          <a:p>
            <a:pPr lvl="0"/>
            <a:r>
              <a:rPr lang="de-AT" dirty="0"/>
              <a:t>ein zu allgemeines (generisches) Problem zu lösen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15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Pattern Schablone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169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de-AT" dirty="0"/>
              <a:t>Pattern Name</a:t>
            </a:r>
            <a:endParaRPr lang="de-DE" sz="1600" dirty="0"/>
          </a:p>
          <a:p>
            <a:pPr lvl="0"/>
            <a:r>
              <a:rPr lang="de-AT" dirty="0"/>
              <a:t>Kategorisierung, Zweck </a:t>
            </a:r>
            <a:endParaRPr lang="de-DE" sz="1600" dirty="0"/>
          </a:p>
          <a:p>
            <a:pPr lvl="1"/>
            <a:r>
              <a:rPr lang="de-AT" dirty="0"/>
              <a:t> Wozu dient das Pattern? </a:t>
            </a:r>
            <a:endParaRPr lang="de-DE" sz="1400" dirty="0"/>
          </a:p>
          <a:p>
            <a:pPr lvl="0"/>
            <a:r>
              <a:rPr lang="de-AT" dirty="0"/>
              <a:t>Szenario/Problem/Kontext</a:t>
            </a:r>
            <a:endParaRPr lang="de-DE" sz="1600" dirty="0"/>
          </a:p>
          <a:p>
            <a:pPr lvl="1"/>
            <a:r>
              <a:rPr lang="de-AT" dirty="0"/>
              <a:t>Ein Beispiel Problem </a:t>
            </a:r>
            <a:endParaRPr lang="de-DE" sz="1400" dirty="0"/>
          </a:p>
          <a:p>
            <a:pPr lvl="0"/>
            <a:r>
              <a:rPr lang="de-AT" dirty="0"/>
              <a:t>Lösung/Struktur/Implementation </a:t>
            </a:r>
            <a:endParaRPr lang="de-DE" sz="1600" dirty="0"/>
          </a:p>
          <a:p>
            <a:pPr lvl="0"/>
            <a:r>
              <a:rPr lang="de-AT" dirty="0"/>
              <a:t>Vorteile/Nachteile </a:t>
            </a:r>
            <a:endParaRPr lang="de-DE" sz="1600" dirty="0"/>
          </a:p>
          <a:p>
            <a:pPr lvl="0"/>
            <a:r>
              <a:rPr lang="de-AT" dirty="0"/>
              <a:t>Verwendung </a:t>
            </a:r>
            <a:endParaRPr lang="de-DE" sz="1600" dirty="0"/>
          </a:p>
          <a:p>
            <a:pPr lvl="1"/>
            <a:r>
              <a:rPr lang="de-AT" dirty="0"/>
              <a:t> Anwendungsgebiete </a:t>
            </a:r>
            <a:endParaRPr lang="de-DE" sz="1400" dirty="0"/>
          </a:p>
          <a:p>
            <a:pPr lvl="0"/>
            <a:r>
              <a:rPr lang="de-AT" dirty="0"/>
              <a:t>Varianten</a:t>
            </a:r>
            <a:endParaRPr lang="de-DE" sz="1600" dirty="0"/>
          </a:p>
          <a:p>
            <a:pPr lvl="0"/>
            <a:r>
              <a:rPr lang="de-AT" dirty="0"/>
              <a:t> Verweis auf andere </a:t>
            </a:r>
            <a:r>
              <a:rPr lang="de-AT" dirty="0" smtClean="0"/>
              <a:t>Muster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3897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Design Patterns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22500"/>
            <a:ext cx="8367669" cy="4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5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Architectural</a:t>
            </a:r>
            <a:r>
              <a:rPr lang="de-AT" dirty="0"/>
              <a:t> </a:t>
            </a:r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</a:t>
            </a:r>
            <a:r>
              <a:rPr lang="de-DE" sz="2400" dirty="0" smtClean="0"/>
              <a:t>.B. MVC</a:t>
            </a:r>
          </a:p>
          <a:p>
            <a:pPr marL="457200" lvl="1" indent="0">
              <a:buNone/>
            </a:pPr>
            <a:r>
              <a:rPr lang="de-DE" sz="2000" dirty="0" smtClean="0"/>
              <a:t>Besteht aus :</a:t>
            </a:r>
          </a:p>
          <a:p>
            <a:pPr lvl="2"/>
            <a:r>
              <a:rPr lang="de-DE" sz="1800" dirty="0" smtClean="0"/>
              <a:t>Model</a:t>
            </a:r>
          </a:p>
          <a:p>
            <a:pPr lvl="2"/>
            <a:r>
              <a:rPr lang="de-DE" sz="1800" dirty="0" smtClean="0"/>
              <a:t>View</a:t>
            </a:r>
          </a:p>
          <a:p>
            <a:pPr lvl="2"/>
            <a:r>
              <a:rPr lang="de-DE" sz="1800" dirty="0" smtClean="0"/>
              <a:t>Controller</a:t>
            </a:r>
            <a:endParaRPr lang="de-DE" sz="1800" dirty="0"/>
          </a:p>
        </p:txBody>
      </p:sp>
      <p:pic>
        <p:nvPicPr>
          <p:cNvPr id="4" name="Grafik 3" descr="https://koenig-media.raywenderlich.com/uploads/2013/07/mvc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49" y="2537160"/>
            <a:ext cx="5996045" cy="351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3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/>
              <a:t>Bestehst aus : </a:t>
            </a:r>
          </a:p>
          <a:p>
            <a:r>
              <a:rPr lang="de-DE" sz="2000" dirty="0" smtClean="0"/>
              <a:t>Model</a:t>
            </a:r>
          </a:p>
          <a:p>
            <a:r>
              <a:rPr lang="de-DE" sz="2000" dirty="0" smtClean="0"/>
              <a:t>View</a:t>
            </a:r>
          </a:p>
          <a:p>
            <a:r>
              <a:rPr lang="de-DE" sz="2000" dirty="0" smtClean="0"/>
              <a:t>Controller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https://koenig-media.raywenderlich.com/uploads/2013/07/mvc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49" y="2537161"/>
            <a:ext cx="5996045" cy="3419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9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323</Words>
  <Application>Microsoft Office PowerPoint</Application>
  <PresentationFormat>Breitbild</PresentationFormat>
  <Paragraphs>65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Century Gothic</vt:lpstr>
      <vt:lpstr>Symbol</vt:lpstr>
      <vt:lpstr>Wingdings 2</vt:lpstr>
      <vt:lpstr>Zitierfähig</vt:lpstr>
      <vt:lpstr>Design Patterns </vt:lpstr>
      <vt:lpstr>Was sind Design Patterns</vt:lpstr>
      <vt:lpstr>Anforderungen</vt:lpstr>
      <vt:lpstr>Wozu Design Patterns?</vt:lpstr>
      <vt:lpstr>Nachteile</vt:lpstr>
      <vt:lpstr>Pattern Schablone </vt:lpstr>
      <vt:lpstr>Arten von Design Patterns</vt:lpstr>
      <vt:lpstr>Architectural Patterns</vt:lpstr>
      <vt:lpstr>MVC</vt:lpstr>
      <vt:lpstr>Data Access Object (DAO) Pattern</vt:lpstr>
      <vt:lpstr>DAO - Example</vt:lpstr>
      <vt:lpstr>Singleton Pattern</vt:lpstr>
      <vt:lpstr>Beispiel Singelton</vt:lpstr>
      <vt:lpstr>Observer Pattern</vt:lpstr>
      <vt:lpstr>Beispiel Observer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Desgin Patterns</dc:title>
  <dc:creator>schueler</dc:creator>
  <cp:lastModifiedBy>schueler</cp:lastModifiedBy>
  <cp:revision>21</cp:revision>
  <dcterms:created xsi:type="dcterms:W3CDTF">2019-01-29T11:06:17Z</dcterms:created>
  <dcterms:modified xsi:type="dcterms:W3CDTF">2019-01-30T14:58:41Z</dcterms:modified>
</cp:coreProperties>
</file>