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3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690A-46B1-4F01-A6EE-DC4E62202C2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B73C9-6E35-43EF-A18A-5F20D6F6EF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6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73C9-6E35-43EF-A18A-5F20D6F6EF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5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73C9-6E35-43EF-A18A-5F20D6F6EFD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3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9CD-A7DF-45E4-8557-ECEAD28A88C5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4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37B7-30CD-43EF-BBF2-19D859EDD3B4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9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5F5-1D7E-4694-9F78-2DE34FFDA9E3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81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E0B-D6E8-4281-BA22-519CB86CC761}" type="datetime1">
              <a:rPr lang="de-DE" smtClean="0"/>
              <a:t>30.01.2019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50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30F-D48F-41FF-BE5C-60CF60D894FD}" type="datetime1">
              <a:rPr lang="de-DE" smtClean="0"/>
              <a:t>30.01.2019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44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967C-9C60-4064-8BD1-B2354CAC494D}" type="datetime1">
              <a:rPr lang="de-DE" smtClean="0"/>
              <a:t>30.01.2019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CAA-4461-448E-B537-1C816D957487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7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5F87-D360-4D67-9F27-BF8CFD58002B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8FEB-4B40-41AD-BD8B-6055296D13BA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0140-ADBA-4605-9C92-37C46B5826DA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6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D4DA-4E1D-48B0-806A-4D5490A3423F}" type="datetime1">
              <a:rPr lang="de-DE" smtClean="0"/>
              <a:t>30.01.2019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8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8A74-2DCD-46EF-81DB-B77690A5AF32}" type="datetime1">
              <a:rPr lang="de-DE" smtClean="0"/>
              <a:t>30.01.2019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3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0C7-6E9C-4157-9FEF-289E33E2EFB5}" type="datetime1">
              <a:rPr lang="de-DE" smtClean="0"/>
              <a:t>30.01.2019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2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481-13A3-4331-B9CE-1DFD059454F4}" type="datetime1">
              <a:rPr lang="de-DE" smtClean="0"/>
              <a:t>30.01.2019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0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6FBA-8EBE-46CD-9C7A-077FCFB67FF3}" type="datetime1">
              <a:rPr lang="de-DE" smtClean="0"/>
              <a:t>30.01.2019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68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79AF-B48D-4CC9-B1C3-D60FB2896E8F}" type="datetime1">
              <a:rPr lang="de-DE" smtClean="0"/>
              <a:t>30.01.2019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F0AD-363D-46AE-B0BF-F49E37024A61}" type="datetime1">
              <a:rPr lang="de-DE" smtClean="0"/>
              <a:t>30.01.2019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Simon Schadenbauer, Sandro Unterkofler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1CAD75-2655-46E6-9B32-F9C868CC8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UML Strukturdiagramme zur Darstellung der statischen Sicht eines Systems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 smtClean="0"/>
              <a:t>Von Simon Schadenbauer und Sandro </a:t>
            </a:r>
            <a:r>
              <a:rPr lang="de-DE" dirty="0" err="1" smtClean="0"/>
              <a:t>Unterkofler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5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Spezielle Form der Assoziation (ist Teil von)</a:t>
            </a:r>
          </a:p>
          <a:p>
            <a:r>
              <a:rPr lang="de-DE" dirty="0" smtClean="0"/>
              <a:t>Anti Symmetrie</a:t>
            </a:r>
          </a:p>
          <a:p>
            <a:r>
              <a:rPr lang="de-DE" dirty="0" smtClean="0"/>
              <a:t>Aggregation wird unterteilt in:</a:t>
            </a:r>
          </a:p>
          <a:p>
            <a:pPr marL="0" indent="0">
              <a:buNone/>
            </a:pPr>
            <a:r>
              <a:rPr lang="de-DE" dirty="0" smtClean="0"/>
              <a:t>Schwache Aggregation						Starke Aggregation </a:t>
            </a:r>
          </a:p>
          <a:p>
            <a:endParaRPr lang="de-DE" dirty="0"/>
          </a:p>
        </p:txBody>
      </p:sp>
      <p:pic>
        <p:nvPicPr>
          <p:cNvPr id="4" name="Grafik 3" descr="C:\Users\Simon.DESKTOP-82T08Q0\Downloads\WhatsApp Image 2019-01-22 at 15.17.14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812005"/>
            <a:ext cx="3508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6" y="3812005"/>
            <a:ext cx="5272476" cy="1139707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</a:p>
          <a:p>
            <a:r>
              <a:rPr lang="de-DE" dirty="0" smtClean="0"/>
              <a:t>„ist-ein“-Beziehung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64" y="3406580"/>
            <a:ext cx="5576108" cy="27332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457" y="3406580"/>
            <a:ext cx="2572891" cy="2733241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Momentaufnahme (Snapshot)</a:t>
            </a:r>
          </a:p>
          <a:p>
            <a:r>
              <a:rPr lang="de-DE" dirty="0" smtClean="0"/>
              <a:t>Ausprägung eines Klassendiagramms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9" y="3773571"/>
            <a:ext cx="5337768" cy="1917466"/>
          </a:xfrm>
          <a:prstGeom prst="rect">
            <a:avLst/>
          </a:prstGeom>
        </p:spPr>
      </p:pic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02391" y="3564856"/>
            <a:ext cx="4124325" cy="2334895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71F56B-5E99-4870-8CC2-745B7C6B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/>
              <a:t>Deployment</a:t>
            </a:r>
            <a:r>
              <a:rPr lang="de-DE" b="1" dirty="0"/>
              <a:t> </a:t>
            </a:r>
            <a:r>
              <a:rPr lang="de-DE" b="1" dirty="0" err="1"/>
              <a:t>Diagram</a:t>
            </a:r>
            <a:r>
              <a:rPr lang="de-DE" b="1" dirty="0"/>
              <a:t> (Verteilungsdiagramm)</a:t>
            </a:r>
            <a:r>
              <a:rPr lang="de-AT" b="1" dirty="0"/>
              <a:t/>
            </a:r>
            <a:br>
              <a:rPr lang="de-AT" b="1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E808679-ACDC-411F-92DC-60465658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Es wird verwendet, um die Darstellung der Verteilung von Komponenten auf Rechenknoten zu zeigen. </a:t>
            </a:r>
          </a:p>
          <a:p>
            <a:r>
              <a:rPr lang="de-AT" dirty="0"/>
              <a:t>Die Darstellung umfasst </a:t>
            </a:r>
          </a:p>
          <a:p>
            <a:pPr lvl="1"/>
            <a:r>
              <a:rPr lang="de-AT" sz="1800" dirty="0"/>
              <a:t>Rechnerknoten</a:t>
            </a:r>
          </a:p>
          <a:p>
            <a:pPr lvl="1"/>
            <a:r>
              <a:rPr lang="de-AT" sz="1800" dirty="0"/>
              <a:t>Komponenten</a:t>
            </a:r>
          </a:p>
          <a:p>
            <a:pPr lvl="1"/>
            <a:r>
              <a:rPr lang="de-AT" sz="1800" dirty="0"/>
              <a:t>Artefakte</a:t>
            </a:r>
          </a:p>
          <a:p>
            <a:pPr lvl="1"/>
            <a:r>
              <a:rPr lang="de-AT" sz="1800" dirty="0"/>
              <a:t>Verbindungen </a:t>
            </a:r>
          </a:p>
          <a:p>
            <a:pPr lvl="1"/>
            <a:r>
              <a:rPr lang="de-AT" sz="1800" dirty="0"/>
              <a:t>Verteilungsbeziehungen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2337A9-2F2E-430C-964F-9B97DC01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6372A605-3F07-4C89-89D3-BB144B2BAF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04" y="1825625"/>
            <a:ext cx="6752992" cy="435133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B355DF-D04D-4A38-80AA-C96FB444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Komponentendiagramm</a:t>
            </a:r>
            <a:r>
              <a:rPr lang="de-AT" b="1" dirty="0"/>
              <a:t/>
            </a:r>
            <a:br>
              <a:rPr lang="de-AT" b="1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767B813-0B05-48C7-A415-80DEAF86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ein Strukturdiagramm</a:t>
            </a:r>
          </a:p>
          <a:p>
            <a:r>
              <a:rPr lang="de-AT" dirty="0"/>
              <a:t>Die Darstellung umfasst dabei Komponenten mit deren Schnittstellen bzw. Ports</a:t>
            </a:r>
          </a:p>
          <a:p>
            <a:r>
              <a:rPr lang="de-AT" dirty="0"/>
              <a:t>Zeigt auch, wie Komponenten über Abhängigkeitsbeziehungen und Konnektoren miteinander verbunden sind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1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Ã¼r komponentendiagramm">
            <a:extLst>
              <a:ext uri="{FF2B5EF4-FFF2-40B4-BE49-F238E27FC236}">
                <a16:creationId xmlns:a16="http://schemas.microsoft.com/office/drawing/2014/main" xmlns="" id="{0CA32712-4969-4EA9-8722-BF2519F32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0" y="2060268"/>
            <a:ext cx="5684022" cy="33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B3C99C-8B82-4213-8315-252B56B8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Paketdiagramm</a:t>
            </a:r>
            <a:r>
              <a:rPr lang="de-AT" b="1" dirty="0"/>
              <a:t/>
            </a:r>
            <a:br>
              <a:rPr lang="de-AT" b="1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DE6345E-A722-4D09-B00B-055F831B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 Paket (Package) ist eine logische Ansammlung von Modellelementen beliebigen Typs</a:t>
            </a:r>
          </a:p>
          <a:p>
            <a:r>
              <a:rPr lang="de-AT" dirty="0"/>
              <a:t> Das Gesamtmodell wird in kleinere überschaubare Einheiten gegliedert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ML 2, Paketdiagrammbeispiel">
            <a:extLst>
              <a:ext uri="{FF2B5EF4-FFF2-40B4-BE49-F238E27FC236}">
                <a16:creationId xmlns:a16="http://schemas.microsoft.com/office/drawing/2014/main" xmlns="" id="{BD7A59D5-333C-4C98-A5B3-A763AF8248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80" y="643466"/>
            <a:ext cx="546304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6CD70C-DFBD-40BD-9E22-4151650E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Analysemuster</a:t>
            </a:r>
            <a:r>
              <a:rPr lang="de-AT" b="1" dirty="0"/>
              <a:t/>
            </a:r>
            <a:br>
              <a:rPr lang="de-AT" b="1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AF0222E-B204-4F73-9EA1-F2EC6D7C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3966"/>
            <a:ext cx="8915400" cy="4632960"/>
          </a:xfrm>
        </p:spPr>
        <p:txBody>
          <a:bodyPr>
            <a:normAutofit fontScale="32500" lnSpcReduction="20000"/>
          </a:bodyPr>
          <a:lstStyle/>
          <a:p>
            <a:r>
              <a:rPr lang="de-AT" sz="5500" dirty="0"/>
              <a:t>Analysemuster ist eine Vorlage</a:t>
            </a:r>
          </a:p>
          <a:p>
            <a:r>
              <a:rPr lang="de-AT" sz="5500" dirty="0"/>
              <a:t>standardisierte Lösung bestimmter Probleme</a:t>
            </a:r>
          </a:p>
          <a:p>
            <a:r>
              <a:rPr lang="de-DE" sz="5500" dirty="0"/>
              <a:t>M</a:t>
            </a:r>
            <a:r>
              <a:rPr lang="de-AT" sz="5500" dirty="0" err="1"/>
              <a:t>uster</a:t>
            </a:r>
            <a:endParaRPr lang="de-AT" sz="5500" dirty="0"/>
          </a:p>
          <a:p>
            <a:pPr lvl="1"/>
            <a:r>
              <a:rPr lang="de-DE" sz="5500" dirty="0"/>
              <a:t>Liste</a:t>
            </a:r>
          </a:p>
          <a:p>
            <a:pPr lvl="1"/>
            <a:r>
              <a:rPr lang="de-DE" sz="5500" dirty="0" err="1"/>
              <a:t>Exemplartyp</a:t>
            </a:r>
            <a:endParaRPr lang="de-DE" sz="5500" dirty="0"/>
          </a:p>
          <a:p>
            <a:pPr lvl="1"/>
            <a:r>
              <a:rPr lang="de-DE" sz="5500" dirty="0"/>
              <a:t>Baugruppe</a:t>
            </a:r>
          </a:p>
          <a:p>
            <a:pPr lvl="1"/>
            <a:r>
              <a:rPr lang="de-DE" sz="5500" dirty="0"/>
              <a:t>Stückliste</a:t>
            </a:r>
          </a:p>
          <a:p>
            <a:pPr lvl="1"/>
            <a:r>
              <a:rPr lang="de-DE" sz="5500" dirty="0"/>
              <a:t>Koordinator</a:t>
            </a:r>
          </a:p>
          <a:p>
            <a:pPr lvl="1"/>
            <a:r>
              <a:rPr lang="de-DE" sz="5500" dirty="0"/>
              <a:t>Rollen </a:t>
            </a:r>
          </a:p>
          <a:p>
            <a:pPr lvl="1"/>
            <a:r>
              <a:rPr lang="de-DE" sz="5500" dirty="0"/>
              <a:t>Wechselnde Rollen</a:t>
            </a:r>
          </a:p>
          <a:p>
            <a:pPr lvl="1"/>
            <a:r>
              <a:rPr lang="de-DE" sz="5500" dirty="0"/>
              <a:t>Historie</a:t>
            </a:r>
          </a:p>
          <a:p>
            <a:pPr lvl="1"/>
            <a:r>
              <a:rPr lang="de-DE" sz="5500" dirty="0"/>
              <a:t>Gruppe</a:t>
            </a:r>
          </a:p>
          <a:p>
            <a:pPr lvl="1"/>
            <a:r>
              <a:rPr lang="de-DE" sz="5500" dirty="0"/>
              <a:t>Gruppenhistorie</a:t>
            </a:r>
          </a:p>
          <a:p>
            <a:pPr lvl="1"/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Klassendiagramm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Objektdiagramm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Deploymentdiagramm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Komponentendiagramm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Paketdiagramm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Analysemuster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56CEE0-EC22-4FF4-8B8E-AA3AAB4A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 smtClean="0"/>
              <a:t>Simon Schadenbauer, Sandro </a:t>
            </a:r>
            <a:r>
              <a:rPr lang="de-DE" dirty="0" err="1" smtClean="0"/>
              <a:t>Unterkofler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4771" y="1905000"/>
            <a:ext cx="2948880" cy="417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F5875B-2521-4600-AAE1-389D4C44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Exemplartyp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C374C849-9438-4189-BEA9-721E5EF4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31364"/>
            <a:ext cx="2852601" cy="297485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3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885044-21F3-4D55-B48A-D4631A78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Baugruppe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3827668D-018F-49C3-A7B0-ADF55727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4987" y="3634581"/>
            <a:ext cx="962025" cy="73342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2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5CBAE8-7439-47AC-B32F-2B2D5FA8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Stückliste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9C8BA09-BCA9-49BC-8954-8D962A5A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D4B87DAC-837B-48D9-BE98-AEA1FFE5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3448844"/>
            <a:ext cx="1876425" cy="1104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E493AB1-D68D-49A2-A011-A759888D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79" y="3230130"/>
            <a:ext cx="1428750" cy="93345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26933A-D407-4A19-84D7-AFA086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Koordinator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20E49FC-3AB7-4EEF-B263-E771504C3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0" y="3491706"/>
            <a:ext cx="2019300" cy="101917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813D1D-FBA0-4BB2-A862-808E52E4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69192B89-9E5B-4A8E-809D-480F40032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50" y="3358356"/>
            <a:ext cx="1943100" cy="128587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71C253-DB29-4B79-8B73-DB688BB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Wechselnde Rollen</a:t>
            </a:r>
            <a:br>
              <a:rPr lang="de-DE" dirty="0"/>
            </a:b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8837FB0-F038-4931-8D86-5F33D64C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475" y="3024981"/>
            <a:ext cx="4591050" cy="195262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EFE372-4288-4EE8-9F72-A657DF02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3445F24E-C11A-4C76-877D-059648DFD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3305969"/>
            <a:ext cx="4495800" cy="13906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633AB-3DF5-43BA-A5AA-B4CC73FD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52145CF-9E31-4614-96C7-3F7439CBA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387" y="3453606"/>
            <a:ext cx="4467225" cy="109537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925975-DF59-4101-B186-4ECDDF57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Gruppenhistorie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9E4CBA57-4E26-4029-BA18-38F7D3B7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675" y="3244056"/>
            <a:ext cx="4438650" cy="151447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29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8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Klassen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Assoziationen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Aggregationen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Generalisierung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0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Sichtbarkeiten </a:t>
            </a:r>
            <a:r>
              <a:rPr lang="de-DE" dirty="0"/>
              <a:t>von Attributen und Operationen: </a:t>
            </a:r>
          </a:p>
          <a:p>
            <a:pPr marL="0" lvl="0" indent="0">
              <a:buNone/>
            </a:pPr>
            <a:r>
              <a:rPr lang="de-DE" dirty="0"/>
              <a:t>+ ... </a:t>
            </a:r>
            <a:r>
              <a:rPr lang="de-DE" dirty="0" err="1"/>
              <a:t>public</a:t>
            </a:r>
            <a:r>
              <a:rPr lang="de-DE" dirty="0"/>
              <a:t> </a:t>
            </a:r>
          </a:p>
          <a:p>
            <a:pPr marL="0" lvl="0" indent="0">
              <a:buNone/>
            </a:pPr>
            <a:r>
              <a:rPr lang="de-DE" dirty="0"/>
              <a:t>- ... private </a:t>
            </a:r>
          </a:p>
          <a:p>
            <a:pPr marL="0" lvl="0" indent="0">
              <a:buNone/>
            </a:pPr>
            <a:r>
              <a:rPr lang="de-DE" dirty="0"/>
              <a:t># ... </a:t>
            </a:r>
            <a:r>
              <a:rPr lang="de-DE" dirty="0" err="1"/>
              <a:t>protected</a:t>
            </a:r>
            <a:r>
              <a:rPr lang="de-DE" dirty="0"/>
              <a:t> </a:t>
            </a:r>
          </a:p>
          <a:p>
            <a:pPr marL="0" lvl="0" indent="0">
              <a:buNone/>
            </a:pPr>
            <a:r>
              <a:rPr lang="de-DE" dirty="0"/>
              <a:t>~ ... </a:t>
            </a:r>
            <a:r>
              <a:rPr lang="de-DE" dirty="0" err="1"/>
              <a:t>package</a:t>
            </a:r>
            <a:r>
              <a:rPr lang="de-DE" dirty="0"/>
              <a:t> (vgl. Java) 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92" y="2770601"/>
            <a:ext cx="5699820" cy="2904571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4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Assoziationen </a:t>
            </a:r>
            <a:r>
              <a:rPr lang="de-DE" dirty="0" smtClean="0"/>
              <a:t>modellieren Objektbeziehungen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734492"/>
            <a:ext cx="7495611" cy="350406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Multiplizität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Bereich</a:t>
            </a:r>
            <a:r>
              <a:rPr lang="de-DE" dirty="0"/>
              <a:t>: "min .. </a:t>
            </a:r>
            <a:r>
              <a:rPr lang="de-DE" dirty="0" err="1"/>
              <a:t>max</a:t>
            </a:r>
            <a:r>
              <a:rPr lang="de-DE" dirty="0"/>
              <a:t>" </a:t>
            </a:r>
          </a:p>
          <a:p>
            <a:r>
              <a:rPr lang="de-DE" dirty="0"/>
              <a:t>Beliebige Anzahl: "*" (= 0.. *) </a:t>
            </a:r>
          </a:p>
          <a:p>
            <a:r>
              <a:rPr lang="de-DE" dirty="0"/>
              <a:t>Aufzählung möglicher </a:t>
            </a:r>
            <a:r>
              <a:rPr lang="de-DE" dirty="0" err="1"/>
              <a:t>Kardinalitäten</a:t>
            </a:r>
            <a:r>
              <a:rPr lang="de-DE" dirty="0"/>
              <a:t> (durch Kommas getrennt) </a:t>
            </a:r>
          </a:p>
          <a:p>
            <a:r>
              <a:rPr lang="de-DE" dirty="0" err="1"/>
              <a:t>Defaultwert</a:t>
            </a:r>
            <a:r>
              <a:rPr lang="de-DE" dirty="0"/>
              <a:t>: 1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838569"/>
            <a:ext cx="4490857" cy="2417634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6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6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Assoziationen</a:t>
            </a:r>
            <a:br>
              <a:rPr lang="de-DE" dirty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51016"/>
            <a:ext cx="5924666" cy="33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Assoziationsklasse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smtClean="0"/>
              <a:t>m:n-Assoziationen </a:t>
            </a:r>
            <a:r>
              <a:rPr lang="de-DE" dirty="0"/>
              <a:t>mit Attributen notwendig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855495"/>
            <a:ext cx="7688939" cy="217395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</a:t>
            </a:r>
            <a:r>
              <a:rPr lang="de-DE" dirty="0" err="1"/>
              <a:t>äre</a:t>
            </a:r>
            <a:r>
              <a:rPr lang="de-DE" dirty="0"/>
              <a:t> Assoziation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Beziehung zwischen mehr als zwei Klassen</a:t>
            </a:r>
          </a:p>
          <a:p>
            <a:r>
              <a:rPr lang="de-DE" dirty="0"/>
              <a:t>Navigationsrichtung kann nicht angegeben werden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92605"/>
            <a:ext cx="3474704" cy="304721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D75-2655-46E6-9B32-F9C868CC8204}" type="slidenum">
              <a:rPr lang="de-DE" smtClean="0"/>
              <a:t>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Schadenbauer, Sandro Unterkofler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419</Words>
  <Application>Microsoft Office PowerPoint</Application>
  <PresentationFormat>Breitbild</PresentationFormat>
  <Paragraphs>141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Fetzen</vt:lpstr>
      <vt:lpstr>UML Strukturdiagramme zur Darstellung der statischen Sicht eines Systems</vt:lpstr>
      <vt:lpstr>Agenda</vt:lpstr>
      <vt:lpstr>Klassendiagramm</vt:lpstr>
      <vt:lpstr>Klassen</vt:lpstr>
      <vt:lpstr>Assoziation</vt:lpstr>
      <vt:lpstr>Multiplizität</vt:lpstr>
      <vt:lpstr>Beispiele für Assoziationen </vt:lpstr>
      <vt:lpstr>Assoziationsklasse</vt:lpstr>
      <vt:lpstr>n-äre Assoziation  </vt:lpstr>
      <vt:lpstr>Aggregation</vt:lpstr>
      <vt:lpstr>Generalisierung</vt:lpstr>
      <vt:lpstr>Objektdiagramm</vt:lpstr>
      <vt:lpstr>Deployment Diagram (Verteilungsdiagramm) </vt:lpstr>
      <vt:lpstr>PowerPoint-Präsentation</vt:lpstr>
      <vt:lpstr>Komponentendiagramm </vt:lpstr>
      <vt:lpstr>PowerPoint-Präsentation</vt:lpstr>
      <vt:lpstr>Paketdiagramm </vt:lpstr>
      <vt:lpstr>PowerPoint-Präsentation</vt:lpstr>
      <vt:lpstr>Analysemuster </vt:lpstr>
      <vt:lpstr>Liste</vt:lpstr>
      <vt:lpstr>Exemplartyp</vt:lpstr>
      <vt:lpstr>Baugruppe</vt:lpstr>
      <vt:lpstr>Stückliste</vt:lpstr>
      <vt:lpstr>Koordinator</vt:lpstr>
      <vt:lpstr>Rollen</vt:lpstr>
      <vt:lpstr>Wechselnde Rollen </vt:lpstr>
      <vt:lpstr>Historie</vt:lpstr>
      <vt:lpstr>Gruppe</vt:lpstr>
      <vt:lpstr>Gruppenhistorie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Strukturdiagramme zur Darstellung der statischen Sicht eines Systems</dc:title>
  <dc:creator>dvfv frerfe</dc:creator>
  <cp:lastModifiedBy>dvfv frerfe</cp:lastModifiedBy>
  <cp:revision>15</cp:revision>
  <dcterms:created xsi:type="dcterms:W3CDTF">2019-01-28T14:45:09Z</dcterms:created>
  <dcterms:modified xsi:type="dcterms:W3CDTF">2019-01-30T11:07:55Z</dcterms:modified>
</cp:coreProperties>
</file>