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85" r:id="rId22"/>
    <p:sldId id="286" r:id="rId23"/>
    <p:sldId id="275" r:id="rId24"/>
    <p:sldId id="276" r:id="rId25"/>
    <p:sldId id="283" r:id="rId26"/>
    <p:sldId id="277" r:id="rId27"/>
    <p:sldId id="278" r:id="rId28"/>
    <p:sldId id="279" r:id="rId29"/>
    <p:sldId id="280" r:id="rId30"/>
    <p:sldId id="287" r:id="rId31"/>
    <p:sldId id="288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EB47-123D-4153-A7BE-06EE9E98F7D5}" type="datetimeFigureOut">
              <a:rPr lang="de-AT" smtClean="0"/>
              <a:t>13.03.2018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C8B2-262F-42C4-A7E5-EE7C9ECF91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577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Zusammen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382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88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987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6340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4409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7861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2221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7807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fry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1497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fry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5559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fry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50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0755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haider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345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haider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50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haider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730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8282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haider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0573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fry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383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Burgstaller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29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Burgstaller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764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Burgstaller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7155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Burgstaller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434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Burgstaller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6206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Burgstaller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02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C8B2-262F-42C4-A7E5-EE7C9ECF91BC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627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CF14-87E0-4482-8310-43AFBF4B0437}" type="datetime1">
              <a:rPr lang="de-AT" smtClean="0"/>
              <a:t>13.03.2018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141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3709-77F6-40A7-900B-5E7B8039120A}" type="datetime1">
              <a:rPr lang="de-AT" smtClean="0"/>
              <a:t>13.03.2018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498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5846-1091-43B2-A473-67294487E61C}" type="datetime1">
              <a:rPr lang="de-AT" smtClean="0"/>
              <a:t>13.03.2018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08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8F26-5E9F-4F53-BC56-3369CFE98B06}" type="datetime1">
              <a:rPr lang="de-AT" smtClean="0"/>
              <a:t>13.03.2018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322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D179-3CE2-4B53-B3D5-0BA01E379559}" type="datetime1">
              <a:rPr lang="de-AT" smtClean="0"/>
              <a:t>13.03.2018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44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AF0D-1427-41C5-AD08-98F990AC028A}" type="datetime1">
              <a:rPr lang="de-AT" smtClean="0"/>
              <a:t>13.03.2018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745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E952-82FA-4657-8696-65AEF091193D}" type="datetime1">
              <a:rPr lang="de-AT" smtClean="0"/>
              <a:t>13.03.2018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98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071-ED8D-4A22-A949-8E799C938B62}" type="datetime1">
              <a:rPr lang="de-AT" smtClean="0"/>
              <a:t>13.03.2018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18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50BB-8CDD-49E9-BA01-ABF135B6091E}" type="datetime1">
              <a:rPr lang="de-AT" smtClean="0"/>
              <a:t>13.03.2018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340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8DD4-1EF4-45AF-973A-35CF414EC7CE}" type="datetime1">
              <a:rPr lang="de-AT" smtClean="0"/>
              <a:t>13.03.2018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682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49FD-DB58-4722-87A4-43C6A4189779}" type="datetime1">
              <a:rPr lang="de-AT" smtClean="0"/>
              <a:t>13.03.2018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38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AF7-BEA3-4F11-A2EA-7FED9EBD799B}" type="datetime1">
              <a:rPr lang="de-AT" smtClean="0"/>
              <a:t>13.03.2018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528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8036-1466-4251-9B4E-31045A9617A2}" type="datetime1">
              <a:rPr lang="de-AT" smtClean="0"/>
              <a:t>13.03.2018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84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5F7D-230E-49D2-9610-9CC0998C45D9}" type="datetime1">
              <a:rPr lang="de-AT" smtClean="0"/>
              <a:t>13.03.2018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966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9E7F-6D3C-4416-A80A-D15EDC4EE691}" type="datetime1">
              <a:rPr lang="de-AT" smtClean="0"/>
              <a:t>13.03.2018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66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C66D-DBFD-4902-829C-F645F509EE18}" type="datetime1">
              <a:rPr lang="de-AT" smtClean="0"/>
              <a:t>13.03.2018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8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702B-DD3B-48DF-B30E-B577CDD435EC}" type="datetime1">
              <a:rPr lang="de-AT" smtClean="0"/>
              <a:t>13.03.2018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15625C-1D2C-48BE-9B1C-D0E342E1CC6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732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m.fh-koeln.de/~winter/tav/html/tav30/TAV30P07_ANECON.pdf" TargetMode="External"/><Relationship Id="rId3" Type="http://schemas.openxmlformats.org/officeDocument/2006/relationships/hyperlink" Target="http://www.enzyklopaedie-der-wirtschaftsinformatik.de/lexikon/is-management/Systementwicklung/Hauptaktivitaten-der-Systementwicklung/Software-Implementierung/Testen-von-Software/Modultest" TargetMode="External"/><Relationship Id="rId7" Type="http://schemas.openxmlformats.org/officeDocument/2006/relationships/hyperlink" Target="http://softwaretestingfundamentals.com/white-box-testing/" TargetMode="External"/><Relationship Id="rId2" Type="http://schemas.openxmlformats.org/officeDocument/2006/relationships/hyperlink" Target="https://de.wikipedia.org/wiki/Akzeptanztest_(Softwaretechnik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Zustandsdiagramm_(UML)" TargetMode="External"/><Relationship Id="rId5" Type="http://schemas.openxmlformats.org/officeDocument/2006/relationships/hyperlink" Target="https://de.wikipedia.org/wiki/Zustandsbezogener_Test" TargetMode="External"/><Relationship Id="rId10" Type="http://schemas.openxmlformats.org/officeDocument/2006/relationships/hyperlink" Target="http://softwaretestingfundamentals.com/test-case/" TargetMode="External"/><Relationship Id="rId4" Type="http://schemas.openxmlformats.org/officeDocument/2006/relationships/hyperlink" Target="https://www.johner-institut.de/blog/iec-62304-medizinische-software/blackbox-testing/" TargetMode="External"/><Relationship Id="rId9" Type="http://schemas.openxmlformats.org/officeDocument/2006/relationships/hyperlink" Target="http://www.enzyklopaedie-der-wirtschaftsinformatik.de/lexikon/is-management/Systementwicklung/Hauptaktivitaten-der-Systementwicklung/Software-Implementierung/Testen-von-Software/Integrationstes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A7349-4E56-43AE-9C1C-3B1BCEEAC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Test - 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C5B727-C366-4178-8D7B-F99620CAA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AT" dirty="0"/>
              <a:t>Burgstaller Raphael</a:t>
            </a:r>
          </a:p>
          <a:p>
            <a:pPr algn="l"/>
            <a:r>
              <a:rPr lang="de-AT" dirty="0"/>
              <a:t>Haider Sebastian</a:t>
            </a:r>
          </a:p>
          <a:p>
            <a:pPr algn="l"/>
            <a:r>
              <a:rPr lang="de-AT" dirty="0"/>
              <a:t>Serschen Anton</a:t>
            </a:r>
          </a:p>
        </p:txBody>
      </p:sp>
    </p:spTree>
    <p:extLst>
      <p:ext uri="{BB962C8B-B14F-4D97-AF65-F5344CB8AC3E}">
        <p14:creationId xmlns:p14="http://schemas.microsoft.com/office/powerpoint/2010/main" val="182350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6BDE1-0800-4819-A511-F6454AD7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Black-Box-</a:t>
            </a:r>
            <a:r>
              <a:rPr lang="de-AT" dirty="0" err="1"/>
              <a:t>Testing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C116CC-5BD1-42DA-9A7A-D8FDEC2A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überprüft die Prinzipien der zu testenden Objekte</a:t>
            </a:r>
          </a:p>
          <a:p>
            <a:r>
              <a:rPr lang="de-AT" dirty="0"/>
              <a:t>beweist nur die Existenz von Fehlern</a:t>
            </a:r>
          </a:p>
          <a:p>
            <a:r>
              <a:rPr lang="de-AT" dirty="0"/>
              <a:t>Arten:</a:t>
            </a:r>
          </a:p>
          <a:p>
            <a:pPr lvl="1"/>
            <a:r>
              <a:rPr lang="de-AT" dirty="0"/>
              <a:t>Äquivalenzbasiertes Testen</a:t>
            </a:r>
          </a:p>
          <a:p>
            <a:pPr lvl="1"/>
            <a:r>
              <a:rPr lang="de-AT" dirty="0"/>
              <a:t>Grenzwertbasiertes Testen</a:t>
            </a:r>
          </a:p>
          <a:p>
            <a:pPr lvl="1"/>
            <a:r>
              <a:rPr lang="de-AT" dirty="0"/>
              <a:t>Fehlerbasiertes Testen</a:t>
            </a:r>
          </a:p>
          <a:p>
            <a:pPr lvl="1"/>
            <a:r>
              <a:rPr lang="de-AT" dirty="0"/>
              <a:t>Zustandsbasiertes Testen</a:t>
            </a:r>
          </a:p>
          <a:p>
            <a:pPr lvl="1"/>
            <a:r>
              <a:rPr lang="de-AT" dirty="0"/>
              <a:t>Testen mit Entscheidungstabellen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1AC98-3C42-4E3F-A52D-9D3C8963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E7CA5F-F25F-400C-926F-BFA683F5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068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FCABB-5E58-41A9-9738-C4C5DAC5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Äquivalenzbasiertes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F5A29-9F0E-4E57-AF0A-3898725B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Werte werden nach ihrer äquivalenten Bedeutung überprüft.</a:t>
            </a:r>
          </a:p>
          <a:p>
            <a:endParaRPr lang="de-AT" dirty="0"/>
          </a:p>
          <a:p>
            <a:r>
              <a:rPr lang="de-AT" dirty="0"/>
              <a:t>Beispiel:</a:t>
            </a:r>
          </a:p>
          <a:p>
            <a:pPr lvl="1"/>
            <a:r>
              <a:rPr lang="de-AT" dirty="0"/>
              <a:t>Geburtsdatum:</a:t>
            </a:r>
          </a:p>
          <a:p>
            <a:pPr lvl="2"/>
            <a:r>
              <a:rPr lang="de-AT" dirty="0"/>
              <a:t>nicht in der Zukunft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A9A406-C353-412F-A8FA-FC30A623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52BB0-9C63-4687-A43B-A7BEA3A8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15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50EFA-5557-4240-8600-AB2E1BEF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Grenzwertbasiertes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3C195-C30A-48FE-9BF1-7420D83D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Werte müssen auf den Grenzwerten oder dazwischen liegen</a:t>
            </a:r>
          </a:p>
          <a:p>
            <a:endParaRPr lang="de-AT" dirty="0"/>
          </a:p>
          <a:p>
            <a:r>
              <a:rPr lang="de-AT" dirty="0"/>
              <a:t>Bespiel: Mathematik Sinus-Funktion:</a:t>
            </a:r>
          </a:p>
          <a:p>
            <a:pPr lvl="1"/>
            <a:r>
              <a:rPr lang="de-AT" dirty="0"/>
              <a:t>Sinus Wertebereich: 0 - 1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834D7C-A2AC-40E4-8E51-F7AE244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7D3006-4E52-4A72-946B-296FC3EC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963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BF8B1-726E-43F0-9477-4BABBBE2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Fehlerbasiertes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0EC38-317D-4B6A-B664-7344BD82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Damit werden Fehler nach Erfahrung und Intuition gesucht.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BFA7ED-31AC-44C8-B143-07FDE87D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49C81D-6BD8-4122-81A1-0133923F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496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5F843-B74B-4BB0-A4E3-70812EB6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Zustandsbasiertes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24FEE-F1ED-41F5-B135-2D867DAE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Es wird verwendet, wenn neben den Eingabewerten, Zustände des Systems auf das Endergebnis einwirken.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4DB97E-3264-45F0-AEAF-CD9C34BA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21496-DDEC-4D38-B580-015CDC4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14</a:t>
            </a:fld>
            <a:endParaRPr lang="de-AT"/>
          </a:p>
        </p:txBody>
      </p:sp>
      <p:pic>
        <p:nvPicPr>
          <p:cNvPr id="6" name="Grafik 5" descr="Image result for Informatik Zustandsdiagramm beispiel">
            <a:extLst>
              <a:ext uri="{FF2B5EF4-FFF2-40B4-BE49-F238E27FC236}">
                <a16:creationId xmlns:a16="http://schemas.microsoft.com/office/drawing/2014/main" id="{64F26B34-ABFF-4236-8C42-DA0E36822D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17" y="2838821"/>
            <a:ext cx="5883938" cy="26086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D7CE119-4EC2-44BB-9A1A-7AE2820ED3B3}"/>
              </a:ext>
            </a:extLst>
          </p:cNvPr>
          <p:cNvSpPr txBox="1"/>
          <p:nvPr/>
        </p:nvSpPr>
        <p:spPr>
          <a:xfrm>
            <a:off x="3736717" y="5447489"/>
            <a:ext cx="580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Abbildung: de.wikipedia.org/</a:t>
            </a:r>
            <a:r>
              <a:rPr lang="de-AT" sz="1200" dirty="0" err="1"/>
              <a:t>wiki</a:t>
            </a:r>
            <a:r>
              <a:rPr lang="de-AT" sz="1200" dirty="0"/>
              <a:t>/Zustandsdiagramm (UML)</a:t>
            </a:r>
          </a:p>
        </p:txBody>
      </p:sp>
    </p:spTree>
    <p:extLst>
      <p:ext uri="{BB962C8B-B14F-4D97-AF65-F5344CB8AC3E}">
        <p14:creationId xmlns:p14="http://schemas.microsoft.com/office/powerpoint/2010/main" val="70794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7EDEE-4529-45D4-86D3-B1BFE62E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Testen mit Entscheidungstabellen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6FA43-1113-4586-A6A9-0F9D8276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 einer Entscheidungstabelle werden alle miteinzuziehende Bedingungen berücksichtigt und der Rückgabewert pro Bedingungskombination erfasst.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BD680-FB9C-4A71-9B7C-813270B2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08301"/>
            <a:ext cx="7619999" cy="365125"/>
          </a:xfrm>
        </p:spPr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0D967-40F3-46D9-8EE7-19D4FCAA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1CC824-A041-411E-B04E-2D02E286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56" y="2713242"/>
            <a:ext cx="4845692" cy="31979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C7EF1A3-C37E-4A5B-900A-32B546A2CDBE}"/>
              </a:ext>
            </a:extLst>
          </p:cNvPr>
          <p:cNvSpPr txBox="1"/>
          <p:nvPr/>
        </p:nvSpPr>
        <p:spPr>
          <a:xfrm>
            <a:off x="4095345" y="5911222"/>
            <a:ext cx="4834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Abbildung: de.wikipedia.org/</a:t>
            </a:r>
            <a:r>
              <a:rPr lang="de-AT" sz="1200" dirty="0" err="1"/>
              <a:t>wiki</a:t>
            </a:r>
            <a:r>
              <a:rPr lang="de-AT" sz="1200" dirty="0"/>
              <a:t>/Entscheidungstabelle</a:t>
            </a:r>
          </a:p>
        </p:txBody>
      </p:sp>
    </p:spTree>
    <p:extLst>
      <p:ext uri="{BB962C8B-B14F-4D97-AF65-F5344CB8AC3E}">
        <p14:creationId xmlns:p14="http://schemas.microsoft.com/office/powerpoint/2010/main" val="61996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450FB-1F49-4308-A5B0-A61CFAE4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White-Box-</a:t>
            </a:r>
            <a:r>
              <a:rPr lang="de-AT" dirty="0" err="1"/>
              <a:t>Testing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7A1D1-8820-4CF0-B00E-5723E2C0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Blick in Quellcode gestattet</a:t>
            </a:r>
          </a:p>
          <a:p>
            <a:r>
              <a:rPr lang="de-AT" dirty="0"/>
              <a:t>Code wird geprüft</a:t>
            </a:r>
          </a:p>
          <a:p>
            <a:r>
              <a:rPr lang="de-AT" dirty="0"/>
              <a:t>Ablaufbezogenes Testen</a:t>
            </a:r>
          </a:p>
          <a:p>
            <a:r>
              <a:rPr lang="de-AT" dirty="0"/>
              <a:t>Qualitätskriterium: Quellcodes erfüllen gewisse </a:t>
            </a:r>
            <a:r>
              <a:rPr lang="de-AT" dirty="0" err="1"/>
              <a:t>Hinlänglichkeitskriterien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B6C322-BD90-4106-8829-3B9521B9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5F28-D0BE-4A1E-A1F6-0136B8A4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016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Qualitätskriterien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Zeilenüberdeckung</a:t>
            </a:r>
          </a:p>
          <a:p>
            <a:r>
              <a:rPr lang="de-AT" dirty="0"/>
              <a:t>Anweisungsüberdeckung bzw. Knotenüberdeckung</a:t>
            </a:r>
          </a:p>
          <a:p>
            <a:r>
              <a:rPr lang="de-AT" dirty="0"/>
              <a:t>Zweigüberdeckung bzw. Kantenüberdeckung</a:t>
            </a:r>
          </a:p>
          <a:p>
            <a:r>
              <a:rPr lang="de-AT" dirty="0"/>
              <a:t>Bedingungsüberdeckung bzw. </a:t>
            </a:r>
            <a:r>
              <a:rPr lang="de-AT" dirty="0" err="1"/>
              <a:t>Termüberdeckung</a:t>
            </a:r>
            <a:endParaRPr lang="de-AT" dirty="0"/>
          </a:p>
          <a:p>
            <a:r>
              <a:rPr lang="de-AT" dirty="0"/>
              <a:t>Pfadüberdeckung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932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A3550-DEE3-41B5-B1CD-9DD990CD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Testverfahren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B607CC-456D-4CA5-8A71-D21D96D3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Module-Test</a:t>
            </a:r>
          </a:p>
          <a:p>
            <a:r>
              <a:rPr lang="de-AT" dirty="0"/>
              <a:t>GUI-Test</a:t>
            </a:r>
          </a:p>
          <a:p>
            <a:r>
              <a:rPr lang="de-AT" dirty="0"/>
              <a:t>Module-Integration-Test</a:t>
            </a:r>
          </a:p>
          <a:p>
            <a:r>
              <a:rPr lang="de-AT" dirty="0"/>
              <a:t>System-Integration-Test</a:t>
            </a:r>
          </a:p>
          <a:p>
            <a:r>
              <a:rPr lang="de-AT" dirty="0"/>
              <a:t>Akzeptanztest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C740C9-B6CF-4290-9D83-191BF008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E86893-6E27-48B0-93AE-EBBD605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2464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FFF3E-23D5-4FF7-904A-6CB82BE8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Module-Test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34CD3-4AC0-44BF-81D7-2F39254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wird auch Unit-Test bzw. Komponententest genannt</a:t>
            </a:r>
          </a:p>
          <a:p>
            <a:r>
              <a:rPr lang="de-AT" dirty="0" err="1"/>
              <a:t>kleinst</a:t>
            </a:r>
            <a:r>
              <a:rPr lang="de-AT" dirty="0"/>
              <a:t> möglichen und sinnvollen Software-Einheiten</a:t>
            </a:r>
          </a:p>
          <a:p>
            <a:r>
              <a:rPr lang="de-AT" dirty="0"/>
              <a:t>überprüft Funktionale Eigenschaften</a:t>
            </a:r>
          </a:p>
          <a:p>
            <a:r>
              <a:rPr lang="de-AT" dirty="0"/>
              <a:t>verwendet Black- und White-Box-Techniken 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75CC44-9EAF-4BB6-A9A2-5DDFCF9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D0030C-8F30-4673-957B-04DC4AD9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606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EA032-43BD-4A4B-9536-E8B86E15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Index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97C73-11BC-477F-A0DE-A1B5C8DE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de-AT" dirty="0"/>
          </a:p>
          <a:p>
            <a:r>
              <a:rPr lang="de-AT" dirty="0"/>
              <a:t>Test-Levels</a:t>
            </a:r>
          </a:p>
          <a:p>
            <a:r>
              <a:rPr lang="de-AT" dirty="0"/>
              <a:t>Black- and White- Box-</a:t>
            </a:r>
            <a:r>
              <a:rPr lang="de-AT" dirty="0" err="1"/>
              <a:t>Testing</a:t>
            </a:r>
            <a:endParaRPr lang="de-AT" dirty="0"/>
          </a:p>
          <a:p>
            <a:r>
              <a:rPr lang="de-AT" dirty="0"/>
              <a:t>Methods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testing</a:t>
            </a:r>
            <a:endParaRPr lang="de-AT" dirty="0"/>
          </a:p>
          <a:p>
            <a:r>
              <a:rPr lang="de-AT" dirty="0"/>
              <a:t>Test-Cases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C376AF-45B4-4FB3-A0A2-1BA244BD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955EB-B636-4EDC-8EE9-9EDC254F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238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1DE72-26E9-47C4-81A7-A5E2BC4D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GUI-Test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20B57-8EA3-49B4-9F34-798743D9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„</a:t>
            </a:r>
            <a:r>
              <a:rPr lang="de-AT" dirty="0" err="1"/>
              <a:t>grafical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interface</a:t>
            </a:r>
            <a:r>
              <a:rPr lang="de-AT" dirty="0"/>
              <a:t> </a:t>
            </a:r>
            <a:r>
              <a:rPr lang="de-AT" dirty="0" err="1"/>
              <a:t>testing</a:t>
            </a:r>
            <a:r>
              <a:rPr lang="de-AT" dirty="0"/>
              <a:t>“ </a:t>
            </a:r>
          </a:p>
          <a:p>
            <a:r>
              <a:rPr lang="de-AT" dirty="0"/>
              <a:t>Testet grafische Nutzer Interface Spezifikationen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300C7-21BE-490E-B2D1-9EF0697C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924C8F-3D4D-4CD0-9B67-A57491B5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034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Case Generation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Alle Funktionalitäten der GUI austesten</a:t>
            </a:r>
          </a:p>
          <a:p>
            <a:r>
              <a:rPr lang="de-AT" dirty="0"/>
              <a:t>Drei Probleme:</a:t>
            </a:r>
          </a:p>
          <a:p>
            <a:pPr lvl="1"/>
            <a:r>
              <a:rPr lang="de-AT" dirty="0"/>
              <a:t>Sehr viele Operationen</a:t>
            </a:r>
          </a:p>
          <a:p>
            <a:pPr lvl="1"/>
            <a:r>
              <a:rPr lang="de-AT" dirty="0"/>
              <a:t>Manche nur durch Sequenz von Operationen </a:t>
            </a:r>
            <a:r>
              <a:rPr lang="de-AT" dirty="0" err="1"/>
              <a:t>testbar</a:t>
            </a:r>
            <a:endParaRPr lang="de-AT" dirty="0"/>
          </a:p>
          <a:p>
            <a:pPr lvl="1"/>
            <a:r>
              <a:rPr lang="de-AT" dirty="0"/>
              <a:t>Regression </a:t>
            </a:r>
            <a:r>
              <a:rPr lang="de-AT" dirty="0" err="1"/>
              <a:t>Testing</a:t>
            </a:r>
            <a:r>
              <a:rPr lang="de-AT" dirty="0"/>
              <a:t>: GUI ändert sich, untere Schicht nicht</a:t>
            </a:r>
          </a:p>
          <a:p>
            <a:r>
              <a:rPr lang="de-AT" dirty="0"/>
              <a:t>Künstliche Intelligenzen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008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Methoden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Mouse Position  Capture</a:t>
            </a:r>
          </a:p>
          <a:p>
            <a:pPr lvl="1"/>
            <a:r>
              <a:rPr lang="de-AT" dirty="0"/>
              <a:t>„Capture </a:t>
            </a:r>
            <a:r>
              <a:rPr lang="de-AT" dirty="0" err="1"/>
              <a:t>and</a:t>
            </a:r>
            <a:r>
              <a:rPr lang="de-AT" dirty="0"/>
              <a:t> Playback“ Verfahren</a:t>
            </a:r>
          </a:p>
          <a:p>
            <a:pPr lvl="1"/>
            <a:r>
              <a:rPr lang="de-AT" dirty="0"/>
              <a:t>Speichert Ausgänge in Bitmap</a:t>
            </a:r>
          </a:p>
          <a:p>
            <a:pPr lvl="1"/>
            <a:r>
              <a:rPr lang="de-AT" dirty="0"/>
              <a:t>Vergleich Testergebnis mit Bitmaps</a:t>
            </a:r>
          </a:p>
          <a:p>
            <a:r>
              <a:rPr lang="de-AT" dirty="0"/>
              <a:t>Event Capture</a:t>
            </a:r>
          </a:p>
          <a:p>
            <a:pPr lvl="1"/>
            <a:r>
              <a:rPr lang="de-AT" dirty="0"/>
              <a:t>Events werden in Logs gespeichert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Burstaller Raphael, Haider Sebastian, Serschen Anton        5BHIFS                Test-Cases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534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75F72-EB53-4615-A50A-3836F953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Module-Integration-Test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043E1-8D09-4887-B807-83184487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Zusammenspiel zwischen den einzelnen Modulen</a:t>
            </a:r>
          </a:p>
          <a:p>
            <a:r>
              <a:rPr lang="de-AT" dirty="0"/>
              <a:t>überprüft korrekte Interaktionen und unerwünschte Effekte</a:t>
            </a:r>
          </a:p>
          <a:p>
            <a:r>
              <a:rPr lang="de-AT" dirty="0"/>
              <a:t>sollte nach dem Module-Test ausgeführt werden</a:t>
            </a:r>
          </a:p>
          <a:p>
            <a:r>
              <a:rPr lang="de-AT" dirty="0"/>
              <a:t>2 Methoden:</a:t>
            </a:r>
          </a:p>
          <a:p>
            <a:pPr lvl="1"/>
            <a:r>
              <a:rPr lang="de-AT" dirty="0" err="1"/>
              <a:t>bottom-up</a:t>
            </a:r>
            <a:endParaRPr lang="de-AT" dirty="0"/>
          </a:p>
          <a:p>
            <a:pPr lvl="1"/>
            <a:r>
              <a:rPr lang="de-AT" dirty="0"/>
              <a:t>top-down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B8BCE-BC1D-4EE4-B173-1E370F5C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78C25F-03B5-4147-B93F-EC699C37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484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ED7A5-F7E4-471F-9DA8-87B4CA49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System-Integration-Test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6F1FA-62D6-4558-8A19-87063FB4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überprüft ob Inkonsistenzen zwischen verbundenen Systemen existieren</a:t>
            </a:r>
          </a:p>
          <a:p>
            <a:r>
              <a:rPr lang="de-AT" dirty="0"/>
              <a:t>nach Module-Integration-Test</a:t>
            </a:r>
          </a:p>
          <a:p>
            <a:r>
              <a:rPr lang="de-AT" dirty="0"/>
              <a:t>Methoden wie bei Module-Integration-Test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D3D7A5-FC2F-4890-B6C9-30EB9055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351AB9-7550-4D8C-A805-F9C97F5B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455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1FA0E-2AD6-456E-B737-8D7030E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Akzeptanztest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3F6BB-860A-4B5D-8EAB-AD33AC8E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Es wird überprüft, ob die Software in der Sicht des Kunden wie beabsichtigt funktioniert.</a:t>
            </a:r>
          </a:p>
          <a:p>
            <a:r>
              <a:rPr lang="de-AT" dirty="0"/>
              <a:t>2 Phasen:</a:t>
            </a:r>
          </a:p>
          <a:p>
            <a:pPr lvl="1"/>
            <a:r>
              <a:rPr lang="de-AT" dirty="0"/>
              <a:t>Use-Cases</a:t>
            </a:r>
          </a:p>
          <a:p>
            <a:pPr lvl="1"/>
            <a:r>
              <a:rPr lang="de-AT" dirty="0"/>
              <a:t>Kunde bzw. Endbenutzer</a:t>
            </a:r>
          </a:p>
          <a:p>
            <a:pPr lvl="1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84DAC-716D-4760-B36B-B5D8DAB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F5D601-0E6F-4F10-ABD1-17654F40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97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CBB64-42B8-41E1-BB52-6FCB24DC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Test-Cases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C8AAAA-3E58-4FF3-B008-6ADEF15D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C4D33E-1C72-49A1-B631-C0D5D459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7725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99478-3414-4ADC-86D1-169E8454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644EB7B-618C-4302-A87D-6F042194F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Test Suite ID</a:t>
            </a:r>
          </a:p>
          <a:p>
            <a:r>
              <a:rPr lang="de-AT" dirty="0"/>
              <a:t>Test Case ID</a:t>
            </a:r>
          </a:p>
          <a:p>
            <a:r>
              <a:rPr lang="de-AT" dirty="0"/>
              <a:t>Test Case Summary</a:t>
            </a:r>
          </a:p>
          <a:p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Requirement</a:t>
            </a:r>
            <a:endParaRPr lang="de-AT" dirty="0"/>
          </a:p>
          <a:p>
            <a:r>
              <a:rPr lang="de-AT" dirty="0" err="1"/>
              <a:t>Prerequisites</a:t>
            </a:r>
            <a:endParaRPr lang="de-AT" dirty="0"/>
          </a:p>
          <a:p>
            <a:r>
              <a:rPr lang="de-AT" dirty="0"/>
              <a:t>Test </a:t>
            </a:r>
            <a:r>
              <a:rPr lang="de-AT" dirty="0" err="1"/>
              <a:t>Procedure</a:t>
            </a:r>
            <a:endParaRPr lang="de-AT" dirty="0"/>
          </a:p>
          <a:p>
            <a:r>
              <a:rPr lang="de-AT" dirty="0"/>
              <a:t>Test Data</a:t>
            </a:r>
          </a:p>
          <a:p>
            <a:r>
              <a:rPr lang="de-AT" dirty="0" err="1"/>
              <a:t>Expected</a:t>
            </a:r>
            <a:r>
              <a:rPr lang="de-AT" dirty="0"/>
              <a:t> </a:t>
            </a:r>
            <a:r>
              <a:rPr lang="de-AT" dirty="0" err="1"/>
              <a:t>Result</a:t>
            </a:r>
            <a:endParaRPr lang="de-AT" dirty="0"/>
          </a:p>
          <a:p>
            <a:r>
              <a:rPr lang="de-AT" dirty="0" err="1"/>
              <a:t>Actual</a:t>
            </a:r>
            <a:r>
              <a:rPr lang="de-AT" dirty="0"/>
              <a:t> </a:t>
            </a:r>
            <a:r>
              <a:rPr lang="de-AT" dirty="0" err="1"/>
              <a:t>Result</a:t>
            </a:r>
            <a:endParaRPr lang="de-AT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9D994D2-EC1C-44E5-BFCF-E39F9DE2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Status</a:t>
            </a:r>
          </a:p>
          <a:p>
            <a:r>
              <a:rPr lang="de-AT" dirty="0" err="1"/>
              <a:t>Remarks</a:t>
            </a:r>
            <a:endParaRPr lang="de-AT" dirty="0"/>
          </a:p>
          <a:p>
            <a:r>
              <a:rPr lang="de-AT" dirty="0" err="1"/>
              <a:t>Created</a:t>
            </a:r>
            <a:r>
              <a:rPr lang="de-AT" dirty="0"/>
              <a:t> By</a:t>
            </a:r>
          </a:p>
          <a:p>
            <a:r>
              <a:rPr lang="de-AT" dirty="0"/>
              <a:t>Date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Creation</a:t>
            </a:r>
            <a:endParaRPr lang="de-AT" dirty="0"/>
          </a:p>
          <a:p>
            <a:r>
              <a:rPr lang="de-AT" dirty="0" err="1"/>
              <a:t>Executed</a:t>
            </a:r>
            <a:r>
              <a:rPr lang="de-AT" dirty="0"/>
              <a:t> </a:t>
            </a:r>
            <a:r>
              <a:rPr lang="de-AT" dirty="0" err="1"/>
              <a:t>by</a:t>
            </a:r>
            <a:endParaRPr lang="de-AT" dirty="0"/>
          </a:p>
          <a:p>
            <a:r>
              <a:rPr lang="de-AT" dirty="0"/>
              <a:t>Date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Execution</a:t>
            </a:r>
            <a:endParaRPr lang="de-AT" dirty="0"/>
          </a:p>
          <a:p>
            <a:r>
              <a:rPr lang="de-AT" dirty="0"/>
              <a:t>Test Environment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45DC38-D4DB-4337-B2D6-351B19B6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3C0E08-38BB-4103-89E9-CFA61311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982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AACFC-4D29-4774-9F16-09FB9D92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 Practice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85C22-3718-4A4F-BB4A-1D15B106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02208"/>
          </a:xfrm>
        </p:spPr>
        <p:txBody>
          <a:bodyPr>
            <a:normAutofit/>
          </a:bodyPr>
          <a:lstStyle/>
          <a:p>
            <a:r>
              <a:rPr lang="de-AT" dirty="0"/>
              <a:t>nur eine Sache überprüfen</a:t>
            </a:r>
          </a:p>
          <a:p>
            <a:r>
              <a:rPr lang="de-AT" dirty="0"/>
              <a:t>nicht mit anderen Test Cases überlappen</a:t>
            </a:r>
          </a:p>
          <a:p>
            <a:r>
              <a:rPr lang="de-AT" dirty="0"/>
              <a:t>alle Positiven und Negativen Szenarien decken</a:t>
            </a:r>
          </a:p>
          <a:p>
            <a:r>
              <a:rPr lang="de-AT" dirty="0"/>
              <a:t>einfache, aktive und genaue Sprache verwenden</a:t>
            </a:r>
          </a:p>
          <a:p>
            <a:r>
              <a:rPr lang="de-AT" dirty="0"/>
              <a:t>Eigenschaften:</a:t>
            </a:r>
          </a:p>
          <a:p>
            <a:pPr lvl="1"/>
            <a:r>
              <a:rPr lang="de-AT" dirty="0"/>
              <a:t>Akkurat: 				genau zum Zweck</a:t>
            </a:r>
          </a:p>
          <a:p>
            <a:pPr lvl="1"/>
            <a:r>
              <a:rPr lang="de-AT" dirty="0"/>
              <a:t>Sparsam: 				keine unnötigen Wörter</a:t>
            </a:r>
          </a:p>
          <a:p>
            <a:pPr lvl="1"/>
            <a:r>
              <a:rPr lang="de-AT" dirty="0"/>
              <a:t>Zurückverfolgbarkeit:	kann zu den </a:t>
            </a:r>
            <a:r>
              <a:rPr lang="de-AT" dirty="0" err="1"/>
              <a:t>Requirements</a:t>
            </a:r>
            <a:r>
              <a:rPr lang="de-AT" dirty="0"/>
              <a:t> zurückverfolgt werden</a:t>
            </a:r>
          </a:p>
          <a:p>
            <a:pPr lvl="1"/>
            <a:r>
              <a:rPr lang="de-AT" dirty="0"/>
              <a:t>Wiederholbarkeit:		kann so oft wie erwünscht wiederholt werden</a:t>
            </a:r>
          </a:p>
          <a:p>
            <a:pPr lvl="1"/>
            <a:r>
              <a:rPr lang="de-AT" dirty="0"/>
              <a:t>Wiederverwendbarkeit: 	kann falls nötig wiederverwendet werden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D09B90-7088-438B-A863-0E1AC0C9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FBF858-C292-46BA-93F5-DF42BC09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55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90550-6E34-4B82-8A5A-D1118C49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97394-9456-431C-BF88-07DE71C8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Check </a:t>
            </a:r>
            <a:r>
              <a:rPr lang="de-AT" dirty="0" err="1"/>
              <a:t>quality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software</a:t>
            </a:r>
            <a:endParaRPr lang="de-AT" dirty="0"/>
          </a:p>
          <a:p>
            <a:r>
              <a:rPr lang="de-AT" dirty="0" err="1"/>
              <a:t>Four</a:t>
            </a:r>
            <a:r>
              <a:rPr lang="de-AT" dirty="0"/>
              <a:t>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levels</a:t>
            </a:r>
            <a:endParaRPr lang="de-AT" dirty="0"/>
          </a:p>
          <a:p>
            <a:pPr lvl="1"/>
            <a:r>
              <a:rPr lang="de-AT" dirty="0"/>
              <a:t>Unit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/>
              <a:t>Integration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/>
              <a:t>System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 err="1"/>
              <a:t>Acceptance</a:t>
            </a:r>
            <a:r>
              <a:rPr lang="de-AT" dirty="0"/>
              <a:t> </a:t>
            </a:r>
            <a:r>
              <a:rPr lang="de-AT" dirty="0" err="1"/>
              <a:t>tesing</a:t>
            </a:r>
            <a:endParaRPr lang="de-AT" dirty="0"/>
          </a:p>
          <a:p>
            <a:r>
              <a:rPr lang="de-AT" dirty="0"/>
              <a:t>Black box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 err="1"/>
              <a:t>Functionality</a:t>
            </a:r>
            <a:endParaRPr lang="de-AT" dirty="0"/>
          </a:p>
          <a:p>
            <a:r>
              <a:rPr lang="de-AT" dirty="0"/>
              <a:t>White box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/>
              <a:t>Code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3EC918-DDAE-441E-9B00-B07D3841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768359-CCEE-44C3-A181-3F663E03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116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C223F-C5C5-4A1B-9825-EBE0F57D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0E5E-DF34-4DED-9828-F4C1E53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checks Software and evaluates requirements</a:t>
            </a:r>
          </a:p>
          <a:p>
            <a:r>
              <a:rPr lang="en-GB" dirty="0"/>
              <a:t>used to detect bugs</a:t>
            </a:r>
          </a:p>
          <a:p>
            <a:r>
              <a:rPr lang="en-GB" dirty="0"/>
              <a:t>divided into four levels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128B4B-4EFB-4E57-848F-59E08FF6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544952-41B7-4D1E-8D58-A93E5AA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5476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GUI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/>
              <a:t>3 </a:t>
            </a:r>
            <a:r>
              <a:rPr lang="de-AT" dirty="0" err="1"/>
              <a:t>possible</a:t>
            </a:r>
            <a:r>
              <a:rPr lang="de-AT" dirty="0"/>
              <a:t> Problems:</a:t>
            </a:r>
          </a:p>
          <a:p>
            <a:pPr lvl="1"/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possible</a:t>
            </a:r>
            <a:r>
              <a:rPr lang="de-AT" dirty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tested</a:t>
            </a:r>
            <a:r>
              <a:rPr lang="de-AT" dirty="0"/>
              <a:t> after a </a:t>
            </a:r>
            <a:r>
              <a:rPr lang="de-AT" dirty="0" err="1"/>
              <a:t>sequence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operations</a:t>
            </a:r>
            <a:endParaRPr lang="de-AT" dirty="0"/>
          </a:p>
          <a:p>
            <a:pPr lvl="1"/>
            <a:r>
              <a:rPr lang="de-AT" dirty="0"/>
              <a:t>GUI </a:t>
            </a:r>
            <a:r>
              <a:rPr lang="de-AT" dirty="0" err="1"/>
              <a:t>change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2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methods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Mouse </a:t>
            </a:r>
            <a:r>
              <a:rPr lang="de-AT" dirty="0" err="1"/>
              <a:t>position</a:t>
            </a:r>
            <a:r>
              <a:rPr lang="de-AT" dirty="0"/>
              <a:t> </a:t>
            </a:r>
            <a:r>
              <a:rPr lang="de-AT" dirty="0" err="1"/>
              <a:t>capture</a:t>
            </a:r>
            <a:endParaRPr lang="de-AT" dirty="0"/>
          </a:p>
          <a:p>
            <a:pPr lvl="1"/>
            <a:r>
              <a:rPr lang="de-AT" dirty="0"/>
              <a:t>Event </a:t>
            </a:r>
            <a:r>
              <a:rPr lang="de-AT" dirty="0" err="1"/>
              <a:t>capture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872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Check </a:t>
            </a:r>
            <a:r>
              <a:rPr lang="de-AT" dirty="0" err="1"/>
              <a:t>certain</a:t>
            </a:r>
            <a:r>
              <a:rPr lang="de-AT" dirty="0"/>
              <a:t> </a:t>
            </a:r>
            <a:r>
              <a:rPr lang="de-AT" dirty="0" err="1"/>
              <a:t>part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system</a:t>
            </a:r>
            <a:r>
              <a:rPr lang="de-AT" dirty="0"/>
              <a:t> -&gt;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cases</a:t>
            </a:r>
            <a:endParaRPr lang="de-AT" dirty="0"/>
          </a:p>
          <a:p>
            <a:r>
              <a:rPr lang="de-AT" dirty="0" err="1"/>
              <a:t>Saved</a:t>
            </a:r>
            <a:r>
              <a:rPr lang="de-AT" dirty="0"/>
              <a:t> in an </a:t>
            </a:r>
            <a:r>
              <a:rPr lang="de-AT" dirty="0" err="1"/>
              <a:t>archive</a:t>
            </a:r>
            <a:endParaRPr lang="de-AT" dirty="0"/>
          </a:p>
          <a:p>
            <a:r>
              <a:rPr lang="de-AT" dirty="0"/>
              <a:t>Best </a:t>
            </a:r>
            <a:r>
              <a:rPr lang="de-AT" dirty="0" err="1"/>
              <a:t>practice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possible</a:t>
            </a:r>
            <a:r>
              <a:rPr lang="de-AT" dirty="0"/>
              <a:t> </a:t>
            </a:r>
            <a:r>
              <a:rPr lang="de-AT" dirty="0" err="1"/>
              <a:t>problem</a:t>
            </a:r>
            <a:endParaRPr lang="de-AT" dirty="0"/>
          </a:p>
          <a:p>
            <a:pPr lvl="1"/>
            <a:r>
              <a:rPr lang="de-AT" dirty="0"/>
              <a:t>All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covered</a:t>
            </a:r>
            <a:endParaRPr lang="de-AT" dirty="0"/>
          </a:p>
          <a:p>
            <a:pPr lvl="1"/>
            <a:r>
              <a:rPr lang="de-AT" dirty="0"/>
              <a:t>Clear </a:t>
            </a:r>
            <a:r>
              <a:rPr lang="de-AT" dirty="0" err="1"/>
              <a:t>and</a:t>
            </a:r>
            <a:r>
              <a:rPr lang="de-AT" dirty="0"/>
              <a:t> easy </a:t>
            </a:r>
            <a:r>
              <a:rPr lang="de-AT" dirty="0" err="1"/>
              <a:t>understandable</a:t>
            </a:r>
            <a:r>
              <a:rPr lang="de-AT" dirty="0"/>
              <a:t> </a:t>
            </a:r>
            <a:r>
              <a:rPr lang="de-AT" dirty="0" err="1"/>
              <a:t>language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5424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A7039-27D9-4804-86FA-C1622465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66B32E-A509-4EA8-AD56-FA98106C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4343679"/>
          </a:xfrm>
        </p:spPr>
        <p:txBody>
          <a:bodyPr>
            <a:normAutofit fontScale="92500" lnSpcReduction="20000"/>
          </a:bodyPr>
          <a:lstStyle/>
          <a:p>
            <a:r>
              <a:rPr lang="de-AT" dirty="0">
                <a:hlinkClick r:id="rId2"/>
              </a:rPr>
              <a:t>https://de.wikipedia.org/wiki/Akzeptanztest_(Softwaretechnik)</a:t>
            </a:r>
            <a:endParaRPr lang="de-AT" dirty="0"/>
          </a:p>
          <a:p>
            <a:r>
              <a:rPr lang="de-AT" u="sng" dirty="0">
                <a:hlinkClick r:id="rId3"/>
              </a:rPr>
              <a:t>http://www.enzyklopaedie-der-wirtschaftsinformatik.de/lexikon/is-management/Systementwicklung/Hauptaktivitaten-der-Systementwicklung/Software-Implementierung/Testen-von-Software/Modultest</a:t>
            </a:r>
            <a:endParaRPr lang="de-AT" dirty="0"/>
          </a:p>
          <a:p>
            <a:r>
              <a:rPr lang="de-AT" u="sng" dirty="0">
                <a:hlinkClick r:id="rId4"/>
              </a:rPr>
              <a:t>https://www.johner-institut.de/blog/iec-62304-medizinische-software/blackbox-testing/</a:t>
            </a:r>
            <a:endParaRPr lang="de-AT" dirty="0"/>
          </a:p>
          <a:p>
            <a:r>
              <a:rPr lang="de-AT" u="sng" dirty="0">
                <a:hlinkClick r:id="rId5"/>
              </a:rPr>
              <a:t>https://de.wikipedia.org/wiki/Zustandsbezogener_Test</a:t>
            </a:r>
            <a:endParaRPr lang="de-AT" dirty="0"/>
          </a:p>
          <a:p>
            <a:r>
              <a:rPr lang="de-AT" u="sng" dirty="0">
                <a:hlinkClick r:id="rId6"/>
              </a:rPr>
              <a:t>https://de.wikipedia.org/wiki/Zustandsdiagramm_(UML)</a:t>
            </a:r>
            <a:endParaRPr lang="de-AT" dirty="0"/>
          </a:p>
          <a:p>
            <a:r>
              <a:rPr lang="de-AT" u="sng" dirty="0">
                <a:hlinkClick r:id="rId7"/>
              </a:rPr>
              <a:t>http://softwaretestingfundamentals.com/white-box-testing/</a:t>
            </a:r>
            <a:endParaRPr lang="de-AT" dirty="0"/>
          </a:p>
          <a:p>
            <a:r>
              <a:rPr lang="de-AT" u="sng" dirty="0">
                <a:hlinkClick r:id="rId8"/>
              </a:rPr>
              <a:t>http://www.gm.fh-koeln.de/~winter/tav/html/tav30/TAV30P07_ANECON.pdf</a:t>
            </a:r>
            <a:endParaRPr lang="de-AT" dirty="0"/>
          </a:p>
          <a:p>
            <a:r>
              <a:rPr lang="de-AT" u="sng" dirty="0">
                <a:hlinkClick r:id="rId9"/>
              </a:rPr>
              <a:t>http://www.enzyklopaedie-der-wirtschaftsinformatik.de/lexikon/is-management/Systementwicklung/Hauptaktivitaten-der-Systementwicklung/Software-Implementierung/Testen-von-Software/Integrationstest</a:t>
            </a:r>
            <a:endParaRPr lang="de-AT" dirty="0"/>
          </a:p>
          <a:p>
            <a:r>
              <a:rPr lang="de-AT" u="sng" dirty="0">
                <a:hlinkClick r:id="rId10"/>
              </a:rPr>
              <a:t>http://softwaretestingfundamentals.com/test-case/</a:t>
            </a:r>
            <a:r>
              <a:rPr lang="de-AT" u="sng" dirty="0"/>
              <a:t> 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29C463-59A9-4F24-990B-7CB98466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9D6439-63E2-44D1-BE7E-EB86BF9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015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03BD1-5AC6-481A-89C6-DDCE34AC8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25967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FE8EE-EE5A-4D07-B47F-22DB899D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Test-Levels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F1F783-152A-47EE-9942-6EF9A998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D0D629-DFE8-40FB-9245-E12AF72C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4</a:t>
            </a:fld>
            <a:endParaRPr lang="de-AT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9339757-097D-482A-A2F8-CFE8B1227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5180" y="1729935"/>
            <a:ext cx="5409560" cy="321599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6E7095D-9D6E-4929-9FC2-FD3DEA644817}"/>
              </a:ext>
            </a:extLst>
          </p:cNvPr>
          <p:cNvSpPr txBox="1"/>
          <p:nvPr/>
        </p:nvSpPr>
        <p:spPr>
          <a:xfrm>
            <a:off x="4065180" y="4945928"/>
            <a:ext cx="5409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Abbildung: crescenttech.in</a:t>
            </a:r>
          </a:p>
        </p:txBody>
      </p:sp>
    </p:spTree>
    <p:extLst>
      <p:ext uri="{BB962C8B-B14F-4D97-AF65-F5344CB8AC3E}">
        <p14:creationId xmlns:p14="http://schemas.microsoft.com/office/powerpoint/2010/main" val="6786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3DCA-D09B-40FE-AC6C-77085CC6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Unit-Level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A9817-5CBD-417A-B944-65FF3565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Are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smallest</a:t>
            </a:r>
            <a:r>
              <a:rPr lang="de-AT" dirty="0"/>
              <a:t> </a:t>
            </a:r>
            <a:r>
              <a:rPr lang="de-AT" dirty="0" err="1"/>
              <a:t>useful</a:t>
            </a:r>
            <a:r>
              <a:rPr lang="de-AT" dirty="0"/>
              <a:t> Modules/Units </a:t>
            </a:r>
          </a:p>
          <a:p>
            <a:r>
              <a:rPr lang="de-AT" dirty="0" err="1"/>
              <a:t>Example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Method</a:t>
            </a:r>
          </a:p>
          <a:p>
            <a:pPr lvl="1"/>
            <a:r>
              <a:rPr lang="de-AT" dirty="0"/>
              <a:t>Class</a:t>
            </a:r>
          </a:p>
          <a:p>
            <a:pPr lvl="1"/>
            <a:r>
              <a:rPr lang="de-AT" dirty="0"/>
              <a:t>Multiple </a:t>
            </a:r>
            <a:r>
              <a:rPr lang="de-AT" dirty="0" err="1"/>
              <a:t>Classes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AFE87F-C13C-4972-B346-0171E360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890EF-C867-4209-8F81-A320089E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5</a:t>
            </a:fld>
            <a:endParaRPr lang="de-AT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34FDC70-E8BA-4613-BDC5-C3F97C4858D1}"/>
              </a:ext>
            </a:extLst>
          </p:cNvPr>
          <p:cNvSpPr/>
          <p:nvPr/>
        </p:nvSpPr>
        <p:spPr>
          <a:xfrm>
            <a:off x="6018245" y="3666931"/>
            <a:ext cx="1968759" cy="20434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Unit 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DBDD340-22E8-4CBA-A789-E4728470FFAE}"/>
              </a:ext>
            </a:extLst>
          </p:cNvPr>
          <p:cNvSpPr/>
          <p:nvPr/>
        </p:nvSpPr>
        <p:spPr>
          <a:xfrm>
            <a:off x="8453535" y="3666931"/>
            <a:ext cx="1875453" cy="20434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Unit 2</a:t>
            </a:r>
          </a:p>
        </p:txBody>
      </p:sp>
    </p:spTree>
    <p:extLst>
      <p:ext uri="{BB962C8B-B14F-4D97-AF65-F5344CB8AC3E}">
        <p14:creationId xmlns:p14="http://schemas.microsoft.com/office/powerpoint/2010/main" val="324255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7FDE0-7807-495C-98FA-F8411A81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Module-Integration-Level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39D01-9ED9-43D8-92A5-C944F3BC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Interaction </a:t>
            </a:r>
            <a:r>
              <a:rPr lang="de-AT" dirty="0" err="1"/>
              <a:t>between</a:t>
            </a:r>
            <a:r>
              <a:rPr lang="de-AT" dirty="0"/>
              <a:t> Modules.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D2A684-BB7F-45AA-A2A7-98FBFC79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D64048-F435-4C70-8DD4-DCC52B0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6</a:t>
            </a:fld>
            <a:endParaRPr lang="de-AT"/>
          </a:p>
        </p:txBody>
      </p:sp>
      <p:pic>
        <p:nvPicPr>
          <p:cNvPr id="1026" name="Picture 2" descr="Image result for module-integration testing example">
            <a:extLst>
              <a:ext uri="{FF2B5EF4-FFF2-40B4-BE49-F238E27FC236}">
                <a16:creationId xmlns:a16="http://schemas.microsoft.com/office/drawing/2014/main" id="{2430F49F-7ED2-4A74-A891-0B905DC0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35" y="2837465"/>
            <a:ext cx="3431027" cy="24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6A5D2B-7430-4F96-9DB3-72EC8AB1BC1E}"/>
              </a:ext>
            </a:extLst>
          </p:cNvPr>
          <p:cNvSpPr txBox="1"/>
          <p:nvPr/>
        </p:nvSpPr>
        <p:spPr>
          <a:xfrm>
            <a:off x="4574835" y="5276610"/>
            <a:ext cx="361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Abbildung</a:t>
            </a:r>
            <a:r>
              <a:rPr lang="de-AT" sz="1400" dirty="0"/>
              <a:t>: Istqbexamcertification.com</a:t>
            </a:r>
          </a:p>
        </p:txBody>
      </p:sp>
    </p:spTree>
    <p:extLst>
      <p:ext uri="{BB962C8B-B14F-4D97-AF65-F5344CB8AC3E}">
        <p14:creationId xmlns:p14="http://schemas.microsoft.com/office/powerpoint/2010/main" val="337948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0AF5A-6BE3-4C3C-A7DD-F4A9F11A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System-Integration-Level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0303A-66EF-4CDD-BFB3-C4F5C5F0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Interaction and </a:t>
            </a:r>
            <a:r>
              <a:rPr lang="de-AT" dirty="0" err="1"/>
              <a:t>dataflow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systems</a:t>
            </a:r>
            <a:r>
              <a:rPr lang="de-AT" dirty="0"/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167B4-3C32-41D6-A350-6C240A6F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3474B3-47DD-4EFE-AB96-9693047A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7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6D8D2-273A-4824-8A55-689915DC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444" y="2901779"/>
            <a:ext cx="6129846" cy="190604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0D3E7C5-6860-4D04-892F-4DFEFD2B1055}"/>
              </a:ext>
            </a:extLst>
          </p:cNvPr>
          <p:cNvSpPr txBox="1"/>
          <p:nvPr/>
        </p:nvSpPr>
        <p:spPr>
          <a:xfrm>
            <a:off x="3432444" y="4807826"/>
            <a:ext cx="599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Abbildung: bbva.com</a:t>
            </a:r>
          </a:p>
        </p:txBody>
      </p:sp>
    </p:spTree>
    <p:extLst>
      <p:ext uri="{BB962C8B-B14F-4D97-AF65-F5344CB8AC3E}">
        <p14:creationId xmlns:p14="http://schemas.microsoft.com/office/powerpoint/2010/main" val="184589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C439F-B2E4-4957-8F0E-8983CCC0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Acceptance-Level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8D9D3-619C-487F-A04A-08F12AC4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Acceptance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customer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2BB809-D8AA-4CF3-84D0-0A1ECBF6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D47085-507D-4E6F-B2D3-6BB9945E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396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0C851-9146-4295-901A-1456EB6A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Black- und White- Box-</a:t>
            </a:r>
            <a:r>
              <a:rPr lang="de-AT" dirty="0" err="1"/>
              <a:t>Testing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944986-933E-419E-801D-22FD8E0A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1400" dirty="0"/>
              <a:t>Burgstaller Raphael, Haider Sebastian, Serschen Anton        5BHIFS                Test-Cases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B7D316-F308-4E5E-991A-CB1CDAC3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625C-1D2C-48BE-9B1C-D0E342E1CC6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1631431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969</Words>
  <Application>Microsoft Office PowerPoint</Application>
  <PresentationFormat>Breitbild</PresentationFormat>
  <Paragraphs>295</Paragraphs>
  <Slides>33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Fetzen</vt:lpstr>
      <vt:lpstr>Test - Cases</vt:lpstr>
      <vt:lpstr>Index</vt:lpstr>
      <vt:lpstr>Introduction</vt:lpstr>
      <vt:lpstr>Test-Levels</vt:lpstr>
      <vt:lpstr>Unit-Level</vt:lpstr>
      <vt:lpstr>Module-Integration-Level</vt:lpstr>
      <vt:lpstr>System-Integration-Level</vt:lpstr>
      <vt:lpstr>Acceptance-Level</vt:lpstr>
      <vt:lpstr>Black- und White- Box-Testing</vt:lpstr>
      <vt:lpstr>Black-Box-Testing</vt:lpstr>
      <vt:lpstr>Äquivalenzbasiertes Testen</vt:lpstr>
      <vt:lpstr>Grenzwertbasiertes Testen</vt:lpstr>
      <vt:lpstr>Fehlerbasiertes Testen</vt:lpstr>
      <vt:lpstr>Zustandsbasiertes Testen</vt:lpstr>
      <vt:lpstr>Testen mit Entscheidungstabellen</vt:lpstr>
      <vt:lpstr>White-Box-Testing</vt:lpstr>
      <vt:lpstr>Qualitätskriterien</vt:lpstr>
      <vt:lpstr>Testverfahren</vt:lpstr>
      <vt:lpstr>Module-Test</vt:lpstr>
      <vt:lpstr>GUI-Test</vt:lpstr>
      <vt:lpstr>Test Case Generation</vt:lpstr>
      <vt:lpstr>Test Methoden</vt:lpstr>
      <vt:lpstr>Module-Integration-Test</vt:lpstr>
      <vt:lpstr>System-Integration-Test</vt:lpstr>
      <vt:lpstr>Akzeptanztest</vt:lpstr>
      <vt:lpstr>Test-Cases</vt:lpstr>
      <vt:lpstr>Inhalte</vt:lpstr>
      <vt:lpstr>Best Practice</vt:lpstr>
      <vt:lpstr>Summary</vt:lpstr>
      <vt:lpstr>Summary</vt:lpstr>
      <vt:lpstr>Summary</vt:lpstr>
      <vt:lpstr>Quellen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- Cases</dc:title>
  <dc:creator>haiders</dc:creator>
  <cp:lastModifiedBy>Anton Serschen</cp:lastModifiedBy>
  <cp:revision>54</cp:revision>
  <dcterms:created xsi:type="dcterms:W3CDTF">2018-03-09T08:32:23Z</dcterms:created>
  <dcterms:modified xsi:type="dcterms:W3CDTF">2018-03-13T13:14:19Z</dcterms:modified>
</cp:coreProperties>
</file>