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>
      <p:cViewPr varScale="1">
        <p:scale>
          <a:sx n="74" d="100"/>
          <a:sy n="74" d="100"/>
        </p:scale>
        <p:origin x="65" y="31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7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2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808412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de-DE" smtClean="0"/>
              <a:t>11.06.2017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de-DE" smtClean="0"/>
              <a:pPr/>
              <a:t>11.06.2017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5860" y="332656"/>
            <a:ext cx="9753600" cy="3048001"/>
          </a:xfrm>
        </p:spPr>
        <p:txBody>
          <a:bodyPr/>
          <a:lstStyle/>
          <a:p>
            <a:r>
              <a:rPr lang="de-DE" dirty="0"/>
              <a:t>Binnenmarkt und der Euro/</a:t>
            </a:r>
            <a:r>
              <a:rPr lang="de-DE" dirty="0" err="1"/>
              <a:t>ezb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17613" y="274638"/>
            <a:ext cx="10010023" cy="1325562"/>
          </a:xfrm>
        </p:spPr>
        <p:txBody>
          <a:bodyPr>
            <a:normAutofit/>
          </a:bodyPr>
          <a:lstStyle/>
          <a:p>
            <a:r>
              <a:rPr lang="de-AT" sz="3200" dirty="0">
                <a:solidFill>
                  <a:srgbClr val="0070C0"/>
                </a:solidFill>
              </a:rPr>
              <a:t>Wie finanziert sich die EU?</a:t>
            </a:r>
          </a:p>
        </p:txBody>
      </p:sp>
      <p:pic>
        <p:nvPicPr>
          <p:cNvPr id="5" name="Inhaltsplatzhalter 4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3FC09F21-0DF9-4EFC-9762-A7A6D68DB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132856"/>
            <a:ext cx="9753600" cy="325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880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7138E-576D-4137-904A-78E76861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05" y="2276872"/>
            <a:ext cx="9753600" cy="1325562"/>
          </a:xfrm>
        </p:spPr>
        <p:txBody>
          <a:bodyPr/>
          <a:lstStyle/>
          <a:p>
            <a:r>
              <a:rPr lang="de-AT" dirty="0"/>
              <a:t>Danke Für eure Aufmerksamkeit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CDB853-959D-40F6-932D-B12EA656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76" y="3979425"/>
            <a:ext cx="2412052" cy="2192775"/>
          </a:xfrm>
        </p:spPr>
      </p:pic>
    </p:spTree>
    <p:extLst>
      <p:ext uri="{BB962C8B-B14F-4D97-AF65-F5344CB8AC3E}">
        <p14:creationId xmlns:p14="http://schemas.microsoft.com/office/powerpoint/2010/main" val="8520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heißt Binnenmarkt?</a:t>
            </a:r>
          </a:p>
          <a:p>
            <a:endParaRPr lang="de-DE" dirty="0"/>
          </a:p>
        </p:txBody>
      </p:sp>
      <p:pic>
        <p:nvPicPr>
          <p:cNvPr id="5" name="Grafik 4" descr="Ein Bild, das Visiten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39D9424B-91A3-4ACA-A026-5967DAD9A9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1700808"/>
            <a:ext cx="6372707" cy="4248472"/>
          </a:xfrm>
          <a:prstGeom prst="rect">
            <a:avLst/>
          </a:prstGeom>
          <a:ln w="38100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Währungsunion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Harte und weiche Währung</a:t>
            </a:r>
          </a:p>
          <a:p>
            <a:r>
              <a:rPr lang="de-DE" dirty="0"/>
              <a:t>Konvergenzkriterien für wirtschaftliche Stabilisation</a:t>
            </a:r>
          </a:p>
        </p:txBody>
      </p:sp>
      <p:pic>
        <p:nvPicPr>
          <p:cNvPr id="6" name="Grafik 5" descr="Ein Bild, das Ding enthält.&#10;&#10;Mit hoher Zuverlässigkeit generierte Beschreibung">
            <a:extLst>
              <a:ext uri="{FF2B5EF4-FFF2-40B4-BE49-F238E27FC236}">
                <a16:creationId xmlns:a16="http://schemas.microsoft.com/office/drawing/2014/main" id="{9F87669E-4DB0-4CA7-BC01-609191031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3212976"/>
            <a:ext cx="5036418" cy="2844896"/>
          </a:xfrm>
          <a:prstGeom prst="rect">
            <a:avLst/>
          </a:prstGeom>
          <a:effectLst>
            <a:glow>
              <a:schemeClr val="bg1"/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7019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Stabilitäts- und </a:t>
            </a:r>
            <a:r>
              <a:rPr lang="de-DE" dirty="0" err="1">
                <a:solidFill>
                  <a:srgbClr val="0070C0"/>
                </a:solidFill>
              </a:rPr>
              <a:t>wachstumspakete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Wertsicherung des Euros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87669E-4DB0-4CA7-BC01-609191031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3335399"/>
            <a:ext cx="8276778" cy="260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506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Europäische Zentralbank (EZB)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Sitz in Frankfurt</a:t>
            </a:r>
          </a:p>
          <a:p>
            <a:r>
              <a:rPr lang="de-DE" dirty="0"/>
              <a:t>Gegenüber der EU unabhängig</a:t>
            </a:r>
          </a:p>
          <a:p>
            <a:r>
              <a:rPr lang="de-DE" dirty="0"/>
              <a:t>Ausgabe des Euros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87669E-4DB0-4CA7-BC01-609191031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3212976"/>
            <a:ext cx="4629169" cy="260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96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solidFill>
                  <a:srgbClr val="0070C0"/>
                </a:solidFill>
              </a:rPr>
              <a:t>Wohlstand durch Schulden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Verkauf von Staatsanleihen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87669E-4DB0-4CA7-BC01-609191031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995896"/>
            <a:ext cx="4824536" cy="4009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700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solidFill>
                  <a:srgbClr val="0070C0"/>
                </a:solidFill>
              </a:rPr>
              <a:t>Geld und Währungspolitik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Banknotenausgabe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87669E-4DB0-4CA7-BC01-609191031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7" y="1859910"/>
            <a:ext cx="5293850" cy="3970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527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solidFill>
                  <a:srgbClr val="0070C0"/>
                </a:solidFill>
              </a:rPr>
              <a:t>Die EU als Solidargemeinschaft (Abbau von Disparitäten)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Gleiche Lebensbedingungen für alle Bürger/innen</a:t>
            </a:r>
          </a:p>
          <a:p>
            <a:r>
              <a:rPr lang="de-DE" dirty="0"/>
              <a:t>Fonds</a:t>
            </a:r>
          </a:p>
          <a:p>
            <a:r>
              <a:rPr lang="de-DE" dirty="0"/>
              <a:t>Staatliche Beihilfen</a:t>
            </a:r>
          </a:p>
          <a:p>
            <a:r>
              <a:rPr lang="de-DE" dirty="0"/>
              <a:t>BIP/Kopf unter 75% des EU Mittelwertes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87669E-4DB0-4CA7-BC01-609191031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2564904"/>
            <a:ext cx="4576886" cy="3432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1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17613" y="274638"/>
            <a:ext cx="10010023" cy="1325562"/>
          </a:xfrm>
        </p:spPr>
        <p:txBody>
          <a:bodyPr>
            <a:normAutofit/>
          </a:bodyPr>
          <a:lstStyle/>
          <a:p>
            <a:r>
              <a:rPr lang="de-AT" sz="3200" dirty="0">
                <a:solidFill>
                  <a:srgbClr val="0070C0"/>
                </a:solidFill>
              </a:rPr>
              <a:t>Fonds aus denen die Fördergelder kommen: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Fonds für regionale Entwicklung (EFRE)</a:t>
            </a:r>
            <a:r>
              <a:rPr lang="de-DE" dirty="0"/>
              <a:t>Fonds</a:t>
            </a:r>
          </a:p>
          <a:p>
            <a:r>
              <a:rPr lang="de-AT" b="1" dirty="0"/>
              <a:t>Sozialfonds</a:t>
            </a:r>
          </a:p>
          <a:p>
            <a:r>
              <a:rPr lang="de-AT" b="1" dirty="0"/>
              <a:t>Kohäsionsfonds</a:t>
            </a:r>
          </a:p>
          <a:p>
            <a:r>
              <a:rPr lang="de-AT" b="1" dirty="0"/>
              <a:t>Ausgleichs- und Garantiefonds</a:t>
            </a:r>
          </a:p>
          <a:p>
            <a:r>
              <a:rPr lang="de-AT" b="1" dirty="0" err="1"/>
              <a:t>Interreg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7066B4-5A41-421A-BE28-56209E52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0" y="2492896"/>
            <a:ext cx="5434766" cy="2847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24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119</Words>
  <Application>Microsoft Office PowerPoint</Application>
  <PresentationFormat>Benutzerdefiniert</PresentationFormat>
  <Paragraphs>38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Continental_Europe_16x9</vt:lpstr>
      <vt:lpstr>Binnenmarkt und der Euro/ezb</vt:lpstr>
      <vt:lpstr>Allgemein</vt:lpstr>
      <vt:lpstr>Währungsunion</vt:lpstr>
      <vt:lpstr>Stabilitäts- und wachstumspakete</vt:lpstr>
      <vt:lpstr>Europäische Zentralbank (EZB)</vt:lpstr>
      <vt:lpstr>Wohlstand durch Schulden</vt:lpstr>
      <vt:lpstr>Geld und Währungspolitik</vt:lpstr>
      <vt:lpstr>Die EU als Solidargemeinschaft (Abbau von Disparitäten)</vt:lpstr>
      <vt:lpstr>Fonds aus denen die Fördergelder kommen:</vt:lpstr>
      <vt:lpstr>Wie finanziert sich die EU?</vt:lpstr>
      <vt:lpstr>Danke Für eure Aufmerksamkeit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2017-06-11T18:29:49Z</dcterms:created>
  <dcterms:modified xsi:type="dcterms:W3CDTF">2017-06-12T05:52:09Z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