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603" autoAdjust="0"/>
  </p:normalViewPr>
  <p:slideViewPr>
    <p:cSldViewPr snapToGrid="0">
      <p:cViewPr varScale="1">
        <p:scale>
          <a:sx n="75" d="100"/>
          <a:sy n="75" d="100"/>
        </p:scale>
        <p:origin x="7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EC9A-71A7-439F-B392-FF7D21A2CA21}" type="datetimeFigureOut">
              <a:rPr lang="de-AT" smtClean="0"/>
              <a:t>27.11.2018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B27C7-C0DA-49F9-A72E-BBC9AA678D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245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Abhören der Information ist nur möglich, wenn die Sendefrequenz bekannt ist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Wenige halten am FHSS Verfahren fest (2 Mbit/s)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74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Technisch mit Bluetooth vergleichbar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1661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Z.B. Bargeldlos einkaufen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AT" dirty="0"/>
              <a:t>Lesegerät oder </a:t>
            </a:r>
            <a:r>
              <a:rPr lang="de-AT" dirty="0" err="1"/>
              <a:t>PEER-to-Peer</a:t>
            </a:r>
            <a:r>
              <a:rPr lang="de-AT" dirty="0"/>
              <a:t>-Modus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38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Spezifiziert wie sich Daten plattformübergreifend mit NFC austauschen 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Ermöglicht den direkten Austausch von Daten zwischen zwei NFC-Geräten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Hardware Schnittstelle zwischen SIM-Karte und NFC-Chip um NFC-Anwendungen in der SIM-Karte eines Mobilfunktelefons </a:t>
            </a:r>
            <a:r>
              <a:rPr lang="de-AT"/>
              <a:t>zu steuern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873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13 MHz </a:t>
            </a:r>
            <a:r>
              <a:rPr lang="de-AT" dirty="0">
                <a:sym typeface="Wingdings" panose="05000000000000000000" pitchFamily="2" charset="2"/>
              </a:rPr>
              <a:t> somit ein weites Breitbandsignal, welches im Hintergrundrauschen verschwindet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Demodulation nur durch Verwendung der richtigen Chip-Sequenz rekonstruiert werden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Durch 11 Mbit/s bis heute durchgesetzt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78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Durch die Aufspaltung in mehrere Sub-Kanäle weder weniger fehlerhafte Bits übertragen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Herkömmliche Verfahren haben relativ große Abstände zwischen den Unterfrequenzen und somit inneffiziente Nutzung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846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PCF </a:t>
            </a:r>
            <a:r>
              <a:rPr lang="de-AT" dirty="0">
                <a:sym typeface="Wingdings" panose="05000000000000000000" pitchFamily="2" charset="2"/>
              </a:rPr>
              <a:t> optionales Verfahren um zeitkritischen Diensten priorisierten Zugriff zu gewähren.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426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Vor Übertragung abhören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Nicht Belegt </a:t>
            </a:r>
            <a:r>
              <a:rPr lang="de-AT" dirty="0">
                <a:sym typeface="Wingdings" panose="05000000000000000000" pitchFamily="2" charset="2"/>
              </a:rPr>
              <a:t> nach Abhörzeit (DIFS) das Senden auf diesem Kanal beginnen. Die Versendung der Quittung erfolgt nach der Wartezeit (SIFS). (konstante Länge so dass alle Stationen im gleichen Takt arbeiten.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Belegt  Übertragung in einen Wartezyklus  nach Ablauf der Wartezeit wird das Medium kontrolliert.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Durch </a:t>
            </a:r>
            <a:r>
              <a:rPr lang="de-AT" dirty="0" err="1">
                <a:sym typeface="Wingdings" panose="05000000000000000000" pitchFamily="2" charset="2"/>
              </a:rPr>
              <a:t>hidden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nots</a:t>
            </a:r>
            <a:r>
              <a:rPr lang="de-AT" dirty="0">
                <a:sym typeface="Wingdings" panose="05000000000000000000" pitchFamily="2" charset="2"/>
              </a:rPr>
              <a:t> muss ein RTS-Frame verwendet werden. Infos über Dauer der Übertragung. Die Sender bestätigen mit einem CTS-Frame. 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991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Der IEEE Standard lässt verschiedene Kombinationen offen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Direkte Verbindung von mobilen Stationen ohne Zugangspunkt (einfachste Weg)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Kombi; benötigt einen Access-Point der den Datenverkehr koordiniert (Vermittlung zwischen Lan und </a:t>
            </a:r>
            <a:r>
              <a:rPr lang="de-AT" dirty="0" err="1"/>
              <a:t>Wlan</a:t>
            </a:r>
            <a:r>
              <a:rPr lang="de-AT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Konfiguration muss nicht geändert werden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4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Nur fast 17.000 Kombinationen; gilt seit 2001 als geknackt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Für jedes Datenpaket einen eigenen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Verwendet AES und CCMP zur Verschlüsselung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7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Wird aber heute nicht mehr unterstützt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Datenpaket auf 79 Einzelkanäle mit einer Frequenz von 1 MHz aufgeteilt und übertragen.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Nach senden eines Datenpakets wird die Frequenz geändert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17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Piconet</a:t>
            </a:r>
            <a:r>
              <a:rPr lang="de-AT" dirty="0"/>
              <a:t> == Netzwerk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3 Bit Adresse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Sende-Zeiteinheiten an die Slaves vergeben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Client in mehreren Pico-Netzen jedoch nur 1 Master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07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CFCD9-A7C5-4145-BA54-249998B78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Wlan</a:t>
            </a:r>
            <a:r>
              <a:rPr lang="de-AT" dirty="0"/>
              <a:t>, Bluetooth und </a:t>
            </a:r>
            <a:r>
              <a:rPr lang="de-AT" dirty="0" err="1"/>
              <a:t>Nfc</a:t>
            </a:r>
            <a:r>
              <a:rPr lang="de-AT" dirty="0"/>
              <a:t>		</a:t>
            </a:r>
            <a:br>
              <a:rPr lang="de-AT" dirty="0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99EBE-C657-43E9-8E94-3AEA2BD20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Judth Marcel, 5AHIFS</a:t>
            </a:r>
          </a:p>
        </p:txBody>
      </p:sp>
    </p:spTree>
    <p:extLst>
      <p:ext uri="{BB962C8B-B14F-4D97-AF65-F5344CB8AC3E}">
        <p14:creationId xmlns:p14="http://schemas.microsoft.com/office/powerpoint/2010/main" val="49972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12D3E-A04E-4E4E-ACF2-E2295AA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Kanalzugriffe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3A721-401D-43FB-96D7-A88B377B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Reihenfolge unmöglich</a:t>
            </a:r>
          </a:p>
          <a:p>
            <a:r>
              <a:rPr lang="de-AT" dirty="0"/>
              <a:t>Zugriff erfolgt durch </a:t>
            </a:r>
            <a:r>
              <a:rPr lang="de-AT" dirty="0" err="1"/>
              <a:t>Coordination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(CA) und Point </a:t>
            </a:r>
            <a:r>
              <a:rPr lang="de-AT" dirty="0" err="1"/>
              <a:t>Coordination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(PCF)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663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CC95A-6D50-4793-ADF7-E4533446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de-AT" dirty="0"/>
              <a:t>Distributed </a:t>
            </a:r>
            <a:r>
              <a:rPr lang="de-AT" dirty="0" err="1"/>
              <a:t>Coordination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(DCF)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31A38-E46F-4034-862D-FF2EC79B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de-AT" dirty="0"/>
              <a:t>Medium wird abgehört (Carrier Sense)</a:t>
            </a:r>
          </a:p>
          <a:p>
            <a:r>
              <a:rPr lang="de-AT" dirty="0"/>
              <a:t>2 Möglichkeiten:</a:t>
            </a:r>
          </a:p>
          <a:p>
            <a:pPr lvl="1"/>
            <a:r>
              <a:rPr lang="de-AT" dirty="0"/>
              <a:t>Medium nicht belegt </a:t>
            </a:r>
            <a:r>
              <a:rPr lang="de-AT" dirty="0">
                <a:sym typeface="Wingdings" panose="05000000000000000000" pitchFamily="2" charset="2"/>
              </a:rPr>
              <a:t> nach Abhörzeit (DIFS) senden  ACK </a:t>
            </a:r>
            <a:r>
              <a:rPr lang="de-AT" dirty="0" err="1">
                <a:sym typeface="Wingdings" panose="05000000000000000000" pitchFamily="2" charset="2"/>
              </a:rPr>
              <a:t>Flag</a:t>
            </a:r>
            <a:r>
              <a:rPr lang="de-AT" dirty="0">
                <a:sym typeface="Wingdings" panose="05000000000000000000" pitchFamily="2" charset="2"/>
              </a:rPr>
              <a:t> nach Wartezeit (SIF)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Medium belegt  </a:t>
            </a:r>
            <a:r>
              <a:rPr lang="de-AT" dirty="0" err="1">
                <a:sym typeface="Wingdings" panose="05000000000000000000" pitchFamily="2" charset="2"/>
              </a:rPr>
              <a:t>Backoff</a:t>
            </a:r>
            <a:r>
              <a:rPr lang="de-AT" dirty="0">
                <a:sym typeface="Wingdings" panose="05000000000000000000" pitchFamily="2" charset="2"/>
              </a:rPr>
              <a:t>  erneute </a:t>
            </a:r>
            <a:r>
              <a:rPr lang="de-AT" dirty="0" err="1">
                <a:sym typeface="Wingdings" panose="05000000000000000000" pitchFamily="2" charset="2"/>
              </a:rPr>
              <a:t>Kontroll</a:t>
            </a:r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4BF25F-C9E4-4D8E-A7ED-417C9C1D1E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70839" y="2145537"/>
            <a:ext cx="3976788" cy="224688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1776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1239-57AE-43AD-8B0A-75006049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Netzwerkkonzepte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D6DAA-4FE6-43C3-825E-73B9C426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Ad-Hoc Netz (direkte Verbindung) </a:t>
            </a:r>
          </a:p>
          <a:p>
            <a:r>
              <a:rPr lang="de-AT" dirty="0"/>
              <a:t>Infrastruktur-Netz (</a:t>
            </a:r>
            <a:r>
              <a:rPr lang="de-AT" dirty="0" err="1"/>
              <a:t>Acces</a:t>
            </a:r>
            <a:r>
              <a:rPr lang="de-AT" dirty="0"/>
              <a:t>-Point)</a:t>
            </a:r>
          </a:p>
          <a:p>
            <a:r>
              <a:rPr lang="de-AT" dirty="0"/>
              <a:t>Roaming (Mobilstationen im gleichen Subnetz)</a:t>
            </a:r>
          </a:p>
        </p:txBody>
      </p:sp>
    </p:spTree>
    <p:extLst>
      <p:ext uri="{BB962C8B-B14F-4D97-AF65-F5344CB8AC3E}">
        <p14:creationId xmlns:p14="http://schemas.microsoft.com/office/powerpoint/2010/main" val="269787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A307C-9F96-41AF-ABC0-03B4EE70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C7B68-01E2-4832-903C-1DDB0263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Wired </a:t>
            </a:r>
            <a:r>
              <a:rPr lang="de-AT" dirty="0" err="1"/>
              <a:t>Equivalent</a:t>
            </a:r>
            <a:r>
              <a:rPr lang="de-AT" dirty="0"/>
              <a:t> Privacy (WEP)</a:t>
            </a:r>
          </a:p>
          <a:p>
            <a:r>
              <a:rPr lang="de-AT" dirty="0"/>
              <a:t>Wi-Fi </a:t>
            </a:r>
            <a:r>
              <a:rPr lang="de-AT" dirty="0" err="1"/>
              <a:t>Protected</a:t>
            </a:r>
            <a:r>
              <a:rPr lang="de-AT" dirty="0"/>
              <a:t> Access (WPA)</a:t>
            </a:r>
          </a:p>
          <a:p>
            <a:r>
              <a:rPr lang="de-AT" dirty="0"/>
              <a:t>WPA2</a:t>
            </a:r>
          </a:p>
        </p:txBody>
      </p:sp>
    </p:spTree>
    <p:extLst>
      <p:ext uri="{BB962C8B-B14F-4D97-AF65-F5344CB8AC3E}">
        <p14:creationId xmlns:p14="http://schemas.microsoft.com/office/powerpoint/2010/main" val="104693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B5FA8-70F0-4BF8-AFD1-32304C9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Bluetooth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7864F4-57A1-49D9-ADC6-EFB6D2F7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2,4 GHz Bereich </a:t>
            </a:r>
          </a:p>
          <a:p>
            <a:r>
              <a:rPr lang="de-AT" dirty="0"/>
              <a:t>IEEE 802.15.1 Standard</a:t>
            </a:r>
          </a:p>
          <a:p>
            <a:r>
              <a:rPr lang="de-AT" dirty="0"/>
              <a:t>79 Einzelkanäle (1 MHz)</a:t>
            </a:r>
          </a:p>
          <a:p>
            <a:r>
              <a:rPr lang="de-AT" dirty="0"/>
              <a:t>Neu: 40 Kanäle und 2 MHz</a:t>
            </a:r>
          </a:p>
          <a:p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hopping</a:t>
            </a:r>
            <a:r>
              <a:rPr lang="de-AT" dirty="0"/>
              <a:t> (Gegen Störungen)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682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725B9-19C4-4AA3-8213-B66105FD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de-AT" sz="2800"/>
              <a:t>Bluetooth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002F0-E1C5-49AE-BADD-C55DEFB6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de-AT" sz="1800"/>
              <a:t>Abhörsicher durch mehrstufige dynamische Schlüsselvergabe</a:t>
            </a:r>
          </a:p>
          <a:p>
            <a:r>
              <a:rPr lang="de-AT" sz="1800"/>
              <a:t>Master-Slave-Prinzip im Piconet</a:t>
            </a:r>
          </a:p>
          <a:p>
            <a:r>
              <a:rPr lang="de-AT" sz="1800"/>
              <a:t>7-8 aktive Teilnehmer</a:t>
            </a:r>
          </a:p>
          <a:p>
            <a:r>
              <a:rPr lang="de-AT" sz="1800"/>
              <a:t>Zeitmultiplexverfahren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5EBCB7A-223A-4144-94F7-21B2B394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61711"/>
              </p:ext>
            </p:extLst>
          </p:nvPr>
        </p:nvGraphicFramePr>
        <p:xfrm>
          <a:off x="4630994" y="1678719"/>
          <a:ext cx="6916634" cy="3180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196">
                  <a:extLst>
                    <a:ext uri="{9D8B030D-6E8A-4147-A177-3AD203B41FA5}">
                      <a16:colId xmlns:a16="http://schemas.microsoft.com/office/drawing/2014/main" val="3694976644"/>
                    </a:ext>
                  </a:extLst>
                </a:gridCol>
                <a:gridCol w="1199622">
                  <a:extLst>
                    <a:ext uri="{9D8B030D-6E8A-4147-A177-3AD203B41FA5}">
                      <a16:colId xmlns:a16="http://schemas.microsoft.com/office/drawing/2014/main" val="2942244762"/>
                    </a:ext>
                  </a:extLst>
                </a:gridCol>
                <a:gridCol w="1885874">
                  <a:extLst>
                    <a:ext uri="{9D8B030D-6E8A-4147-A177-3AD203B41FA5}">
                      <a16:colId xmlns:a16="http://schemas.microsoft.com/office/drawing/2014/main" val="944652402"/>
                    </a:ext>
                  </a:extLst>
                </a:gridCol>
                <a:gridCol w="2040942">
                  <a:extLst>
                    <a:ext uri="{9D8B030D-6E8A-4147-A177-3AD203B41FA5}">
                      <a16:colId xmlns:a16="http://schemas.microsoft.com/office/drawing/2014/main" val="1090932528"/>
                    </a:ext>
                  </a:extLst>
                </a:gridCol>
              </a:tblGrid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Version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Jahr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Datenrate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Reichweite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2666442686"/>
                  </a:ext>
                </a:extLst>
              </a:tr>
              <a:tr h="8690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1.0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1999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0,7322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10m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797876721"/>
                  </a:ext>
                </a:extLst>
              </a:tr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2.0+EDR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2004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2,1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100m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3691811302"/>
                  </a:ext>
                </a:extLst>
              </a:tr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3.0+HS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2009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24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100m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1383350769"/>
                  </a:ext>
                </a:extLst>
              </a:tr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4.0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2010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24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100m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4010880749"/>
                  </a:ext>
                </a:extLst>
              </a:tr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5.0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2016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48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400m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271947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8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359F1-37B0-463D-8718-9F8C0EAD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NFC (</a:t>
            </a:r>
            <a:r>
              <a:rPr lang="de-AT" dirty="0" err="1"/>
              <a:t>Near</a:t>
            </a:r>
            <a:r>
              <a:rPr lang="de-AT" dirty="0"/>
              <a:t> Field </a:t>
            </a:r>
            <a:r>
              <a:rPr lang="de-AT" dirty="0" err="1"/>
              <a:t>communication</a:t>
            </a:r>
            <a:r>
              <a:rPr lang="de-AT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3E10C-8850-4416-A53F-F3D23B02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>
                <a:effectLst/>
              </a:rPr>
              <a:t>Frequenzband: 13,56 MHz (lizenzfrei)</a:t>
            </a:r>
          </a:p>
          <a:p>
            <a:pPr lvl="0"/>
            <a:r>
              <a:rPr lang="de-AT" dirty="0">
                <a:effectLst/>
              </a:rPr>
              <a:t>Übertragungsrate: 106 KBit/s, 212 KBit/s und 424 KBit/s</a:t>
            </a:r>
          </a:p>
          <a:p>
            <a:pPr lvl="0"/>
            <a:r>
              <a:rPr lang="de-AT" dirty="0">
                <a:effectLst/>
              </a:rPr>
              <a:t>Reichweite: maximal 10 Zentimeter</a:t>
            </a:r>
          </a:p>
          <a:p>
            <a:pPr lvl="0"/>
            <a:r>
              <a:rPr lang="de-AT" dirty="0">
                <a:effectLst/>
              </a:rPr>
              <a:t>Betriebsarten: Lese-Schreib-Modus, Peer-to-Peer-Modus, Kartenemulationsmodus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614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00B83-814C-4766-8041-06A0BB34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Betriebsmodi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CC71A-6E4B-4E24-B9A1-78DE4801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Passiver Modus</a:t>
            </a:r>
          </a:p>
          <a:p>
            <a:pPr lvl="1"/>
            <a:r>
              <a:rPr lang="de-AT" dirty="0"/>
              <a:t>Smartcard</a:t>
            </a:r>
          </a:p>
          <a:p>
            <a:pPr lvl="1"/>
            <a:r>
              <a:rPr lang="de-AT" dirty="0"/>
              <a:t>Auch im ausgeschalteten Zustand (zieht Energie aus dem RF-Feld)</a:t>
            </a:r>
          </a:p>
          <a:p>
            <a:r>
              <a:rPr lang="de-AT" dirty="0"/>
              <a:t>Aktiver Modus</a:t>
            </a:r>
          </a:p>
          <a:p>
            <a:pPr lvl="1"/>
            <a:r>
              <a:rPr lang="de-AT" dirty="0"/>
              <a:t>Gerät eine eigene Energiequelle</a:t>
            </a:r>
          </a:p>
          <a:p>
            <a:pPr lvl="1"/>
            <a:r>
              <a:rPr lang="de-AT" dirty="0"/>
              <a:t>Als Lesegerät oder Peer-to-Peer-Modus</a:t>
            </a:r>
          </a:p>
        </p:txBody>
      </p:sp>
    </p:spTree>
    <p:extLst>
      <p:ext uri="{BB962C8B-B14F-4D97-AF65-F5344CB8AC3E}">
        <p14:creationId xmlns:p14="http://schemas.microsoft.com/office/powerpoint/2010/main" val="403677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FD7AD-B9E1-46DB-AFB3-EC43464D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NFC-Standards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842C8-52E9-4316-972F-A8E896E0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NDEF (NFC Data Exchange Format)</a:t>
            </a:r>
          </a:p>
          <a:p>
            <a:r>
              <a:rPr lang="de-AT" dirty="0"/>
              <a:t>SNEP (Simple NDEF Exchange Protocol)</a:t>
            </a:r>
          </a:p>
          <a:p>
            <a:r>
              <a:rPr lang="de-AT" dirty="0"/>
              <a:t>SWP (Single Wire Protocol)</a:t>
            </a:r>
          </a:p>
        </p:txBody>
      </p:sp>
    </p:spTree>
    <p:extLst>
      <p:ext uri="{BB962C8B-B14F-4D97-AF65-F5344CB8AC3E}">
        <p14:creationId xmlns:p14="http://schemas.microsoft.com/office/powerpoint/2010/main" val="178676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BACB3-F4BB-46D4-81A2-E9232004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07CEE-6A27-41BD-942B-4C0EC92A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1963 erste Verbindung zwischen zwei Instituten</a:t>
            </a:r>
          </a:p>
          <a:p>
            <a:r>
              <a:rPr lang="de-AT" dirty="0"/>
              <a:t>1980 IEEE 802 Normen</a:t>
            </a:r>
          </a:p>
          <a:p>
            <a:r>
              <a:rPr lang="de-AT" dirty="0"/>
              <a:t>1999 Wireless Ethernet </a:t>
            </a:r>
            <a:r>
              <a:rPr lang="de-AT" dirty="0" err="1"/>
              <a:t>Compatibility</a:t>
            </a:r>
            <a:r>
              <a:rPr lang="de-AT" dirty="0"/>
              <a:t> Alliance</a:t>
            </a:r>
          </a:p>
          <a:p>
            <a:r>
              <a:rPr lang="de-AT" dirty="0"/>
              <a:t>Später zu Wi-Fi-Alliance(zertifiziert Wi-Fi Produkte)</a:t>
            </a:r>
          </a:p>
        </p:txBody>
      </p:sp>
    </p:spTree>
    <p:extLst>
      <p:ext uri="{BB962C8B-B14F-4D97-AF65-F5344CB8AC3E}">
        <p14:creationId xmlns:p14="http://schemas.microsoft.com/office/powerpoint/2010/main" val="9584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B5C14-F3BE-47C8-BDA4-E768161D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IEEE 802.11-Norm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54EBC5C-BB47-40B4-B89C-95B4988F31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386" y="1920832"/>
            <a:ext cx="7542051" cy="446809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AAF03BC-A470-4E69-89EC-702269324B7E}"/>
              </a:ext>
            </a:extLst>
          </p:cNvPr>
          <p:cNvSpPr txBox="1"/>
          <p:nvPr/>
        </p:nvSpPr>
        <p:spPr>
          <a:xfrm>
            <a:off x="3308231" y="6488668"/>
            <a:ext cx="55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Quelle: https://en.wikipedia.org/wiki/IEEE_802.11</a:t>
            </a:r>
          </a:p>
        </p:txBody>
      </p:sp>
    </p:spTree>
    <p:extLst>
      <p:ext uri="{BB962C8B-B14F-4D97-AF65-F5344CB8AC3E}">
        <p14:creationId xmlns:p14="http://schemas.microsoft.com/office/powerpoint/2010/main" val="422590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E8E4A-672F-4F11-93D0-84AB8345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Vor- und Nachteile der Bänder</a:t>
            </a:r>
            <a:br>
              <a:rPr lang="de-AT" dirty="0"/>
            </a:br>
            <a:r>
              <a:rPr lang="de-AT" sz="2400" dirty="0"/>
              <a:t>2,4-GHz-Band</a:t>
            </a:r>
            <a:r>
              <a:rPr lang="de-AT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CD6CF-87E5-4042-8D90-197880F8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Vorteile: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Höhere Reichweite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Gebührenfreies freigegebenes ISM-Frequenzband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Große Verbreitung </a:t>
            </a:r>
            <a:r>
              <a:rPr lang="de-AT" dirty="0">
                <a:sym typeface="Wingdings" panose="05000000000000000000" pitchFamily="2" charset="2"/>
              </a:rPr>
              <a:t> geringe Gerätekosten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Nachteile:</a:t>
            </a:r>
          </a:p>
          <a:p>
            <a:r>
              <a:rPr lang="de-AT" dirty="0">
                <a:sym typeface="Wingdings" panose="05000000000000000000" pitchFamily="2" charset="2"/>
              </a:rPr>
              <a:t>Gleiches Frequenzband wie Bluetooth, Mikrowellen usw.</a:t>
            </a:r>
          </a:p>
          <a:p>
            <a:r>
              <a:rPr lang="de-AT" dirty="0">
                <a:sym typeface="Wingdings" panose="05000000000000000000" pitchFamily="2" charset="2"/>
              </a:rPr>
              <a:t>Max. 4 Netzwerken an einem Ort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8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E8E4A-672F-4F11-93D0-84AB8345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Vor- und Nachteile der Bänder</a:t>
            </a:r>
            <a:br>
              <a:rPr lang="de-AT" dirty="0"/>
            </a:br>
            <a:r>
              <a:rPr lang="de-AT" sz="2400" dirty="0"/>
              <a:t>5-GHz-Band</a:t>
            </a:r>
            <a:r>
              <a:rPr lang="de-AT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CD6CF-87E5-4042-8D90-197880F8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Vorteile: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Deutlich höherer Übertragungsrate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Weniger genutztes Frequenzband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Höhere Reichweite und 19 Kanäle möglich</a:t>
            </a:r>
            <a:endParaRPr lang="de-A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Nachteile:</a:t>
            </a:r>
          </a:p>
          <a:p>
            <a:r>
              <a:rPr lang="de-AT" dirty="0">
                <a:sym typeface="Wingdings" panose="05000000000000000000" pitchFamily="2" charset="2"/>
              </a:rPr>
              <a:t>Stärkere Regulierungen (meist DFS nötig)</a:t>
            </a:r>
          </a:p>
          <a:p>
            <a:r>
              <a:rPr lang="de-AT" dirty="0">
                <a:sym typeface="Wingdings" panose="05000000000000000000" pitchFamily="2" charset="2"/>
              </a:rPr>
              <a:t>Signal wird schnelle abgeschirmt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39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A5DF9-D4B9-4CC3-8E34-2B85F971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24893-4BEA-4E5C-9133-F01636DF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FHSS (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Hopping</a:t>
            </a:r>
            <a:r>
              <a:rPr lang="de-AT" dirty="0"/>
              <a:t> Spread </a:t>
            </a:r>
            <a:r>
              <a:rPr lang="de-AT" dirty="0" err="1"/>
              <a:t>Spectrum</a:t>
            </a:r>
            <a:r>
              <a:rPr lang="de-AT" dirty="0"/>
              <a:t>)</a:t>
            </a:r>
          </a:p>
          <a:p>
            <a:r>
              <a:rPr lang="de-AT" dirty="0"/>
              <a:t>DSSS (</a:t>
            </a:r>
            <a:r>
              <a:rPr lang="de-AT" dirty="0" err="1"/>
              <a:t>Direct</a:t>
            </a:r>
            <a:r>
              <a:rPr lang="de-AT" dirty="0"/>
              <a:t> </a:t>
            </a:r>
            <a:r>
              <a:rPr lang="de-AT" dirty="0" err="1"/>
              <a:t>Sequence</a:t>
            </a:r>
            <a:r>
              <a:rPr lang="de-AT" dirty="0"/>
              <a:t> Spread </a:t>
            </a:r>
            <a:r>
              <a:rPr lang="de-AT" dirty="0" err="1"/>
              <a:t>Spectrum</a:t>
            </a:r>
            <a:r>
              <a:rPr lang="de-AT" dirty="0"/>
              <a:t>)</a:t>
            </a:r>
          </a:p>
          <a:p>
            <a:r>
              <a:rPr lang="de-AT" dirty="0"/>
              <a:t>OFDM (Orthogonal </a:t>
            </a:r>
            <a:r>
              <a:rPr lang="de-AT" dirty="0" err="1"/>
              <a:t>Frequency</a:t>
            </a:r>
            <a:r>
              <a:rPr lang="de-AT" dirty="0"/>
              <a:t> Division Multiplexing)</a:t>
            </a:r>
          </a:p>
        </p:txBody>
      </p:sp>
    </p:spTree>
    <p:extLst>
      <p:ext uri="{BB962C8B-B14F-4D97-AF65-F5344CB8AC3E}">
        <p14:creationId xmlns:p14="http://schemas.microsoft.com/office/powerpoint/2010/main" val="170103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97F9D-BFE4-4239-8D78-7CFE1039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FHSS (</a:t>
            </a:r>
            <a:r>
              <a:rPr lang="en-US" dirty="0">
                <a:effectLst/>
              </a:rPr>
              <a:t>Frequency Hopping Spread Spectrum)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A9E95-C76E-45B1-A05E-90D9EDB4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/>
          <a:lstStyle/>
          <a:p>
            <a:r>
              <a:rPr lang="de-AT" dirty="0"/>
              <a:t>79 nicht überlappende Frequenzbereiche (1 MHz)</a:t>
            </a:r>
          </a:p>
          <a:p>
            <a:r>
              <a:rPr lang="de-AT" dirty="0"/>
              <a:t>Abfolge wird an Hand einer Basisfolge b(i) berechnet</a:t>
            </a:r>
          </a:p>
          <a:p>
            <a:r>
              <a:rPr lang="de-AT" dirty="0"/>
              <a:t>Versenden des Pakets auf einer anderen Frequenz bei Kollision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1C5A2-B0AD-4D7D-A7CD-99A944F5CF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4111" y="4198258"/>
            <a:ext cx="6263777" cy="22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EA6C1-AC66-4A4C-9911-C800793C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de-AT" sz="2800" dirty="0"/>
              <a:t>DSSS (</a:t>
            </a:r>
            <a:r>
              <a:rPr lang="de-AT" sz="2800" dirty="0" err="1"/>
              <a:t>Direct</a:t>
            </a:r>
            <a:r>
              <a:rPr lang="de-AT" sz="2800" dirty="0"/>
              <a:t> </a:t>
            </a:r>
            <a:r>
              <a:rPr lang="de-AT" sz="2800" dirty="0" err="1"/>
              <a:t>Sequence</a:t>
            </a:r>
            <a:r>
              <a:rPr lang="de-AT" sz="2800" dirty="0"/>
              <a:t> Spread </a:t>
            </a:r>
            <a:r>
              <a:rPr lang="de-AT" sz="2800" dirty="0" err="1"/>
              <a:t>Spectrum</a:t>
            </a:r>
            <a:r>
              <a:rPr lang="de-AT" sz="280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9051E-84BA-495F-B2DF-6729A526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de-AT" sz="1800"/>
              <a:t>Konstante Anzahl an Kanälen (breite 22 MHz)</a:t>
            </a:r>
          </a:p>
          <a:p>
            <a:r>
              <a:rPr lang="de-AT" sz="1800"/>
              <a:t>Drei Kombinationen möglich</a:t>
            </a:r>
          </a:p>
          <a:p>
            <a:r>
              <a:rPr lang="de-AT" sz="1800"/>
              <a:t>Jedes Bit mit 11 Bit langen Bitfolge kodiert</a:t>
            </a:r>
          </a:p>
          <a:p>
            <a:r>
              <a:rPr lang="de-AT" sz="1800"/>
              <a:t>13 MHz Bandbreite aufgespreizt </a:t>
            </a:r>
          </a:p>
          <a:p>
            <a:r>
              <a:rPr lang="de-AT" sz="1800"/>
              <a:t>Demodulationsprozess durch richtige Chip-Sequenz</a:t>
            </a:r>
          </a:p>
          <a:p>
            <a:endParaRPr lang="de-AT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7DC7F2-4A86-4D92-9CCF-38C04F6641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0994" y="1280447"/>
            <a:ext cx="6916633" cy="39770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1630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B7913-88F1-410A-B433-339DFC8F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(OFDM)</a:t>
            </a:r>
            <a:r>
              <a:rPr lang="de-AT" sz="2800" dirty="0"/>
              <a:t> </a:t>
            </a:r>
            <a:r>
              <a:rPr lang="en-US" sz="2800" dirty="0"/>
              <a:t>Orthogonal Frequency Division Multiplexing</a:t>
            </a:r>
            <a:endParaRPr lang="de-AT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10451-2FA3-4941-BC8D-007083C6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11 nicht überlappende Kanäle</a:t>
            </a:r>
          </a:p>
          <a:p>
            <a:r>
              <a:rPr lang="de-AT" dirty="0"/>
              <a:t>Information parallel über mehrere Frequenzen (</a:t>
            </a:r>
            <a:r>
              <a:rPr lang="de-AT" dirty="0" err="1"/>
              <a:t>Subc</a:t>
            </a:r>
            <a:r>
              <a:rPr lang="de-AT" dirty="0"/>
              <a:t> </a:t>
            </a:r>
            <a:r>
              <a:rPr lang="de-AT" dirty="0" err="1"/>
              <a:t>arrier</a:t>
            </a:r>
            <a:r>
              <a:rPr lang="de-AT" dirty="0"/>
              <a:t>)</a:t>
            </a:r>
          </a:p>
          <a:p>
            <a:r>
              <a:rPr lang="de-AT" dirty="0"/>
              <a:t>Weniger fehlerhafte Bits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05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Microsoft Office PowerPoint</Application>
  <PresentationFormat>Breitbild</PresentationFormat>
  <Paragraphs>155</Paragraphs>
  <Slides>18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Netz</vt:lpstr>
      <vt:lpstr>Wlan, Bluetooth und Nfc   </vt:lpstr>
      <vt:lpstr>Allgemein</vt:lpstr>
      <vt:lpstr>IEEE 802.11-Norm</vt:lpstr>
      <vt:lpstr>Vor- und Nachteile der Bänder 2,4-GHz-Band:</vt:lpstr>
      <vt:lpstr>Vor- und Nachteile der Bänder 5-GHz-Band:</vt:lpstr>
      <vt:lpstr>Modulation</vt:lpstr>
      <vt:lpstr>FHSS (Frequency Hopping Spread Spectrum)</vt:lpstr>
      <vt:lpstr>DSSS (Direct Sequence Spread Spectrum)</vt:lpstr>
      <vt:lpstr>(OFDM) Orthogonal Frequency Division Multiplexing</vt:lpstr>
      <vt:lpstr>Kanalzugriffe</vt:lpstr>
      <vt:lpstr>Distributed Coordination Function (DCF)</vt:lpstr>
      <vt:lpstr>Netzwerkkonzepte</vt:lpstr>
      <vt:lpstr>Sicherheit</vt:lpstr>
      <vt:lpstr>Bluetooth</vt:lpstr>
      <vt:lpstr>Bluetooth</vt:lpstr>
      <vt:lpstr>NFC (Near Field communication)</vt:lpstr>
      <vt:lpstr>Betriebsmodi</vt:lpstr>
      <vt:lpstr>NFC-Standards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Wlan, Bluetooth und Nfc   </dc:title>
  <dc:creator>Marcel Judth</dc:creator>
  <cp:lastModifiedBy>Marcel Judth</cp:lastModifiedBy>
  <cp:revision>41</cp:revision>
  <dcterms:created xsi:type="dcterms:W3CDTF">2018-11-27T20:16:43Z</dcterms:created>
  <dcterms:modified xsi:type="dcterms:W3CDTF">2018-11-27T20:48:30Z</dcterms:modified>
</cp:coreProperties>
</file>