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8000" autoAdjust="0"/>
  </p:normalViewPr>
  <p:slideViewPr>
    <p:cSldViewPr snapToGrid="0">
      <p:cViewPr varScale="1">
        <p:scale>
          <a:sx n="97" d="100"/>
          <a:sy n="97" d="100"/>
        </p:scale>
        <p:origin x="10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97E93-1BC7-46A1-AA24-43730B07A29C}" type="datetimeFigureOut">
              <a:rPr lang="de-AT" smtClean="0"/>
              <a:t>20.01.2019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EC6CA-C12B-4BE8-8078-31C6225E6F2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732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Wird von 2 </a:t>
            </a:r>
            <a:r>
              <a:rPr lang="de-AT" dirty="0" err="1"/>
              <a:t>Vertagspartnern</a:t>
            </a:r>
            <a:r>
              <a:rPr lang="de-AT" dirty="0"/>
              <a:t> </a:t>
            </a:r>
            <a:r>
              <a:rPr lang="de-AT" dirty="0" err="1"/>
              <a:t>abgeschlosse</a:t>
            </a:r>
            <a:r>
              <a:rPr lang="de-AT" dirty="0"/>
              <a:t> (Käufer u. Verkäufer);</a:t>
            </a:r>
          </a:p>
          <a:p>
            <a:r>
              <a:rPr lang="de-AT" dirty="0"/>
              <a:t> zweiseitiges verbindliches Rechtsgeschäft;</a:t>
            </a:r>
          </a:p>
          <a:p>
            <a:r>
              <a:rPr lang="de-AT" dirty="0"/>
              <a:t> wenn sich Verkäufer und Käufer über die Ware und Preis einigen </a:t>
            </a:r>
          </a:p>
          <a:p>
            <a:r>
              <a:rPr lang="de-AT" dirty="0"/>
              <a:t>(Übereinstimmige Willenserklärung).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C6CA-C12B-4BE8-8078-31C6225E6F24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7410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Ausreichender Schutz der 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Rechtlich der Käufer (meist im Preis enthalten)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C6CA-C12B-4BE8-8078-31C6225E6F24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9333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Müssen in den Vertrag aufgenommen werden. Onlineshopping darauf hinweisen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Zwar benützen sie gehört aber dem Verkäufer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Grundsätzlich nicht d.h. es muss vereinbart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Verkäufer nicht vertragsgerecht liefert Schaden bezahlen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Falls zurückgetreten wird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Regeln die Ansprüche des Käufers bei mangelhafter Ware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C6CA-C12B-4BE8-8078-31C6225E6F24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1316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Ausnahme: Hauslieferung von Pizza; Zeitungen; Freizeitdienstleistungen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Viele aber übernehmen die Kosten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C6CA-C12B-4BE8-8078-31C6225E6F24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4756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C6CA-C12B-4BE8-8078-31C6225E6F24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959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Zahlungsbestätigung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Sofortige Bezahlung bei Lieferung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Bei Postamt einzahlen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C6CA-C12B-4BE8-8078-31C6225E6F24}" type="slidenum">
              <a:rPr lang="de-AT" smtClean="0"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8263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Schriftlich; mündlich; schlüssige Handlung; elektronischer Kaufabschluss;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Z.B. bei Kindern die dürfen nur geringfügige Sachen erwerben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Samen für Geldbaum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C6CA-C12B-4BE8-8078-31C6225E6F24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4473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Für alle Kaufverträge (Pflicht Verkäufer und Käufer)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Im Internet in Europa (AGB </a:t>
            </a:r>
            <a:r>
              <a:rPr lang="de-AT" dirty="0" err="1"/>
              <a:t>download</a:t>
            </a:r>
            <a:r>
              <a:rPr lang="de-AT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Zwischen Unternehmen und Privatperson (</a:t>
            </a:r>
            <a:r>
              <a:rPr lang="de-AT" dirty="0" err="1"/>
              <a:t>Gewärhleistungsanspruch</a:t>
            </a:r>
            <a:r>
              <a:rPr lang="de-AT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Zwischen Unternehmen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C6CA-C12B-4BE8-8078-31C6225E6F24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9022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Wer trägt die Kosten der Lieferung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C6CA-C12B-4BE8-8078-31C6225E6F24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7934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Nicht v. nur nach Besichtigung oder genauen Beschreibung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Durch Marken und Muster wird versucht die Vertretbarkeit zu erreichen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C6CA-C12B-4BE8-8078-31C6225E6F24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9208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Abweichungen beide zustimmen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Bestimmter Prozentsatz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Ungefährer Überblick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Berücksichtigung von Tara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C6CA-C12B-4BE8-8078-31C6225E6F24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8181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Basispreis </a:t>
            </a:r>
            <a:r>
              <a:rPr lang="de-AT" dirty="0">
                <a:sym typeface="Wingdings" panose="05000000000000000000" pitchFamily="2" charset="2"/>
              </a:rPr>
              <a:t> Wenn Qualität nicht passt; Kostenschwankungsklauseln  falls einzelne Kosten steigen; </a:t>
            </a:r>
            <a:r>
              <a:rPr lang="de-AT" dirty="0" err="1">
                <a:sym typeface="Wingdings" panose="05000000000000000000" pitchFamily="2" charset="2"/>
              </a:rPr>
              <a:t>Iklauseln</a:t>
            </a:r>
            <a:r>
              <a:rPr lang="de-AT" dirty="0">
                <a:sym typeface="Wingdings" panose="05000000000000000000" pitchFamily="2" charset="2"/>
              </a:rPr>
              <a:t>  wenn sich die Preise in best. Bereiche verändern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C6CA-C12B-4BE8-8078-31C6225E6F24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8147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AT" dirty="0"/>
              <a:t>Sofort oder innerhalb weniger Tage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AT" dirty="0"/>
              <a:t>In der 20. Kalenderwoche, Ende Juli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AT" dirty="0"/>
              <a:t>Wort „Fix“; Manchmal Art des Geschäftes (Hochzeit)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Jener Ort wo die Ware übergeben werden muss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Falls nicht ausgemacht der Ort vom Vertragsabschluss seine Handelsniederlassung hat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C6CA-C12B-4BE8-8078-31C6225E6F24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6711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C6CA-C12B-4BE8-8078-31C6225E6F24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3658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fr/contrat-pr%C3%A9sentation-1020433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43CB9F-9243-4752-8CEA-A3C9FF3930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Der Kaufvertrag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CC13248-974B-4C0E-A062-EA02A0A88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Regelmäßiger KV (Marcel Judth)</a:t>
            </a:r>
          </a:p>
          <a:p>
            <a:r>
              <a:rPr lang="de-AT" dirty="0"/>
              <a:t>Unregelmäßiger KV (Angelika </a:t>
            </a:r>
            <a:r>
              <a:rPr lang="de-AT" dirty="0" err="1"/>
              <a:t>Babin</a:t>
            </a:r>
            <a:r>
              <a:rPr lang="de-A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9266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9A4B87-842C-4F40-B5EA-487A09BE8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Angabe der Menge (Quantität)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6EDA56-EA46-4C07-BF73-F7EF4B154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Verträge mit genauer Mengenangabe</a:t>
            </a:r>
          </a:p>
          <a:p>
            <a:r>
              <a:rPr lang="de-AT" dirty="0"/>
              <a:t>Verträge mit ungefährerer Mengenangabe</a:t>
            </a:r>
          </a:p>
          <a:p>
            <a:r>
              <a:rPr lang="de-AT" dirty="0"/>
              <a:t>Verträge ohne Mengenangabe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82314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7DB14-ADC8-427B-ABA0-268B523E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Preis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0BABDC-8178-4A03-97C1-F70F73D30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Exkl. Oder Inkl. UST angegeben werden</a:t>
            </a:r>
          </a:p>
          <a:p>
            <a:r>
              <a:rPr lang="de-AT" dirty="0"/>
              <a:t>Verträge mit freibleibendem Preis (Basispreis, Kostenschwankungsklauseln und Indexklauseln) </a:t>
            </a:r>
          </a:p>
          <a:p>
            <a:r>
              <a:rPr lang="de-AT" dirty="0"/>
              <a:t>Preisabzüge</a:t>
            </a:r>
          </a:p>
          <a:p>
            <a:pPr lvl="1"/>
            <a:r>
              <a:rPr lang="de-AT" dirty="0"/>
              <a:t>Skonto</a:t>
            </a:r>
          </a:p>
          <a:p>
            <a:pPr lvl="1"/>
            <a:r>
              <a:rPr lang="de-AT" dirty="0"/>
              <a:t>Rabatt (Mengenrabatt, Schlussrabatt, Mängelrabatt, Einführungsrabatt)</a:t>
            </a:r>
          </a:p>
        </p:txBody>
      </p:sp>
    </p:spTree>
    <p:extLst>
      <p:ext uri="{BB962C8B-B14F-4D97-AF65-F5344CB8AC3E}">
        <p14:creationId xmlns:p14="http://schemas.microsoft.com/office/powerpoint/2010/main" val="1809341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746A5-28FA-403D-AA34-31F4B7DC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Ergänzende Vertragsbestimmungen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0D73F7-1047-4130-B094-FDB9EB38D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66452"/>
            <a:ext cx="9601200" cy="4205748"/>
          </a:xfrm>
        </p:spPr>
        <p:txBody>
          <a:bodyPr>
            <a:normAutofit/>
          </a:bodyPr>
          <a:lstStyle/>
          <a:p>
            <a:r>
              <a:rPr lang="de-AT" dirty="0"/>
              <a:t>Lieferbedingungen</a:t>
            </a:r>
          </a:p>
          <a:p>
            <a:pPr lvl="1"/>
            <a:r>
              <a:rPr lang="de-AT" dirty="0"/>
              <a:t>Erfüllungszeit </a:t>
            </a:r>
          </a:p>
          <a:p>
            <a:pPr lvl="2"/>
            <a:r>
              <a:rPr lang="de-AT" dirty="0"/>
              <a:t>Prompt-Geschäft</a:t>
            </a:r>
          </a:p>
          <a:p>
            <a:pPr lvl="2"/>
            <a:r>
              <a:rPr lang="de-AT" dirty="0"/>
              <a:t>Gewöhnliches Termingeschäft</a:t>
            </a:r>
          </a:p>
          <a:p>
            <a:pPr lvl="2"/>
            <a:r>
              <a:rPr lang="de-AT" dirty="0"/>
              <a:t>Fixgeschäft</a:t>
            </a:r>
          </a:p>
          <a:p>
            <a:pPr lvl="2"/>
            <a:r>
              <a:rPr lang="de-AT" dirty="0"/>
              <a:t>Sonderregelung für Zusendung</a:t>
            </a:r>
          </a:p>
          <a:p>
            <a:pPr marL="987552" lvl="2" indent="0">
              <a:buNone/>
            </a:pPr>
            <a:endParaRPr lang="de-AT" dirty="0"/>
          </a:p>
          <a:p>
            <a:pPr lvl="1"/>
            <a:r>
              <a:rPr lang="de-AT" dirty="0"/>
              <a:t>Erfüllungsort</a:t>
            </a:r>
          </a:p>
          <a:p>
            <a:pPr lvl="2"/>
            <a:r>
              <a:rPr lang="de-AT" dirty="0"/>
              <a:t>Körperlich (Ware wird übergeben)</a:t>
            </a:r>
          </a:p>
          <a:p>
            <a:pPr lvl="2"/>
            <a:r>
              <a:rPr lang="de-AT" dirty="0"/>
              <a:t>Elektronisch (digitale Produkte)</a:t>
            </a:r>
          </a:p>
          <a:p>
            <a:pPr lvl="2"/>
            <a:r>
              <a:rPr lang="de-AT" dirty="0"/>
              <a:t>Symbolisch</a:t>
            </a:r>
          </a:p>
          <a:p>
            <a:pPr marL="987552" lvl="2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49068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746A5-28FA-403D-AA34-31F4B7DC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Ergänzende Vertragsbestimmungen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0D73F7-1047-4130-B094-FDB9EB38D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Zahlungsbedingungen</a:t>
            </a:r>
          </a:p>
          <a:p>
            <a:pPr lvl="1"/>
            <a:r>
              <a:rPr lang="de-AT" dirty="0"/>
              <a:t>Erfüllungsort der Zahlung</a:t>
            </a:r>
          </a:p>
          <a:p>
            <a:pPr lvl="1"/>
            <a:r>
              <a:rPr lang="de-AT" dirty="0"/>
              <a:t>Erfüllungszeit</a:t>
            </a:r>
          </a:p>
          <a:p>
            <a:pPr lvl="2"/>
            <a:r>
              <a:rPr lang="de-AT" dirty="0"/>
              <a:t>Kassakauf</a:t>
            </a:r>
          </a:p>
          <a:p>
            <a:pPr lvl="2"/>
            <a:r>
              <a:rPr lang="de-AT" dirty="0"/>
              <a:t>Zielkauf</a:t>
            </a:r>
          </a:p>
          <a:p>
            <a:pPr lvl="2"/>
            <a:r>
              <a:rPr lang="de-AT" dirty="0"/>
              <a:t>Vorauszahlung</a:t>
            </a:r>
          </a:p>
          <a:p>
            <a:pPr lvl="2"/>
            <a:r>
              <a:rPr lang="de-AT" dirty="0"/>
              <a:t>Anzahlung</a:t>
            </a:r>
          </a:p>
          <a:p>
            <a:pPr lvl="2"/>
            <a:r>
              <a:rPr lang="de-AT" dirty="0"/>
              <a:t>Ratenzahlung</a:t>
            </a:r>
          </a:p>
        </p:txBody>
      </p:sp>
    </p:spTree>
    <p:extLst>
      <p:ext uri="{BB962C8B-B14F-4D97-AF65-F5344CB8AC3E}">
        <p14:creationId xmlns:p14="http://schemas.microsoft.com/office/powerpoint/2010/main" val="2134422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85301-726C-440F-A8DC-0019BFB59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Verpackung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6BC22C-5BE4-434D-889E-2A688DE33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Funktionen</a:t>
            </a:r>
          </a:p>
          <a:p>
            <a:pPr lvl="1"/>
            <a:r>
              <a:rPr lang="de-AT" dirty="0"/>
              <a:t>Schutz der Ware</a:t>
            </a:r>
          </a:p>
          <a:p>
            <a:pPr lvl="1"/>
            <a:r>
              <a:rPr lang="de-AT" dirty="0"/>
              <a:t>Erhöhung der Transport- und Lagerfähigkeit</a:t>
            </a:r>
          </a:p>
          <a:p>
            <a:pPr lvl="1"/>
            <a:r>
              <a:rPr lang="de-AT" dirty="0"/>
              <a:t>Erhöhung der Verkaufsfähigkeit</a:t>
            </a:r>
          </a:p>
          <a:p>
            <a:r>
              <a:rPr lang="de-AT" dirty="0"/>
              <a:t>Regelungen</a:t>
            </a:r>
          </a:p>
          <a:p>
            <a:pPr lvl="1"/>
            <a:r>
              <a:rPr lang="de-AT" dirty="0"/>
              <a:t>Art der Verpackung</a:t>
            </a:r>
          </a:p>
          <a:p>
            <a:pPr lvl="1"/>
            <a:r>
              <a:rPr lang="de-AT" dirty="0"/>
              <a:t>Kosten der Verpackung</a:t>
            </a:r>
          </a:p>
        </p:txBody>
      </p:sp>
    </p:spTree>
    <p:extLst>
      <p:ext uri="{BB962C8B-B14F-4D97-AF65-F5344CB8AC3E}">
        <p14:creationId xmlns:p14="http://schemas.microsoft.com/office/powerpoint/2010/main" val="1366947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62EB8-6C69-46D7-A248-93A6F08E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 „Kleingedruckte“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F4658B-B0B7-4965-A2F2-77202BA22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Allgemeinen Geschäftsbedingungen (AGB)</a:t>
            </a:r>
          </a:p>
          <a:p>
            <a:r>
              <a:rPr lang="de-AT" dirty="0"/>
              <a:t>Eigentumsvorbehalt</a:t>
            </a:r>
          </a:p>
          <a:p>
            <a:r>
              <a:rPr lang="de-AT" dirty="0"/>
              <a:t>Umtauschrecht</a:t>
            </a:r>
          </a:p>
          <a:p>
            <a:r>
              <a:rPr lang="de-AT" dirty="0"/>
              <a:t>Pönale</a:t>
            </a:r>
          </a:p>
          <a:p>
            <a:r>
              <a:rPr lang="de-AT" dirty="0"/>
              <a:t>Stornogebühr</a:t>
            </a:r>
          </a:p>
          <a:p>
            <a:r>
              <a:rPr lang="de-AT" dirty="0"/>
              <a:t>Gewährleistung und Garantie</a:t>
            </a:r>
          </a:p>
        </p:txBody>
      </p:sp>
    </p:spTree>
    <p:extLst>
      <p:ext uri="{BB962C8B-B14F-4D97-AF65-F5344CB8AC3E}">
        <p14:creationId xmlns:p14="http://schemas.microsoft.com/office/powerpoint/2010/main" val="3523381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B5714B-72A1-4C1A-8279-E96CD304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Onlineshopping – E-Commerce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54C2AC-41B7-4B53-8B8F-FBFFA4956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B2B (Business </a:t>
            </a:r>
            <a:r>
              <a:rPr lang="de-AT" dirty="0" err="1"/>
              <a:t>to</a:t>
            </a:r>
            <a:r>
              <a:rPr lang="de-AT" dirty="0"/>
              <a:t> Business)</a:t>
            </a:r>
          </a:p>
          <a:p>
            <a:pPr lvl="1"/>
            <a:r>
              <a:rPr lang="de-AT" dirty="0"/>
              <a:t>Automatische Auftragsbestätigung</a:t>
            </a:r>
          </a:p>
          <a:p>
            <a:pPr lvl="1"/>
            <a:r>
              <a:rPr lang="de-AT" dirty="0"/>
              <a:t>Rechnung elektronisch</a:t>
            </a:r>
          </a:p>
          <a:p>
            <a:r>
              <a:rPr lang="de-AT" dirty="0"/>
              <a:t>B2C (Business </a:t>
            </a:r>
            <a:r>
              <a:rPr lang="de-AT" dirty="0" err="1"/>
              <a:t>to</a:t>
            </a:r>
            <a:r>
              <a:rPr lang="de-AT" dirty="0"/>
              <a:t> Consumer)</a:t>
            </a:r>
          </a:p>
          <a:p>
            <a:pPr lvl="1"/>
            <a:r>
              <a:rPr lang="de-AT" dirty="0" err="1"/>
              <a:t>Downloadable</a:t>
            </a:r>
            <a:r>
              <a:rPr lang="de-AT" dirty="0"/>
              <a:t> </a:t>
            </a:r>
            <a:r>
              <a:rPr lang="de-AT" dirty="0" err="1"/>
              <a:t>Goods</a:t>
            </a:r>
            <a:endParaRPr lang="de-AT" dirty="0"/>
          </a:p>
          <a:p>
            <a:pPr lvl="1"/>
            <a:r>
              <a:rPr lang="de-AT" dirty="0"/>
              <a:t>Standardisierte Produkte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/>
              <a:t>Lieferung per Post</a:t>
            </a:r>
          </a:p>
        </p:txBody>
      </p:sp>
    </p:spTree>
    <p:extLst>
      <p:ext uri="{BB962C8B-B14F-4D97-AF65-F5344CB8AC3E}">
        <p14:creationId xmlns:p14="http://schemas.microsoft.com/office/powerpoint/2010/main" val="1378456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14FED2-CB1E-4522-91C2-CFFE6BBAB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Onlineshopping – E-Commerce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D8280B-FF26-4F76-AB44-DE03B1EFD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Rücktrittsfristen</a:t>
            </a:r>
          </a:p>
          <a:p>
            <a:pPr lvl="1"/>
            <a:r>
              <a:rPr lang="de-AT" dirty="0"/>
              <a:t>14 Werktage ab Erhalt der Ware</a:t>
            </a:r>
          </a:p>
          <a:p>
            <a:pPr lvl="1"/>
            <a:r>
              <a:rPr lang="de-AT" dirty="0"/>
              <a:t>Rücksendung auf Kosten des Käufers</a:t>
            </a:r>
          </a:p>
        </p:txBody>
      </p:sp>
    </p:spTree>
    <p:extLst>
      <p:ext uri="{BB962C8B-B14F-4D97-AF65-F5344CB8AC3E}">
        <p14:creationId xmlns:p14="http://schemas.microsoft.com/office/powerpoint/2010/main" val="361796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A8ADA-DD53-4356-8911-6C4CBB23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Kaufverträge erfüllen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566394-84B5-464C-A15D-C7101F23A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Pflichten des Verkäufers</a:t>
            </a:r>
          </a:p>
          <a:p>
            <a:pPr lvl="1"/>
            <a:r>
              <a:rPr lang="de-AT" dirty="0"/>
              <a:t>Lieferung</a:t>
            </a:r>
          </a:p>
          <a:p>
            <a:pPr lvl="1"/>
            <a:r>
              <a:rPr lang="de-AT" dirty="0"/>
              <a:t>Einhaltung sonstiger Abmachungen (z.B. Montage)</a:t>
            </a:r>
          </a:p>
          <a:p>
            <a:r>
              <a:rPr lang="de-AT" dirty="0"/>
              <a:t>Pflichten des Käufers:</a:t>
            </a:r>
          </a:p>
          <a:p>
            <a:pPr lvl="1"/>
            <a:r>
              <a:rPr lang="de-AT" dirty="0"/>
              <a:t>Abnahme der Ware </a:t>
            </a:r>
          </a:p>
          <a:p>
            <a:pPr lvl="1"/>
            <a:r>
              <a:rPr lang="de-AT" dirty="0"/>
              <a:t>Zahlung</a:t>
            </a:r>
          </a:p>
        </p:txBody>
      </p:sp>
    </p:spTree>
    <p:extLst>
      <p:ext uri="{BB962C8B-B14F-4D97-AF65-F5344CB8AC3E}">
        <p14:creationId xmlns:p14="http://schemas.microsoft.com/office/powerpoint/2010/main" val="2203022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6E74F-CDC5-409D-9682-825FD0063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Ware liefern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8CFBC7-7A08-42E8-BE35-EB50525A5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Versandwege</a:t>
            </a:r>
          </a:p>
          <a:p>
            <a:pPr lvl="1"/>
            <a:r>
              <a:rPr lang="de-AT" dirty="0"/>
              <a:t>Frachtführer</a:t>
            </a:r>
          </a:p>
          <a:p>
            <a:pPr lvl="1"/>
            <a:r>
              <a:rPr lang="de-AT" dirty="0"/>
              <a:t>Spediteur</a:t>
            </a:r>
          </a:p>
          <a:p>
            <a:pPr lvl="1"/>
            <a:r>
              <a:rPr lang="de-AT" dirty="0"/>
              <a:t>Selbsteintritt</a:t>
            </a:r>
          </a:p>
          <a:p>
            <a:r>
              <a:rPr lang="de-AT" dirty="0"/>
              <a:t>Begleitpapiere</a:t>
            </a:r>
          </a:p>
          <a:p>
            <a:pPr lvl="1"/>
            <a:r>
              <a:rPr lang="de-AT" dirty="0"/>
              <a:t>Lieferschein (Gegenschein, Lieferschein)</a:t>
            </a:r>
          </a:p>
          <a:p>
            <a:pPr lvl="1"/>
            <a:r>
              <a:rPr lang="de-AT" dirty="0"/>
              <a:t>Frachtpapiere (Frachtführer)</a:t>
            </a:r>
          </a:p>
          <a:p>
            <a:pPr lvl="1"/>
            <a:r>
              <a:rPr lang="de-AT" dirty="0"/>
              <a:t>Sonstige Begleitpapiere (Ausland)</a:t>
            </a:r>
          </a:p>
        </p:txBody>
      </p:sp>
    </p:spTree>
    <p:extLst>
      <p:ext uri="{BB962C8B-B14F-4D97-AF65-F5344CB8AC3E}">
        <p14:creationId xmlns:p14="http://schemas.microsoft.com/office/powerpoint/2010/main" val="379257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9C53D0B-1FED-477B-8D72-42C4C96473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5333" r="1" b="28403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13" name="Rectangle 9">
            <a:extLst>
              <a:ext uri="{FF2B5EF4-FFF2-40B4-BE49-F238E27FC236}">
                <a16:creationId xmlns:a16="http://schemas.microsoft.com/office/drawing/2014/main" id="{2078F889-8780-48D5-8B9E-DF8B13063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21E3E0-D5B1-4CBE-A47F-C2543AD0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de-AT">
                <a:solidFill>
                  <a:schemeClr val="bg2"/>
                </a:solidFill>
              </a:rPr>
              <a:t>Regelmäßiger Kaufvertrag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4CABA2-22A0-44B2-BD92-28FF73FCE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14BBE4-FEC5-461A-AE7A-A7820161D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de-AT" dirty="0">
                <a:solidFill>
                  <a:schemeClr val="bg2"/>
                </a:solidFill>
              </a:rPr>
              <a:t>Was ist ein Kaufvertrag?</a:t>
            </a:r>
          </a:p>
          <a:p>
            <a:r>
              <a:rPr lang="de-AT" dirty="0">
                <a:solidFill>
                  <a:schemeClr val="bg2"/>
                </a:solidFill>
              </a:rPr>
              <a:t>Übereinstimmige Willenserklärung</a:t>
            </a:r>
          </a:p>
          <a:p>
            <a:r>
              <a:rPr lang="de-AT" dirty="0">
                <a:solidFill>
                  <a:schemeClr val="bg2"/>
                </a:solidFill>
              </a:rPr>
              <a:t>Phasen des Kaufvertrags:</a:t>
            </a:r>
          </a:p>
          <a:p>
            <a:pPr lvl="1"/>
            <a:r>
              <a:rPr lang="de-AT" dirty="0">
                <a:solidFill>
                  <a:schemeClr val="bg2"/>
                </a:solidFill>
              </a:rPr>
              <a:t>Anbahnung</a:t>
            </a:r>
          </a:p>
          <a:p>
            <a:pPr lvl="1"/>
            <a:r>
              <a:rPr lang="de-AT" dirty="0">
                <a:solidFill>
                  <a:schemeClr val="bg2"/>
                </a:solidFill>
              </a:rPr>
              <a:t>Abschluss</a:t>
            </a:r>
          </a:p>
          <a:p>
            <a:pPr lvl="1"/>
            <a:r>
              <a:rPr lang="de-AT" dirty="0">
                <a:solidFill>
                  <a:schemeClr val="bg2"/>
                </a:solidFill>
              </a:rPr>
              <a:t>Erfüllung</a:t>
            </a:r>
          </a:p>
          <a:p>
            <a:r>
              <a:rPr lang="de-AT" dirty="0">
                <a:solidFill>
                  <a:schemeClr val="bg2"/>
                </a:solidFill>
              </a:rPr>
              <a:t>Abschluss bei:</a:t>
            </a:r>
          </a:p>
          <a:p>
            <a:pPr lvl="1"/>
            <a:r>
              <a:rPr lang="de-AT" dirty="0">
                <a:solidFill>
                  <a:schemeClr val="bg2"/>
                </a:solidFill>
              </a:rPr>
              <a:t>Sachgüter</a:t>
            </a:r>
          </a:p>
          <a:p>
            <a:pPr lvl="1"/>
            <a:r>
              <a:rPr lang="de-AT" dirty="0">
                <a:solidFill>
                  <a:schemeClr val="bg2"/>
                </a:solidFill>
              </a:rPr>
              <a:t>Digitale Produkte</a:t>
            </a:r>
          </a:p>
        </p:txBody>
      </p:sp>
    </p:spTree>
    <p:extLst>
      <p:ext uri="{BB962C8B-B14F-4D97-AF65-F5344CB8AC3E}">
        <p14:creationId xmlns:p14="http://schemas.microsoft.com/office/powerpoint/2010/main" val="4065226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F26EBA-E818-490B-91DA-EE514F565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Rechnung erstellen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8D842F4-C07A-43F7-9BD5-5480C4E083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389088"/>
              </p:ext>
            </p:extLst>
          </p:nvPr>
        </p:nvGraphicFramePr>
        <p:xfrm>
          <a:off x="1423097" y="1333221"/>
          <a:ext cx="4104283" cy="43915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8135">
                  <a:extLst>
                    <a:ext uri="{9D8B030D-6E8A-4147-A177-3AD203B41FA5}">
                      <a16:colId xmlns:a16="http://schemas.microsoft.com/office/drawing/2014/main" val="2017800387"/>
                    </a:ext>
                  </a:extLst>
                </a:gridCol>
                <a:gridCol w="1157384">
                  <a:extLst>
                    <a:ext uri="{9D8B030D-6E8A-4147-A177-3AD203B41FA5}">
                      <a16:colId xmlns:a16="http://schemas.microsoft.com/office/drawing/2014/main" val="454051985"/>
                    </a:ext>
                  </a:extLst>
                </a:gridCol>
                <a:gridCol w="1088764">
                  <a:extLst>
                    <a:ext uri="{9D8B030D-6E8A-4147-A177-3AD203B41FA5}">
                      <a16:colId xmlns:a16="http://schemas.microsoft.com/office/drawing/2014/main" val="148453860"/>
                    </a:ext>
                  </a:extLst>
                </a:gridCol>
              </a:tblGrid>
              <a:tr h="5060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Bestandteile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Über 400€ (inkl. UST)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Bis 400€ (inkl. UST)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extLst>
                  <a:ext uri="{0D108BD9-81ED-4DB2-BD59-A6C34878D82A}">
                    <a16:rowId xmlns:a16="http://schemas.microsoft.com/office/drawing/2014/main" val="1201831877"/>
                  </a:ext>
                </a:extLst>
              </a:tr>
              <a:tr h="2710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Verkäufer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Ja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Ja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extLst>
                  <a:ext uri="{0D108BD9-81ED-4DB2-BD59-A6C34878D82A}">
                    <a16:rowId xmlns:a16="http://schemas.microsoft.com/office/drawing/2014/main" val="4203933799"/>
                  </a:ext>
                </a:extLst>
              </a:tr>
              <a:tr h="2710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UID des Verkäufers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Ja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Nein 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extLst>
                  <a:ext uri="{0D108BD9-81ED-4DB2-BD59-A6C34878D82A}">
                    <a16:rowId xmlns:a16="http://schemas.microsoft.com/office/drawing/2014/main" val="771037696"/>
                  </a:ext>
                </a:extLst>
              </a:tr>
              <a:tr h="2710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Käufer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Ja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Nein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extLst>
                  <a:ext uri="{0D108BD9-81ED-4DB2-BD59-A6C34878D82A}">
                    <a16:rowId xmlns:a16="http://schemas.microsoft.com/office/drawing/2014/main" val="415621389"/>
                  </a:ext>
                </a:extLst>
              </a:tr>
              <a:tr h="5060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Fortlaufende Rechnungsnummer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Ja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Nein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extLst>
                  <a:ext uri="{0D108BD9-81ED-4DB2-BD59-A6C34878D82A}">
                    <a16:rowId xmlns:a16="http://schemas.microsoft.com/office/drawing/2014/main" val="2067251203"/>
                  </a:ext>
                </a:extLst>
              </a:tr>
              <a:tr h="2710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Ausstellungsraum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Ja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Ja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extLst>
                  <a:ext uri="{0D108BD9-81ED-4DB2-BD59-A6C34878D82A}">
                    <a16:rowId xmlns:a16="http://schemas.microsoft.com/office/drawing/2014/main" val="1739684198"/>
                  </a:ext>
                </a:extLst>
              </a:tr>
              <a:tr h="7410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Tag bzw. Zeitraum der Lieferung oder sonstige Leistungen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Ja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Ja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extLst>
                  <a:ext uri="{0D108BD9-81ED-4DB2-BD59-A6C34878D82A}">
                    <a16:rowId xmlns:a16="http://schemas.microsoft.com/office/drawing/2014/main" val="481315365"/>
                  </a:ext>
                </a:extLst>
              </a:tr>
              <a:tr h="7410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Menge und Bezeichnung der Ware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Ja 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Ja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extLst>
                  <a:ext uri="{0D108BD9-81ED-4DB2-BD59-A6C34878D82A}">
                    <a16:rowId xmlns:a16="http://schemas.microsoft.com/office/drawing/2014/main" val="2462462044"/>
                  </a:ext>
                </a:extLst>
              </a:tr>
              <a:tr h="2710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Entgelt ohne UST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Ja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Nein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extLst>
                  <a:ext uri="{0D108BD9-81ED-4DB2-BD59-A6C34878D82A}">
                    <a16:rowId xmlns:a16="http://schemas.microsoft.com/office/drawing/2014/main" val="829980027"/>
                  </a:ext>
                </a:extLst>
              </a:tr>
              <a:tr h="2710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UST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Ja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Ja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extLst>
                  <a:ext uri="{0D108BD9-81ED-4DB2-BD59-A6C34878D82A}">
                    <a16:rowId xmlns:a16="http://schemas.microsoft.com/office/drawing/2014/main" val="1249357636"/>
                  </a:ext>
                </a:extLst>
              </a:tr>
              <a:tr h="2710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Steuerbetrag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Ja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 dirty="0">
                          <a:effectLst/>
                        </a:rPr>
                        <a:t>nein</a:t>
                      </a:r>
                      <a:endParaRPr lang="de-A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extLst>
                  <a:ext uri="{0D108BD9-81ED-4DB2-BD59-A6C34878D82A}">
                    <a16:rowId xmlns:a16="http://schemas.microsoft.com/office/drawing/2014/main" val="3956632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015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C53B20-5595-4646-83C9-D07BE230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Rechnung zahlen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D34AD9-F50E-41CF-928F-D989EECA7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Barzahlung</a:t>
            </a:r>
          </a:p>
          <a:p>
            <a:pPr lvl="1"/>
            <a:r>
              <a:rPr lang="de-AT" dirty="0"/>
              <a:t>Postnachnahmen</a:t>
            </a:r>
          </a:p>
          <a:p>
            <a:pPr lvl="1"/>
            <a:r>
              <a:rPr lang="de-AT" dirty="0"/>
              <a:t>Postanweisung</a:t>
            </a:r>
          </a:p>
          <a:p>
            <a:r>
              <a:rPr lang="de-AT" dirty="0"/>
              <a:t>Bargeldlos</a:t>
            </a:r>
          </a:p>
          <a:p>
            <a:pPr lvl="1"/>
            <a:r>
              <a:rPr lang="de-AT" dirty="0"/>
              <a:t>Online-Zahlung</a:t>
            </a:r>
          </a:p>
          <a:p>
            <a:pPr lvl="1"/>
            <a:r>
              <a:rPr lang="de-AT" dirty="0"/>
              <a:t>Kartenzahlung</a:t>
            </a:r>
          </a:p>
          <a:p>
            <a:pPr lvl="2"/>
            <a:r>
              <a:rPr lang="de-AT" dirty="0"/>
              <a:t>Debitkarten (</a:t>
            </a:r>
            <a:r>
              <a:rPr lang="de-AT" dirty="0" err="1"/>
              <a:t>pay</a:t>
            </a:r>
            <a:r>
              <a:rPr lang="de-AT" dirty="0"/>
              <a:t> </a:t>
            </a:r>
            <a:r>
              <a:rPr lang="de-AT" dirty="0" err="1"/>
              <a:t>now</a:t>
            </a:r>
            <a:r>
              <a:rPr lang="de-AT" dirty="0"/>
              <a:t>)</a:t>
            </a:r>
          </a:p>
          <a:p>
            <a:pPr lvl="2"/>
            <a:r>
              <a:rPr lang="de-AT" dirty="0"/>
              <a:t>Kreditkarte (</a:t>
            </a:r>
            <a:r>
              <a:rPr lang="de-AT" dirty="0" err="1"/>
              <a:t>pay</a:t>
            </a:r>
            <a:r>
              <a:rPr lang="de-AT" dirty="0"/>
              <a:t> </a:t>
            </a:r>
            <a:r>
              <a:rPr lang="de-AT" dirty="0" err="1"/>
              <a:t>later</a:t>
            </a:r>
            <a:r>
              <a:rPr lang="de-AT" dirty="0"/>
              <a:t>)</a:t>
            </a:r>
          </a:p>
          <a:p>
            <a:pPr lvl="2"/>
            <a:r>
              <a:rPr lang="de-AT" dirty="0"/>
              <a:t>Wertkarte (</a:t>
            </a:r>
            <a:r>
              <a:rPr lang="de-AT" dirty="0" err="1"/>
              <a:t>pay</a:t>
            </a:r>
            <a:r>
              <a:rPr lang="de-AT" dirty="0"/>
              <a:t> </a:t>
            </a:r>
            <a:r>
              <a:rPr lang="de-AT" dirty="0" err="1"/>
              <a:t>before</a:t>
            </a:r>
            <a:r>
              <a:rPr lang="de-A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720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E1784-D714-411B-B5A9-A6AD46C7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 kommt ein Kaufvertrag zustande?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DD821B-9735-4192-8E51-3F372D57A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Übereinstimmende Willenserklärung</a:t>
            </a:r>
          </a:p>
          <a:p>
            <a:r>
              <a:rPr lang="de-AT" dirty="0"/>
              <a:t>Verkäufer und Käufer sind geschäftsfähig</a:t>
            </a:r>
          </a:p>
          <a:p>
            <a:r>
              <a:rPr lang="de-AT" dirty="0"/>
              <a:t>Geschäft ist möglich </a:t>
            </a:r>
          </a:p>
          <a:p>
            <a:r>
              <a:rPr lang="de-AT" dirty="0"/>
              <a:t>Geschäft ist erlaubt</a:t>
            </a:r>
          </a:p>
          <a:p>
            <a:r>
              <a:rPr lang="de-AT" dirty="0"/>
              <a:t>Geschäft wird freiwillig abgeschlossen</a:t>
            </a:r>
          </a:p>
        </p:txBody>
      </p:sp>
    </p:spTree>
    <p:extLst>
      <p:ext uri="{BB962C8B-B14F-4D97-AF65-F5344CB8AC3E}">
        <p14:creationId xmlns:p14="http://schemas.microsoft.com/office/powerpoint/2010/main" val="203098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A9F21A-74C8-4F68-A281-79F29F14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Kontrahierungszwang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BDED8E-8C7F-454A-B641-505BDEC3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Grundsätzlich Vertragsfreiheit</a:t>
            </a:r>
          </a:p>
          <a:p>
            <a:r>
              <a:rPr lang="de-AT" dirty="0"/>
              <a:t>Unternehmen in Monopolstellung (Energie- und Wasserversorgung)</a:t>
            </a:r>
          </a:p>
        </p:txBody>
      </p:sp>
    </p:spTree>
    <p:extLst>
      <p:ext uri="{BB962C8B-B14F-4D97-AF65-F5344CB8AC3E}">
        <p14:creationId xmlns:p14="http://schemas.microsoft.com/office/powerpoint/2010/main" val="130192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4A6E1-6848-4DF1-ABB7-DB674A0E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Rechtliche 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5891A1-56D2-4505-B35E-232E41C6E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Allgemeine Bürgerliche Gesetzbuch (ABGB) </a:t>
            </a:r>
          </a:p>
          <a:p>
            <a:r>
              <a:rPr lang="de-AT" dirty="0"/>
              <a:t>E-Commerce-Gesetz (ECG)</a:t>
            </a:r>
          </a:p>
          <a:p>
            <a:r>
              <a:rPr lang="de-AT" dirty="0"/>
              <a:t>Konsumentenschutzgesetz (KSchG)</a:t>
            </a:r>
          </a:p>
          <a:p>
            <a:r>
              <a:rPr lang="de-AT" dirty="0"/>
              <a:t>Unternehmensgesetzbuch (UGB)</a:t>
            </a:r>
          </a:p>
        </p:txBody>
      </p:sp>
    </p:spTree>
    <p:extLst>
      <p:ext uri="{BB962C8B-B14F-4D97-AF65-F5344CB8AC3E}">
        <p14:creationId xmlns:p14="http://schemas.microsoft.com/office/powerpoint/2010/main" val="388436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20938-571B-4AF3-A272-90F0ADDA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Inhalt des Kaufvertrags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C3D7B8-B039-424F-A8C1-F4243DA2A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141406" cy="3581400"/>
          </a:xfrm>
        </p:spPr>
        <p:txBody>
          <a:bodyPr/>
          <a:lstStyle/>
          <a:p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Verkäufer</a:t>
            </a:r>
          </a:p>
          <a:p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Käufer</a:t>
            </a:r>
          </a:p>
          <a:p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Warenart, Qualität</a:t>
            </a:r>
          </a:p>
          <a:p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Menge</a:t>
            </a:r>
          </a:p>
          <a:p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Preis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D368C10-7C05-4825-B0F9-00F882D13008}"/>
              </a:ext>
            </a:extLst>
          </p:cNvPr>
          <p:cNvSpPr txBox="1">
            <a:spLocks/>
          </p:cNvSpPr>
          <p:nvPr/>
        </p:nvSpPr>
        <p:spPr>
          <a:xfrm>
            <a:off x="4886632" y="2286000"/>
            <a:ext cx="3141406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Lieferzeit</a:t>
            </a:r>
          </a:p>
          <a:p>
            <a:r>
              <a:rPr lang="de-AT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Lieferort</a:t>
            </a:r>
          </a:p>
          <a:p>
            <a:r>
              <a:rPr lang="de-AT" dirty="0">
                <a:solidFill>
                  <a:schemeClr val="tx2">
                    <a:lumMod val="50000"/>
                    <a:lumOff val="50000"/>
                  </a:schemeClr>
                </a:solidFill>
              </a:rPr>
              <a:t>Kostenübergang</a:t>
            </a:r>
          </a:p>
          <a:p>
            <a:r>
              <a:rPr lang="de-AT" dirty="0">
                <a:solidFill>
                  <a:schemeClr val="tx2">
                    <a:lumMod val="50000"/>
                    <a:lumOff val="50000"/>
                  </a:schemeClr>
                </a:solidFill>
              </a:rPr>
              <a:t>Zahlungszeit</a:t>
            </a:r>
          </a:p>
          <a:p>
            <a:r>
              <a:rPr lang="de-AT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Art der Zahlung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D15D572-B90E-435C-BEE9-9530097530DD}"/>
              </a:ext>
            </a:extLst>
          </p:cNvPr>
          <p:cNvSpPr txBox="1">
            <a:spLocks/>
          </p:cNvSpPr>
          <p:nvPr/>
        </p:nvSpPr>
        <p:spPr>
          <a:xfrm>
            <a:off x="8028038" y="2286000"/>
            <a:ext cx="3338052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>
                <a:solidFill>
                  <a:schemeClr val="accent5">
                    <a:lumMod val="75000"/>
                  </a:schemeClr>
                </a:solidFill>
              </a:rPr>
              <a:t>Verpackung</a:t>
            </a:r>
          </a:p>
          <a:p>
            <a:r>
              <a:rPr lang="de-AT" dirty="0">
                <a:solidFill>
                  <a:schemeClr val="accent5">
                    <a:lumMod val="75000"/>
                  </a:schemeClr>
                </a:solidFill>
              </a:rPr>
              <a:t>Transport</a:t>
            </a:r>
          </a:p>
          <a:p>
            <a:r>
              <a:rPr lang="de-AT" dirty="0">
                <a:solidFill>
                  <a:schemeClr val="accent5">
                    <a:lumMod val="75000"/>
                  </a:schemeClr>
                </a:solidFill>
              </a:rPr>
              <a:t>Nebenleistungen</a:t>
            </a:r>
          </a:p>
          <a:p>
            <a:r>
              <a:rPr lang="de-AT" dirty="0">
                <a:solidFill>
                  <a:schemeClr val="accent5">
                    <a:lumMod val="75000"/>
                  </a:schemeClr>
                </a:solidFill>
              </a:rPr>
              <a:t>Gewährleistung u. Garantie</a:t>
            </a:r>
          </a:p>
        </p:txBody>
      </p:sp>
    </p:spTree>
    <p:extLst>
      <p:ext uri="{BB962C8B-B14F-4D97-AF65-F5344CB8AC3E}">
        <p14:creationId xmlns:p14="http://schemas.microsoft.com/office/powerpoint/2010/main" val="418937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0D29A-822C-4D30-935A-1BE538AF6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Angabe der Warenart (Qualität)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3921E5-B3CB-4803-86B6-CFB6B4E37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Vertretbare Waren (z.B.: Jacke eines bestimmten Modells)</a:t>
            </a:r>
          </a:p>
          <a:p>
            <a:r>
              <a:rPr lang="de-AT" dirty="0"/>
              <a:t>Nicht vertretbare Waren (z.B.: Einzelstücke)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71068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9DD8B-B524-4C60-B0C5-62E67B3CB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Marken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692B44-39F4-4599-AABA-475066068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Markenschutz (Markenregister)</a:t>
            </a:r>
          </a:p>
          <a:p>
            <a:r>
              <a:rPr lang="de-AT" dirty="0"/>
              <a:t>Fabrikmarken (Erzeuger)</a:t>
            </a:r>
          </a:p>
          <a:p>
            <a:r>
              <a:rPr lang="de-AT" dirty="0"/>
              <a:t>Handelsmarken (Händler)</a:t>
            </a:r>
          </a:p>
          <a:p>
            <a:r>
              <a:rPr lang="de-AT" dirty="0"/>
              <a:t>Typen (z.B.: VW Golf)</a:t>
            </a:r>
          </a:p>
          <a:p>
            <a:r>
              <a:rPr lang="de-AT" dirty="0"/>
              <a:t>Normen (Papierformate)</a:t>
            </a:r>
          </a:p>
          <a:p>
            <a:r>
              <a:rPr lang="de-AT" dirty="0"/>
              <a:t>Handelsklassen (Qualität von Lebensmitteln)</a:t>
            </a:r>
          </a:p>
        </p:txBody>
      </p:sp>
    </p:spTree>
    <p:extLst>
      <p:ext uri="{BB962C8B-B14F-4D97-AF65-F5344CB8AC3E}">
        <p14:creationId xmlns:p14="http://schemas.microsoft.com/office/powerpoint/2010/main" val="116153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66B9A-E33E-4436-9487-18320288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Angabe der Warenart (Qualität)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0AA34D-EC13-4295-A1EB-99642B695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Muster und Proben</a:t>
            </a:r>
          </a:p>
          <a:p>
            <a:r>
              <a:rPr lang="de-AT" dirty="0"/>
              <a:t>Besichtigung der Ware</a:t>
            </a:r>
          </a:p>
          <a:p>
            <a:r>
              <a:rPr lang="de-AT" dirty="0"/>
              <a:t>Beschreibung und Abbildung</a:t>
            </a:r>
          </a:p>
        </p:txBody>
      </p:sp>
    </p:spTree>
    <p:extLst>
      <p:ext uri="{BB962C8B-B14F-4D97-AF65-F5344CB8AC3E}">
        <p14:creationId xmlns:p14="http://schemas.microsoft.com/office/powerpoint/2010/main" val="3679692652"/>
      </p:ext>
    </p:extLst>
  </p:cSld>
  <p:clrMapOvr>
    <a:masterClrMapping/>
  </p:clrMapOvr>
</p:sld>
</file>

<file path=ppt/theme/theme1.xml><?xml version="1.0" encoding="utf-8"?>
<a:theme xmlns:a="http://schemas.openxmlformats.org/drawingml/2006/main" name="Zuschneiden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765</Words>
  <Application>Microsoft Office PowerPoint</Application>
  <PresentationFormat>Breitbild</PresentationFormat>
  <Paragraphs>224</Paragraphs>
  <Slides>21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Franklin Gothic Book</vt:lpstr>
      <vt:lpstr>Zuschneiden</vt:lpstr>
      <vt:lpstr>Der Kaufvertrag</vt:lpstr>
      <vt:lpstr>Regelmäßiger Kaufvertrag</vt:lpstr>
      <vt:lpstr>Wie kommt ein Kaufvertrag zustande?</vt:lpstr>
      <vt:lpstr>Kontrahierungszwang</vt:lpstr>
      <vt:lpstr>Rechtliche Grundlagen</vt:lpstr>
      <vt:lpstr>Inhalt des Kaufvertrags</vt:lpstr>
      <vt:lpstr>Angabe der Warenart (Qualität)</vt:lpstr>
      <vt:lpstr>Marken</vt:lpstr>
      <vt:lpstr>Angabe der Warenart (Qualität)</vt:lpstr>
      <vt:lpstr>Angabe der Menge (Quantität)</vt:lpstr>
      <vt:lpstr>Preis</vt:lpstr>
      <vt:lpstr>Ergänzende Vertragsbestimmungen</vt:lpstr>
      <vt:lpstr>Ergänzende Vertragsbestimmungen</vt:lpstr>
      <vt:lpstr>Verpackung</vt:lpstr>
      <vt:lpstr>Das „Kleingedruckte“</vt:lpstr>
      <vt:lpstr>Onlineshopping – E-Commerce</vt:lpstr>
      <vt:lpstr>Onlineshopping – E-Commerce</vt:lpstr>
      <vt:lpstr>Kaufverträge erfüllen</vt:lpstr>
      <vt:lpstr>Ware liefern</vt:lpstr>
      <vt:lpstr>Rechnung erstellen</vt:lpstr>
      <vt:lpstr>Rechnung zahlen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Kaufvertrag</dc:title>
  <dc:creator>Marcel Judth</dc:creator>
  <cp:lastModifiedBy>Marcel Judth</cp:lastModifiedBy>
  <cp:revision>15</cp:revision>
  <dcterms:created xsi:type="dcterms:W3CDTF">2019-01-20T15:46:43Z</dcterms:created>
  <dcterms:modified xsi:type="dcterms:W3CDTF">2019-01-20T15:53:45Z</dcterms:modified>
</cp:coreProperties>
</file>