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4" r:id="rId7"/>
    <p:sldId id="257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EB2A5-9F79-4155-B70E-9EB593C2F68A}" type="datetimeFigureOut">
              <a:rPr lang="de-AT" smtClean="0"/>
              <a:t>20.01.2019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B9969-9D44-44F0-BD8D-D7349FF70A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15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572-6681-4613-BA56-31DF6253D41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A90-817C-4126-90FE-F1B12B0CD69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E8FC-463B-45C7-B195-E38616DC723C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D72E-72A5-45A4-946A-9AF7C319B42E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E5988AD-1020-446D-B0FC-EAD7B2D1F57C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2CF6-4C3A-4D44-B879-D030ADC17370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DF7B-3A62-4AE1-B493-8E30E2AF6B78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12B3-85A0-4E06-BEBF-98DFBA88661D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AC63-3830-44DE-B1AC-FEB846BF6E30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958-EAEF-410C-9B7D-3B56E6078777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22E-E79B-48CE-B86A-B489C8F2C612}" type="datetime1">
              <a:rPr lang="en-US" smtClean="0"/>
              <a:t>1/20/2019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A8461F-B33F-41B6-994C-03450D2B2387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RUP - Melanie Bugelnig &amp; Marcel Judth 5AHIFS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0352-D530-46B7-9014-7B2A50274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Rational Unified </a:t>
            </a:r>
            <a:r>
              <a:rPr lang="de-AT" dirty="0" err="1"/>
              <a:t>Process</a:t>
            </a:r>
            <a:r>
              <a:rPr lang="de-AT" dirty="0"/>
              <a:t> (RUP)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29713C-F247-496A-AD15-89DF58363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Melanie </a:t>
            </a:r>
            <a:r>
              <a:rPr lang="de-AT" dirty="0" err="1"/>
              <a:t>Bugelnig</a:t>
            </a:r>
            <a:r>
              <a:rPr lang="de-AT" dirty="0"/>
              <a:t> Marcel Judth </a:t>
            </a:r>
          </a:p>
          <a:p>
            <a:r>
              <a:rPr lang="de-AT" dirty="0"/>
              <a:t>5AHIFS 2018/19</a:t>
            </a:r>
          </a:p>
        </p:txBody>
      </p:sp>
    </p:spTree>
    <p:extLst>
      <p:ext uri="{BB962C8B-B14F-4D97-AF65-F5344CB8AC3E}">
        <p14:creationId xmlns:p14="http://schemas.microsoft.com/office/powerpoint/2010/main" val="362357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BBF2-EA10-4161-A481-43981AD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Analysis &amp;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FAD2-8B6C-42BD-AFE9-172F2B0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Ableiten des eigentlichen Systems</a:t>
            </a:r>
          </a:p>
          <a:p>
            <a:endParaRPr lang="de-AT" dirty="0"/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B9795C00-CA08-46FE-A7D1-090C68F43E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E5F419-77AA-4ED9-AFBE-D922A84A71F6}"/>
              </a:ext>
            </a:extLst>
          </p:cNvPr>
          <p:cNvSpPr/>
          <p:nvPr/>
        </p:nvSpPr>
        <p:spPr>
          <a:xfrm>
            <a:off x="5914272" y="3616034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EEDBA69-793F-418E-8AA8-E5960F49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35EA5DB-63D1-4149-A033-8BDE7EC9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679AE-0728-4762-ADBA-A1AF54A9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b="1" dirty="0"/>
              <a:t>Implementation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2D09F-5270-4891-B643-F1A75C51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Planung durch</a:t>
            </a:r>
          </a:p>
          <a:p>
            <a:pPr lvl="1"/>
            <a:r>
              <a:rPr lang="de-AT" dirty="0" err="1"/>
              <a:t>Component</a:t>
            </a:r>
            <a:r>
              <a:rPr lang="de-AT" dirty="0"/>
              <a:t> </a:t>
            </a:r>
            <a:r>
              <a:rPr lang="de-AT" dirty="0" err="1"/>
              <a:t>Diagram</a:t>
            </a:r>
            <a:endParaRPr lang="de-AT" dirty="0"/>
          </a:p>
          <a:p>
            <a:pPr lvl="1"/>
            <a:r>
              <a:rPr lang="de-AT" dirty="0"/>
              <a:t>Integration </a:t>
            </a:r>
            <a:r>
              <a:rPr lang="de-AT" dirty="0" err="1"/>
              <a:t>Build</a:t>
            </a:r>
            <a:r>
              <a:rPr lang="de-AT" dirty="0"/>
              <a:t> Plan</a:t>
            </a:r>
          </a:p>
          <a:p>
            <a:pPr lvl="1"/>
            <a:r>
              <a:rPr lang="de-AT" dirty="0"/>
              <a:t>Implementation Model</a:t>
            </a:r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232DE9C8-6979-4AFA-9684-B8767B1286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81D8D88-B38F-4D03-8E6A-6A0DD159BB46}"/>
              </a:ext>
            </a:extLst>
          </p:cNvPr>
          <p:cNvSpPr/>
          <p:nvPr/>
        </p:nvSpPr>
        <p:spPr>
          <a:xfrm>
            <a:off x="5914272" y="3889171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130B0F5-E254-4978-B83A-4117FB99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309A52E-0999-4FA5-B50A-36982794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373E1-EF30-4B66-B01F-D3C12744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B1D313-3236-4967-99BC-CDC936A2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Unit-Tests (einzelne Komponente)</a:t>
            </a:r>
          </a:p>
          <a:p>
            <a:r>
              <a:rPr lang="de-AT" dirty="0"/>
              <a:t>Systemtests (neuen Teile)</a:t>
            </a:r>
          </a:p>
          <a:p>
            <a:r>
              <a:rPr lang="de-AT" dirty="0"/>
              <a:t>Integrationstest (gesamte System)</a:t>
            </a:r>
          </a:p>
          <a:p>
            <a:r>
              <a:rPr lang="de-AT" dirty="0"/>
              <a:t>User-Acceptance-Test (Endnutzer)</a:t>
            </a:r>
          </a:p>
          <a:p>
            <a:endParaRPr lang="de-AT" dirty="0"/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E2DEAA11-7D8F-4B5E-B9FB-43245085FB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FDF3824-624C-4402-B9CA-1ABDBEEE88BE}"/>
              </a:ext>
            </a:extLst>
          </p:cNvPr>
          <p:cNvSpPr/>
          <p:nvPr/>
        </p:nvSpPr>
        <p:spPr>
          <a:xfrm>
            <a:off x="5914272" y="4049485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29CE6D4-4B01-42AD-A24C-CE3956FE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1FBAAF-9650-41E0-A943-2B7593B7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7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Deployment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Auslieferung an den Kunden</a:t>
            </a:r>
          </a:p>
          <a:p>
            <a:pPr lvl="1"/>
            <a:r>
              <a:rPr lang="de-AT" dirty="0"/>
              <a:t>Training Materials</a:t>
            </a:r>
          </a:p>
          <a:p>
            <a:pPr lvl="1"/>
            <a:r>
              <a:rPr lang="de-AT" dirty="0" err="1"/>
              <a:t>Product</a:t>
            </a:r>
            <a:endParaRPr lang="de-AT" dirty="0"/>
          </a:p>
          <a:p>
            <a:pPr lvl="1"/>
            <a:r>
              <a:rPr lang="de-AT" dirty="0" err="1"/>
              <a:t>Deployment</a:t>
            </a:r>
            <a:r>
              <a:rPr lang="de-AT" dirty="0"/>
              <a:t> Plan</a:t>
            </a:r>
          </a:p>
          <a:p>
            <a:pPr lvl="1"/>
            <a:r>
              <a:rPr lang="de-AT" dirty="0"/>
              <a:t>End User Support Material</a:t>
            </a:r>
          </a:p>
          <a:p>
            <a:pPr lvl="1"/>
            <a:endParaRPr lang="de-AT" dirty="0"/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197931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 &amp; Change Management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Auf Forderungen des Kunden reagieren</a:t>
            </a:r>
          </a:p>
          <a:p>
            <a:pPr lvl="2"/>
            <a:r>
              <a:rPr lang="de-AT" dirty="0"/>
              <a:t>Change Request</a:t>
            </a:r>
          </a:p>
          <a:p>
            <a:pPr lvl="2"/>
            <a:r>
              <a:rPr lang="de-AT" dirty="0" err="1"/>
              <a:t>Configuration</a:t>
            </a:r>
            <a:r>
              <a:rPr lang="de-AT" dirty="0"/>
              <a:t> Management Plan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488882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9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Project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Projekte besser planen und ausführen</a:t>
            </a:r>
          </a:p>
          <a:p>
            <a:pPr lvl="2"/>
            <a:r>
              <a:rPr lang="de-AT" dirty="0"/>
              <a:t>Risk List</a:t>
            </a:r>
          </a:p>
          <a:p>
            <a:pPr lvl="2"/>
            <a:r>
              <a:rPr lang="de-AT" dirty="0"/>
              <a:t>Iteration Plan</a:t>
            </a:r>
          </a:p>
          <a:p>
            <a:pPr lvl="2"/>
            <a:r>
              <a:rPr lang="de-AT" dirty="0"/>
              <a:t>Work Order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714516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8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Environment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Optimale Bedingungen für Entwickler schaffen</a:t>
            </a:r>
          </a:p>
          <a:p>
            <a:pPr lvl="2"/>
            <a:r>
              <a:rPr lang="de-AT" dirty="0"/>
              <a:t>Design Guidelines </a:t>
            </a:r>
          </a:p>
          <a:p>
            <a:pPr lvl="2"/>
            <a:r>
              <a:rPr lang="de-AT" dirty="0"/>
              <a:t>Test Guidelines</a:t>
            </a:r>
          </a:p>
          <a:p>
            <a:pPr lvl="2"/>
            <a:r>
              <a:rPr lang="de-AT" dirty="0"/>
              <a:t>Tool Guidelines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868898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50015-05B4-4C3F-9785-3A09AAAC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 von RUP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3B42B-EF53-4CB2-8876-B3F34AA6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Risikofaktoren können schnelle erkannt werden</a:t>
            </a:r>
          </a:p>
          <a:p>
            <a:r>
              <a:rPr lang="de-AT" dirty="0"/>
              <a:t>Bessere Arbeitsteilung</a:t>
            </a:r>
          </a:p>
          <a:p>
            <a:r>
              <a:rPr lang="de-AT" dirty="0"/>
              <a:t>Laufende Qualitätssicherung</a:t>
            </a:r>
          </a:p>
          <a:p>
            <a:r>
              <a:rPr lang="de-AT" dirty="0"/>
              <a:t>Prozess verbessert sich nach jeder Iteration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9DACE-E3B2-4C5E-86DD-323397D4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E86C19-5054-4BEC-9F13-82B76867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8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50015-05B4-4C3F-9785-3A09AAAC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 von RUP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3B42B-EF53-4CB2-8876-B3F34AA6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Komplexer Prozess</a:t>
            </a:r>
          </a:p>
          <a:p>
            <a:r>
              <a:rPr lang="de-AT" dirty="0"/>
              <a:t>Werkzeuge kostenpflichtig</a:t>
            </a:r>
          </a:p>
          <a:p>
            <a:r>
              <a:rPr lang="de-AT" dirty="0"/>
              <a:t>Oft komplizierte Iterationsplanung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9DACE-E3B2-4C5E-86DD-323397D4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E86C19-5054-4BEC-9F13-82B76867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A220-F5D1-0144-AFB0-A433C730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1ABF-6C3A-6542-89D1-A5B7A339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</a:t>
            </a:r>
          </a:p>
          <a:p>
            <a:r>
              <a:rPr lang="en-US" dirty="0"/>
              <a:t>1996: first version</a:t>
            </a:r>
          </a:p>
          <a:p>
            <a:r>
              <a:rPr lang="en-US" dirty="0"/>
              <a:t>rational software</a:t>
            </a:r>
          </a:p>
          <a:p>
            <a:r>
              <a:rPr lang="en-US" dirty="0"/>
              <a:t>four phases</a:t>
            </a:r>
          </a:p>
          <a:p>
            <a:r>
              <a:rPr lang="en-US" dirty="0"/>
              <a:t>supporting software</a:t>
            </a:r>
          </a:p>
          <a:p>
            <a:r>
              <a:rPr lang="en-US" dirty="0"/>
              <a:t>advantages of RUP</a:t>
            </a:r>
          </a:p>
          <a:p>
            <a:r>
              <a:rPr lang="en-US" dirty="0"/>
              <a:t>disadvantages of RUP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D9CBD-2AA8-9F4C-84E9-A8943478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45D7D-B604-EA42-8D2B-D05FC478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9FCF-594F-D34C-B92A-984DD6B3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Allgemein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E2DD-D6E4-5746-9588-BF20637C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objektorientiertes, </a:t>
            </a:r>
            <a:br>
              <a:rPr lang="de-AT" dirty="0"/>
            </a:br>
            <a:r>
              <a:rPr lang="de-AT" dirty="0"/>
              <a:t>aktivitätsgetriebenes Vorgehensmodell </a:t>
            </a:r>
          </a:p>
          <a:p>
            <a:r>
              <a:rPr lang="de-AT" dirty="0"/>
              <a:t>geprägt von UML</a:t>
            </a:r>
          </a:p>
          <a:p>
            <a:r>
              <a:rPr lang="de-AT" dirty="0"/>
              <a:t>von Tools unterstützt</a:t>
            </a:r>
          </a:p>
          <a:p>
            <a:r>
              <a:rPr lang="de-AT" dirty="0"/>
              <a:t>3 Grundprinzipien</a:t>
            </a:r>
          </a:p>
          <a:p>
            <a:endParaRPr lang="de-AT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C7B5E7E-4F08-E443-9B1B-309D1FE9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153" y="1220305"/>
            <a:ext cx="6072015" cy="44173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1FEBC-7A97-7449-B255-D490DCCE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RUP - Melanie Bugelnig &amp; Marcel Judth 5AHIFS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8C48B-D629-E047-9F7B-13D7C232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7C4E-535D-F644-89D6-C5A378ED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de-DE" sz="4800"/>
              <a:t>Entstehungsgeschichte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89DE-0640-C847-BD3F-1E30F1B6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800"/>
              <a:t>Rational Inc.</a:t>
            </a:r>
          </a:p>
          <a:p>
            <a:r>
              <a:rPr lang="en-US" sz="1800"/>
              <a:t>The Three Amigos</a:t>
            </a:r>
          </a:p>
          <a:p>
            <a:r>
              <a:rPr lang="en-US" sz="1800"/>
              <a:t>ROP</a:t>
            </a:r>
          </a:p>
          <a:p>
            <a:r>
              <a:rPr lang="de-DE" sz="1800"/>
              <a:t>Umbenennung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D0A21-B87E-E54B-85EB-54066D4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2279" y="6272784"/>
            <a:ext cx="44358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RUP - Melanie Bugelnig &amp; Marcel Judth 5AHIFS</a:t>
            </a:r>
          </a:p>
        </p:txBody>
      </p:sp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7D6F074-8A6F-FE4A-8F1A-AE38EDC02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2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D872F-127C-2A47-9743-76CD7684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873A-5BB7-2741-9CA4-CA36B949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</p:txBody>
      </p:sp>
      <p:pic>
        <p:nvPicPr>
          <p:cNvPr id="12" name="Grafik 2">
            <a:extLst>
              <a:ext uri="{FF2B5EF4-FFF2-40B4-BE49-F238E27FC236}">
                <a16:creationId xmlns:a16="http://schemas.microsoft.com/office/drawing/2014/main" id="{30D4CEFF-2F45-8240-A8D4-ABED8AE9F682}"/>
              </a:ext>
            </a:extLst>
          </p:cNvPr>
          <p:cNvPicPr/>
          <p:nvPr/>
        </p:nvPicPr>
        <p:blipFill rotWithShape="1">
          <a:blip r:embed="rId2"/>
          <a:srcRect l="3776"/>
          <a:stretch/>
        </p:blipFill>
        <p:spPr>
          <a:xfrm>
            <a:off x="821357" y="640081"/>
            <a:ext cx="3626598" cy="2713616"/>
          </a:xfrm>
          <a:prstGeom prst="rect">
            <a:avLst/>
          </a:prstGeom>
        </p:spPr>
      </p:pic>
      <p:pic>
        <p:nvPicPr>
          <p:cNvPr id="6" name="Grafik 1" descr="mü_ref">
            <a:extLst>
              <a:ext uri="{FF2B5EF4-FFF2-40B4-BE49-F238E27FC236}">
                <a16:creationId xmlns:a16="http://schemas.microsoft.com/office/drawing/2014/main" id="{2BFCB7C3-1A36-E747-A073-C4D647C1A1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r="2727" b="-3"/>
          <a:stretch/>
        </p:blipFill>
        <p:spPr bwMode="auto">
          <a:xfrm>
            <a:off x="825176" y="3514563"/>
            <a:ext cx="3618960" cy="270792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DF9D-595A-B341-83F3-D4612A8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/>
          </a:bodyPr>
          <a:lstStyle/>
          <a:p>
            <a:r>
              <a:rPr lang="en-US"/>
              <a:t>Development phases and iterations</a:t>
            </a:r>
          </a:p>
          <a:p>
            <a:r>
              <a:rPr lang="en-US"/>
              <a:t>Disciplines / Workflows</a:t>
            </a:r>
          </a:p>
          <a:p>
            <a:r>
              <a:rPr lang="en-US"/>
              <a:t>Effort of disciplines per phase</a:t>
            </a:r>
          </a:p>
          <a:p>
            <a:r>
              <a:rPr lang="en-US"/>
              <a:t>Role</a:t>
            </a:r>
          </a:p>
          <a:p>
            <a:r>
              <a:rPr lang="en-US"/>
              <a:t>Artifact</a:t>
            </a:r>
          </a:p>
          <a:p>
            <a:r>
              <a:rPr lang="en-US"/>
              <a:t>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9746C-C395-224C-AE31-6F7D5CFE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RUP - Melanie Bugelnig &amp; Marcel Judth 5AHIFS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D30C-DCF8-E44A-AC97-D44B432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8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529F-569A-AE43-AE43-E78028D2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de-AT"/>
              <a:t>Entwicklungsphasen und Iterationen</a:t>
            </a:r>
            <a:endParaRPr lang="de-AT" dirty="0"/>
          </a:p>
        </p:txBody>
      </p:sp>
      <p:pic>
        <p:nvPicPr>
          <p:cNvPr id="6" name="Grafik 1" descr="mü_ref">
            <a:extLst>
              <a:ext uri="{FF2B5EF4-FFF2-40B4-BE49-F238E27FC236}">
                <a16:creationId xmlns:a16="http://schemas.microsoft.com/office/drawing/2014/main" id="{25247DB8-16DE-D949-A364-F9E05FC46F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696335"/>
            <a:ext cx="4001315" cy="2657361"/>
          </a:xfrm>
          <a:prstGeom prst="rect">
            <a:avLst/>
          </a:prstGeom>
          <a:noFill/>
        </p:spPr>
      </p:pic>
      <p:pic>
        <p:nvPicPr>
          <p:cNvPr id="20" name="Grafik 3">
            <a:extLst>
              <a:ext uri="{FF2B5EF4-FFF2-40B4-BE49-F238E27FC236}">
                <a16:creationId xmlns:a16="http://schemas.microsoft.com/office/drawing/2014/main" id="{D48E7090-9F5F-174B-80FD-73226606C4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999" y="3514563"/>
            <a:ext cx="4001315" cy="2250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B8BF-69ED-7E40-8DB1-F860A006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/>
          </a:bodyPr>
          <a:lstStyle/>
          <a:p>
            <a:r>
              <a:rPr lang="de-AT"/>
              <a:t>Phasen</a:t>
            </a:r>
          </a:p>
          <a:p>
            <a:pPr lvl="1"/>
            <a:r>
              <a:rPr lang="de-AT"/>
              <a:t>Inception</a:t>
            </a:r>
          </a:p>
          <a:p>
            <a:pPr lvl="1"/>
            <a:r>
              <a:rPr lang="de-AT"/>
              <a:t>Elaboration</a:t>
            </a:r>
          </a:p>
          <a:p>
            <a:pPr lvl="1"/>
            <a:r>
              <a:rPr lang="de-AT"/>
              <a:t>Construction</a:t>
            </a:r>
          </a:p>
          <a:p>
            <a:pPr lvl="1"/>
            <a:r>
              <a:rPr lang="de-AT"/>
              <a:t>Transition</a:t>
            </a:r>
          </a:p>
          <a:p>
            <a:r>
              <a:rPr lang="de-AT"/>
              <a:t>Iterationen</a:t>
            </a:r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74DA-7D10-DC44-A707-FDEFB8D1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RUP - Melanie Bugelnig &amp; Marcel Judth 5AHIFS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4D31-7541-024D-84AC-0CA1256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C5EA7-2CA5-479F-9770-7C438C6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Workflows und deren Artefakte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E1B0B-2B97-4AA3-90C2-00C74A63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Eingabe: gewisse Artefakte</a:t>
            </a:r>
          </a:p>
          <a:p>
            <a:r>
              <a:rPr lang="de-AT" dirty="0"/>
              <a:t>Ausgabe: festgelegte Anzahl an Artefakte</a:t>
            </a:r>
          </a:p>
        </p:txBody>
      </p:sp>
      <p:pic>
        <p:nvPicPr>
          <p:cNvPr id="6" name="Grafik 5" descr="mü_ref">
            <a:extLst>
              <a:ext uri="{FF2B5EF4-FFF2-40B4-BE49-F238E27FC236}">
                <a16:creationId xmlns:a16="http://schemas.microsoft.com/office/drawing/2014/main" id="{D45588AE-FB95-499B-B832-0A34451BB7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544440F-E400-41BD-87D7-41401A8E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ED52C09-C6C9-424C-84A8-D5F10B2C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D72E76C-9785-44B4-AD67-CFABAF28EB19}"/>
              </a:ext>
            </a:extLst>
          </p:cNvPr>
          <p:cNvSpPr/>
          <p:nvPr/>
        </p:nvSpPr>
        <p:spPr>
          <a:xfrm>
            <a:off x="6261463" y="3257006"/>
            <a:ext cx="209006" cy="11146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7C2552A0-DE49-40AE-A66A-6267960C9928}"/>
              </a:ext>
            </a:extLst>
          </p:cNvPr>
          <p:cNvSpPr/>
          <p:nvPr/>
        </p:nvSpPr>
        <p:spPr>
          <a:xfrm>
            <a:off x="6261464" y="4476206"/>
            <a:ext cx="209006" cy="6270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A141E2-413A-4B04-B715-926B864EEE46}"/>
              </a:ext>
            </a:extLst>
          </p:cNvPr>
          <p:cNvSpPr txBox="1"/>
          <p:nvPr/>
        </p:nvSpPr>
        <p:spPr>
          <a:xfrm>
            <a:off x="4879418" y="3491188"/>
            <a:ext cx="129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Core-</a:t>
            </a:r>
          </a:p>
          <a:p>
            <a:r>
              <a:rPr lang="de-AT" dirty="0"/>
              <a:t>Workflows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5ABE71-0C0D-47E2-AA76-F91C64DABC1E}"/>
              </a:ext>
            </a:extLst>
          </p:cNvPr>
          <p:cNvSpPr txBox="1"/>
          <p:nvPr/>
        </p:nvSpPr>
        <p:spPr>
          <a:xfrm>
            <a:off x="4879418" y="4466548"/>
            <a:ext cx="151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Supporting</a:t>
            </a:r>
            <a:r>
              <a:rPr lang="de-AT" dirty="0"/>
              <a:t>- </a:t>
            </a:r>
          </a:p>
          <a:p>
            <a:r>
              <a:rPr lang="de-AT" dirty="0"/>
              <a:t>Workflows</a:t>
            </a:r>
          </a:p>
        </p:txBody>
      </p:sp>
    </p:spTree>
    <p:extLst>
      <p:ext uri="{BB962C8B-B14F-4D97-AF65-F5344CB8AC3E}">
        <p14:creationId xmlns:p14="http://schemas.microsoft.com/office/powerpoint/2010/main" val="170878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BBF2-EA10-4161-A481-43981AD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Business </a:t>
            </a:r>
            <a:r>
              <a:rPr lang="de-AT" dirty="0" err="1"/>
              <a:t>modelling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FAD2-8B6C-42BD-AFE9-172F2B0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Verständnis für das Umfeld</a:t>
            </a:r>
          </a:p>
          <a:p>
            <a:r>
              <a:rPr lang="de-AT" dirty="0"/>
              <a:t>Probleme sollen erkannt werden</a:t>
            </a:r>
          </a:p>
          <a:p>
            <a:r>
              <a:rPr lang="de-AT" dirty="0"/>
              <a:t>Business Use Case Model, Domain Model u. Business Vision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3F95977D-8AB9-4DB6-8448-1F74521E3A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4A089A0D-E98F-42D8-BE95-3338EB6FF88D}"/>
              </a:ext>
            </a:extLst>
          </p:cNvPr>
          <p:cNvSpPr/>
          <p:nvPr/>
        </p:nvSpPr>
        <p:spPr>
          <a:xfrm>
            <a:off x="5914272" y="3158836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45691A-E992-4816-865E-A98B5CD3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D4474-E19B-4475-8F31-515F9218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BBF2-EA10-4161-A481-43981AD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FAD2-8B6C-42BD-AFE9-172F2B0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Festlegung der Funktion des Zielsystems</a:t>
            </a:r>
          </a:p>
          <a:p>
            <a:r>
              <a:rPr lang="de-AT" dirty="0"/>
              <a:t>Grobe Schätzung</a:t>
            </a:r>
          </a:p>
          <a:p>
            <a:r>
              <a:rPr lang="de-AT" dirty="0"/>
              <a:t>Vision, Stakeholder Request u. Prototype</a:t>
            </a:r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47595CF8-4271-4C6C-BE3F-B33D6C54A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FD68F94-DADC-46E2-B43C-C9BD2DD82DC4}"/>
              </a:ext>
            </a:extLst>
          </p:cNvPr>
          <p:cNvSpPr/>
          <p:nvPr/>
        </p:nvSpPr>
        <p:spPr>
          <a:xfrm>
            <a:off x="5914272" y="3372589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75525C2-B17C-4777-A31E-7C99E90B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F043E00-EC60-4EC3-B357-3E17CCD1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392</Words>
  <Application>Microsoft Office PowerPoint</Application>
  <PresentationFormat>Breitbild</PresentationFormat>
  <Paragraphs>125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Calibri</vt:lpstr>
      <vt:lpstr>Rockwell</vt:lpstr>
      <vt:lpstr>Rockwell Condensed</vt:lpstr>
      <vt:lpstr>Wingdings</vt:lpstr>
      <vt:lpstr>Holzart</vt:lpstr>
      <vt:lpstr>Rational Unified Process (RUP)</vt:lpstr>
      <vt:lpstr>Abstract</vt:lpstr>
      <vt:lpstr>Allgemein</vt:lpstr>
      <vt:lpstr>Entstehungsgeschichte</vt:lpstr>
      <vt:lpstr>Concept</vt:lpstr>
      <vt:lpstr>Entwicklungsphasen und Iterationen</vt:lpstr>
      <vt:lpstr>Workflows und deren Artefakte</vt:lpstr>
      <vt:lpstr>Business modelling</vt:lpstr>
      <vt:lpstr>Requirements</vt:lpstr>
      <vt:lpstr>Analysis &amp; Design</vt:lpstr>
      <vt:lpstr>Implementation</vt:lpstr>
      <vt:lpstr>Test</vt:lpstr>
      <vt:lpstr>Deployment</vt:lpstr>
      <vt:lpstr>Configuration &amp; Change Management </vt:lpstr>
      <vt:lpstr>Project Management</vt:lpstr>
      <vt:lpstr>Environment</vt:lpstr>
      <vt:lpstr>Vorteile von RUP</vt:lpstr>
      <vt:lpstr>Nachteile von RUP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 (RUP)</dc:title>
  <dc:creator>Marcel Judth</dc:creator>
  <cp:lastModifiedBy>Marcel Judth</cp:lastModifiedBy>
  <cp:revision>80</cp:revision>
  <dcterms:created xsi:type="dcterms:W3CDTF">2019-01-14T07:55:07Z</dcterms:created>
  <dcterms:modified xsi:type="dcterms:W3CDTF">2019-01-20T16:01:45Z</dcterms:modified>
</cp:coreProperties>
</file>