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74" r:id="rId2"/>
    <p:sldId id="256" r:id="rId3"/>
    <p:sldId id="275" r:id="rId4"/>
    <p:sldId id="299" r:id="rId5"/>
    <p:sldId id="303" r:id="rId6"/>
    <p:sldId id="304" r:id="rId7"/>
    <p:sldId id="302" r:id="rId8"/>
    <p:sldId id="278" r:id="rId9"/>
    <p:sldId id="300" r:id="rId10"/>
    <p:sldId id="276" r:id="rId11"/>
    <p:sldId id="301" r:id="rId12"/>
    <p:sldId id="306" r:id="rId13"/>
    <p:sldId id="29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A"/>
    <a:srgbClr val="FDF54F"/>
    <a:srgbClr val="59D3F5"/>
    <a:srgbClr val="0D509E"/>
    <a:srgbClr val="F5C437"/>
    <a:srgbClr val="E4BF32"/>
    <a:srgbClr val="F9C04D"/>
    <a:srgbClr val="0194E7"/>
    <a:srgbClr val="068B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80" y="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247024" y="6130071"/>
            <a:ext cx="490230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서울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12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반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조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김진회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신성은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진상우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황우진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151255" y="80211"/>
            <a:ext cx="289445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SSAFY</a:t>
            </a:r>
            <a:endParaRPr lang="ko-KR" altLang="en-US" sz="6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BDB17-7C05-12D2-72BC-BA8AB808FF06}"/>
              </a:ext>
            </a:extLst>
          </p:cNvPr>
          <p:cNvSpPr txBox="1"/>
          <p:nvPr/>
        </p:nvSpPr>
        <p:spPr>
          <a:xfrm>
            <a:off x="2263656" y="1818597"/>
            <a:ext cx="7664688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문제</a:t>
            </a:r>
            <a:endParaRPr lang="en-US" altLang="ko-KR" sz="6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출제 대회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59D19-5EA6-2EFE-DDA4-693388F65191}"/>
              </a:ext>
            </a:extLst>
          </p:cNvPr>
          <p:cNvSpPr txBox="1"/>
          <p:nvPr/>
        </p:nvSpPr>
        <p:spPr>
          <a:xfrm>
            <a:off x="4171778" y="3942255"/>
            <a:ext cx="3848443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정림이의 랭킹은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?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-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83B9C39-5FF0-4587-935B-5742607F97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27AFDA-899A-4A08-9683-3D5B9C7E49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4B025F-A559-4C26-A68F-3A85C4E19915}"/>
              </a:ext>
            </a:extLst>
          </p:cNvPr>
          <p:cNvGrpSpPr/>
          <p:nvPr/>
        </p:nvGrpSpPr>
        <p:grpSpPr>
          <a:xfrm>
            <a:off x="3938904" y="2345306"/>
            <a:ext cx="4314193" cy="1886168"/>
            <a:chOff x="3938904" y="2611120"/>
            <a:chExt cx="4314193" cy="1886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45A9C7-3441-4DA3-AF7E-2EB769AAC385}"/>
                </a:ext>
              </a:extLst>
            </p:cNvPr>
            <p:cNvSpPr txBox="1"/>
            <p:nvPr/>
          </p:nvSpPr>
          <p:spPr>
            <a:xfrm>
              <a:off x="3938904" y="2611120"/>
              <a:ext cx="431419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b="1" dirty="0">
                  <a:solidFill>
                    <a:schemeClr val="bg1"/>
                  </a:solidFill>
                  <a:latin typeface="+mj-lt"/>
                </a:rPr>
                <a:t>PART 3.</a:t>
              </a:r>
              <a:endParaRPr lang="ko-KR" altLang="en-US" sz="8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996D52-F6E4-4F46-AA7E-7AE3E6966FC0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풀이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1121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1047344" y="131910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9ED8B5D-2EF0-4EB6-B22E-93A9631F0ECC}"/>
              </a:ext>
            </a:extLst>
          </p:cNvPr>
          <p:cNvCxnSpPr>
            <a:cxnSpLocks/>
          </p:cNvCxnSpPr>
          <p:nvPr/>
        </p:nvCxnSpPr>
        <p:spPr>
          <a:xfrm>
            <a:off x="1483360" y="232098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6725842-C781-4E07-9C27-667724371AAB}"/>
              </a:ext>
            </a:extLst>
          </p:cNvPr>
          <p:cNvCxnSpPr>
            <a:cxnSpLocks/>
          </p:cNvCxnSpPr>
          <p:nvPr/>
        </p:nvCxnSpPr>
        <p:spPr>
          <a:xfrm>
            <a:off x="1483360" y="360804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latin typeface="+mn-ea"/>
              </a:rPr>
              <a:t>풀이 과정 </a:t>
            </a:r>
            <a:r>
              <a:rPr lang="en-US" altLang="ko-KR" sz="3600" b="1" spc="-300" dirty="0">
                <a:latin typeface="+mn-ea"/>
              </a:rPr>
              <a:t>(</a:t>
            </a:r>
            <a:r>
              <a:rPr lang="ko-KR" altLang="en-US" sz="3600" b="1" spc="-300" dirty="0">
                <a:latin typeface="+mn-ea"/>
              </a:rPr>
              <a:t>조건</a:t>
            </a:r>
            <a:r>
              <a:rPr lang="en-US" altLang="ko-KR" sz="3600" b="1" spc="-300" dirty="0">
                <a:latin typeface="+mn-ea"/>
              </a:rPr>
              <a:t>)</a:t>
            </a:r>
            <a:endParaRPr kumimoji="1" lang="ja-JP" altLang="en-US" sz="3600" b="1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Part 3</a:t>
            </a:r>
            <a:endParaRPr lang="ko-KR" altLang="en-US" sz="11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1521112" y="3679353"/>
            <a:ext cx="10539907" cy="1540508"/>
            <a:chOff x="1537048" y="1513659"/>
            <a:chExt cx="10539907" cy="9475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227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4C1970-6692-4A98-B536-0C34A980B161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3076354" y="1513659"/>
              <a:ext cx="8758030" cy="406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만약 새로운 점수가 나왔는데 전광판의 점수가 다 차 있는 경우</a:t>
              </a:r>
              <a:r>
                <a:rPr lang="en-US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새로운 점수가 이전 점수보다 좋을 때만 점수가 바뀐다</a:t>
              </a:r>
              <a:r>
                <a:rPr lang="en-US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071086-EAEF-4830-9D0D-243FEDE96545}"/>
                </a:ext>
              </a:extLst>
            </p:cNvPr>
            <p:cNvSpPr txBox="1"/>
            <p:nvPr/>
          </p:nvSpPr>
          <p:spPr>
            <a:xfrm>
              <a:off x="3083229" y="2058858"/>
              <a:ext cx="8993726" cy="40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=&gt;  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전광판에 기록 되지 못하는 경우를 확인해야 한다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전광판에 기록된 최하 점수와 같더라도 전광판에 올라가지 못한다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F3F028-4B41-4D06-97CB-A0C473C34A22}"/>
              </a:ext>
            </a:extLst>
          </p:cNvPr>
          <p:cNvGrpSpPr/>
          <p:nvPr/>
        </p:nvGrpSpPr>
        <p:grpSpPr>
          <a:xfrm>
            <a:off x="1521112" y="2542239"/>
            <a:ext cx="10533032" cy="1027269"/>
            <a:chOff x="1537048" y="1559362"/>
            <a:chExt cx="10533032" cy="7783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71B266-D912-409C-B4C0-85E0FCA9451F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279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40ED85-D064-4325-8301-EF79D5D5B326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33AA15-CAC6-4C22-BD50-5B90E555734C}"/>
                </a:ext>
              </a:extLst>
            </p:cNvPr>
            <p:cNvSpPr txBox="1"/>
            <p:nvPr/>
          </p:nvSpPr>
          <p:spPr>
            <a:xfrm>
              <a:off x="2983539" y="1559362"/>
              <a:ext cx="8943660" cy="279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앞 사람들의 점수가 오름 차순이 아닌 시험 문제를 본 사람들의 순서대로 주어졌을 때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2F2D36-2D05-4B4B-B3F4-587095A97D34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278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=&gt; 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점수들은 오름 차순으로 주어지지 않기 때문에 받은 입력 값을 따로 정렬해야 한다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en-US" altLang="ko-KR" sz="1600" spc="-150" dirty="0"/>
                <a:t> </a:t>
              </a:r>
              <a:endParaRPr lang="ko-KR" altLang="en-US" sz="1600" spc="-15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8857E59-B594-4359-92E2-B5A7C9B352D8}"/>
              </a:ext>
            </a:extLst>
          </p:cNvPr>
          <p:cNvGrpSpPr/>
          <p:nvPr/>
        </p:nvGrpSpPr>
        <p:grpSpPr>
          <a:xfrm>
            <a:off x="1521112" y="5367745"/>
            <a:ext cx="10533032" cy="1199289"/>
            <a:chOff x="1537048" y="1513659"/>
            <a:chExt cx="10533032" cy="119928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95DEA4-5B90-4295-9E17-99A4C71B88FF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004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101923-6978-4C36-AB89-B970EF3F165E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2C8523-879F-4932-AFE5-8D2C2580439A}"/>
                </a:ext>
              </a:extLst>
            </p:cNvPr>
            <p:cNvSpPr txBox="1"/>
            <p:nvPr/>
          </p:nvSpPr>
          <p:spPr>
            <a:xfrm>
              <a:off x="3076353" y="1513659"/>
              <a:ext cx="6111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전광판에 같은 점수는 같은 랭킹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B2853C-0ADD-4F3E-B386-7336E0FABDBE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654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=&gt; 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새로 등록하는 점수가 전광판에 올라가는 것이 가능하고 전광판에 이미 올라가 있는 점수 중에 같은 점수가 있는 경우를 고려해주어야 한다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18F35F6-031A-CED5-A67D-55D9491985D6}"/>
              </a:ext>
            </a:extLst>
          </p:cNvPr>
          <p:cNvCxnSpPr>
            <a:cxnSpLocks/>
          </p:cNvCxnSpPr>
          <p:nvPr/>
        </p:nvCxnSpPr>
        <p:spPr>
          <a:xfrm>
            <a:off x="1483360" y="5305138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F1A8C73-32A1-8F3B-304E-801AF933CE94}"/>
              </a:ext>
            </a:extLst>
          </p:cNvPr>
          <p:cNvGrpSpPr/>
          <p:nvPr/>
        </p:nvGrpSpPr>
        <p:grpSpPr>
          <a:xfrm>
            <a:off x="1521112" y="1385934"/>
            <a:ext cx="10533032" cy="841948"/>
            <a:chOff x="1537048" y="1513659"/>
            <a:chExt cx="10533032" cy="8419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A55AE7-C8A7-AA5F-BA4A-A4673BFCEEF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D1BA28-47EF-8B80-1209-E9EF041BBDFE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562A647-08D9-B2CA-5B08-74BE1E10CE0D}"/>
                </a:ext>
              </a:extLst>
            </p:cNvPr>
            <p:cNvSpPr txBox="1"/>
            <p:nvPr/>
          </p:nvSpPr>
          <p:spPr>
            <a:xfrm>
              <a:off x="3076353" y="1513659"/>
              <a:ext cx="8850846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만일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N</a:t>
              </a: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0</a:t>
              </a: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이라면 두번째 줄은 주어지지 않는다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EFF568-1AEB-B0B0-1FE3-D356BB836DC8}"/>
                </a:ext>
              </a:extLst>
            </p:cNvPr>
            <p:cNvSpPr txBox="1"/>
            <p:nvPr/>
          </p:nvSpPr>
          <p:spPr>
            <a:xfrm>
              <a:off x="3076354" y="1996983"/>
              <a:ext cx="8993726" cy="35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=&gt; N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 경우 입력 받는 것을 따로 고려해야 한다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954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1047344" y="131910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latin typeface="+mn-ea"/>
              </a:rPr>
              <a:t>풀이 과정 </a:t>
            </a:r>
            <a:r>
              <a:rPr lang="en-US" altLang="ko-KR" sz="3600" b="1" spc="-300" dirty="0">
                <a:latin typeface="+mn-ea"/>
              </a:rPr>
              <a:t>(</a:t>
            </a:r>
            <a:r>
              <a:rPr lang="ko-KR" altLang="en-US" sz="3600" b="1" spc="-300" dirty="0">
                <a:latin typeface="+mn-ea"/>
              </a:rPr>
              <a:t>코드</a:t>
            </a:r>
            <a:r>
              <a:rPr lang="en-US" altLang="ko-KR" sz="3600" b="1" spc="-300" dirty="0">
                <a:latin typeface="+mn-ea"/>
              </a:rPr>
              <a:t>)</a:t>
            </a:r>
            <a:endParaRPr kumimoji="1" lang="ja-JP" altLang="en-US" sz="3600" b="1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Part 3</a:t>
            </a:r>
            <a:endParaRPr lang="ko-KR" altLang="en-US" sz="11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1563CF58-452F-CAD8-28D4-9166D5A11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44" y="1424813"/>
            <a:ext cx="5805577" cy="530420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C134A43-73EF-0C42-A650-E580A2DE73F1}"/>
              </a:ext>
            </a:extLst>
          </p:cNvPr>
          <p:cNvCxnSpPr/>
          <p:nvPr/>
        </p:nvCxnSpPr>
        <p:spPr>
          <a:xfrm flipV="1">
            <a:off x="5589528" y="2234436"/>
            <a:ext cx="1986929" cy="119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5806BDE-199A-92B6-9007-C5A85B0166FB}"/>
              </a:ext>
            </a:extLst>
          </p:cNvPr>
          <p:cNvCxnSpPr>
            <a:cxnSpLocks/>
          </p:cNvCxnSpPr>
          <p:nvPr/>
        </p:nvCxnSpPr>
        <p:spPr>
          <a:xfrm flipV="1">
            <a:off x="4936385" y="3429000"/>
            <a:ext cx="2729450" cy="117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07FD94-6774-649D-B520-13DEE0CFF653}"/>
              </a:ext>
            </a:extLst>
          </p:cNvPr>
          <p:cNvCxnSpPr>
            <a:cxnSpLocks/>
          </p:cNvCxnSpPr>
          <p:nvPr/>
        </p:nvCxnSpPr>
        <p:spPr>
          <a:xfrm flipV="1">
            <a:off x="5493275" y="4344328"/>
            <a:ext cx="2172560" cy="63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EE27D48-8013-7720-CD9D-9714C562185B}"/>
              </a:ext>
            </a:extLst>
          </p:cNvPr>
          <p:cNvCxnSpPr/>
          <p:nvPr/>
        </p:nvCxnSpPr>
        <p:spPr>
          <a:xfrm flipV="1">
            <a:off x="4063236" y="5538893"/>
            <a:ext cx="3602599" cy="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F507EA9-1788-9144-9841-ADCDC6E043A1}"/>
              </a:ext>
            </a:extLst>
          </p:cNvPr>
          <p:cNvSpPr txBox="1"/>
          <p:nvPr/>
        </p:nvSpPr>
        <p:spPr>
          <a:xfrm>
            <a:off x="7906464" y="1477701"/>
            <a:ext cx="3488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N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인 경우</a:t>
            </a:r>
            <a:r>
              <a:rPr lang="en-US" altLang="ko-KR" dirty="0"/>
              <a:t>continue</a:t>
            </a:r>
            <a:r>
              <a:rPr lang="ko-KR" altLang="en-US" dirty="0"/>
              <a:t>를 사용해 다른 코드를 거치지 않게 한다</a:t>
            </a:r>
            <a:r>
              <a:rPr lang="en-US" altLang="ko-KR" dirty="0"/>
              <a:t>. </a:t>
            </a:r>
            <a:r>
              <a:rPr lang="ko-KR" altLang="en-US" dirty="0"/>
              <a:t>또한 이 경우 전광판에 처음 점수를 넣는 것이기 때문에 답은 무조건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A7D80D-6CED-BF05-8604-0324D533AB4E}"/>
              </a:ext>
            </a:extLst>
          </p:cNvPr>
          <p:cNvSpPr txBox="1"/>
          <p:nvPr/>
        </p:nvSpPr>
        <p:spPr>
          <a:xfrm>
            <a:off x="7906464" y="3032795"/>
            <a:ext cx="348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따로 </a:t>
            </a:r>
            <a:r>
              <a:rPr lang="en-US" altLang="ko-KR" dirty="0"/>
              <a:t>sort</a:t>
            </a:r>
            <a:r>
              <a:rPr lang="ko-KR" altLang="en-US" dirty="0"/>
              <a:t>를 이용해 내림차순으로 정렬한다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09C64B-A221-11A1-A7D9-69F451CA7889}"/>
              </a:ext>
            </a:extLst>
          </p:cNvPr>
          <p:cNvSpPr txBox="1"/>
          <p:nvPr/>
        </p:nvSpPr>
        <p:spPr>
          <a:xfrm>
            <a:off x="7906463" y="3952984"/>
            <a:ext cx="3488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이미 전광판에 점수가 가득  차 있고 새로 등록하려는 점수가 최하 점수보다 크지 않을 경우 답은 </a:t>
            </a:r>
            <a:r>
              <a:rPr lang="en-US" altLang="ko-KR" dirty="0"/>
              <a:t>-1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A3D4CF-6875-11A6-D7FC-A786E7DEB012}"/>
              </a:ext>
            </a:extLst>
          </p:cNvPr>
          <p:cNvSpPr txBox="1"/>
          <p:nvPr/>
        </p:nvSpPr>
        <p:spPr>
          <a:xfrm>
            <a:off x="7906463" y="5277246"/>
            <a:ext cx="3488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 같은 점수가 있는 경우를 고려하기 위해 새로 등록하는 점수보다 큰 전광판의 점수만 고려해 답을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670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E83D0-050B-4728-80AB-903D51944219}"/>
              </a:ext>
            </a:extLst>
          </p:cNvPr>
          <p:cNvSpPr txBox="1"/>
          <p:nvPr/>
        </p:nvSpPr>
        <p:spPr>
          <a:xfrm>
            <a:off x="3182382" y="2705725"/>
            <a:ext cx="5827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17715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95EAE-6940-4739-ABD6-7471CFD08D59}"/>
              </a:ext>
            </a:extLst>
          </p:cNvPr>
          <p:cNvSpPr txBox="1"/>
          <p:nvPr/>
        </p:nvSpPr>
        <p:spPr>
          <a:xfrm>
            <a:off x="792480" y="74168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6066B-5975-4530-BBE5-39F8B9D872B9}"/>
              </a:ext>
            </a:extLst>
          </p:cNvPr>
          <p:cNvCxnSpPr/>
          <p:nvPr/>
        </p:nvCxnSpPr>
        <p:spPr>
          <a:xfrm>
            <a:off x="650240" y="1656080"/>
            <a:ext cx="54457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92260C-32E2-4E74-8433-34F40BD4CAE8}"/>
              </a:ext>
            </a:extLst>
          </p:cNvPr>
          <p:cNvGrpSpPr/>
          <p:nvPr/>
        </p:nvGrpSpPr>
        <p:grpSpPr>
          <a:xfrm>
            <a:off x="873760" y="2564953"/>
            <a:ext cx="4084352" cy="461665"/>
            <a:chOff x="873760" y="2564953"/>
            <a:chExt cx="4084352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6BFE5C-7615-4FB3-ABC9-78FEC70F8C87}"/>
                </a:ext>
              </a:extLst>
            </p:cNvPr>
            <p:cNvSpPr txBox="1"/>
            <p:nvPr/>
          </p:nvSpPr>
          <p:spPr>
            <a:xfrm>
              <a:off x="873760" y="2611119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88A3A-A133-426F-83D5-CBB04756EA85}"/>
                </a:ext>
              </a:extLst>
            </p:cNvPr>
            <p:cNvSpPr txBox="1"/>
            <p:nvPr/>
          </p:nvSpPr>
          <p:spPr>
            <a:xfrm>
              <a:off x="1567440" y="2564953"/>
              <a:ext cx="3390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문제 지문 및 문제 해설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59FD91-3E3C-45FF-B64E-011A386D190D}"/>
              </a:ext>
            </a:extLst>
          </p:cNvPr>
          <p:cNvGrpSpPr/>
          <p:nvPr/>
        </p:nvGrpSpPr>
        <p:grpSpPr>
          <a:xfrm>
            <a:off x="868295" y="3652604"/>
            <a:ext cx="2218456" cy="461665"/>
            <a:chOff x="873760" y="2564953"/>
            <a:chExt cx="2218456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B8BD32-278E-4DAC-ABEE-FFBD0DF21C80}"/>
                </a:ext>
              </a:extLst>
            </p:cNvPr>
            <p:cNvSpPr txBox="1"/>
            <p:nvPr/>
          </p:nvSpPr>
          <p:spPr>
            <a:xfrm>
              <a:off x="873760" y="2611119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DECBF7-265F-4DBB-962F-732FF12E5335}"/>
                </a:ext>
              </a:extLst>
            </p:cNvPr>
            <p:cNvSpPr txBox="1"/>
            <p:nvPr/>
          </p:nvSpPr>
          <p:spPr>
            <a:xfrm>
              <a:off x="1567440" y="2564953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출제 의도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868295" y="4740255"/>
            <a:ext cx="2218456" cy="461665"/>
            <a:chOff x="873760" y="2564953"/>
            <a:chExt cx="2218456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풀이 과정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407CC2A4-CAB2-7A3B-88A2-DD4099B2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662" y="666750"/>
            <a:ext cx="5276850" cy="5524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547E945-2FAF-51A8-165A-F0B4EA40CC41}"/>
              </a:ext>
            </a:extLst>
          </p:cNvPr>
          <p:cNvSpPr txBox="1"/>
          <p:nvPr/>
        </p:nvSpPr>
        <p:spPr>
          <a:xfrm>
            <a:off x="8466472" y="2644170"/>
            <a:ext cx="153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5"/>
                </a:solidFill>
              </a:rPr>
              <a:t>??</a:t>
            </a:r>
            <a:endParaRPr lang="ko-KR" altLang="en-US" sz="9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3938903" y="2345306"/>
            <a:ext cx="4314194" cy="1886168"/>
            <a:chOff x="3938903" y="2611120"/>
            <a:chExt cx="4314194" cy="18861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3938903" y="2611120"/>
              <a:ext cx="431419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b="1" dirty="0">
                  <a:solidFill>
                    <a:schemeClr val="bg1"/>
                  </a:solidFill>
                  <a:latin typeface="+mj-lt"/>
                </a:rPr>
                <a:t>PART 1.</a:t>
              </a:r>
              <a:endParaRPr lang="ko-KR" altLang="en-US" sz="8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3960108" y="3974068"/>
              <a:ext cx="42076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문제 지문 및 해설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271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1047344" y="131910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6725842-C781-4E07-9C27-667724371AAB}"/>
              </a:ext>
            </a:extLst>
          </p:cNvPr>
          <p:cNvCxnSpPr>
            <a:cxnSpLocks/>
          </p:cNvCxnSpPr>
          <p:nvPr/>
        </p:nvCxnSpPr>
        <p:spPr>
          <a:xfrm>
            <a:off x="1421483" y="626873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spc="-300" dirty="0">
                <a:latin typeface="+mn-ea"/>
              </a:rPr>
              <a:t>문제 지문</a:t>
            </a:r>
            <a:r>
              <a:rPr kumimoji="1" lang="en-US" altLang="ko-KR" sz="3600" b="1" spc="-300" dirty="0">
                <a:latin typeface="+mn-ea"/>
              </a:rPr>
              <a:t> </a:t>
            </a:r>
            <a:r>
              <a:rPr kumimoji="1" lang="ko-KR" altLang="en-US" sz="3600" b="1" spc="-300" dirty="0">
                <a:latin typeface="+mn-ea"/>
              </a:rPr>
              <a:t>및</a:t>
            </a:r>
            <a:r>
              <a:rPr kumimoji="1" lang="en-US" altLang="ko-KR" sz="3600" b="1" spc="-300" dirty="0">
                <a:latin typeface="+mn-ea"/>
              </a:rPr>
              <a:t> </a:t>
            </a:r>
            <a:r>
              <a:rPr kumimoji="1" lang="ko-KR" altLang="en-US" sz="3600" b="1" spc="-300" dirty="0">
                <a:latin typeface="+mn-ea"/>
              </a:rPr>
              <a:t>문제 해설</a:t>
            </a:r>
            <a:endParaRPr kumimoji="1" lang="ja-JP" altLang="en-US" sz="3600" b="1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Part 1</a:t>
            </a:r>
            <a:endParaRPr lang="ko-KR" altLang="en-US" sz="11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1521112" y="1575241"/>
            <a:ext cx="10505532" cy="4152519"/>
            <a:chOff x="1537048" y="1575241"/>
            <a:chExt cx="10505532" cy="41525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75241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문제 지문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4C1970-6692-4A98-B536-0C34A980B161}"/>
                </a:ext>
              </a:extLst>
            </p:cNvPr>
            <p:cNvSpPr txBox="1"/>
            <p:nvPr/>
          </p:nvSpPr>
          <p:spPr>
            <a:xfrm>
              <a:off x="2697943" y="1575241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071086-EAEF-4830-9D0D-243FEDE96545}"/>
                </a:ext>
              </a:extLst>
            </p:cNvPr>
            <p:cNvSpPr txBox="1"/>
            <p:nvPr/>
          </p:nvSpPr>
          <p:spPr>
            <a:xfrm>
              <a:off x="3048854" y="1578419"/>
              <a:ext cx="8993726" cy="4149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정림이가 알고리즘 대회에 참가한다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대회는 한 명씩 문제를 풀고 한 사람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씩 점수가 매겨진다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 대회에는 전광판이 있는데 이 전광판에는 최대 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개의 점수가 기록될 수 있다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만약 새로운 점수가 나왔는데 전광판의 점수가 다 차 있는 경우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새로운 점수가 이전 점수보다 좋을 때만 점수가 바뀐다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정림이가 문제를 풀기 전 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N</a:t>
              </a: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명이 대회 문제를 풀었고 점수가 기록되었다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이후 정림이의 차례가 되어 정림이는 문제를 풀고 점수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S</a:t>
              </a: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받았다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정림이의 앞 사람들의 점수가 오름 차순이 아닌 시험 문제를 본 사람들의 순서대로 주어졌을 때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정림이의 점수가 전광판에 몇 등으로 기록이 될까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?</a:t>
              </a: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(10&lt;=P&lt;=50, 0&lt;=N&lt;=P, 0&lt;=</a:t>
              </a:r>
              <a:r>
                <a:rPr lang="ko-KR" altLang="en-US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점수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&lt;=10,000, </a:t>
              </a:r>
              <a:r>
                <a:rPr lang="ko-KR" altLang="en-US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전광판에 같은 점수는 같은 랭킹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45E643E1-7566-1E90-639F-0EEC0A616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61" y="2989610"/>
            <a:ext cx="2534701" cy="26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86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1047344" y="131910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6725842-C781-4E07-9C27-667724371AAB}"/>
              </a:ext>
            </a:extLst>
          </p:cNvPr>
          <p:cNvCxnSpPr>
            <a:cxnSpLocks/>
          </p:cNvCxnSpPr>
          <p:nvPr/>
        </p:nvCxnSpPr>
        <p:spPr>
          <a:xfrm>
            <a:off x="1421483" y="626873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spc="-300" dirty="0">
                <a:latin typeface="+mn-ea"/>
              </a:rPr>
              <a:t>문제 지문</a:t>
            </a:r>
            <a:r>
              <a:rPr kumimoji="1" lang="en-US" altLang="ko-KR" sz="3600" b="1" spc="-300" dirty="0">
                <a:latin typeface="+mn-ea"/>
              </a:rPr>
              <a:t> </a:t>
            </a:r>
            <a:r>
              <a:rPr kumimoji="1" lang="ko-KR" altLang="en-US" sz="3600" b="1" spc="-300" dirty="0">
                <a:latin typeface="+mn-ea"/>
              </a:rPr>
              <a:t>및</a:t>
            </a:r>
            <a:r>
              <a:rPr kumimoji="1" lang="en-US" altLang="ko-KR" sz="3600" b="1" spc="-300" dirty="0">
                <a:latin typeface="+mn-ea"/>
              </a:rPr>
              <a:t> </a:t>
            </a:r>
            <a:r>
              <a:rPr kumimoji="1" lang="ko-KR" altLang="en-US" sz="3600" b="1" spc="-300" dirty="0">
                <a:latin typeface="+mn-ea"/>
              </a:rPr>
              <a:t>문제 해설</a:t>
            </a:r>
            <a:endParaRPr kumimoji="1" lang="ja-JP" altLang="en-US" sz="3600" b="1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Part 1</a:t>
            </a:r>
            <a:endParaRPr lang="ko-KR" altLang="en-US" sz="11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6D7601-2D0C-7FC9-2506-F552D2321CD9}"/>
              </a:ext>
            </a:extLst>
          </p:cNvPr>
          <p:cNvSpPr txBox="1"/>
          <p:nvPr/>
        </p:nvSpPr>
        <p:spPr>
          <a:xfrm>
            <a:off x="1199037" y="1507902"/>
            <a:ext cx="363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예시</a:t>
            </a:r>
            <a:r>
              <a:rPr lang="en-US" altLang="ko-KR"/>
              <a:t>1) </a:t>
            </a:r>
          </a:p>
          <a:p>
            <a:r>
              <a:rPr lang="en-US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N=3(100, 90, 80), S=90, P=10</a:t>
            </a:r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일 경우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FAA04A-12E1-D9C9-6F45-B0EF795B4C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90" y="2277565"/>
            <a:ext cx="3696098" cy="386783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6750BD-36F4-6C26-E838-7DAC55D80294}"/>
              </a:ext>
            </a:extLst>
          </p:cNvPr>
          <p:cNvSpPr txBox="1"/>
          <p:nvPr/>
        </p:nvSpPr>
        <p:spPr>
          <a:xfrm>
            <a:off x="5864534" y="2374161"/>
            <a:ext cx="5445149" cy="1593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작기 때문에 정림이의 점수는 전광판에 들어갈 수 있다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사진처럼 동점의 경우에는 같은 랭킹으로 생각해서 표시한다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위의 경우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반환한다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930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1047344" y="131910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6725842-C781-4E07-9C27-667724371AAB}"/>
              </a:ext>
            </a:extLst>
          </p:cNvPr>
          <p:cNvCxnSpPr>
            <a:cxnSpLocks/>
          </p:cNvCxnSpPr>
          <p:nvPr/>
        </p:nvCxnSpPr>
        <p:spPr>
          <a:xfrm>
            <a:off x="1421483" y="626873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spc="-300" dirty="0">
                <a:latin typeface="+mn-ea"/>
              </a:rPr>
              <a:t>문제 지문</a:t>
            </a:r>
            <a:r>
              <a:rPr kumimoji="1" lang="en-US" altLang="ko-KR" sz="3600" b="1" spc="-300" dirty="0">
                <a:latin typeface="+mn-ea"/>
              </a:rPr>
              <a:t> </a:t>
            </a:r>
            <a:r>
              <a:rPr kumimoji="1" lang="ko-KR" altLang="en-US" sz="3600" b="1" spc="-300" dirty="0">
                <a:latin typeface="+mn-ea"/>
              </a:rPr>
              <a:t>및</a:t>
            </a:r>
            <a:r>
              <a:rPr kumimoji="1" lang="en-US" altLang="ko-KR" sz="3600" b="1" spc="-300" dirty="0">
                <a:latin typeface="+mn-ea"/>
              </a:rPr>
              <a:t> </a:t>
            </a:r>
            <a:r>
              <a:rPr kumimoji="1" lang="ko-KR" altLang="en-US" sz="3600" b="1" spc="-300" dirty="0">
                <a:latin typeface="+mn-ea"/>
              </a:rPr>
              <a:t>문제 해설</a:t>
            </a:r>
            <a:endParaRPr kumimoji="1" lang="ja-JP" altLang="en-US" sz="3600" b="1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Part 1</a:t>
            </a:r>
            <a:endParaRPr lang="ko-KR" altLang="en-US" sz="11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625AF9-0763-1C78-C9F1-74B01FAC12F3}"/>
              </a:ext>
            </a:extLst>
          </p:cNvPr>
          <p:cNvSpPr txBox="1"/>
          <p:nvPr/>
        </p:nvSpPr>
        <p:spPr>
          <a:xfrm>
            <a:off x="1191142" y="1507902"/>
            <a:ext cx="4879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2) </a:t>
            </a:r>
          </a:p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N=10(10, 9, 8, 7, 6, 5, 4, 3, 2, 1), S=1, P=10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일 경우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17C1700-9945-4E43-E551-5D35721EF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27" y="2261935"/>
            <a:ext cx="3659085" cy="38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C124BC-E9B3-A8B0-5B24-61B7989E0DCC}"/>
              </a:ext>
            </a:extLst>
          </p:cNvPr>
          <p:cNvSpPr txBox="1"/>
          <p:nvPr/>
        </p:nvSpPr>
        <p:spPr>
          <a:xfrm>
            <a:off x="5864534" y="2374161"/>
            <a:ext cx="5445149" cy="1959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경우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같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 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때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문에 정림이의 점수는 이전의 점수보다 커야지 전광판에 들어갈 수 있다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정림이의 점수는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전광판의 최저 점수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동일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때문에 정림이의 점수를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전광판에 넣을 수 없다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위의 경우에는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-1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반환한다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19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1047344" y="131910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6725842-C781-4E07-9C27-667724371AAB}"/>
              </a:ext>
            </a:extLst>
          </p:cNvPr>
          <p:cNvCxnSpPr>
            <a:cxnSpLocks/>
          </p:cNvCxnSpPr>
          <p:nvPr/>
        </p:nvCxnSpPr>
        <p:spPr>
          <a:xfrm>
            <a:off x="1421483" y="626873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spc="-300" dirty="0">
                <a:latin typeface="+mn-ea"/>
              </a:rPr>
              <a:t>문제 지문</a:t>
            </a:r>
            <a:r>
              <a:rPr kumimoji="1" lang="en-US" altLang="ko-KR" sz="3600" b="1" spc="-300" dirty="0">
                <a:latin typeface="+mn-ea"/>
              </a:rPr>
              <a:t> </a:t>
            </a:r>
            <a:r>
              <a:rPr kumimoji="1" lang="ko-KR" altLang="en-US" sz="3600" b="1" spc="-300" dirty="0">
                <a:latin typeface="+mn-ea"/>
              </a:rPr>
              <a:t>및</a:t>
            </a:r>
            <a:r>
              <a:rPr kumimoji="1" lang="en-US" altLang="ko-KR" sz="3600" b="1" spc="-300" dirty="0">
                <a:latin typeface="+mn-ea"/>
              </a:rPr>
              <a:t> </a:t>
            </a:r>
            <a:r>
              <a:rPr kumimoji="1" lang="ko-KR" altLang="en-US" sz="3600" b="1" spc="-300" dirty="0">
                <a:latin typeface="+mn-ea"/>
              </a:rPr>
              <a:t>문제 해설</a:t>
            </a:r>
            <a:endParaRPr kumimoji="1" lang="ja-JP" altLang="en-US" sz="3600" b="1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Part 1</a:t>
            </a:r>
            <a:endParaRPr lang="ko-KR" altLang="en-US" sz="11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1521112" y="1575241"/>
            <a:ext cx="10505532" cy="4551474"/>
            <a:chOff x="1537048" y="1575241"/>
            <a:chExt cx="10505532" cy="45514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75241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입력</a:t>
              </a:r>
              <a:r>
                <a:rPr lang="en-US" altLang="ko-KR" dirty="0"/>
                <a:t>, </a:t>
              </a:r>
              <a:r>
                <a:rPr lang="ko-KR" altLang="en-US" dirty="0"/>
                <a:t>출력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4C1970-6692-4A98-B536-0C34A980B161}"/>
                </a:ext>
              </a:extLst>
            </p:cNvPr>
            <p:cNvSpPr txBox="1"/>
            <p:nvPr/>
          </p:nvSpPr>
          <p:spPr>
            <a:xfrm>
              <a:off x="2697943" y="1575241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071086-EAEF-4830-9D0D-243FEDE96545}"/>
                </a:ext>
              </a:extLst>
            </p:cNvPr>
            <p:cNvSpPr txBox="1"/>
            <p:nvPr/>
          </p:nvSpPr>
          <p:spPr>
            <a:xfrm>
              <a:off x="3048854" y="1578419"/>
              <a:ext cx="8993726" cy="4548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[</a:t>
              </a: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입력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]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첫째 줄에 테스트 케이스 숫자가 주어진다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각 테스트 케이스 첫 줄에는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N, S, P</a:t>
              </a: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주어진다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각 테스트 케이스의 두번째 줄에는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N</a:t>
              </a: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개의 점수가 주어지고 만일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N</a:t>
              </a: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0</a:t>
              </a: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이라면 두번째 줄은 주어지지 않는다</a:t>
              </a:r>
              <a:r>
                <a:rPr lang="en-US" altLang="ko-KR" sz="18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 [</a:t>
              </a: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출력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]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각 테스트 케이스마다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‘#x’(x</a:t>
              </a: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는 테스트케이스 번호를 의미하며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1</a:t>
              </a: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부터 시작한다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출력하고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각 테스트 케이스마다 전광판에 보여지는 정림이의 랭킹을 출력한다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단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정림이의 점수가 전광판에 기록되지 못하는 경우에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-1</a:t>
              </a:r>
              <a:r>
                <a: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반환한다</a:t>
              </a:r>
              <a:r>
                <a: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.)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45E643E1-7566-1E90-639F-0EEC0A616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61" y="2989610"/>
            <a:ext cx="2534701" cy="26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75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C4C991-578F-4BCD-B350-5DE404DED7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5EDB20-7049-4DDE-B817-8E0D75156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CF1C01-2EB1-431E-B5F3-506AD810666A}"/>
              </a:ext>
            </a:extLst>
          </p:cNvPr>
          <p:cNvGrpSpPr/>
          <p:nvPr/>
        </p:nvGrpSpPr>
        <p:grpSpPr>
          <a:xfrm>
            <a:off x="3938904" y="2345306"/>
            <a:ext cx="4314193" cy="1886168"/>
            <a:chOff x="3938904" y="2611120"/>
            <a:chExt cx="4314193" cy="18861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6A5865-2236-467A-9BE1-2BAFD13B7742}"/>
                </a:ext>
              </a:extLst>
            </p:cNvPr>
            <p:cNvSpPr txBox="1"/>
            <p:nvPr/>
          </p:nvSpPr>
          <p:spPr>
            <a:xfrm>
              <a:off x="3938904" y="2611120"/>
              <a:ext cx="431419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b="1" dirty="0">
                  <a:solidFill>
                    <a:schemeClr val="bg1"/>
                  </a:solidFill>
                  <a:latin typeface="+mj-lt"/>
                </a:rPr>
                <a:t>PART 2.</a:t>
              </a:r>
              <a:endParaRPr lang="ko-KR" altLang="en-US" sz="8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9C319C-1191-4E03-B4D1-4EF745987931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출제 의도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463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1533426" y="1843950"/>
            <a:ext cx="9125148" cy="3170098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2544963" y="2674946"/>
            <a:ext cx="7239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i="1" dirty="0"/>
              <a:t>어려운 문제는 아니지만 </a:t>
            </a:r>
            <a:endParaRPr lang="en-US" altLang="ko-KR" sz="2800" i="1" dirty="0"/>
          </a:p>
          <a:p>
            <a:pPr algn="ctr"/>
            <a:r>
              <a:rPr lang="ko-KR" altLang="en-US" sz="2800" i="1" dirty="0"/>
              <a:t>문제 사이사이에 있는 조건들을 찾고</a:t>
            </a:r>
            <a:endParaRPr lang="en-US" altLang="ko-KR" sz="2800" i="1" dirty="0"/>
          </a:p>
          <a:p>
            <a:pPr algn="ctr"/>
            <a:r>
              <a:rPr lang="ko-KR" altLang="en-US" sz="2800" i="1" dirty="0"/>
              <a:t>그 조건들을 모두 만족하는 코드를 작성해라</a:t>
            </a:r>
            <a:r>
              <a:rPr lang="en-US" altLang="ko-KR" sz="28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2041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661</Words>
  <Application>Microsoft Office PowerPoint</Application>
  <PresentationFormat>와이드스크린</PresentationFormat>
  <Paragraphs>89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G마켓 산스 TTF Bold</vt:lpstr>
      <vt:lpstr>G마켓 산스 TTF Medium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신성은</cp:lastModifiedBy>
  <cp:revision>60</cp:revision>
  <dcterms:created xsi:type="dcterms:W3CDTF">2020-02-09T06:06:54Z</dcterms:created>
  <dcterms:modified xsi:type="dcterms:W3CDTF">2022-05-30T09:13:10Z</dcterms:modified>
</cp:coreProperties>
</file>