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7" r:id="rId3"/>
    <p:sldId id="348" r:id="rId4"/>
    <p:sldId id="329" r:id="rId5"/>
    <p:sldId id="338" r:id="rId6"/>
    <p:sldId id="339" r:id="rId7"/>
    <p:sldId id="305" r:id="rId8"/>
    <p:sldId id="331" r:id="rId9"/>
    <p:sldId id="345" r:id="rId10"/>
    <p:sldId id="341" r:id="rId11"/>
    <p:sldId id="340" r:id="rId12"/>
    <p:sldId id="349" r:id="rId13"/>
    <p:sldId id="299" r:id="rId14"/>
    <p:sldId id="279" r:id="rId15"/>
  </p:sldIdLst>
  <p:sldSz cx="12192000" cy="6858000"/>
  <p:notesSz cx="6797675" cy="9929813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0000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87" autoAdjust="0"/>
  </p:normalViewPr>
  <p:slideViewPr>
    <p:cSldViewPr snapToGrid="0">
      <p:cViewPr varScale="1">
        <p:scale>
          <a:sx n="59" d="100"/>
          <a:sy n="59" d="100"/>
        </p:scale>
        <p:origin x="93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5618-9EF3-4F7F-B92F-CE08023E414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EA25-E0FC-4650-AFFE-4025D8A9B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9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8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2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公钥密码系统最重要的应用之一就是用于密钥的加密分发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非对称加密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安全度高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效率低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数据量小</a:t>
            </a: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适合加密核心数据，配合其他加密使用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请求，支付宝支付，签名等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浏览器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服务器这种模式，最好采用非对称加密算法，即使攻击者知道了加密算法和公钥，他也没法解密，因为用公钥加密的数据只能用私钥才能解密，而且私钥始终保存在服务器，攻击者无法获取。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6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</a:t>
            </a:r>
            <a:r>
              <a:rPr lang="en-US" altLang="zh-CN" dirty="0"/>
              <a:t>RSA</a:t>
            </a:r>
            <a:r>
              <a:rPr lang="zh-CN" altLang="en-US" dirty="0"/>
              <a:t>算法是基于大整数分解的数学难题，那么具体是如何应用的呢。</a:t>
            </a:r>
            <a:endParaRPr lang="en-US" altLang="zh-CN" dirty="0"/>
          </a:p>
          <a:p>
            <a:r>
              <a:rPr lang="zh-CN" altLang="en-US" dirty="0"/>
              <a:t>我们通过密钥生成的</a:t>
            </a:r>
            <a:r>
              <a:rPr lang="en-US" altLang="zh-CN" dirty="0"/>
              <a:t>5</a:t>
            </a:r>
            <a:r>
              <a:rPr lang="zh-CN" altLang="en-US" dirty="0"/>
              <a:t>个步骤具体了解下。</a:t>
            </a:r>
            <a:endParaRPr lang="en-US" altLang="zh-CN" dirty="0"/>
          </a:p>
          <a:p>
            <a:r>
              <a:rPr lang="zh-CN" altLang="en-US" dirty="0"/>
              <a:t>第一步，选择两个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2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4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2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素数判定，我们应该还能想到大一的</a:t>
            </a:r>
            <a:r>
              <a:rPr lang="en-US" altLang="zh-CN" dirty="0"/>
              <a:t>C</a:t>
            </a:r>
            <a:r>
              <a:rPr lang="zh-CN" altLang="en-US" dirty="0"/>
              <a:t>语言编程，很简单</a:t>
            </a:r>
            <a:r>
              <a:rPr lang="en-US" altLang="zh-CN" dirty="0"/>
              <a:t>I </a:t>
            </a:r>
            <a:r>
              <a:rPr lang="zh-CN" altLang="en-US" dirty="0"/>
              <a:t>从 </a:t>
            </a:r>
            <a:r>
              <a:rPr lang="en-US" altLang="zh-CN" dirty="0"/>
              <a:t>2 </a:t>
            </a:r>
            <a:r>
              <a:rPr lang="zh-CN" altLang="en-US" dirty="0"/>
              <a:t>到 根号 </a:t>
            </a:r>
            <a:r>
              <a:rPr lang="en-US" altLang="zh-CN" dirty="0"/>
              <a:t>n</a:t>
            </a:r>
            <a:r>
              <a:rPr lang="zh-CN" altLang="en-US" dirty="0"/>
              <a:t>，如果都不能被</a:t>
            </a:r>
            <a:r>
              <a:rPr lang="en-US" altLang="zh-CN" dirty="0"/>
              <a:t>n</a:t>
            </a:r>
            <a:r>
              <a:rPr lang="zh-CN" altLang="en-US" dirty="0"/>
              <a:t>整除，那就是素数，但是如果时</a:t>
            </a:r>
            <a:r>
              <a:rPr lang="en-US" altLang="zh-CN" dirty="0"/>
              <a:t>1024</a:t>
            </a:r>
            <a:r>
              <a:rPr lang="zh-CN" altLang="en-US" dirty="0"/>
              <a:t>位的呢？效率是不是超低？</a:t>
            </a:r>
            <a:endParaRPr lang="en-US" altLang="zh-CN" dirty="0"/>
          </a:p>
          <a:p>
            <a:r>
              <a:rPr lang="zh-CN" altLang="en-US" dirty="0"/>
              <a:t>那么就有伪素数判定的方式，概率性的素性检测法</a:t>
            </a:r>
            <a:endParaRPr lang="en-US" altLang="zh-CN" dirty="0"/>
          </a:p>
          <a:p>
            <a:r>
              <a:rPr lang="zh-CN" altLang="en-US" dirty="0"/>
              <a:t>一种是索洛维斯特拉森算法，另一种是米勒</a:t>
            </a:r>
            <a:r>
              <a:rPr lang="en-US" altLang="zh-CN" dirty="0"/>
              <a:t>-ra</a:t>
            </a:r>
            <a:r>
              <a:rPr lang="zh-CN" altLang="en-US" dirty="0"/>
              <a:t>滨算法；下面我们来讲一讲常用的米勒</a:t>
            </a:r>
            <a:r>
              <a:rPr lang="en-US" altLang="zh-CN" dirty="0"/>
              <a:t>-</a:t>
            </a:r>
            <a:r>
              <a:rPr lang="zh-CN" altLang="en-US" dirty="0"/>
              <a:t>饶斌算法，它的效率是比较高的。</a:t>
            </a:r>
            <a:endParaRPr lang="en-US" altLang="zh-CN" dirty="0"/>
          </a:p>
          <a:p>
            <a:r>
              <a:rPr lang="zh-CN" altLang="en-US" dirty="0"/>
              <a:t>依据的是费马小定理，那么具体看一下它的原理和算法描述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为素数，那么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n-1</a:t>
            </a:r>
            <a:r>
              <a:rPr lang="zh-CN" altLang="en-US" dirty="0"/>
              <a:t>次方模</a:t>
            </a:r>
            <a:r>
              <a:rPr lang="en-US" altLang="zh-CN" dirty="0"/>
              <a:t>n</a:t>
            </a:r>
            <a:r>
              <a:rPr lang="zh-CN" altLang="en-US" dirty="0"/>
              <a:t>是等于</a:t>
            </a:r>
            <a:r>
              <a:rPr lang="en-US" altLang="zh-CN" dirty="0"/>
              <a:t>1</a:t>
            </a:r>
            <a:r>
              <a:rPr lang="zh-CN" altLang="en-US" dirty="0"/>
              <a:t>的，而且如果一个数</a:t>
            </a:r>
            <a:r>
              <a:rPr lang="en-US" altLang="zh-CN" dirty="0"/>
              <a:t>x</a:t>
            </a:r>
            <a:r>
              <a:rPr lang="zh-CN" altLang="en-US" dirty="0"/>
              <a:t>的平方</a:t>
            </a:r>
            <a:r>
              <a:rPr lang="en-US" altLang="zh-CN" dirty="0" err="1"/>
              <a:t>modn</a:t>
            </a:r>
            <a:r>
              <a:rPr lang="zh-CN" altLang="en-US" dirty="0"/>
              <a:t>的值等于</a:t>
            </a:r>
            <a:r>
              <a:rPr lang="en-US" altLang="zh-CN" dirty="0"/>
              <a:t>1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只能取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，具体的证明大家可以参考理论课中关于数学的部分</a:t>
            </a:r>
            <a:endParaRPr lang="en-US" altLang="zh-CN" dirty="0"/>
          </a:p>
          <a:p>
            <a:r>
              <a:rPr lang="zh-CN" altLang="en-US" dirty="0"/>
              <a:t>下面看看具体的算法描述</a:t>
            </a:r>
            <a:endParaRPr lang="en-US" altLang="zh-CN" dirty="0"/>
          </a:p>
          <a:p>
            <a:r>
              <a:rPr lang="zh-CN" altLang="en-US" dirty="0"/>
              <a:t>把假设</a:t>
            </a:r>
            <a:r>
              <a:rPr lang="en-US" altLang="zh-CN" dirty="0"/>
              <a:t>n</a:t>
            </a:r>
            <a:r>
              <a:rPr lang="zh-CN" altLang="en-US" dirty="0"/>
              <a:t>是奇数的话那么</a:t>
            </a:r>
            <a:r>
              <a:rPr lang="en-US" altLang="zh-CN" dirty="0"/>
              <a:t>n-1</a:t>
            </a:r>
            <a:r>
              <a:rPr lang="zh-CN" altLang="en-US" dirty="0"/>
              <a:t>就可以分解为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次方乘以一个奇数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首先从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之间随机选取一个整数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b=a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</a:t>
            </a:r>
            <a:r>
              <a:rPr lang="en-US" altLang="zh-CN" dirty="0" err="1"/>
              <a:t>modn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 </a:t>
            </a:r>
            <a:r>
              <a:rPr lang="en-US" altLang="zh-CN" dirty="0" err="1"/>
              <a:t>modn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，就说明是个素数，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是一个素数，那么从接下来的</a:t>
            </a:r>
            <a:r>
              <a:rPr lang="en-US" altLang="zh-CN" dirty="0" err="1"/>
              <a:t>ak</a:t>
            </a:r>
            <a:r>
              <a:rPr lang="zh-CN" altLang="en-US" dirty="0"/>
              <a:t>次方直到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k-1</a:t>
            </a:r>
            <a:r>
              <a:rPr lang="zh-CN" altLang="en-US" dirty="0"/>
              <a:t>）</a:t>
            </a:r>
            <a:r>
              <a:rPr lang="en-US" altLang="zh-CN" dirty="0"/>
              <a:t>t</a:t>
            </a:r>
            <a:r>
              <a:rPr lang="zh-CN" altLang="en-US" dirty="0"/>
              <a:t>次方中至少有一个</a:t>
            </a:r>
            <a:r>
              <a:rPr lang="en-US" altLang="zh-CN" dirty="0" err="1"/>
              <a:t>modn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r>
              <a:rPr lang="zh-CN" altLang="en-US" dirty="0"/>
              <a:t>，如果有任何一个等于</a:t>
            </a:r>
            <a:r>
              <a:rPr lang="en-US" altLang="zh-CN" dirty="0"/>
              <a:t>-1</a:t>
            </a:r>
            <a:r>
              <a:rPr lang="zh-CN" altLang="en-US" dirty="0"/>
              <a:t>就返回是素数，否则就返回是合数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6Z4y1M7y1?from=search&amp;seid=12692871177987833892&amp;spm_id_from=333.337.0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der.tery.top:8000/#/log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https://gmplib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4" y="4255080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773010" y="3138857"/>
            <a:ext cx="5491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密码算法实验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10187E-BA0C-48AE-A68E-68AE7CED84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542" y="143670"/>
            <a:ext cx="50196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A0B13F-234F-4A86-B268-70ACA4CB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6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104" y="2584210"/>
            <a:ext cx="7439882" cy="39941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9378FD-7C0C-46C4-B969-680AEC1DD76F}"/>
              </a:ext>
            </a:extLst>
          </p:cNvPr>
          <p:cNvSpPr txBox="1"/>
          <p:nvPr/>
        </p:nvSpPr>
        <p:spPr>
          <a:xfrm>
            <a:off x="2168165" y="1051863"/>
            <a:ext cx="79512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加密和解密运算都是模指数运算，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次模乘来实现计算，但是如果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非常大，效率会很低下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算法可以把计算所需的模乘的次数减少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261973E-014F-4793-B893-83E91207C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259" y="1051062"/>
          <a:ext cx="2220772" cy="5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公式" r:id="rId7" imgW="710891" imgH="177723" progId="Equation.3">
                  <p:embed/>
                </p:oleObj>
              </mc:Choice>
              <mc:Fallback>
                <p:oleObj name="公式" r:id="rId7" imgW="710891" imgH="177723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B261973E-014F-4793-B893-83E91207C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259" y="1051062"/>
                        <a:ext cx="2220772" cy="56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1ABFCC18-B574-499F-B1E3-BC30AD4EB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1057370"/>
          <a:ext cx="2220772" cy="55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公式" r:id="rId9" imgW="723272" imgH="177646" progId="Equation.3">
                  <p:embed/>
                </p:oleObj>
              </mc:Choice>
              <mc:Fallback>
                <p:oleObj name="公式" r:id="rId9" imgW="723272" imgH="177646" progId="Equation.3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1ABFCC18-B574-499F-B1E3-BC30AD4EB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057370"/>
                        <a:ext cx="2220772" cy="555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47" name="Picture 95" descr="C:\Users\Administrator\AppData\Roaming\Tencent\QQTempSys\8LDO48C$8@[GWU0353$FOV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824" y="4179134"/>
            <a:ext cx="5128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36FF46-CD14-4D79-B7E9-DA7875E4807F}"/>
              </a:ext>
            </a:extLst>
          </p:cNvPr>
          <p:cNvSpPr txBox="1"/>
          <p:nvPr/>
        </p:nvSpPr>
        <p:spPr>
          <a:xfrm>
            <a:off x="2434590" y="1377286"/>
            <a:ext cx="3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p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90A02C-268B-4410-A5FC-EFAB18A86AA9}"/>
              </a:ext>
            </a:extLst>
          </p:cNvPr>
          <p:cNvSpPr/>
          <p:nvPr/>
        </p:nvSpPr>
        <p:spPr>
          <a:xfrm>
            <a:off x="2434590" y="206081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y=1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while(1)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(b == 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y;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(b &gt; 0 &amp;&amp; b % 2 == 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 = (a * a) % p;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 = b / 2;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b--;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y = (a * y) % p;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7648088" y="2463950"/>
            <a:ext cx="35071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ttps://www.bilibili.com/video/BV16Z4y1M7y1?from=search&amp;seid=12692871177987833892&amp;spm_id_from=333.337.0.0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8088" y="22602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快速幂介绍视频</a:t>
            </a:r>
          </a:p>
        </p:txBody>
      </p:sp>
    </p:spTree>
    <p:extLst>
      <p:ext uri="{BB962C8B-B14F-4D97-AF65-F5344CB8AC3E}">
        <p14:creationId xmlns:p14="http://schemas.microsoft.com/office/powerpoint/2010/main" val="30556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实验注意细节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7057" y="1293283"/>
            <a:ext cx="10439400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1、RSA中加密解密用10进制来算；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2、加密时明文4个十进制位一组明文加密，也就是一个4位数。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3、如果最后一个分组不足4位，比如1个字母，明文分组可以自己设定一个2位数的值进行填充。这个2位数自己设定（大于61的数字），解密时删除。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4、明文加密后的密文分组需要处理长度，否则解密时不知道如何分组。为保险起见，设置密文的分组长度为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的长度。也就是最大可能的长度。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5、对于长度不足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的情况，要前面补0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6、解密时如果明文长度不足4位也是前面补0</a:t>
            </a:r>
          </a:p>
        </p:txBody>
      </p:sp>
    </p:spTree>
    <p:extLst>
      <p:ext uri="{BB962C8B-B14F-4D97-AF65-F5344CB8AC3E}">
        <p14:creationId xmlns:p14="http://schemas.microsoft.com/office/powerpoint/2010/main" val="22215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F2B9FB-D255-4A62-85D9-1A13D2EB8056}"/>
              </a:ext>
            </a:extLst>
          </p:cNvPr>
          <p:cNvSpPr/>
          <p:nvPr/>
        </p:nvSpPr>
        <p:spPr>
          <a:xfrm>
            <a:off x="1617389" y="1269473"/>
            <a:ext cx="7384372" cy="41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提交内容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源代码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实验结果截图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截止时间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下一次实验课前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提交至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HITsz Grader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作业提交平台，具体截止日期参考平台发布。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登录网址：：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http://grader.tery.top:8000/#/login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推荐浏览器：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Chrome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初始用户名、密码均为学号，登录后请修改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9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2903463" y="2959400"/>
            <a:ext cx="300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D5DB1D-C48C-4792-A489-64DB3213F651}"/>
              </a:ext>
            </a:extLst>
          </p:cNvPr>
          <p:cNvSpPr txBox="1"/>
          <p:nvPr/>
        </p:nvSpPr>
        <p:spPr>
          <a:xfrm>
            <a:off x="1611796" y="1858450"/>
            <a:ext cx="9244645" cy="19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算法的密钥生成方法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算法的加解密过程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算法的具体应用</a:t>
            </a:r>
          </a:p>
        </p:txBody>
      </p: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77845D-1A7A-4912-8AA2-96F279A84A59}"/>
              </a:ext>
            </a:extLst>
          </p:cNvPr>
          <p:cNvSpPr txBox="1"/>
          <p:nvPr/>
        </p:nvSpPr>
        <p:spPr>
          <a:xfrm>
            <a:off x="903515" y="1477663"/>
            <a:ext cx="10167256" cy="528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加密解密程序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随机选取满足条件的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的二进制长度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不小于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14bit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10000.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以附件的明文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lab2-Plaintext.txt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待加密的明文，可以自行设定编码格式。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每个英文字母对应一个数字，规则如下：每个字母或数字与一个两位的十进制数字对应，（如：数字为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00 - 09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𝑎-z = 10-35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𝐴-Z = 36-61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），明文的一个分组块由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个十进制数字组成，即两个字母。去掉空格和其他标点符号。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：直接蒋字符的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码两个字符组成一个四位十进制数处理。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用公钥加密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私钥解密。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𝑝, 𝑞, 𝑛,𝑒, 𝑑,𝜙(𝑛)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的值以及两种不同方式加密后的密文、解密后的明文输出到文件或屏幕。</a:t>
            </a:r>
          </a:p>
        </p:txBody>
      </p:sp>
    </p:spTree>
    <p:extLst>
      <p:ext uri="{BB962C8B-B14F-4D97-AF65-F5344CB8AC3E}">
        <p14:creationId xmlns:p14="http://schemas.microsoft.com/office/powerpoint/2010/main" val="30711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C16D7-27B6-4E7A-91EC-5F1C77A50930}"/>
              </a:ext>
            </a:extLst>
          </p:cNvPr>
          <p:cNvSpPr/>
          <p:nvPr/>
        </p:nvSpPr>
        <p:spPr>
          <a:xfrm>
            <a:off x="1136578" y="1101430"/>
            <a:ext cx="10259506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的密钥产生过程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519" y="6364801"/>
            <a:ext cx="2743200" cy="365125"/>
          </a:xfrm>
        </p:spPr>
        <p:txBody>
          <a:bodyPr/>
          <a:lstStyle/>
          <a:p>
            <a:fld id="{18C8E5C5-05D3-4171-9F3F-370131363719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CC9E67-CC2C-42C5-91DB-F8B0E7CAF1A6}"/>
              </a:ext>
            </a:extLst>
          </p:cNvPr>
          <p:cNvGrpSpPr/>
          <p:nvPr/>
        </p:nvGrpSpPr>
        <p:grpSpPr>
          <a:xfrm>
            <a:off x="1177853" y="1686104"/>
            <a:ext cx="6767512" cy="433675"/>
            <a:chOff x="1499647" y="2559345"/>
            <a:chExt cx="6767512" cy="43367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A052D7-5A3C-45BD-B435-183C3328A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647" y="2559345"/>
              <a:ext cx="67675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(1)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生成两个保密的大素数    和    ；</a:t>
              </a:r>
            </a:p>
          </p:txBody>
        </p:sp>
        <p:graphicFrame>
          <p:nvGraphicFramePr>
            <p:cNvPr id="13" name="对象 13">
              <a:extLst>
                <a:ext uri="{FF2B5EF4-FFF2-40B4-BE49-F238E27FC236}">
                  <a16:creationId xmlns:a16="http://schemas.microsoft.com/office/drawing/2014/main" id="{2B3807B9-ABFA-47C9-BC65-15BB2701D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350425"/>
                </p:ext>
              </p:extLst>
            </p:nvPr>
          </p:nvGraphicFramePr>
          <p:xfrm>
            <a:off x="4776247" y="2602394"/>
            <a:ext cx="365200" cy="390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5" imgW="142357" imgH="155298" progId="Equation.DSMT4">
                    <p:embed/>
                  </p:oleObj>
                </mc:Choice>
                <mc:Fallback>
                  <p:oleObj name="Equation" r:id="rId5" imgW="142357" imgH="155298" progId="Equation.DSMT4">
                    <p:embed/>
                    <p:pic>
                      <p:nvPicPr>
                        <p:cNvPr id="174087" name="对象 13">
                          <a:extLst>
                            <a:ext uri="{FF2B5EF4-FFF2-40B4-BE49-F238E27FC236}">
                              <a16:creationId xmlns:a16="http://schemas.microsoft.com/office/drawing/2014/main" id="{09D67AD8-8082-4D99-A0ED-CB22DE6163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247" y="2602394"/>
                          <a:ext cx="365200" cy="390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4">
              <a:extLst>
                <a:ext uri="{FF2B5EF4-FFF2-40B4-BE49-F238E27FC236}">
                  <a16:creationId xmlns:a16="http://schemas.microsoft.com/office/drawing/2014/main" id="{1F1AAE80-CFE0-4F81-BCE8-A9FBF2F1E1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107693"/>
                </p:ext>
              </p:extLst>
            </p:nvPr>
          </p:nvGraphicFramePr>
          <p:xfrm>
            <a:off x="5482404" y="2621350"/>
            <a:ext cx="225425" cy="361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7" name="Equation" r:id="rId7" imgW="126780" imgH="164814" progId="Equation.DSMT4">
                    <p:embed/>
                  </p:oleObj>
                </mc:Choice>
                <mc:Fallback>
                  <p:oleObj name="Equation" r:id="rId7" imgW="126780" imgH="164814" progId="Equation.DSMT4">
                    <p:embed/>
                    <p:pic>
                      <p:nvPicPr>
                        <p:cNvPr id="174088" name="对象 14">
                          <a:extLst>
                            <a:ext uri="{FF2B5EF4-FFF2-40B4-BE49-F238E27FC236}">
                              <a16:creationId xmlns:a16="http://schemas.microsoft.com/office/drawing/2014/main" id="{21D7B007-E66F-4B6B-882F-5B42C8FF61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404" y="2621350"/>
                          <a:ext cx="225425" cy="361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FA857D-3AEA-440B-893C-C94DA29B0F11}"/>
              </a:ext>
            </a:extLst>
          </p:cNvPr>
          <p:cNvGrpSpPr/>
          <p:nvPr/>
        </p:nvGrpSpPr>
        <p:grpSpPr>
          <a:xfrm>
            <a:off x="1177853" y="2337078"/>
            <a:ext cx="6909138" cy="443249"/>
            <a:chOff x="1177853" y="2348173"/>
            <a:chExt cx="6909138" cy="443249"/>
          </a:xfrm>
        </p:grpSpPr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id="{F5F0CF53-F87A-4BF8-8919-D1812EEE3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853" y="2348173"/>
              <a:ext cx="69091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(2)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计算这两个素数的乘积</a:t>
              </a:r>
              <a:r>
                <a:rPr lang="en-US" altLang="zh-CN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n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,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                ；  </a:t>
              </a:r>
            </a:p>
          </p:txBody>
        </p:sp>
        <p:graphicFrame>
          <p:nvGraphicFramePr>
            <p:cNvPr id="16" name="对象 17">
              <a:extLst>
                <a:ext uri="{FF2B5EF4-FFF2-40B4-BE49-F238E27FC236}">
                  <a16:creationId xmlns:a16="http://schemas.microsoft.com/office/drawing/2014/main" id="{E32DD4E3-3C8E-4FD0-90FF-32B3878EE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661429"/>
                </p:ext>
              </p:extLst>
            </p:nvPr>
          </p:nvGraphicFramePr>
          <p:xfrm>
            <a:off x="4837828" y="2446935"/>
            <a:ext cx="1176368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8" name="Equation" r:id="rId9" imgW="547764" imgH="165603" progId="Equation.DSMT4">
                    <p:embed/>
                  </p:oleObj>
                </mc:Choice>
                <mc:Fallback>
                  <p:oleObj name="Equation" r:id="rId9" imgW="547764" imgH="165603" progId="Equation.DSMT4">
                    <p:embed/>
                    <p:pic>
                      <p:nvPicPr>
                        <p:cNvPr id="174091" name="对象 17">
                          <a:extLst>
                            <a:ext uri="{FF2B5EF4-FFF2-40B4-BE49-F238E27FC236}">
                              <a16:creationId xmlns:a16="http://schemas.microsoft.com/office/drawing/2014/main" id="{38A15ABC-6EC2-4288-AC5C-24C1CD1E7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828" y="2446935"/>
                          <a:ext cx="1176368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1127D7-B866-4F22-AB79-ACA740162723}"/>
              </a:ext>
            </a:extLst>
          </p:cNvPr>
          <p:cNvGrpSpPr/>
          <p:nvPr/>
        </p:nvGrpSpPr>
        <p:grpSpPr>
          <a:xfrm>
            <a:off x="1177853" y="4303329"/>
            <a:ext cx="6769100" cy="430887"/>
            <a:chOff x="1455834" y="4421818"/>
            <a:chExt cx="6769100" cy="430887"/>
          </a:xfrm>
        </p:grpSpPr>
        <p:sp>
          <p:nvSpPr>
            <p:cNvPr id="23" name="文本框 31">
              <a:extLst>
                <a:ext uri="{FF2B5EF4-FFF2-40B4-BE49-F238E27FC236}">
                  <a16:creationId xmlns:a16="http://schemas.microsoft.com/office/drawing/2014/main" id="{422CDFC7-D942-4389-BCFD-0FB3BC9BB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834" y="4421818"/>
              <a:ext cx="67691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(5)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根据                         ，求出 </a:t>
              </a:r>
              <a:r>
                <a:rPr lang="en-US" altLang="zh-CN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d</a:t>
              </a:r>
              <a:r>
                <a:rPr lang="zh-CN" altLang="en-US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  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； </a:t>
              </a:r>
            </a:p>
          </p:txBody>
        </p:sp>
        <p:graphicFrame>
          <p:nvGraphicFramePr>
            <p:cNvPr id="25" name="对象 35">
              <a:extLst>
                <a:ext uri="{FF2B5EF4-FFF2-40B4-BE49-F238E27FC236}">
                  <a16:creationId xmlns:a16="http://schemas.microsoft.com/office/drawing/2014/main" id="{DCF0337A-D76A-4A8F-BF86-C2B85427E7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931038"/>
                </p:ext>
              </p:extLst>
            </p:nvPr>
          </p:nvGraphicFramePr>
          <p:xfrm>
            <a:off x="2612484" y="4490868"/>
            <a:ext cx="20637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9" name="Equation" r:id="rId11" imgW="1184699" imgH="203819" progId="Equation.DSMT4">
                    <p:embed/>
                  </p:oleObj>
                </mc:Choice>
                <mc:Fallback>
                  <p:oleObj name="Equation" r:id="rId11" imgW="1184699" imgH="203819" progId="Equation.DSMT4">
                    <p:embed/>
                    <p:pic>
                      <p:nvPicPr>
                        <p:cNvPr id="174108" name="对象 35">
                          <a:extLst>
                            <a:ext uri="{FF2B5EF4-FFF2-40B4-BE49-F238E27FC236}">
                              <a16:creationId xmlns:a16="http://schemas.microsoft.com/office/drawing/2014/main" id="{483878D2-E528-49D9-A765-A12D73E735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484" y="4490868"/>
                          <a:ext cx="20637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824D002-E3EC-4B8C-9B0B-7C69E67D3D00}"/>
              </a:ext>
            </a:extLst>
          </p:cNvPr>
          <p:cNvGrpSpPr/>
          <p:nvPr/>
        </p:nvGrpSpPr>
        <p:grpSpPr>
          <a:xfrm>
            <a:off x="1037869" y="2997626"/>
            <a:ext cx="9038052" cy="430887"/>
            <a:chOff x="1636522" y="3326513"/>
            <a:chExt cx="9038052" cy="430887"/>
          </a:xfrm>
        </p:grpSpPr>
        <p:graphicFrame>
          <p:nvGraphicFramePr>
            <p:cNvPr id="17" name="对象 19">
              <a:extLst>
                <a:ext uri="{FF2B5EF4-FFF2-40B4-BE49-F238E27FC236}">
                  <a16:creationId xmlns:a16="http://schemas.microsoft.com/office/drawing/2014/main" id="{63011323-04AB-4DD9-B186-56A76C1E3E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580392"/>
                </p:ext>
              </p:extLst>
            </p:nvPr>
          </p:nvGraphicFramePr>
          <p:xfrm>
            <a:off x="7874328" y="3376454"/>
            <a:ext cx="2278201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0" name="Equation" r:id="rId13" imgW="1172471" imgH="191164" progId="Equation.DSMT4">
                    <p:embed/>
                  </p:oleObj>
                </mc:Choice>
                <mc:Fallback>
                  <p:oleObj name="Equation" r:id="rId13" imgW="1172471" imgH="191164" progId="Equation.DSMT4">
                    <p:embed/>
                    <p:pic>
                      <p:nvPicPr>
                        <p:cNvPr id="174093" name="对象 19">
                          <a:extLst>
                            <a:ext uri="{FF2B5EF4-FFF2-40B4-BE49-F238E27FC236}">
                              <a16:creationId xmlns:a16="http://schemas.microsoft.com/office/drawing/2014/main" id="{D2BD5B04-6601-4845-9B6C-71145FAA8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328" y="3376454"/>
                          <a:ext cx="2278201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CF2DB22-630E-4FE4-A223-7C9D9274BB75}"/>
                </a:ext>
              </a:extLst>
            </p:cNvPr>
            <p:cNvSpPr/>
            <p:nvPr/>
          </p:nvSpPr>
          <p:spPr>
            <a:xfrm>
              <a:off x="1636522" y="3326513"/>
              <a:ext cx="90380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）计算小于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并且与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互质的个数，即欧拉函数                             ；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9CA8D-C57D-4EB9-BF8F-08C89D678A29}"/>
              </a:ext>
            </a:extLst>
          </p:cNvPr>
          <p:cNvGrpSpPr/>
          <p:nvPr/>
        </p:nvGrpSpPr>
        <p:grpSpPr>
          <a:xfrm>
            <a:off x="1177853" y="3660770"/>
            <a:ext cx="10635856" cy="430887"/>
            <a:chOff x="1412709" y="3717663"/>
            <a:chExt cx="10635856" cy="430887"/>
          </a:xfrm>
        </p:grpSpPr>
        <p:sp>
          <p:nvSpPr>
            <p:cNvPr id="20" name="文本框 24">
              <a:extLst>
                <a:ext uri="{FF2B5EF4-FFF2-40B4-BE49-F238E27FC236}">
                  <a16:creationId xmlns:a16="http://schemas.microsoft.com/office/drawing/2014/main" id="{67006758-844D-4CB1-AF98-89AE6FBA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709" y="3717663"/>
              <a:ext cx="106358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(4)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选择随机的素数</a:t>
              </a:r>
              <a:r>
                <a:rPr lang="en-US" altLang="zh-CN" sz="2200" i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 ，满足                   ，并且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和       互质，即                           ；</a:t>
              </a:r>
            </a:p>
          </p:txBody>
        </p:sp>
        <p:graphicFrame>
          <p:nvGraphicFramePr>
            <p:cNvPr id="21" name="对象 28">
              <a:extLst>
                <a:ext uri="{FF2B5EF4-FFF2-40B4-BE49-F238E27FC236}">
                  <a16:creationId xmlns:a16="http://schemas.microsoft.com/office/drawing/2014/main" id="{EF852A5C-B46D-4C3C-B09E-64D9292DEA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445265"/>
                </p:ext>
              </p:extLst>
            </p:nvPr>
          </p:nvGraphicFramePr>
          <p:xfrm>
            <a:off x="4949072" y="3768703"/>
            <a:ext cx="166541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1" name="Equation" r:id="rId15" imgW="688489" imgH="191247" progId="Equation.DSMT4">
                    <p:embed/>
                  </p:oleObj>
                </mc:Choice>
                <mc:Fallback>
                  <p:oleObj name="Equation" r:id="rId15" imgW="688489" imgH="191247" progId="Equation.DSMT4">
                    <p:embed/>
                    <p:pic>
                      <p:nvPicPr>
                        <p:cNvPr id="174101" name="对象 28">
                          <a:extLst>
                            <a:ext uri="{FF2B5EF4-FFF2-40B4-BE49-F238E27FC236}">
                              <a16:creationId xmlns:a16="http://schemas.microsoft.com/office/drawing/2014/main" id="{66065BF1-6DFA-4F26-9B26-C3E927C72F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072" y="3768703"/>
                          <a:ext cx="166541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30">
              <a:extLst>
                <a:ext uri="{FF2B5EF4-FFF2-40B4-BE49-F238E27FC236}">
                  <a16:creationId xmlns:a16="http://schemas.microsoft.com/office/drawing/2014/main" id="{9AB992C4-957D-4B0F-BC96-BA80255E7F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300580"/>
                </p:ext>
              </p:extLst>
            </p:nvPr>
          </p:nvGraphicFramePr>
          <p:xfrm>
            <a:off x="9471027" y="3744890"/>
            <a:ext cx="2320692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2" name="Equation" r:id="rId17" imgW="965160" imgH="215640" progId="Equation.DSMT4">
                    <p:embed/>
                  </p:oleObj>
                </mc:Choice>
                <mc:Fallback>
                  <p:oleObj name="Equation" r:id="rId17" imgW="965160" imgH="215640" progId="Equation.DSMT4">
                    <p:embed/>
                    <p:pic>
                      <p:nvPicPr>
                        <p:cNvPr id="174103" name="对象 30">
                          <a:extLst>
                            <a:ext uri="{FF2B5EF4-FFF2-40B4-BE49-F238E27FC236}">
                              <a16:creationId xmlns:a16="http://schemas.microsoft.com/office/drawing/2014/main" id="{0988C160-6010-4F70-91B1-24EA5EFF82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1027" y="3744890"/>
                          <a:ext cx="2320692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21">
              <a:extLst>
                <a:ext uri="{FF2B5EF4-FFF2-40B4-BE49-F238E27FC236}">
                  <a16:creationId xmlns:a16="http://schemas.microsoft.com/office/drawing/2014/main" id="{D9C82E8A-B051-4360-8062-53943BF54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45895"/>
                </p:ext>
              </p:extLst>
            </p:nvPr>
          </p:nvGraphicFramePr>
          <p:xfrm>
            <a:off x="7790224" y="3758022"/>
            <a:ext cx="611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" name="Equation" r:id="rId19" imgW="307066" imgH="191916" progId="Equation.DSMT4">
                    <p:embed/>
                  </p:oleObj>
                </mc:Choice>
                <mc:Fallback>
                  <p:oleObj name="Equation" r:id="rId19" imgW="307066" imgH="191916" progId="Equation.DSMT4">
                    <p:embed/>
                    <p:pic>
                      <p:nvPicPr>
                        <p:cNvPr id="174095" name="对象 21">
                          <a:extLst>
                            <a:ext uri="{FF2B5EF4-FFF2-40B4-BE49-F238E27FC236}">
                              <a16:creationId xmlns:a16="http://schemas.microsoft.com/office/drawing/2014/main" id="{A251DE9B-7C0D-40DB-BDDA-BD18BF7190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0224" y="3758022"/>
                          <a:ext cx="611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EC61066-07CE-43F7-BBBD-4A867B579D86}"/>
              </a:ext>
            </a:extLst>
          </p:cNvPr>
          <p:cNvGrpSpPr/>
          <p:nvPr/>
        </p:nvGrpSpPr>
        <p:grpSpPr>
          <a:xfrm>
            <a:off x="1037869" y="5157832"/>
            <a:ext cx="7273925" cy="1086561"/>
            <a:chOff x="995459" y="4951515"/>
            <a:chExt cx="7273925" cy="108656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3DF27D8-1B3D-4D60-BAE7-58E81736732B}"/>
                </a:ext>
              </a:extLst>
            </p:cNvPr>
            <p:cNvGrpSpPr/>
            <p:nvPr/>
          </p:nvGrpSpPr>
          <p:grpSpPr>
            <a:xfrm>
              <a:off x="995459" y="5001402"/>
              <a:ext cx="7273925" cy="1036674"/>
              <a:chOff x="1281236" y="4413633"/>
              <a:chExt cx="7273925" cy="1036674"/>
            </a:xfrm>
          </p:grpSpPr>
          <p:sp>
            <p:nvSpPr>
              <p:cNvPr id="40" name="文本框 1">
                <a:extLst>
                  <a:ext uri="{FF2B5EF4-FFF2-40B4-BE49-F238E27FC236}">
                    <a16:creationId xmlns:a16="http://schemas.microsoft.com/office/drawing/2014/main" id="{4E5898C6-9B9A-4A31-9EE2-3F39FCDB0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1236" y="5019420"/>
                <a:ext cx="72739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200" dirty="0">
                  <a:latin typeface="微软雅黑" panose="020B0503020204020204" pitchFamily="34" charset="-122"/>
                </a:endParaRPr>
              </a:p>
            </p:txBody>
          </p:sp>
          <p:graphicFrame>
            <p:nvGraphicFramePr>
              <p:cNvPr id="41" name="对象 3">
                <a:extLst>
                  <a:ext uri="{FF2B5EF4-FFF2-40B4-BE49-F238E27FC236}">
                    <a16:creationId xmlns:a16="http://schemas.microsoft.com/office/drawing/2014/main" id="{7A08AEFE-23B6-45B7-AD8E-5B2649055D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9278901"/>
                  </p:ext>
                </p:extLst>
              </p:nvPr>
            </p:nvGraphicFramePr>
            <p:xfrm>
              <a:off x="4168104" y="4425996"/>
              <a:ext cx="6127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4" name="Equation" r:id="rId21" imgW="358087" imgH="217410" progId="Equation.DSMT4">
                      <p:embed/>
                    </p:oleObj>
                  </mc:Choice>
                  <mc:Fallback>
                    <p:oleObj name="Equation" r:id="rId21" imgW="358087" imgH="217410" progId="Equation.DSMT4">
                      <p:embed/>
                      <p:pic>
                        <p:nvPicPr>
                          <p:cNvPr id="175108" name="对象 3">
                            <a:extLst>
                              <a:ext uri="{FF2B5EF4-FFF2-40B4-BE49-F238E27FC236}">
                                <a16:creationId xmlns:a16="http://schemas.microsoft.com/office/drawing/2014/main" id="{24E255E6-A693-4AC6-9712-8F1B003B58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104" y="4425996"/>
                            <a:ext cx="612775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5">
                <a:extLst>
                  <a:ext uri="{FF2B5EF4-FFF2-40B4-BE49-F238E27FC236}">
                    <a16:creationId xmlns:a16="http://schemas.microsoft.com/office/drawing/2014/main" id="{6C5C729E-8DF1-4581-BD27-CE12EA1E96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560669"/>
                  </p:ext>
                </p:extLst>
              </p:nvPr>
            </p:nvGraphicFramePr>
            <p:xfrm>
              <a:off x="6221114" y="4413633"/>
              <a:ext cx="66198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5" name="Equation" r:id="rId23" imgW="383497" imgH="217315" progId="Equation.DSMT4">
                      <p:embed/>
                    </p:oleObj>
                  </mc:Choice>
                  <mc:Fallback>
                    <p:oleObj name="Equation" r:id="rId23" imgW="383497" imgH="217315" progId="Equation.DSMT4">
                      <p:embed/>
                      <p:pic>
                        <p:nvPicPr>
                          <p:cNvPr id="175110" name="对象 5">
                            <a:extLst>
                              <a:ext uri="{FF2B5EF4-FFF2-40B4-BE49-F238E27FC236}">
                                <a16:creationId xmlns:a16="http://schemas.microsoft.com/office/drawing/2014/main" id="{8805F15D-1AAC-445C-8659-383015F093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1114" y="4413633"/>
                            <a:ext cx="661987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7135CDD-31BF-484D-81C3-FDA7F23C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853" y="4951515"/>
              <a:ext cx="6767512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200" dirty="0">
                  <a:latin typeface="微软雅黑" panose="020B0503020204020204" pitchFamily="34" charset="-122"/>
                </a:rPr>
                <a:t>保密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d,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公开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和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；以         为公钥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,              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为私钥。</a:t>
              </a:r>
              <a:endParaRPr lang="en-US" altLang="zh-CN" sz="2200" dirty="0">
                <a:latin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p</a:t>
              </a:r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和</a:t>
              </a:r>
              <a:r>
                <a:rPr lang="en-US" altLang="zh-CN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q</a:t>
              </a:r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销毁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5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86D183-3305-43AA-88BC-4EC5DC0607BB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594128"/>
            <a:ext cx="7325360" cy="454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  <a:p>
            <a:pPr marL="0" indent="0">
              <a:buFont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解密算法</a:t>
            </a:r>
          </a:p>
          <a:p>
            <a:pPr marL="0" indent="0">
              <a:buFontTx/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EB831216-847A-42E8-B95C-056EDC2FC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99226"/>
              </p:ext>
            </p:extLst>
          </p:nvPr>
        </p:nvGraphicFramePr>
        <p:xfrm>
          <a:off x="4052523" y="1806395"/>
          <a:ext cx="3671685" cy="9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公式" r:id="rId5" imgW="710891" imgH="177723" progId="Equation.3">
                  <p:embed/>
                </p:oleObj>
              </mc:Choice>
              <mc:Fallback>
                <p:oleObj name="公式" r:id="rId5" imgW="710891" imgH="177723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523" y="1806395"/>
                        <a:ext cx="3671685" cy="92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4A3B1A5A-8141-4536-9ABD-C36E5C437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05552"/>
              </p:ext>
            </p:extLst>
          </p:nvPr>
        </p:nvGraphicFramePr>
        <p:xfrm>
          <a:off x="4010850" y="3505478"/>
          <a:ext cx="3713358" cy="9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公式" r:id="rId7" imgW="723272" imgH="177646" progId="Equation.3">
                  <p:embed/>
                </p:oleObj>
              </mc:Choice>
              <mc:Fallback>
                <p:oleObj name="公式" r:id="rId7" imgW="723272" imgH="177646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850" y="3505478"/>
                        <a:ext cx="3713358" cy="92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4B63154-9108-4BDE-8927-7605C2E1F5E3}"/>
              </a:ext>
            </a:extLst>
          </p:cNvPr>
          <p:cNvSpPr txBox="1"/>
          <p:nvPr/>
        </p:nvSpPr>
        <p:spPr>
          <a:xfrm>
            <a:off x="1932495" y="5395654"/>
            <a:ext cx="874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Tips: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m&gt;n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，需要进行分组。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加密时首先将明文比特串分组，使得每个分组对应的十进制数小于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即分组长度小于          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1">
            <a:extLst>
              <a:ext uri="{FF2B5EF4-FFF2-40B4-BE49-F238E27FC236}">
                <a16:creationId xmlns:a16="http://schemas.microsoft.com/office/drawing/2014/main" id="{007128D5-362C-4BEB-9DDD-42C4F6D4A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10291"/>
              </p:ext>
            </p:extLst>
          </p:nvPr>
        </p:nvGraphicFramePr>
        <p:xfrm>
          <a:off x="4407678" y="6025554"/>
          <a:ext cx="736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9" imgW="383664" imgH="204621" progId="Equation.DSMT4">
                  <p:embed/>
                </p:oleObj>
              </mc:Choice>
              <mc:Fallback>
                <p:oleObj name="Equation" r:id="rId9" imgW="383664" imgH="204621" progId="Equation.DSMT4">
                  <p:embed/>
                  <p:pic>
                    <p:nvPicPr>
                      <p:cNvPr id="175116" name="对象 11">
                        <a:extLst>
                          <a:ext uri="{FF2B5EF4-FFF2-40B4-BE49-F238E27FC236}">
                            <a16:creationId xmlns:a16="http://schemas.microsoft.com/office/drawing/2014/main" id="{0DB32E88-5972-4DAC-AE5D-1694B8979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78" y="6025554"/>
                        <a:ext cx="736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8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A8331-EFCD-4710-91BC-6CE30786A17C}"/>
              </a:ext>
            </a:extLst>
          </p:cNvPr>
          <p:cNvSpPr txBox="1"/>
          <p:nvPr/>
        </p:nvSpPr>
        <p:spPr>
          <a:xfrm>
            <a:off x="2231491" y="1489118"/>
            <a:ext cx="1527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RSA-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71A422-7B5D-4D94-8B15-B7EA3B05F7C3}"/>
              </a:ext>
            </a:extLst>
          </p:cNvPr>
          <p:cNvSpPr txBox="1"/>
          <p:nvPr/>
        </p:nvSpPr>
        <p:spPr>
          <a:xfrm>
            <a:off x="7870628" y="148911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RSA-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92580-6F24-4C0E-A87E-BF709ADFADDB}"/>
                  </a:ext>
                </a:extLst>
              </p:cNvPr>
              <p:cNvSpPr txBox="1"/>
              <p:nvPr/>
            </p:nvSpPr>
            <p:spPr>
              <a:xfrm>
                <a:off x="1234440" y="2247485"/>
                <a:ext cx="4831772" cy="3731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两个素数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p=17, q=11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pq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=17*11=187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=(p-1)(q-1)=16*10=160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gcd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(e,160)=1,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e=7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ed=1 mod 160,2&lt;d&lt;160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d=23,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7=161=1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160+1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公钥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PU={7,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187}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PR={23, 187}</a:t>
                </a:r>
                <a:endPara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92580-6F24-4C0E-A87E-BF709ADF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2247485"/>
                <a:ext cx="4831772" cy="3731278"/>
              </a:xfrm>
              <a:prstGeom prst="rect">
                <a:avLst/>
              </a:prstGeom>
              <a:blipFill>
                <a:blip r:embed="rId4"/>
                <a:stretch>
                  <a:fillRect l="-1389" r="-75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45ADA2-ABC5-4FAC-BC95-B4DB9E300341}"/>
              </a:ext>
            </a:extLst>
          </p:cNvPr>
          <p:cNvSpPr txBox="1"/>
          <p:nvPr/>
        </p:nvSpPr>
        <p:spPr>
          <a:xfrm>
            <a:off x="7562018" y="2266577"/>
            <a:ext cx="3243196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M=88    (88&lt;187)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C=88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187 =11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M=11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187 =88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3BC59F-B502-46A7-9423-773420450883}"/>
              </a:ext>
            </a:extLst>
          </p:cNvPr>
          <p:cNvSpPr/>
          <p:nvPr/>
        </p:nvSpPr>
        <p:spPr>
          <a:xfrm>
            <a:off x="1097281" y="1191938"/>
            <a:ext cx="5246370" cy="51045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AB6CDF-5309-4897-94A2-68412A64DCB6}"/>
              </a:ext>
            </a:extLst>
          </p:cNvPr>
          <p:cNvSpPr/>
          <p:nvPr/>
        </p:nvSpPr>
        <p:spPr>
          <a:xfrm>
            <a:off x="7235189" y="1191938"/>
            <a:ext cx="4000501" cy="51045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594128"/>
            <a:ext cx="7325360" cy="454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如何找到足够的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随机素数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如何快速进行模幂运算？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如何进行大数运算？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graphicFrame>
        <p:nvGraphicFramePr>
          <p:cNvPr id="11" name="对象 35">
            <a:extLst>
              <a:ext uri="{FF2B5EF4-FFF2-40B4-BE49-F238E27FC236}">
                <a16:creationId xmlns:a16="http://schemas.microsoft.com/office/drawing/2014/main" id="{E639E97C-38E1-4234-8B7E-9B2DF7EE7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39747"/>
              </p:ext>
            </p:extLst>
          </p:nvPr>
        </p:nvGraphicFramePr>
        <p:xfrm>
          <a:off x="3646928" y="2427677"/>
          <a:ext cx="2810027" cy="47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5" imgW="1184699" imgH="203819" progId="Equation.DSMT4">
                  <p:embed/>
                </p:oleObj>
              </mc:Choice>
              <mc:Fallback>
                <p:oleObj name="Equation" r:id="rId5" imgW="1184699" imgH="203819" progId="Equation.DSMT4">
                  <p:embed/>
                  <p:pic>
                    <p:nvPicPr>
                      <p:cNvPr id="25" name="对象 35">
                        <a:extLst>
                          <a:ext uri="{FF2B5EF4-FFF2-40B4-BE49-F238E27FC236}">
                            <a16:creationId xmlns:a16="http://schemas.microsoft.com/office/drawing/2014/main" id="{DCF0337A-D76A-4A8F-BF86-C2B85427E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28" y="2427677"/>
                        <a:ext cx="2810027" cy="475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95D1B20-385F-43B6-B56D-411633511830}"/>
              </a:ext>
            </a:extLst>
          </p:cNvPr>
          <p:cNvSpPr txBox="1"/>
          <p:nvPr/>
        </p:nvSpPr>
        <p:spPr>
          <a:xfrm>
            <a:off x="5795010" y="5768221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大整数库官网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https://gmplib.org/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0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096650" y="955427"/>
            <a:ext cx="10801979" cy="2718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如何找到足够的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大随机素数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9E7403-F385-40BD-B0EA-67D3A0EB5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8944" y="1613175"/>
                <a:ext cx="10896599" cy="4805363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细节：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找出整数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是奇数，使得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随机选取整数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，返回“很可能为素数”；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返回“很可能为素数”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返回“合数”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9E7403-F385-40BD-B0EA-67D3A0EB5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8944" y="1613175"/>
                <a:ext cx="10896599" cy="4805363"/>
              </a:xfrm>
              <a:blipFill>
                <a:blip r:embed="rId4"/>
                <a:stretch>
                  <a:fillRect l="-1007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091209"/>
            <a:ext cx="7325360" cy="68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/>
          </a:p>
        </p:txBody>
      </p:sp>
      <p:graphicFrame>
        <p:nvGraphicFramePr>
          <p:cNvPr id="11" name="对象 35">
            <a:extLst>
              <a:ext uri="{FF2B5EF4-FFF2-40B4-BE49-F238E27FC236}">
                <a16:creationId xmlns:a16="http://schemas.microsoft.com/office/drawing/2014/main" id="{E639E97C-38E1-4234-8B7E-9B2DF7EE7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8262" y="1110255"/>
          <a:ext cx="2063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1184699" imgH="203819" progId="Equation.DSMT4">
                  <p:embed/>
                </p:oleObj>
              </mc:Choice>
              <mc:Fallback>
                <p:oleObj name="Equation" r:id="rId5" imgW="1184699" imgH="203819" progId="Equation.DSMT4">
                  <p:embed/>
                  <p:pic>
                    <p:nvPicPr>
                      <p:cNvPr id="11" name="对象 35">
                        <a:extLst>
                          <a:ext uri="{FF2B5EF4-FFF2-40B4-BE49-F238E27FC236}">
                            <a16:creationId xmlns:a16="http://schemas.microsoft.com/office/drawing/2014/main" id="{E639E97C-38E1-4234-8B7E-9B2DF7EE7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262" y="1110255"/>
                        <a:ext cx="2063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8631B85-1B17-4F00-860A-478B144D2F8B}"/>
              </a:ext>
            </a:extLst>
          </p:cNvPr>
          <p:cNvSpPr/>
          <p:nvPr/>
        </p:nvSpPr>
        <p:spPr>
          <a:xfrm>
            <a:off x="2187464" y="174305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扩展的欧几里德算法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7B92B7-6FB9-4236-BD73-1E9AF29FA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319" y="2203640"/>
            <a:ext cx="6685385" cy="941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9C1E32-A9F1-47AA-B692-9299A4C77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464" y="3244818"/>
            <a:ext cx="6442435" cy="32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10315</TotalTime>
  <Words>1469</Words>
  <Application>Microsoft Office PowerPoint</Application>
  <PresentationFormat>宽屏</PresentationFormat>
  <Paragraphs>148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PingFang SC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Windows 用户</cp:lastModifiedBy>
  <cp:revision>546</cp:revision>
  <cp:lastPrinted>2019-05-15T06:05:01Z</cp:lastPrinted>
  <dcterms:created xsi:type="dcterms:W3CDTF">2016-04-09T13:02:00Z</dcterms:created>
  <dcterms:modified xsi:type="dcterms:W3CDTF">2022-09-28T10:34:55Z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