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F1AE-B10A-EBED-3BCA-FBF3A85AE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DDFC1-73D4-DDEC-BE65-B6CEB963E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F5DD68-5A2E-AB3D-3C8E-50E708A9E939}"/>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7E8903DE-4319-5FE1-4159-9FEA5C3AC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DA2C2-C8AB-6725-6A76-2F58323B6795}"/>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178007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97C-20A2-D058-4233-039BA61062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D9F1C8-30F4-1C25-032F-63FD67440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140C-0BB5-3594-BCD3-0010219E99BC}"/>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4F5F9263-8217-FF58-C322-83465EC00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7A6B5-D29F-AB37-C973-63B1EA784BF5}"/>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102311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F2C43-9D87-E70F-CDDF-841FEA915E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5F410-A016-17C9-3E10-586250091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CAC7F-0426-DE6D-B09B-D9F29693ED50}"/>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5A9BE2CD-E8B6-E450-8A69-8C03F2F87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C3078-5C03-6C85-C18F-B90C11290DA0}"/>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10150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B11F-E8D8-74C9-8960-0C264EDD81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B0EE9-FE8F-E40B-30E1-8B5CC0947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13A14-1B1C-EBB5-C1A5-429A04228C84}"/>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C2E3E429-5DC7-DF22-A364-384DD6822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0E2DA-4DAC-4DB0-6814-54AAD188EFDA}"/>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132115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6F61-7542-2CDA-EC76-49CD94658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7D51C5-EF55-CAC6-A6CC-7BB1E8CDA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C9C5D-EA61-8F7B-154F-C19D46816735}"/>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B7E6E256-80A6-6CF9-7A5E-30B03C151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3890C-8BCC-24DC-84C7-204FD61602D9}"/>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408576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DE48-671B-6543-81B7-1DE333D11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C7171-4B2A-1412-4184-30712A1E1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ECFAF-5953-B9D2-5C71-E84DEB63A2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21ABF4-ED1B-8132-6EFB-780153F3CA02}"/>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6" name="Footer Placeholder 5">
            <a:extLst>
              <a:ext uri="{FF2B5EF4-FFF2-40B4-BE49-F238E27FC236}">
                <a16:creationId xmlns:a16="http://schemas.microsoft.com/office/drawing/2014/main" id="{1927A8B2-ECD6-46A9-6055-7DA5E1F83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20F68-BEF4-ADBD-0E41-18A2CA5FE362}"/>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325513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0579-C1C5-FB4B-E32D-37B9E5EF54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4E448-5EC8-C98C-B754-10AEB87E0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3D8E1-8EBC-A1A1-B1C5-2585DDB21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B2B3-F112-6049-7DA5-1089A0C88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56414-BFEB-63FD-D2E4-F9177E822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0B6FE1-A7E1-5A3B-578C-79C5E1710FCA}"/>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8" name="Footer Placeholder 7">
            <a:extLst>
              <a:ext uri="{FF2B5EF4-FFF2-40B4-BE49-F238E27FC236}">
                <a16:creationId xmlns:a16="http://schemas.microsoft.com/office/drawing/2014/main" id="{6DEA0BA0-B10A-B200-9B97-F623D8CA8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E762E-FA34-6F36-FB35-88EF69A67F5A}"/>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287795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3A50-D21C-533D-36D1-B1FD49CF8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0B78B-CB3C-E37D-E0D2-3C81765AE4DD}"/>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4" name="Footer Placeholder 3">
            <a:extLst>
              <a:ext uri="{FF2B5EF4-FFF2-40B4-BE49-F238E27FC236}">
                <a16:creationId xmlns:a16="http://schemas.microsoft.com/office/drawing/2014/main" id="{50E3BD1A-8E7F-A57B-17F5-06A724945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501F-D831-367F-1BBF-0C1D8FB49873}"/>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425311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A12E6-30E1-EFA9-2F7A-054E24044A39}"/>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3" name="Footer Placeholder 2">
            <a:extLst>
              <a:ext uri="{FF2B5EF4-FFF2-40B4-BE49-F238E27FC236}">
                <a16:creationId xmlns:a16="http://schemas.microsoft.com/office/drawing/2014/main" id="{AAF82EFF-4BCC-B5E5-5D24-CAB77AD13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55029-AF64-9477-A42F-24C4FB57FB78}"/>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381567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4B2B-AFAF-9DED-2BC0-1DACD5678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BB63F-4E48-27BD-FC57-E4AEFF1C1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593D12-3471-544B-3D4C-C993F15EB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04DE8-6C11-4C67-AE5E-D7A0DFBA01CF}"/>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6" name="Footer Placeholder 5">
            <a:extLst>
              <a:ext uri="{FF2B5EF4-FFF2-40B4-BE49-F238E27FC236}">
                <a16:creationId xmlns:a16="http://schemas.microsoft.com/office/drawing/2014/main" id="{5E5A9261-82A3-19AD-560F-B0CE03573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3F9D0-639A-46A1-21BC-560147F7EBC0}"/>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185741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C367-44C7-A0CF-F9D1-737DFB3E5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B6EB6C-FAE6-43CF-9727-35F187D3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F6A02-3EB5-CAF7-4463-F67645B0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F5BD4-51F7-CC67-7272-2787B30FA089}"/>
              </a:ext>
            </a:extLst>
          </p:cNvPr>
          <p:cNvSpPr>
            <a:spLocks noGrp="1"/>
          </p:cNvSpPr>
          <p:nvPr>
            <p:ph type="dt" sz="half" idx="10"/>
          </p:nvPr>
        </p:nvSpPr>
        <p:spPr/>
        <p:txBody>
          <a:bodyPr/>
          <a:lstStyle/>
          <a:p>
            <a:fld id="{6AC2A1E5-AA7E-44F5-8317-F5DF7BE7BE75}" type="datetimeFigureOut">
              <a:rPr lang="en-US" smtClean="0"/>
              <a:t>6/6/2024</a:t>
            </a:fld>
            <a:endParaRPr lang="en-US"/>
          </a:p>
        </p:txBody>
      </p:sp>
      <p:sp>
        <p:nvSpPr>
          <p:cNvPr id="6" name="Footer Placeholder 5">
            <a:extLst>
              <a:ext uri="{FF2B5EF4-FFF2-40B4-BE49-F238E27FC236}">
                <a16:creationId xmlns:a16="http://schemas.microsoft.com/office/drawing/2014/main" id="{6C9F01D4-998C-4A09-3545-DBD169104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BB33A-41DD-6812-E00D-23AF41EA6A8D}"/>
              </a:ext>
            </a:extLst>
          </p:cNvPr>
          <p:cNvSpPr>
            <a:spLocks noGrp="1"/>
          </p:cNvSpPr>
          <p:nvPr>
            <p:ph type="sldNum" sz="quarter" idx="12"/>
          </p:nvPr>
        </p:nvSpPr>
        <p:spPr/>
        <p:txBody>
          <a:bodyPr/>
          <a:lstStyle/>
          <a:p>
            <a:fld id="{4179C27D-B84F-4F74-AE46-F92CBE71F394}" type="slidenum">
              <a:rPr lang="en-US" smtClean="0"/>
              <a:t>‹#›</a:t>
            </a:fld>
            <a:endParaRPr lang="en-US"/>
          </a:p>
        </p:txBody>
      </p:sp>
    </p:spTree>
    <p:extLst>
      <p:ext uri="{BB962C8B-B14F-4D97-AF65-F5344CB8AC3E}">
        <p14:creationId xmlns:p14="http://schemas.microsoft.com/office/powerpoint/2010/main" val="381919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896C5-EDEF-4D81-01B3-DE3AEB06D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A851AB-C158-8A4E-558F-59BB140EB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D27C3-6691-3F60-0F7D-E8F8C5847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A1E5-AA7E-44F5-8317-F5DF7BE7BE75}" type="datetimeFigureOut">
              <a:rPr lang="en-US" smtClean="0"/>
              <a:t>6/6/2024</a:t>
            </a:fld>
            <a:endParaRPr lang="en-US"/>
          </a:p>
        </p:txBody>
      </p:sp>
      <p:sp>
        <p:nvSpPr>
          <p:cNvPr id="5" name="Footer Placeholder 4">
            <a:extLst>
              <a:ext uri="{FF2B5EF4-FFF2-40B4-BE49-F238E27FC236}">
                <a16:creationId xmlns:a16="http://schemas.microsoft.com/office/drawing/2014/main" id="{A02FDD72-F218-0445-AC79-76F75C3D0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56D87-279A-688B-D4DA-123BB24CC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9C27D-B84F-4F74-AE46-F92CBE71F394}" type="slidenum">
              <a:rPr lang="en-US" smtClean="0"/>
              <a:t>‹#›</a:t>
            </a:fld>
            <a:endParaRPr lang="en-US"/>
          </a:p>
        </p:txBody>
      </p:sp>
    </p:spTree>
    <p:extLst>
      <p:ext uri="{BB962C8B-B14F-4D97-AF65-F5344CB8AC3E}">
        <p14:creationId xmlns:p14="http://schemas.microsoft.com/office/powerpoint/2010/main" val="222178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39F0-CCD1-5FCE-FD36-B1FD27E6C9FC}"/>
              </a:ext>
            </a:extLst>
          </p:cNvPr>
          <p:cNvSpPr>
            <a:spLocks noGrp="1"/>
          </p:cNvSpPr>
          <p:nvPr>
            <p:ph type="ctrTitle"/>
          </p:nvPr>
        </p:nvSpPr>
        <p:spPr/>
        <p:txBody>
          <a:bodyPr/>
          <a:lstStyle/>
          <a:p>
            <a:r>
              <a:rPr lang="en-US" dirty="0">
                <a:solidFill>
                  <a:schemeClr val="accent1">
                    <a:lumMod val="75000"/>
                  </a:schemeClr>
                </a:solidFill>
              </a:rPr>
              <a:t>SyriaTel Customer churn Analysis</a:t>
            </a:r>
          </a:p>
        </p:txBody>
      </p:sp>
      <p:sp>
        <p:nvSpPr>
          <p:cNvPr id="3" name="Subtitle 2">
            <a:extLst>
              <a:ext uri="{FF2B5EF4-FFF2-40B4-BE49-F238E27FC236}">
                <a16:creationId xmlns:a16="http://schemas.microsoft.com/office/drawing/2014/main" id="{BCC3D826-DE98-DAD2-1399-D04273BCD4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436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99B0-1114-B45A-B9FE-65D774C662E1}"/>
              </a:ext>
            </a:extLst>
          </p:cNvPr>
          <p:cNvSpPr>
            <a:spLocks noGrp="1"/>
          </p:cNvSpPr>
          <p:nvPr>
            <p:ph type="title"/>
          </p:nvPr>
        </p:nvSpPr>
        <p:spPr/>
        <p:txBody>
          <a:bodyPr/>
          <a:lstStyle/>
          <a:p>
            <a:r>
              <a:rPr lang="en-US" dirty="0"/>
              <a:t>                   </a:t>
            </a:r>
            <a:r>
              <a:rPr lang="en-US" dirty="0">
                <a:solidFill>
                  <a:schemeClr val="accent1">
                    <a:lumMod val="75000"/>
                  </a:schemeClr>
                </a:solidFill>
                <a:latin typeface="+mn-lt"/>
              </a:rPr>
              <a:t>Outline</a:t>
            </a:r>
          </a:p>
        </p:txBody>
      </p:sp>
      <p:sp>
        <p:nvSpPr>
          <p:cNvPr id="3" name="Content Placeholder 2">
            <a:extLst>
              <a:ext uri="{FF2B5EF4-FFF2-40B4-BE49-F238E27FC236}">
                <a16:creationId xmlns:a16="http://schemas.microsoft.com/office/drawing/2014/main" id="{441F9E65-CCDF-D96A-E2B4-F5F898B9B5E2}"/>
              </a:ext>
            </a:extLst>
          </p:cNvPr>
          <p:cNvSpPr>
            <a:spLocks noGrp="1"/>
          </p:cNvSpPr>
          <p:nvPr>
            <p:ph idx="1"/>
          </p:nvPr>
        </p:nvSpPr>
        <p:spPr/>
        <p:txBody>
          <a:bodyPr>
            <a:normAutofit/>
          </a:bodyPr>
          <a:lstStyle/>
          <a:p>
            <a:r>
              <a:rPr lang="en-US" sz="2400" dirty="0"/>
              <a:t>Business Problem</a:t>
            </a:r>
          </a:p>
          <a:p>
            <a:r>
              <a:rPr lang="en-US" sz="2400" dirty="0"/>
              <a:t>Data used for Analysis</a:t>
            </a:r>
          </a:p>
          <a:p>
            <a:r>
              <a:rPr lang="en-US" sz="2400" dirty="0"/>
              <a:t>Methods for Classification</a:t>
            </a:r>
          </a:p>
          <a:p>
            <a:r>
              <a:rPr lang="en-US" sz="2400" dirty="0"/>
              <a:t>Evaluation</a:t>
            </a:r>
          </a:p>
          <a:p>
            <a:r>
              <a:rPr lang="en-US" sz="2400" dirty="0"/>
              <a:t>Conclusion</a:t>
            </a:r>
          </a:p>
          <a:p>
            <a:r>
              <a:rPr lang="en-US" sz="2400" dirty="0"/>
              <a:t>Recommendation</a:t>
            </a:r>
          </a:p>
        </p:txBody>
      </p:sp>
    </p:spTree>
    <p:extLst>
      <p:ext uri="{BB962C8B-B14F-4D97-AF65-F5344CB8AC3E}">
        <p14:creationId xmlns:p14="http://schemas.microsoft.com/office/powerpoint/2010/main" val="49268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E707-AD63-8B21-38A1-3129C69C219D}"/>
              </a:ext>
            </a:extLst>
          </p:cNvPr>
          <p:cNvSpPr>
            <a:spLocks noGrp="1"/>
          </p:cNvSpPr>
          <p:nvPr>
            <p:ph type="title"/>
          </p:nvPr>
        </p:nvSpPr>
        <p:spPr/>
        <p:txBody>
          <a:bodyPr/>
          <a:lstStyle/>
          <a:p>
            <a:r>
              <a:rPr lang="en-US" dirty="0"/>
              <a:t>         </a:t>
            </a:r>
            <a:r>
              <a:rPr lang="en-US" b="1" dirty="0">
                <a:solidFill>
                  <a:schemeClr val="accent1">
                    <a:lumMod val="75000"/>
                  </a:schemeClr>
                </a:solidFill>
              </a:rPr>
              <a:t>Business Problem</a:t>
            </a:r>
          </a:p>
        </p:txBody>
      </p:sp>
      <p:sp>
        <p:nvSpPr>
          <p:cNvPr id="3" name="Content Placeholder 2">
            <a:extLst>
              <a:ext uri="{FF2B5EF4-FFF2-40B4-BE49-F238E27FC236}">
                <a16:creationId xmlns:a16="http://schemas.microsoft.com/office/drawing/2014/main" id="{5434624C-887C-BB68-297E-049B716064F3}"/>
              </a:ext>
            </a:extLst>
          </p:cNvPr>
          <p:cNvSpPr>
            <a:spLocks noGrp="1"/>
          </p:cNvSpPr>
          <p:nvPr>
            <p:ph idx="1"/>
          </p:nvPr>
        </p:nvSpPr>
        <p:spPr>
          <a:xfrm>
            <a:off x="916577" y="1573077"/>
            <a:ext cx="10515600" cy="4351338"/>
          </a:xfrm>
        </p:spPr>
        <p:txBody>
          <a:bodyPr/>
          <a:lstStyle/>
          <a:p>
            <a:pPr marL="0" indent="0">
              <a:buNone/>
            </a:pPr>
            <a:endParaRPr lang="en-US" dirty="0"/>
          </a:p>
          <a:p>
            <a:pPr marL="0" indent="0">
              <a:buNone/>
            </a:pPr>
            <a:r>
              <a:rPr lang="en-US" sz="2400" dirty="0"/>
              <a:t>SyriaTel telecommunication company faces a significant challenge in managing customer churn, which affects revenue stability and market competitiveness. Despite various retention strategies, the churn rate remains a potential risk, indicating a need for a more data-driven approach to understand and mitigate churn.</a:t>
            </a:r>
          </a:p>
          <a:p>
            <a:pPr marL="0" indent="0">
              <a:buNone/>
            </a:pPr>
            <a:endParaRPr lang="en-US" dirty="0"/>
          </a:p>
        </p:txBody>
      </p:sp>
    </p:spTree>
    <p:extLst>
      <p:ext uri="{BB962C8B-B14F-4D97-AF65-F5344CB8AC3E}">
        <p14:creationId xmlns:p14="http://schemas.microsoft.com/office/powerpoint/2010/main" val="288886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A18C-4758-E8DB-1B2F-7A313C01A984}"/>
              </a:ext>
            </a:extLst>
          </p:cNvPr>
          <p:cNvSpPr>
            <a:spLocks noGrp="1"/>
          </p:cNvSpPr>
          <p:nvPr>
            <p:ph type="title"/>
          </p:nvPr>
        </p:nvSpPr>
        <p:spPr/>
        <p:txBody>
          <a:bodyPr/>
          <a:lstStyle/>
          <a:p>
            <a:r>
              <a:rPr lang="en-US" dirty="0"/>
              <a:t>      </a:t>
            </a:r>
            <a:r>
              <a:rPr lang="en-US" dirty="0">
                <a:solidFill>
                  <a:schemeClr val="accent1">
                    <a:lumMod val="75000"/>
                  </a:schemeClr>
                </a:solidFill>
              </a:rPr>
              <a:t>Data Understanding</a:t>
            </a:r>
          </a:p>
        </p:txBody>
      </p:sp>
      <p:sp>
        <p:nvSpPr>
          <p:cNvPr id="3" name="Content Placeholder 2">
            <a:extLst>
              <a:ext uri="{FF2B5EF4-FFF2-40B4-BE49-F238E27FC236}">
                <a16:creationId xmlns:a16="http://schemas.microsoft.com/office/drawing/2014/main" id="{D0F100EC-7F79-D6B4-CFB7-E639AAB4CEF7}"/>
              </a:ext>
            </a:extLst>
          </p:cNvPr>
          <p:cNvSpPr>
            <a:spLocks noGrp="1"/>
          </p:cNvSpPr>
          <p:nvPr>
            <p:ph idx="1"/>
          </p:nvPr>
        </p:nvSpPr>
        <p:spPr/>
        <p:txBody>
          <a:bodyPr/>
          <a:lstStyle/>
          <a:p>
            <a:pPr marL="0" indent="0">
              <a:buNone/>
            </a:pPr>
            <a:endParaRPr lang="en-US" dirty="0"/>
          </a:p>
          <a:p>
            <a:pPr marL="0" indent="0">
              <a:buNone/>
            </a:pPr>
            <a:r>
              <a:rPr lang="en-US" sz="2400" dirty="0"/>
              <a:t>To gain a comprehensive understanding of the data obtained from SyriaTel, facilitating the identification of key patterns and insights that will inform the development of an effective customer churn predictive model.</a:t>
            </a:r>
          </a:p>
          <a:p>
            <a:pPr marL="0" indent="0">
              <a:buNone/>
            </a:pPr>
            <a:r>
              <a:rPr lang="en-US" sz="2400" dirty="0"/>
              <a:t>The dataset provided by SyriaTel contains detailed information on customer demographics, service usage, billing, and customer service interactions. This understanding phase aims to thoroughly explore and comprehend the structure, quality, and nuances of the data to ensure accurate analysis and modeling.</a:t>
            </a:r>
          </a:p>
          <a:p>
            <a:pPr marL="0" indent="0">
              <a:buNone/>
            </a:pPr>
            <a:endParaRPr lang="en-US" dirty="0"/>
          </a:p>
        </p:txBody>
      </p:sp>
    </p:spTree>
    <p:extLst>
      <p:ext uri="{BB962C8B-B14F-4D97-AF65-F5344CB8AC3E}">
        <p14:creationId xmlns:p14="http://schemas.microsoft.com/office/powerpoint/2010/main" val="35163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631-4AD2-A346-277C-C4AB39EEF191}"/>
              </a:ext>
            </a:extLst>
          </p:cNvPr>
          <p:cNvSpPr>
            <a:spLocks noGrp="1"/>
          </p:cNvSpPr>
          <p:nvPr>
            <p:ph type="title"/>
          </p:nvPr>
        </p:nvSpPr>
        <p:spPr/>
        <p:txBody>
          <a:bodyPr/>
          <a:lstStyle/>
          <a:p>
            <a:r>
              <a:rPr lang="en-US" dirty="0">
                <a:solidFill>
                  <a:schemeClr val="accent1">
                    <a:lumMod val="75000"/>
                  </a:schemeClr>
                </a:solidFill>
              </a:rPr>
              <a:t>          Data Preprocessing</a:t>
            </a:r>
          </a:p>
        </p:txBody>
      </p:sp>
      <p:sp>
        <p:nvSpPr>
          <p:cNvPr id="3" name="Content Placeholder 2">
            <a:extLst>
              <a:ext uri="{FF2B5EF4-FFF2-40B4-BE49-F238E27FC236}">
                <a16:creationId xmlns:a16="http://schemas.microsoft.com/office/drawing/2014/main" id="{5FF844ED-D431-D64B-ABAD-A51BAB8AD096}"/>
              </a:ext>
            </a:extLst>
          </p:cNvPr>
          <p:cNvSpPr>
            <a:spLocks noGrp="1"/>
          </p:cNvSpPr>
          <p:nvPr>
            <p:ph idx="1"/>
          </p:nvPr>
        </p:nvSpPr>
        <p:spPr/>
        <p:txBody>
          <a:bodyPr>
            <a:normAutofit/>
          </a:bodyPr>
          <a:lstStyle/>
          <a:p>
            <a:pPr marL="0" indent="0">
              <a:buNone/>
            </a:pPr>
            <a:endParaRPr lang="en-US" dirty="0"/>
          </a:p>
          <a:p>
            <a:pPr marL="0" indent="0">
              <a:buNone/>
            </a:pPr>
            <a:r>
              <a:rPr lang="en-US" sz="2400" dirty="0"/>
              <a:t>Steps to ensure the data  is ready for Customer Churn analysis the following steps were followed;</a:t>
            </a:r>
          </a:p>
          <a:p>
            <a:r>
              <a:rPr lang="en-US" sz="2400" b="1" dirty="0"/>
              <a:t>Data Cleaning</a:t>
            </a:r>
            <a:r>
              <a:rPr lang="en-US" sz="2400" dirty="0"/>
              <a:t>: Address any identified data quality issues through cleaning and preprocessing steps, it includes the following;</a:t>
            </a:r>
          </a:p>
          <a:p>
            <a:pPr marL="0" indent="0">
              <a:buNone/>
            </a:pPr>
            <a:r>
              <a:rPr lang="en-US" sz="2400" dirty="0"/>
              <a:t>              Check for null values</a:t>
            </a:r>
          </a:p>
          <a:p>
            <a:pPr marL="0" indent="0">
              <a:buNone/>
            </a:pPr>
            <a:r>
              <a:rPr lang="en-US" sz="2400" dirty="0"/>
              <a:t>              Check Duplicates    </a:t>
            </a:r>
          </a:p>
          <a:p>
            <a:r>
              <a:rPr lang="en-US" sz="2400" b="1" dirty="0"/>
              <a:t>Model Preparation</a:t>
            </a:r>
            <a:r>
              <a:rPr lang="en-US" sz="2400" dirty="0"/>
              <a:t>: Prepare the data for modeling by splitting it into training and test sets, normalizing numerical attributes, and encoding categorical variables.</a:t>
            </a:r>
          </a:p>
          <a:p>
            <a:pPr marL="0" indent="0">
              <a:buNone/>
            </a:pPr>
            <a:endParaRPr lang="en-US" dirty="0"/>
          </a:p>
        </p:txBody>
      </p:sp>
    </p:spTree>
    <p:extLst>
      <p:ext uri="{BB962C8B-B14F-4D97-AF65-F5344CB8AC3E}">
        <p14:creationId xmlns:p14="http://schemas.microsoft.com/office/powerpoint/2010/main" val="173803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429D-0D65-194B-B54D-766A335DEFE1}"/>
              </a:ext>
            </a:extLst>
          </p:cNvPr>
          <p:cNvSpPr>
            <a:spLocks noGrp="1"/>
          </p:cNvSpPr>
          <p:nvPr>
            <p:ph type="title"/>
          </p:nvPr>
        </p:nvSpPr>
        <p:spPr/>
        <p:txBody>
          <a:bodyPr/>
          <a:lstStyle/>
          <a:p>
            <a:r>
              <a:rPr lang="en-US" dirty="0"/>
              <a:t>         </a:t>
            </a:r>
            <a:r>
              <a:rPr lang="en-US" dirty="0">
                <a:solidFill>
                  <a:schemeClr val="accent1">
                    <a:lumMod val="75000"/>
                  </a:schemeClr>
                </a:solidFill>
              </a:rPr>
              <a:t>Models Modelling</a:t>
            </a:r>
          </a:p>
        </p:txBody>
      </p:sp>
      <p:sp>
        <p:nvSpPr>
          <p:cNvPr id="7" name="Content Placeholder 6">
            <a:extLst>
              <a:ext uri="{FF2B5EF4-FFF2-40B4-BE49-F238E27FC236}">
                <a16:creationId xmlns:a16="http://schemas.microsoft.com/office/drawing/2014/main" id="{74756FF1-BE1D-6E49-9753-37307871C1DF}"/>
              </a:ext>
            </a:extLst>
          </p:cNvPr>
          <p:cNvSpPr>
            <a:spLocks noGrp="1"/>
          </p:cNvSpPr>
          <p:nvPr>
            <p:ph idx="1"/>
          </p:nvPr>
        </p:nvSpPr>
        <p:spPr/>
        <p:txBody>
          <a:bodyPr>
            <a:normAutofit/>
          </a:bodyPr>
          <a:lstStyle/>
          <a:p>
            <a:pPr marL="0" indent="0">
              <a:buNone/>
            </a:pPr>
            <a:r>
              <a:rPr lang="en-US" sz="2400" dirty="0">
                <a:solidFill>
                  <a:schemeClr val="accent1">
                    <a:lumMod val="50000"/>
                  </a:schemeClr>
                </a:solidFill>
              </a:rPr>
              <a:t>Baseline Logistic Regression Model Performance:</a:t>
            </a:r>
          </a:p>
          <a:p>
            <a:pPr marL="0" indent="0">
              <a:buNone/>
            </a:pPr>
            <a:r>
              <a:rPr lang="en-US" sz="2400" dirty="0"/>
              <a:t>Training Accuracy: 89.4%</a:t>
            </a:r>
          </a:p>
          <a:p>
            <a:pPr marL="0" indent="0">
              <a:buNone/>
            </a:pPr>
            <a:r>
              <a:rPr lang="en-US" sz="2400" dirty="0"/>
              <a:t>Test Accuracy:86.0%</a:t>
            </a:r>
          </a:p>
          <a:p>
            <a:pPr marL="0" indent="0">
              <a:buNone/>
            </a:pPr>
            <a:r>
              <a:rPr lang="en-US" sz="2400" b="1" dirty="0"/>
              <a:t>After Hyperparameter Tuning:</a:t>
            </a:r>
          </a:p>
          <a:p>
            <a:pPr marL="0" indent="0">
              <a:buNone/>
            </a:pPr>
            <a:r>
              <a:rPr lang="en-US" sz="2400" dirty="0"/>
              <a:t>Training Accuracy:90.4%</a:t>
            </a:r>
          </a:p>
          <a:p>
            <a:pPr marL="0" indent="0">
              <a:buNone/>
            </a:pPr>
            <a:r>
              <a:rPr lang="en-US" sz="2400" dirty="0"/>
              <a:t>Test Accuracy:88.8%</a:t>
            </a:r>
          </a:p>
          <a:p>
            <a:pPr marL="0" indent="0">
              <a:buNone/>
            </a:pPr>
            <a:r>
              <a:rPr lang="en-US" sz="2400" dirty="0">
                <a:solidFill>
                  <a:schemeClr val="accent1">
                    <a:lumMod val="50000"/>
                  </a:schemeClr>
                </a:solidFill>
              </a:rPr>
              <a:t>Conclusion:</a:t>
            </a:r>
          </a:p>
          <a:p>
            <a:pPr marL="0" indent="0">
              <a:buNone/>
            </a:pPr>
            <a:r>
              <a:rPr lang="en-US" sz="2400" dirty="0"/>
              <a:t>Hyperparameter tuning improved the training accuracy by 1% and the test accuracy by 2.8%, demonstrating an overall enhancement in the model's performance and generalizability.</a:t>
            </a:r>
          </a:p>
        </p:txBody>
      </p:sp>
    </p:spTree>
    <p:extLst>
      <p:ext uri="{BB962C8B-B14F-4D97-AF65-F5344CB8AC3E}">
        <p14:creationId xmlns:p14="http://schemas.microsoft.com/office/powerpoint/2010/main" val="72924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EDB0-E982-4E46-B16E-AD9776EC1237}"/>
              </a:ext>
            </a:extLst>
          </p:cNvPr>
          <p:cNvSpPr>
            <a:spLocks noGrp="1"/>
          </p:cNvSpPr>
          <p:nvPr>
            <p:ph type="title"/>
          </p:nvPr>
        </p:nvSpPr>
        <p:spPr/>
        <p:txBody>
          <a:bodyPr/>
          <a:lstStyle/>
          <a:p>
            <a:r>
              <a:rPr lang="en-US" dirty="0"/>
              <a:t>         </a:t>
            </a:r>
            <a:r>
              <a:rPr lang="en-US" dirty="0">
                <a:solidFill>
                  <a:schemeClr val="accent1">
                    <a:lumMod val="75000"/>
                  </a:schemeClr>
                </a:solidFill>
              </a:rPr>
              <a:t>Decision Tree Classifier</a:t>
            </a:r>
          </a:p>
        </p:txBody>
      </p:sp>
      <p:sp>
        <p:nvSpPr>
          <p:cNvPr id="3" name="Content Placeholder 2">
            <a:extLst>
              <a:ext uri="{FF2B5EF4-FFF2-40B4-BE49-F238E27FC236}">
                <a16:creationId xmlns:a16="http://schemas.microsoft.com/office/drawing/2014/main" id="{ED346DE6-D5C9-E433-03D3-F881955630C4}"/>
              </a:ext>
            </a:extLst>
          </p:cNvPr>
          <p:cNvSpPr>
            <a:spLocks noGrp="1"/>
          </p:cNvSpPr>
          <p:nvPr>
            <p:ph idx="1"/>
          </p:nvPr>
        </p:nvSpPr>
        <p:spPr>
          <a:xfrm>
            <a:off x="925286" y="1459865"/>
            <a:ext cx="10515600" cy="4351338"/>
          </a:xfrm>
        </p:spPr>
        <p:txBody>
          <a:bodyPr>
            <a:normAutofit/>
          </a:bodyPr>
          <a:lstStyle/>
          <a:p>
            <a:pPr marL="0" indent="0">
              <a:buNone/>
            </a:pPr>
            <a:r>
              <a:rPr lang="en-US" sz="2400" b="1" dirty="0"/>
              <a:t>Decision Tree Classifier Model Performance</a:t>
            </a:r>
            <a:r>
              <a:rPr lang="en-US" sz="2400" dirty="0"/>
              <a:t>:</a:t>
            </a:r>
          </a:p>
          <a:p>
            <a:pPr marL="0" indent="0">
              <a:buNone/>
            </a:pPr>
            <a:r>
              <a:rPr lang="en-US" sz="2400" dirty="0"/>
              <a:t>Training Accuracy:90.4%</a:t>
            </a:r>
          </a:p>
          <a:p>
            <a:pPr marL="0" indent="0">
              <a:buNone/>
            </a:pPr>
            <a:r>
              <a:rPr lang="en-US" sz="2400" dirty="0"/>
              <a:t>Test Accuracy:92.5%</a:t>
            </a:r>
          </a:p>
          <a:p>
            <a:pPr marL="0" indent="0">
              <a:buNone/>
            </a:pPr>
            <a:r>
              <a:rPr lang="en-US" sz="2400" b="1" dirty="0"/>
              <a:t>After Hyperparameter Tuning:</a:t>
            </a:r>
          </a:p>
          <a:p>
            <a:pPr marL="0" indent="0">
              <a:buNone/>
            </a:pPr>
            <a:r>
              <a:rPr lang="en-US" sz="2400" dirty="0"/>
              <a:t>Training Accuracy:90.4%</a:t>
            </a:r>
          </a:p>
          <a:p>
            <a:pPr marL="0" indent="0">
              <a:buNone/>
            </a:pPr>
            <a:r>
              <a:rPr lang="en-US" sz="2400" dirty="0"/>
              <a:t>Test Accuracy:93.6%</a:t>
            </a:r>
          </a:p>
          <a:p>
            <a:pPr marL="0" indent="0">
              <a:buNone/>
            </a:pPr>
            <a:r>
              <a:rPr lang="en-US" sz="2400" b="1" dirty="0"/>
              <a:t>Conclusion:</a:t>
            </a:r>
          </a:p>
          <a:p>
            <a:pPr marL="0" indent="0">
              <a:buNone/>
            </a:pPr>
            <a:r>
              <a:rPr lang="en-US" sz="2400" dirty="0"/>
              <a:t>Hyperparameter tuning maintained the training accuracy at 90.4% and improved the test accuracy by 1.1%, indicating a significant boost in the model's performance on unseen data.</a:t>
            </a:r>
          </a:p>
        </p:txBody>
      </p:sp>
    </p:spTree>
    <p:extLst>
      <p:ext uri="{BB962C8B-B14F-4D97-AF65-F5344CB8AC3E}">
        <p14:creationId xmlns:p14="http://schemas.microsoft.com/office/powerpoint/2010/main" val="49720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18C6-82DD-52D1-8532-8147D997F019}"/>
              </a:ext>
            </a:extLst>
          </p:cNvPr>
          <p:cNvSpPr>
            <a:spLocks noGrp="1"/>
          </p:cNvSpPr>
          <p:nvPr>
            <p:ph type="title"/>
          </p:nvPr>
        </p:nvSpPr>
        <p:spPr/>
        <p:txBody>
          <a:bodyPr/>
          <a:lstStyle/>
          <a:p>
            <a:r>
              <a:rPr lang="en-US" dirty="0"/>
              <a:t>             Random Forest </a:t>
            </a:r>
          </a:p>
        </p:txBody>
      </p:sp>
      <p:sp>
        <p:nvSpPr>
          <p:cNvPr id="3" name="Content Placeholder 2">
            <a:extLst>
              <a:ext uri="{FF2B5EF4-FFF2-40B4-BE49-F238E27FC236}">
                <a16:creationId xmlns:a16="http://schemas.microsoft.com/office/drawing/2014/main" id="{806D34B5-EA4B-A695-0352-F9AB75538CBA}"/>
              </a:ext>
            </a:extLst>
          </p:cNvPr>
          <p:cNvSpPr>
            <a:spLocks noGrp="1"/>
          </p:cNvSpPr>
          <p:nvPr>
            <p:ph idx="1"/>
          </p:nvPr>
        </p:nvSpPr>
        <p:spPr/>
        <p:txBody>
          <a:bodyPr>
            <a:normAutofit lnSpcReduction="10000"/>
          </a:bodyPr>
          <a:lstStyle/>
          <a:p>
            <a:pPr marL="0" indent="0">
              <a:buNone/>
            </a:pPr>
            <a:r>
              <a:rPr lang="en-US" sz="2600" b="1" dirty="0"/>
              <a:t>Random Forest Model Performance:</a:t>
            </a:r>
            <a:endParaRPr lang="en-US" sz="2600" dirty="0"/>
          </a:p>
          <a:p>
            <a:pPr marL="0" indent="0">
              <a:buNone/>
            </a:pPr>
            <a:r>
              <a:rPr lang="en-US" sz="2600" dirty="0"/>
              <a:t>Training Accuracy</a:t>
            </a:r>
            <a:r>
              <a:rPr lang="en-US" sz="2600" b="1" dirty="0"/>
              <a:t>:</a:t>
            </a:r>
            <a:r>
              <a:rPr lang="en-US" sz="2600" dirty="0"/>
              <a:t> 87.1%</a:t>
            </a:r>
          </a:p>
          <a:p>
            <a:pPr marL="0" indent="0">
              <a:buNone/>
            </a:pPr>
            <a:r>
              <a:rPr lang="en-US" sz="2600" dirty="0"/>
              <a:t>Test Accuracy</a:t>
            </a:r>
            <a:r>
              <a:rPr lang="en-US" sz="2600" b="1" dirty="0"/>
              <a:t>:</a:t>
            </a:r>
            <a:r>
              <a:rPr lang="en-US" sz="2600" dirty="0"/>
              <a:t> 87.2%</a:t>
            </a:r>
          </a:p>
          <a:p>
            <a:pPr marL="0" indent="0">
              <a:buNone/>
            </a:pPr>
            <a:r>
              <a:rPr lang="en-US" sz="2600" b="1" dirty="0"/>
              <a:t>After Hyperparameter Tuning:</a:t>
            </a:r>
            <a:endParaRPr lang="en-US" sz="2600" dirty="0"/>
          </a:p>
          <a:p>
            <a:pPr marL="0" indent="0">
              <a:buNone/>
            </a:pPr>
            <a:r>
              <a:rPr lang="en-US" sz="2600" dirty="0"/>
              <a:t>Training Accuracy</a:t>
            </a:r>
            <a:r>
              <a:rPr lang="en-US" sz="2600" b="1" dirty="0"/>
              <a:t>:</a:t>
            </a:r>
            <a:r>
              <a:rPr lang="en-US" sz="2600" dirty="0"/>
              <a:t> 93.6%</a:t>
            </a:r>
          </a:p>
          <a:p>
            <a:pPr marL="0" indent="0">
              <a:buNone/>
            </a:pPr>
            <a:r>
              <a:rPr lang="en-US" sz="2600" dirty="0"/>
              <a:t>Test Accuracy</a:t>
            </a:r>
            <a:r>
              <a:rPr lang="en-US" sz="2600" b="1" dirty="0"/>
              <a:t>:</a:t>
            </a:r>
            <a:r>
              <a:rPr lang="en-US" sz="2600" dirty="0"/>
              <a:t> 92.7%</a:t>
            </a:r>
          </a:p>
          <a:p>
            <a:pPr marL="0" indent="0">
              <a:buNone/>
            </a:pPr>
            <a:r>
              <a:rPr lang="en-US" sz="2600" b="1" dirty="0"/>
              <a:t>Conclusion:</a:t>
            </a:r>
            <a:endParaRPr lang="en-US" sz="2600" dirty="0"/>
          </a:p>
          <a:p>
            <a:pPr marL="0" indent="0">
              <a:buNone/>
            </a:pPr>
            <a:r>
              <a:rPr lang="en-US" sz="2600" dirty="0"/>
              <a:t>Hyperparameter tuning significantly improved the training accuracy by 6.5% and the test accuracy by 5.5%, indicating a substantial enhancement in the model's overall performance and generalization ability.</a:t>
            </a:r>
          </a:p>
          <a:p>
            <a:pPr marL="0" indent="0">
              <a:buNone/>
            </a:pPr>
            <a:endParaRPr lang="en-US" dirty="0"/>
          </a:p>
        </p:txBody>
      </p:sp>
    </p:spTree>
    <p:extLst>
      <p:ext uri="{BB962C8B-B14F-4D97-AF65-F5344CB8AC3E}">
        <p14:creationId xmlns:p14="http://schemas.microsoft.com/office/powerpoint/2010/main" val="37273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FDD1-66BA-179D-4C82-B74444205E52}"/>
              </a:ext>
            </a:extLst>
          </p:cNvPr>
          <p:cNvSpPr>
            <a:spLocks noGrp="1"/>
          </p:cNvSpPr>
          <p:nvPr>
            <p:ph type="title"/>
          </p:nvPr>
        </p:nvSpPr>
        <p:spPr/>
        <p:txBody>
          <a:bodyPr/>
          <a:lstStyle/>
          <a:p>
            <a:r>
              <a:rPr lang="en-US" dirty="0">
                <a:solidFill>
                  <a:schemeClr val="accent1">
                    <a:lumMod val="75000"/>
                  </a:schemeClr>
                </a:solidFill>
              </a:rPr>
              <a:t>Conclusion</a:t>
            </a:r>
          </a:p>
        </p:txBody>
      </p:sp>
      <p:sp>
        <p:nvSpPr>
          <p:cNvPr id="4" name="Rectangle 1">
            <a:extLst>
              <a:ext uri="{FF2B5EF4-FFF2-40B4-BE49-F238E27FC236}">
                <a16:creationId xmlns:a16="http://schemas.microsoft.com/office/drawing/2014/main" id="{D459C10A-9EE0-23FD-CDF4-0B0EA918A1F8}"/>
              </a:ext>
            </a:extLst>
          </p:cNvPr>
          <p:cNvSpPr>
            <a:spLocks noGrp="1" noChangeArrowheads="1"/>
          </p:cNvSpPr>
          <p:nvPr>
            <p:ph idx="1"/>
          </p:nvPr>
        </p:nvSpPr>
        <p:spPr/>
        <p:txBody>
          <a:bodyPr>
            <a:normAutofit/>
          </a:bodyPr>
          <a:lstStyle/>
          <a:p>
            <a:pPr lvl="0"/>
            <a:r>
              <a:rPr lang="en-US" altLang="en-US" sz="2400" dirty="0"/>
              <a:t>All three models showed improvements in performance after hyperparameter tuning.</a:t>
            </a:r>
          </a:p>
          <a:p>
            <a:pPr lvl="0"/>
            <a:r>
              <a:rPr lang="en-US" altLang="en-US" sz="2400" dirty="0"/>
              <a:t>The Random Forest model displayed the most substantial improvement, making it a strong candidate for predicting customer churn in the SyriaTel dataset.</a:t>
            </a:r>
          </a:p>
          <a:p>
            <a:pPr lvl="0"/>
            <a:r>
              <a:rPr lang="en-US" altLang="en-US" sz="2400" dirty="0"/>
              <a:t>Consistent improvements in test accuracy across models suggest that hyperparameter tuning is an effective strategy for enhancing model performance in this analysis.</a:t>
            </a:r>
          </a:p>
          <a:p>
            <a:pPr lvl="0"/>
            <a:endParaRPr lang="en-US" altLang="en-US" dirty="0"/>
          </a:p>
        </p:txBody>
      </p:sp>
    </p:spTree>
    <p:extLst>
      <p:ext uri="{BB962C8B-B14F-4D97-AF65-F5344CB8AC3E}">
        <p14:creationId xmlns:p14="http://schemas.microsoft.com/office/powerpoint/2010/main" val="3377743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476</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SyriaTel Customer churn Analysis</vt:lpstr>
      <vt:lpstr>                   Outline</vt:lpstr>
      <vt:lpstr>         Business Problem</vt:lpstr>
      <vt:lpstr>      Data Understanding</vt:lpstr>
      <vt:lpstr>          Data Preprocessing</vt:lpstr>
      <vt:lpstr>         Models Modelling</vt:lpstr>
      <vt:lpstr>         Decision Tree Classifier</vt:lpstr>
      <vt:lpstr>             Random Forest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Analysis</dc:title>
  <dc:creator>Judy Koech</dc:creator>
  <cp:lastModifiedBy>Judy Koech</cp:lastModifiedBy>
  <cp:revision>3</cp:revision>
  <dcterms:created xsi:type="dcterms:W3CDTF">2024-06-06T08:00:30Z</dcterms:created>
  <dcterms:modified xsi:type="dcterms:W3CDTF">2024-06-06T20:03:15Z</dcterms:modified>
</cp:coreProperties>
</file>