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256" r:id="rId2"/>
    <p:sldId id="257" r:id="rId3"/>
    <p:sldId id="411" r:id="rId4"/>
    <p:sldId id="403" r:id="rId5"/>
    <p:sldId id="412" r:id="rId6"/>
    <p:sldId id="413" r:id="rId7"/>
    <p:sldId id="414" r:id="rId8"/>
    <p:sldId id="415" r:id="rId9"/>
    <p:sldId id="416" r:id="rId10"/>
    <p:sldId id="417" r:id="rId11"/>
    <p:sldId id="418" r:id="rId12"/>
    <p:sldId id="419" r:id="rId13"/>
    <p:sldId id="420" r:id="rId14"/>
    <p:sldId id="421" r:id="rId15"/>
    <p:sldId id="422" r:id="rId16"/>
    <p:sldId id="423" r:id="rId17"/>
    <p:sldId id="424" r:id="rId18"/>
    <p:sldId id="425" r:id="rId19"/>
    <p:sldId id="426" r:id="rId20"/>
    <p:sldId id="427" r:id="rId21"/>
    <p:sldId id="428" r:id="rId22"/>
    <p:sldId id="429" r:id="rId23"/>
    <p:sldId id="430" r:id="rId24"/>
    <p:sldId id="431" r:id="rId25"/>
    <p:sldId id="432" r:id="rId26"/>
    <p:sldId id="433" r:id="rId27"/>
    <p:sldId id="434" r:id="rId28"/>
    <p:sldId id="435" r:id="rId29"/>
    <p:sldId id="436" r:id="rId30"/>
    <p:sldId id="437" r:id="rId31"/>
    <p:sldId id="438" r:id="rId32"/>
    <p:sldId id="439" r:id="rId33"/>
    <p:sldId id="440" r:id="rId34"/>
    <p:sldId id="441" r:id="rId35"/>
    <p:sldId id="442" r:id="rId36"/>
    <p:sldId id="297" r:id="rId37"/>
  </p:sldIdLst>
  <p:sldSz cx="9144000" cy="5143500" type="screen16x9"/>
  <p:notesSz cx="6858000" cy="9144000"/>
  <p:custDataLst>
    <p:tags r:id="rId3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00324B"/>
    <a:srgbClr val="080808"/>
    <a:srgbClr val="F1F3F2"/>
    <a:srgbClr val="B2B2B2"/>
    <a:srgbClr val="ACC34B"/>
    <a:srgbClr val="FFFFFF"/>
    <a:srgbClr val="D9D9D9"/>
    <a:srgbClr val="025DAE"/>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5617" autoAdjust="0"/>
  </p:normalViewPr>
  <p:slideViewPr>
    <p:cSldViewPr>
      <p:cViewPr varScale="1">
        <p:scale>
          <a:sx n="146" d="100"/>
          <a:sy n="146" d="100"/>
        </p:scale>
        <p:origin x="612" y="108"/>
      </p:cViewPr>
      <p:guideLst>
        <p:guide orient="horz" pos="1620"/>
        <p:guide pos="2881"/>
      </p:guideLst>
    </p:cSldViewPr>
  </p:slideViewPr>
  <p:outlineViewPr>
    <p:cViewPr>
      <p:scale>
        <a:sx n="33" d="100"/>
        <a:sy n="33" d="100"/>
      </p:scale>
      <p:origin x="0" y="0"/>
    </p:cViewPr>
  </p:outlineViewPr>
  <p:notesTextViewPr>
    <p:cViewPr>
      <p:scale>
        <a:sx n="25" d="100"/>
        <a:sy n="25" d="100"/>
      </p:scale>
      <p:origin x="0" y="0"/>
    </p:cViewPr>
  </p:notesTextViewPr>
  <p:sorterViewPr>
    <p:cViewPr>
      <p:scale>
        <a:sx n="100" d="100"/>
        <a:sy n="100" d="100"/>
      </p:scale>
      <p:origin x="0" y="0"/>
    </p:cViewPr>
  </p:sorter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D96D07-341D-4D88-BBFE-B431BFA04196}" type="datetimeFigureOut">
              <a:rPr lang="zh-CN" altLang="en-US" smtClean="0"/>
              <a:t>2021-04-26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2A0F9D-3357-4A94-85C8-3B842B870DC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p:sp>
      <p:sp>
        <p:nvSpPr>
          <p:cNvPr id="296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297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r" eaLnBrk="1" hangingPunct="1"/>
            <a:fld id="{8930EFBF-F641-4132-95CE-D16B8EA9ABAD}" type="slidenum">
              <a:rPr lang="zh-CN" altLang="en-US" sz="1200">
                <a:solidFill>
                  <a:srgbClr val="000000"/>
                </a:solidFill>
              </a:rPr>
              <a:t>2</a:t>
            </a:fld>
            <a:endParaRPr lang="zh-CN" altLang="en-US" sz="1200">
              <a:solidFill>
                <a:srgbClr val="000000"/>
              </a:solidFill>
            </a:endParaRPr>
          </a:p>
        </p:txBody>
      </p:sp>
    </p:spTree>
  </p:cSld>
  <p:clrMapOvr>
    <a:overrideClrMapping bg1="lt1" tx1="dk1" bg2="lt2" tx2="dk2" accent1="accent1" accent2="accent2" accent3="accent3" accent4="accent4" accent5="accent5" accent6="accent6" hlink="hlink" folHlink="folHlink"/>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36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p:sp>
      <p:sp>
        <p:nvSpPr>
          <p:cNvPr id="296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297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r" eaLnBrk="1" hangingPunct="1"/>
            <a:fld id="{8930EFBF-F641-4132-95CE-D16B8EA9ABAD}" type="slidenum">
              <a:rPr lang="zh-CN" altLang="en-US" sz="1200">
                <a:solidFill>
                  <a:srgbClr val="000000"/>
                </a:solidFill>
              </a:rPr>
              <a:t>3</a:t>
            </a:fld>
            <a:endParaRPr lang="zh-CN" altLang="en-US" sz="1200">
              <a:solidFill>
                <a:srgbClr val="000000"/>
              </a:solidFill>
            </a:endParaRP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grpSp>
        <p:nvGrpSpPr>
          <p:cNvPr id="4" name="组合 3"/>
          <p:cNvGrpSpPr/>
          <p:nvPr userDrawn="1"/>
        </p:nvGrpSpPr>
        <p:grpSpPr>
          <a:xfrm>
            <a:off x="3518883" y="250087"/>
            <a:ext cx="2106234" cy="432048"/>
            <a:chOff x="406574" y="333450"/>
            <a:chExt cx="2808312" cy="576064"/>
          </a:xfrm>
        </p:grpSpPr>
        <p:sp>
          <p:nvSpPr>
            <p:cNvPr id="2" name="圆角矩形 1"/>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solidFill>
              </a:endParaRPr>
            </a:p>
          </p:txBody>
        </p:sp>
        <p:sp>
          <p:nvSpPr>
            <p:cNvPr id="3" name="TextBox 2"/>
            <p:cNvSpPr txBox="1"/>
            <p:nvPr userDrawn="1"/>
          </p:nvSpPr>
          <p:spPr>
            <a:xfrm>
              <a:off x="563501" y="442761"/>
              <a:ext cx="2554545" cy="430887"/>
            </a:xfrm>
            <a:prstGeom prst="rect">
              <a:avLst/>
            </a:prstGeom>
            <a:noFill/>
          </p:spPr>
          <p:txBody>
            <a:bodyPr wrap="none" rtlCol="0">
              <a:spAutoFit/>
            </a:bodyPr>
            <a:lstStyle/>
            <a:p>
              <a:r>
                <a:rPr lang="zh-CN" altLang="en-US" sz="1500" b="1">
                  <a:solidFill>
                    <a:schemeClr val="accent1"/>
                  </a:solidFill>
                  <a:effectLst/>
                  <a:latin typeface="微软雅黑" panose="020B0503020204020204" pitchFamily="34" charset="-122"/>
                  <a:ea typeface="微软雅黑" panose="020B0503020204020204" pitchFamily="34" charset="-122"/>
                </a:rPr>
                <a:t>时尚微立体图表合集</a:t>
              </a:r>
            </a:p>
          </p:txBody>
        </p:sp>
      </p:grpSp>
      <p:cxnSp>
        <p:nvCxnSpPr>
          <p:cNvPr id="6" name="直接连接符 5"/>
          <p:cNvCxnSpPr/>
          <p:nvPr userDrawn="1"/>
        </p:nvCxnSpPr>
        <p:spPr>
          <a:xfrm flipH="1">
            <a:off x="-95250"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flipH="1">
            <a:off x="5629275" y="466111"/>
            <a:ext cx="35814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a:xfrm>
            <a:off x="0" y="208114"/>
            <a:ext cx="9144000" cy="32407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50"/>
          </a:p>
        </p:txBody>
      </p:sp>
      <p:cxnSp>
        <p:nvCxnSpPr>
          <p:cNvPr id="9" name="直接连接符 8"/>
          <p:cNvCxnSpPr/>
          <p:nvPr userDrawn="1"/>
        </p:nvCxnSpPr>
        <p:spPr>
          <a:xfrm>
            <a:off x="0" y="550203"/>
            <a:ext cx="9144000" cy="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794657" y="205978"/>
            <a:ext cx="4833257" cy="326213"/>
          </a:xfrm>
        </p:spPr>
        <p:txBody>
          <a:bodyPr>
            <a:noAutofit/>
          </a:bodyPr>
          <a:lstStyle>
            <a:lvl1pPr algn="l">
              <a:defRPr lang="zh-CN" altLang="en-US" sz="2000" kern="1200" dirty="0">
                <a:solidFill>
                  <a:schemeClr val="bg1"/>
                </a:solidFill>
                <a:latin typeface="微软雅黑" panose="020B0503020204020204" pitchFamily="34" charset="-122"/>
                <a:ea typeface="微软雅黑" panose="020B0503020204020204" pitchFamily="34" charset="-122"/>
                <a:cs typeface="+mj-cs"/>
              </a:defRPr>
            </a:lvl1pPr>
          </a:lstStyle>
          <a:p>
            <a:r>
              <a:rPr lang="zh-CN" altLang="en-US" dirty="0"/>
              <a:t>单击此处编辑母版标题样式</a:t>
            </a:r>
          </a:p>
        </p:txBody>
      </p:sp>
      <p:sp>
        <p:nvSpPr>
          <p:cNvPr id="14" name="内容占位符 2"/>
          <p:cNvSpPr>
            <a:spLocks noGrp="1"/>
          </p:cNvSpPr>
          <p:nvPr>
            <p:ph idx="1"/>
          </p:nvPr>
        </p:nvSpPr>
        <p:spPr>
          <a:xfrm>
            <a:off x="664028" y="781050"/>
            <a:ext cx="8022772" cy="3981450"/>
          </a:xfrm>
          <a:prstGeom prst="rect">
            <a:avLst/>
          </a:prstGeom>
        </p:spPr>
        <p:txBody>
          <a:bodyPr/>
          <a:lstStyle>
            <a:lvl1pPr marL="0" indent="405130">
              <a:lnSpc>
                <a:spcPct val="130000"/>
              </a:lnSpc>
              <a:buClr>
                <a:schemeClr val="accent1">
                  <a:lumMod val="75000"/>
                </a:schemeClr>
              </a:buClr>
              <a:buFontTx/>
              <a:buNone/>
              <a:defRPr sz="1500">
                <a:solidFill>
                  <a:schemeClr val="tx1">
                    <a:lumMod val="85000"/>
                    <a:lumOff val="15000"/>
                  </a:schemeClr>
                </a:solidFill>
              </a:defRPr>
            </a:lvl1pPr>
            <a:lvl2pPr marL="342900" indent="0">
              <a:buFontTx/>
              <a:buNone/>
              <a:defRPr sz="1500">
                <a:solidFill>
                  <a:schemeClr val="tx1">
                    <a:lumMod val="85000"/>
                    <a:lumOff val="15000"/>
                  </a:schemeClr>
                </a:solidFill>
              </a:defRPr>
            </a:lvl2pPr>
            <a:lvl3pPr marL="685800" indent="0">
              <a:buFontTx/>
              <a:buNone/>
              <a:defRPr sz="1500">
                <a:solidFill>
                  <a:schemeClr val="tx1">
                    <a:lumMod val="85000"/>
                    <a:lumOff val="15000"/>
                  </a:schemeClr>
                </a:solidFill>
              </a:defRPr>
            </a:lvl3pPr>
            <a:lvl4pPr marL="1028700" indent="0">
              <a:buFontTx/>
              <a:buNone/>
              <a:defRPr sz="1500">
                <a:solidFill>
                  <a:schemeClr val="tx1">
                    <a:lumMod val="85000"/>
                    <a:lumOff val="15000"/>
                  </a:schemeClr>
                </a:solidFill>
              </a:defRPr>
            </a:lvl4pPr>
            <a:lvl5pPr marL="1371600" indent="0">
              <a:buFontTx/>
              <a:buNone/>
              <a:defRPr sz="1500">
                <a:solidFill>
                  <a:schemeClr val="tx1">
                    <a:lumMod val="85000"/>
                    <a:lumOff val="1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5" name="Picture 2"/>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ackgroundRemoval t="0" b="97923" l="1292" r="98450"/>
                    </a14:imgEffect>
                  </a14:imgLayer>
                </a14:imgProps>
              </a:ext>
              <a:ext uri="{28A0092B-C50C-407E-A947-70E740481C1C}">
                <a14:useLocalDpi xmlns:a14="http://schemas.microsoft.com/office/drawing/2010/main" val="0"/>
              </a:ext>
            </a:extLst>
          </a:blip>
          <a:srcRect/>
          <a:stretch>
            <a:fillRect/>
          </a:stretch>
        </p:blipFill>
        <p:spPr bwMode="auto">
          <a:xfrm>
            <a:off x="60767" y="10573"/>
            <a:ext cx="598991" cy="521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3" name="TextBox 28"/>
          <p:cNvSpPr txBox="1"/>
          <p:nvPr userDrawn="1"/>
        </p:nvSpPr>
        <p:spPr>
          <a:xfrm>
            <a:off x="875007" y="271927"/>
            <a:ext cx="2595614" cy="356904"/>
          </a:xfrm>
          <a:prstGeom prst="rect">
            <a:avLst/>
          </a:prstGeom>
          <a:noFill/>
        </p:spPr>
        <p:txBody>
          <a:bodyPr wrap="square" lIns="79132" tIns="39566" rIns="79132" bIns="39566" rtlCol="0">
            <a:spAutoFit/>
          </a:bodyPr>
          <a:lstStyle/>
          <a:p>
            <a:r>
              <a:rPr lang="zh-CN" altLang="en-US" sz="1800">
                <a:solidFill>
                  <a:schemeClr val="bg2"/>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cs typeface="+mn-ea"/>
                <a:sym typeface="+mn-lt"/>
              </a:rPr>
              <a:t> 需改页面主题文字</a:t>
            </a:r>
          </a:p>
        </p:txBody>
      </p:sp>
      <p:grpSp>
        <p:nvGrpSpPr>
          <p:cNvPr id="10" name="组合 9"/>
          <p:cNvGrpSpPr/>
          <p:nvPr userDrawn="1"/>
        </p:nvGrpSpPr>
        <p:grpSpPr>
          <a:xfrm>
            <a:off x="467544" y="231878"/>
            <a:ext cx="420871" cy="425174"/>
            <a:chOff x="5156644" y="3582680"/>
            <a:chExt cx="583479" cy="589444"/>
          </a:xfrm>
        </p:grpSpPr>
        <p:grpSp>
          <p:nvGrpSpPr>
            <p:cNvPr id="11" name="组合 10"/>
            <p:cNvGrpSpPr/>
            <p:nvPr/>
          </p:nvGrpSpPr>
          <p:grpSpPr>
            <a:xfrm>
              <a:off x="5156644" y="3582680"/>
              <a:ext cx="572628" cy="589444"/>
              <a:chOff x="1463339" y="1072758"/>
              <a:chExt cx="1546058" cy="1546058"/>
            </a:xfrm>
            <a:effectLst>
              <a:outerShdw blurRad="330200" dist="215900" dir="6900000" sx="81000" sy="81000" algn="t" rotWithShape="0">
                <a:prstClr val="black">
                  <a:alpha val="49000"/>
                </a:prstClr>
              </a:outerShdw>
            </a:effectLst>
          </p:grpSpPr>
          <p:sp>
            <p:nvSpPr>
              <p:cNvPr id="14" name="同心圆 13"/>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15" name="椭圆 14"/>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12" name="椭圆 11"/>
            <p:cNvSpPr/>
            <p:nvPr/>
          </p:nvSpPr>
          <p:spPr>
            <a:xfrm>
              <a:off x="5226265" y="3654343"/>
              <a:ext cx="433389" cy="446114"/>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89728" tIns="44864" rIns="89728" bIns="44864" rtlCol="0" anchor="ctr"/>
            <a:lstStyle/>
            <a:p>
              <a:pPr algn="ctr"/>
              <a:endParaRPr lang="zh-CN" altLang="en-US" sz="1375">
                <a:cs typeface="+mn-ea"/>
                <a:sym typeface="+mn-lt"/>
              </a:endParaRPr>
            </a:p>
          </p:txBody>
        </p:sp>
        <p:sp>
          <p:nvSpPr>
            <p:cNvPr id="13" name="TextBox 102"/>
            <p:cNvSpPr txBox="1"/>
            <p:nvPr/>
          </p:nvSpPr>
          <p:spPr>
            <a:xfrm>
              <a:off x="5226264" y="3682593"/>
              <a:ext cx="513859" cy="400369"/>
            </a:xfrm>
            <a:prstGeom prst="rect">
              <a:avLst/>
            </a:prstGeom>
            <a:noFill/>
          </p:spPr>
          <p:txBody>
            <a:bodyPr wrap="square" lIns="89728" tIns="44864" rIns="89728" bIns="44864" rtlCol="0">
              <a:spAutoFit/>
            </a:bodyPr>
            <a:lstStyle/>
            <a:p>
              <a:endParaRPr lang="zh-CN" altLang="en-US" sz="2015">
                <a:solidFill>
                  <a:schemeClr val="bg1"/>
                </a:solidFill>
                <a:cs typeface="+mn-ea"/>
                <a:sym typeface="+mn-lt"/>
              </a:endParaRPr>
            </a:p>
          </p:txBody>
        </p:sp>
      </p:gr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28650" y="4767263"/>
            <a:ext cx="2057400" cy="274637"/>
          </a:xfrm>
          <a:prstGeom prst="rect">
            <a:avLst/>
          </a:prstGeom>
        </p:spPr>
        <p:txBody>
          <a:bodyPr/>
          <a:lstStyle/>
          <a:p>
            <a:fld id="{5FC4BC47-4673-4FD4-B1BD-28AEB03FE73C}" type="datetimeFigureOut">
              <a:rPr lang="zh-CN" altLang="en-US" smtClean="0"/>
              <a:t>2021-04-26</a:t>
            </a:fld>
            <a:endParaRPr lang="zh-CN" altLang="en-US"/>
          </a:p>
        </p:txBody>
      </p:sp>
      <p:sp>
        <p:nvSpPr>
          <p:cNvPr id="6" name="页脚占位符 5"/>
          <p:cNvSpPr>
            <a:spLocks noGrp="1"/>
          </p:cNvSpPr>
          <p:nvPr>
            <p:ph type="ftr" sz="quarter" idx="11"/>
          </p:nvPr>
        </p:nvSpPr>
        <p:spPr>
          <a:xfrm>
            <a:off x="3028950" y="4767263"/>
            <a:ext cx="3086100" cy="274637"/>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457950" y="4767263"/>
            <a:ext cx="2057400" cy="274637"/>
          </a:xfrm>
          <a:prstGeom prst="rect">
            <a:avLst/>
          </a:prstGeom>
        </p:spPr>
        <p:txBody>
          <a:bodyPr/>
          <a:lstStyle/>
          <a:p>
            <a:fld id="{1D83A984-C2FE-438E-BDEA-040B8B673774}" type="slidenum">
              <a:rPr lang="zh-CN" altLang="en-US" smtClean="0"/>
              <a:t>‹#›</a:t>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4767263"/>
            <a:ext cx="2057400" cy="274637"/>
          </a:xfrm>
          <a:prstGeom prst="rect">
            <a:avLst/>
          </a:prstGeom>
        </p:spPr>
        <p:txBody>
          <a:bodyPr/>
          <a:lstStyle/>
          <a:p>
            <a:fld id="{5FC4BC47-4673-4FD4-B1BD-28AEB03FE73C}" type="datetimeFigureOut">
              <a:rPr lang="zh-CN" altLang="en-US" smtClean="0"/>
              <a:t>2021-04-26</a:t>
            </a:fld>
            <a:endParaRPr lang="zh-CN" altLang="en-US"/>
          </a:p>
        </p:txBody>
      </p:sp>
      <p:sp>
        <p:nvSpPr>
          <p:cNvPr id="3" name="页脚占位符 2"/>
          <p:cNvSpPr>
            <a:spLocks noGrp="1"/>
          </p:cNvSpPr>
          <p:nvPr>
            <p:ph type="ftr" sz="quarter" idx="11"/>
          </p:nvPr>
        </p:nvSpPr>
        <p:spPr>
          <a:xfrm>
            <a:off x="3028950" y="4767263"/>
            <a:ext cx="3086100" cy="274637"/>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457950" y="4767263"/>
            <a:ext cx="2057400" cy="274637"/>
          </a:xfrm>
          <a:prstGeom prst="rect">
            <a:avLst/>
          </a:prstGeom>
        </p:spPr>
        <p:txBody>
          <a:bodyPr/>
          <a:lstStyle/>
          <a:p>
            <a:fld id="{1D83A984-C2FE-438E-BDEA-040B8B673774}" type="slidenum">
              <a:rPr lang="zh-CN" altLang="en-US" smtClean="0"/>
              <a:t>‹#›</a:t>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28650" y="4767263"/>
            <a:ext cx="2057400" cy="274637"/>
          </a:xfrm>
          <a:prstGeom prst="rect">
            <a:avLst/>
          </a:prstGeom>
        </p:spPr>
        <p:txBody>
          <a:bodyPr/>
          <a:lstStyle/>
          <a:p>
            <a:fld id="{5FC4BC47-4673-4FD4-B1BD-28AEB03FE73C}" type="datetimeFigureOut">
              <a:rPr lang="zh-CN" altLang="en-US" smtClean="0"/>
              <a:t>2021-04-26</a:t>
            </a:fld>
            <a:endParaRPr lang="zh-CN" altLang="en-US"/>
          </a:p>
        </p:txBody>
      </p:sp>
      <p:sp>
        <p:nvSpPr>
          <p:cNvPr id="5" name="页脚占位符 4"/>
          <p:cNvSpPr>
            <a:spLocks noGrp="1"/>
          </p:cNvSpPr>
          <p:nvPr>
            <p:ph type="ftr" sz="quarter" idx="11"/>
          </p:nvPr>
        </p:nvSpPr>
        <p:spPr>
          <a:xfrm>
            <a:off x="3028950" y="4767263"/>
            <a:ext cx="3086100" cy="274637"/>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4767263"/>
            <a:ext cx="2057400" cy="274637"/>
          </a:xfrm>
          <a:prstGeom prst="rect">
            <a:avLst/>
          </a:prstGeom>
        </p:spPr>
        <p:txBody>
          <a:bodyPr/>
          <a:lstStyle/>
          <a:p>
            <a:fld id="{1D83A984-C2FE-438E-BDEA-040B8B673774}" type="slidenum">
              <a:rPr lang="zh-CN" altLang="en-US" smtClean="0"/>
              <a:t>‹#›</a:t>
            </a:fld>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4" name="Text Placeholder 4"/>
          <p:cNvSpPr txBox="1"/>
          <p:nvPr userDrawn="1"/>
        </p:nvSpPr>
        <p:spPr>
          <a:xfrm>
            <a:off x="611561" y="339502"/>
            <a:ext cx="2808311" cy="504056"/>
          </a:xfrm>
          <a:prstGeom prst="rect">
            <a:avLst/>
          </a:prstGeom>
        </p:spPr>
        <p:txBody>
          <a:bodyPr lIns="91438" tIns="45719" rIns="91438" bIns="45719"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indent="-342900" algn="l">
              <a:buFont typeface="Wingdings" panose="05000000000000000000" pitchFamily="2" charset="2"/>
              <a:buChar char="n"/>
            </a:pPr>
            <a:r>
              <a:rPr lang="zh-CN" altLang="en-US" sz="2000" b="1">
                <a:solidFill>
                  <a:schemeClr val="accent1">
                    <a:lumMod val="60000"/>
                    <a:lumOff val="40000"/>
                  </a:schemeClr>
                </a:solidFill>
                <a:latin typeface="微软雅黑" panose="020B0503020204020204" pitchFamily="34" charset="-122"/>
                <a:ea typeface="微软雅黑" panose="020B0503020204020204" pitchFamily="34" charset="-122"/>
              </a:rPr>
              <a:t>项目成功展示</a:t>
            </a:r>
          </a:p>
        </p:txBody>
      </p:sp>
      <p:cxnSp>
        <p:nvCxnSpPr>
          <p:cNvPr id="5" name="直接连接符 4"/>
          <p:cNvCxnSpPr/>
          <p:nvPr userDrawn="1"/>
        </p:nvCxnSpPr>
        <p:spPr>
          <a:xfrm>
            <a:off x="697103" y="843558"/>
            <a:ext cx="7749795"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1.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1.xml"/><Relationship Id="rId1" Type="http://schemas.openxmlformats.org/officeDocument/2006/relationships/vmlDrawing" Target="../drawings/vmlDrawing2.vml"/><Relationship Id="rId6" Type="http://schemas.openxmlformats.org/officeDocument/2006/relationships/image" Target="../media/image17.png"/><Relationship Id="rId5" Type="http://schemas.openxmlformats.org/officeDocument/2006/relationships/image" Target="../media/image16.emf"/><Relationship Id="rId4" Type="http://schemas.openxmlformats.org/officeDocument/2006/relationships/oleObject" Target="../embeddings/oleObject2.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1.xml"/><Relationship Id="rId1" Type="http://schemas.openxmlformats.org/officeDocument/2006/relationships/vmlDrawing" Target="../drawings/vmlDrawing3.vml"/><Relationship Id="rId6" Type="http://schemas.openxmlformats.org/officeDocument/2006/relationships/image" Target="../media/image19.png"/><Relationship Id="rId5" Type="http://schemas.openxmlformats.org/officeDocument/2006/relationships/image" Target="../media/image18.emf"/><Relationship Id="rId4" Type="http://schemas.openxmlformats.org/officeDocument/2006/relationships/oleObject" Target="../embeddings/oleObject3.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1.xml"/><Relationship Id="rId1" Type="http://schemas.openxmlformats.org/officeDocument/2006/relationships/vmlDrawing" Target="../drawings/vmlDrawing4.vml"/><Relationship Id="rId6" Type="http://schemas.openxmlformats.org/officeDocument/2006/relationships/image" Target="../media/image21.png"/><Relationship Id="rId5" Type="http://schemas.openxmlformats.org/officeDocument/2006/relationships/image" Target="../media/image20.emf"/><Relationship Id="rId4" Type="http://schemas.openxmlformats.org/officeDocument/2006/relationships/oleObject" Target="../embeddings/oleObject4.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1.xml"/><Relationship Id="rId1" Type="http://schemas.openxmlformats.org/officeDocument/2006/relationships/vmlDrawing" Target="../drawings/vmlDrawing5.vml"/><Relationship Id="rId6" Type="http://schemas.openxmlformats.org/officeDocument/2006/relationships/image" Target="../media/image23.png"/><Relationship Id="rId5" Type="http://schemas.openxmlformats.org/officeDocument/2006/relationships/image" Target="../media/image22.emf"/><Relationship Id="rId4" Type="http://schemas.openxmlformats.org/officeDocument/2006/relationships/oleObject" Target="../embeddings/oleObject5.bin"/></Relationships>
</file>

<file path=ppt/slides/_rels/slide3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7954" y="2715766"/>
            <a:ext cx="9144000"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3822996" y="915566"/>
            <a:ext cx="1498008" cy="1480357"/>
            <a:chOff x="3237545" y="4561747"/>
            <a:chExt cx="1146960" cy="1146960"/>
          </a:xfrm>
        </p:grpSpPr>
        <p:sp>
          <p:nvSpPr>
            <p:cNvPr id="12" name="圆角矩形 11"/>
            <p:cNvSpPr/>
            <p:nvPr/>
          </p:nvSpPr>
          <p:spPr>
            <a:xfrm>
              <a:off x="3237545" y="4561747"/>
              <a:ext cx="1146960" cy="1146960"/>
            </a:xfrm>
            <a:prstGeom prst="roundRect">
              <a:avLst>
                <a:gd name="adj" fmla="val 9039"/>
              </a:avLst>
            </a:prstGeom>
            <a:solidFill>
              <a:schemeClr val="accent3"/>
            </a:solidFill>
            <a:ln w="31750">
              <a:gradFill flip="none" rotWithShape="1">
                <a:gsLst>
                  <a:gs pos="0">
                    <a:schemeClr val="bg1">
                      <a:lumMod val="85000"/>
                    </a:schemeClr>
                  </a:gs>
                  <a:gs pos="100000">
                    <a:schemeClr val="bg1"/>
                  </a:gs>
                </a:gsLst>
                <a:lin ang="2700000" scaled="1"/>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FFFF"/>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3329042" y="4642031"/>
              <a:ext cx="97614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FFFF"/>
                </a:solidFill>
                <a:latin typeface="微软雅黑" panose="020B0503020204020204" pitchFamily="34" charset="-122"/>
                <a:ea typeface="微软雅黑" panose="020B0503020204020204" pitchFamily="34" charset="-122"/>
              </a:endParaRPr>
            </a:p>
          </p:txBody>
        </p:sp>
      </p:grpSp>
      <p:grpSp>
        <p:nvGrpSpPr>
          <p:cNvPr id="5" name="组合 1"/>
          <p:cNvGrpSpPr/>
          <p:nvPr/>
        </p:nvGrpSpPr>
        <p:grpSpPr>
          <a:xfrm>
            <a:off x="4157622" y="1319016"/>
            <a:ext cx="828756" cy="673456"/>
            <a:chOff x="0" y="0"/>
            <a:chExt cx="514350" cy="417513"/>
          </a:xfrm>
        </p:grpSpPr>
        <p:sp>
          <p:nvSpPr>
            <p:cNvPr id="6" name="Freeform 22"/>
            <p:cNvSpPr>
              <a:spLocks noEditPoints="1"/>
            </p:cNvSpPr>
            <p:nvPr/>
          </p:nvSpPr>
          <p:spPr bwMode="auto">
            <a:xfrm>
              <a:off x="0" y="0"/>
              <a:ext cx="365125" cy="331788"/>
            </a:xfrm>
            <a:custGeom>
              <a:avLst/>
              <a:gdLst>
                <a:gd name="T0" fmla="*/ 2147483647 w 97"/>
                <a:gd name="T1" fmla="*/ 2147483647 h 88"/>
                <a:gd name="T2" fmla="*/ 2147483647 w 97"/>
                <a:gd name="T3" fmla="*/ 2147483647 h 88"/>
                <a:gd name="T4" fmla="*/ 2147483647 w 97"/>
                <a:gd name="T5" fmla="*/ 0 h 88"/>
                <a:gd name="T6" fmla="*/ 0 w 97"/>
                <a:gd name="T7" fmla="*/ 2147483647 h 88"/>
                <a:gd name="T8" fmla="*/ 2147483647 w 97"/>
                <a:gd name="T9" fmla="*/ 2147483647 h 88"/>
                <a:gd name="T10" fmla="*/ 2147483647 w 97"/>
                <a:gd name="T11" fmla="*/ 2147483647 h 88"/>
                <a:gd name="T12" fmla="*/ 2147483647 w 97"/>
                <a:gd name="T13" fmla="*/ 2147483647 h 88"/>
                <a:gd name="T14" fmla="*/ 2147483647 w 97"/>
                <a:gd name="T15" fmla="*/ 2147483647 h 88"/>
                <a:gd name="T16" fmla="*/ 2147483647 w 97"/>
                <a:gd name="T17" fmla="*/ 2147483647 h 88"/>
                <a:gd name="T18" fmla="*/ 2147483647 w 97"/>
                <a:gd name="T19" fmla="*/ 2147483647 h 88"/>
                <a:gd name="T20" fmla="*/ 2147483647 w 97"/>
                <a:gd name="T21" fmla="*/ 2147483647 h 88"/>
                <a:gd name="T22" fmla="*/ 2147483647 w 97"/>
                <a:gd name="T23" fmla="*/ 2147483647 h 88"/>
                <a:gd name="T24" fmla="*/ 2147483647 w 97"/>
                <a:gd name="T25" fmla="*/ 2147483647 h 88"/>
                <a:gd name="T26" fmla="*/ 2147483647 w 97"/>
                <a:gd name="T27" fmla="*/ 2147483647 h 88"/>
                <a:gd name="T28" fmla="*/ 2147483647 w 97"/>
                <a:gd name="T29" fmla="*/ 2147483647 h 88"/>
                <a:gd name="T30" fmla="*/ 2147483647 w 97"/>
                <a:gd name="T31" fmla="*/ 2147483647 h 88"/>
                <a:gd name="T32" fmla="*/ 2147483647 w 97"/>
                <a:gd name="T33" fmla="*/ 2147483647 h 88"/>
                <a:gd name="T34" fmla="*/ 2147483647 w 97"/>
                <a:gd name="T35" fmla="*/ 2147483647 h 88"/>
                <a:gd name="T36" fmla="*/ 2147483647 w 97"/>
                <a:gd name="T37" fmla="*/ 2147483647 h 88"/>
                <a:gd name="T38" fmla="*/ 2147483647 w 97"/>
                <a:gd name="T39" fmla="*/ 2147483647 h 88"/>
                <a:gd name="T40" fmla="*/ 2147483647 w 97"/>
                <a:gd name="T41" fmla="*/ 2147483647 h 8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7" h="88">
                  <a:moveTo>
                    <a:pt x="93" y="34"/>
                  </a:moveTo>
                  <a:cubicBezTo>
                    <a:pt x="94" y="34"/>
                    <a:pt x="96" y="34"/>
                    <a:pt x="97" y="34"/>
                  </a:cubicBezTo>
                  <a:cubicBezTo>
                    <a:pt x="93" y="14"/>
                    <a:pt x="72" y="0"/>
                    <a:pt x="48" y="0"/>
                  </a:cubicBezTo>
                  <a:cubicBezTo>
                    <a:pt x="22" y="0"/>
                    <a:pt x="0" y="18"/>
                    <a:pt x="0" y="41"/>
                  </a:cubicBezTo>
                  <a:cubicBezTo>
                    <a:pt x="0" y="54"/>
                    <a:pt x="7" y="65"/>
                    <a:pt x="19" y="74"/>
                  </a:cubicBezTo>
                  <a:cubicBezTo>
                    <a:pt x="15" y="88"/>
                    <a:pt x="15" y="88"/>
                    <a:pt x="15" y="88"/>
                  </a:cubicBezTo>
                  <a:cubicBezTo>
                    <a:pt x="31" y="80"/>
                    <a:pt x="31" y="80"/>
                    <a:pt x="31" y="80"/>
                  </a:cubicBezTo>
                  <a:cubicBezTo>
                    <a:pt x="38" y="81"/>
                    <a:pt x="42" y="82"/>
                    <a:pt x="48" y="82"/>
                  </a:cubicBezTo>
                  <a:cubicBezTo>
                    <a:pt x="50" y="82"/>
                    <a:pt x="51" y="82"/>
                    <a:pt x="53" y="82"/>
                  </a:cubicBezTo>
                  <a:cubicBezTo>
                    <a:pt x="52" y="79"/>
                    <a:pt x="51" y="75"/>
                    <a:pt x="51" y="72"/>
                  </a:cubicBezTo>
                  <a:cubicBezTo>
                    <a:pt x="51" y="51"/>
                    <a:pt x="70" y="34"/>
                    <a:pt x="93" y="34"/>
                  </a:cubicBezTo>
                  <a:close/>
                  <a:moveTo>
                    <a:pt x="67" y="21"/>
                  </a:moveTo>
                  <a:cubicBezTo>
                    <a:pt x="70" y="21"/>
                    <a:pt x="73" y="23"/>
                    <a:pt x="73" y="27"/>
                  </a:cubicBezTo>
                  <a:cubicBezTo>
                    <a:pt x="73" y="30"/>
                    <a:pt x="70" y="33"/>
                    <a:pt x="67" y="33"/>
                  </a:cubicBezTo>
                  <a:cubicBezTo>
                    <a:pt x="63" y="33"/>
                    <a:pt x="59" y="30"/>
                    <a:pt x="59" y="27"/>
                  </a:cubicBezTo>
                  <a:cubicBezTo>
                    <a:pt x="59" y="23"/>
                    <a:pt x="63" y="21"/>
                    <a:pt x="67" y="21"/>
                  </a:cubicBezTo>
                  <a:close/>
                  <a:moveTo>
                    <a:pt x="33" y="33"/>
                  </a:moveTo>
                  <a:cubicBezTo>
                    <a:pt x="29" y="33"/>
                    <a:pt x="25" y="30"/>
                    <a:pt x="25" y="27"/>
                  </a:cubicBezTo>
                  <a:cubicBezTo>
                    <a:pt x="25" y="23"/>
                    <a:pt x="29" y="21"/>
                    <a:pt x="33" y="21"/>
                  </a:cubicBezTo>
                  <a:cubicBezTo>
                    <a:pt x="36" y="21"/>
                    <a:pt x="39" y="23"/>
                    <a:pt x="39" y="27"/>
                  </a:cubicBezTo>
                  <a:cubicBezTo>
                    <a:pt x="39" y="30"/>
                    <a:pt x="36" y="33"/>
                    <a:pt x="33" y="33"/>
                  </a:cubicBezTo>
                  <a:close/>
                </a:path>
              </a:pathLst>
            </a:custGeom>
            <a:solidFill>
              <a:srgbClr val="4DBF4D"/>
            </a:solidFill>
            <a:ln w="12700" cap="flat" cmpd="sng">
              <a:solidFill>
                <a:schemeClr val="bg1"/>
              </a:solidFill>
              <a:round/>
            </a:ln>
            <a:effectLst>
              <a:outerShdw dist="63500" dir="8100000" algn="ctr" rotWithShape="0">
                <a:srgbClr val="000000">
                  <a:alpha val="25000"/>
                </a:srgbClr>
              </a:outerShdw>
            </a:effectLst>
          </p:spPr>
          <p:txBody>
            <a:bodyPr anchor="ctr"/>
            <a:lstStyle/>
            <a:p>
              <a:endParaRPr lang="zh-CN" altLang="en-US"/>
            </a:p>
          </p:txBody>
        </p:sp>
        <p:sp>
          <p:nvSpPr>
            <p:cNvPr id="7" name="Freeform 23"/>
            <p:cNvSpPr>
              <a:spLocks noEditPoints="1"/>
            </p:cNvSpPr>
            <p:nvPr/>
          </p:nvSpPr>
          <p:spPr bwMode="auto">
            <a:xfrm>
              <a:off x="203200" y="136525"/>
              <a:ext cx="311150" cy="280988"/>
            </a:xfrm>
            <a:custGeom>
              <a:avLst/>
              <a:gdLst>
                <a:gd name="T0" fmla="*/ 2147483647 w 83"/>
                <a:gd name="T1" fmla="*/ 2147483647 h 75"/>
                <a:gd name="T2" fmla="*/ 2147483647 w 83"/>
                <a:gd name="T3" fmla="*/ 0 h 75"/>
                <a:gd name="T4" fmla="*/ 0 w 83"/>
                <a:gd name="T5" fmla="*/ 2147483647 h 75"/>
                <a:gd name="T6" fmla="*/ 2147483647 w 83"/>
                <a:gd name="T7" fmla="*/ 2147483647 h 75"/>
                <a:gd name="T8" fmla="*/ 2147483647 w 83"/>
                <a:gd name="T9" fmla="*/ 2147483647 h 75"/>
                <a:gd name="T10" fmla="*/ 2147483647 w 83"/>
                <a:gd name="T11" fmla="*/ 2147483647 h 75"/>
                <a:gd name="T12" fmla="*/ 2147483647 w 83"/>
                <a:gd name="T13" fmla="*/ 2147483647 h 75"/>
                <a:gd name="T14" fmla="*/ 2147483647 w 83"/>
                <a:gd name="T15" fmla="*/ 2147483647 h 75"/>
                <a:gd name="T16" fmla="*/ 2147483647 w 83"/>
                <a:gd name="T17" fmla="*/ 2147483647 h 75"/>
                <a:gd name="T18" fmla="*/ 2147483647 w 83"/>
                <a:gd name="T19" fmla="*/ 2147483647 h 75"/>
                <a:gd name="T20" fmla="*/ 2147483647 w 83"/>
                <a:gd name="T21" fmla="*/ 2147483647 h 75"/>
                <a:gd name="T22" fmla="*/ 2147483647 w 83"/>
                <a:gd name="T23" fmla="*/ 2147483647 h 75"/>
                <a:gd name="T24" fmla="*/ 2147483647 w 83"/>
                <a:gd name="T25" fmla="*/ 2147483647 h 75"/>
                <a:gd name="T26" fmla="*/ 2147483647 w 83"/>
                <a:gd name="T27" fmla="*/ 2147483647 h 75"/>
                <a:gd name="T28" fmla="*/ 2147483647 w 83"/>
                <a:gd name="T29" fmla="*/ 2147483647 h 75"/>
                <a:gd name="T30" fmla="*/ 2147483647 w 83"/>
                <a:gd name="T31" fmla="*/ 2147483647 h 75"/>
                <a:gd name="T32" fmla="*/ 2147483647 w 83"/>
                <a:gd name="T33" fmla="*/ 2147483647 h 75"/>
                <a:gd name="T34" fmla="*/ 2147483647 w 83"/>
                <a:gd name="T35" fmla="*/ 2147483647 h 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3" h="75">
                  <a:moveTo>
                    <a:pt x="83" y="35"/>
                  </a:moveTo>
                  <a:cubicBezTo>
                    <a:pt x="83" y="16"/>
                    <a:pt x="63" y="0"/>
                    <a:pt x="42" y="0"/>
                  </a:cubicBezTo>
                  <a:cubicBezTo>
                    <a:pt x="19" y="0"/>
                    <a:pt x="0" y="16"/>
                    <a:pt x="0" y="35"/>
                  </a:cubicBezTo>
                  <a:cubicBezTo>
                    <a:pt x="0" y="55"/>
                    <a:pt x="19" y="70"/>
                    <a:pt x="42" y="70"/>
                  </a:cubicBezTo>
                  <a:cubicBezTo>
                    <a:pt x="46" y="70"/>
                    <a:pt x="51" y="69"/>
                    <a:pt x="56" y="68"/>
                  </a:cubicBezTo>
                  <a:cubicBezTo>
                    <a:pt x="69" y="75"/>
                    <a:pt x="69" y="75"/>
                    <a:pt x="69" y="75"/>
                  </a:cubicBezTo>
                  <a:cubicBezTo>
                    <a:pt x="66" y="63"/>
                    <a:pt x="66" y="63"/>
                    <a:pt x="66" y="63"/>
                  </a:cubicBezTo>
                  <a:cubicBezTo>
                    <a:pt x="75" y="56"/>
                    <a:pt x="83" y="46"/>
                    <a:pt x="83" y="35"/>
                  </a:cubicBezTo>
                  <a:close/>
                  <a:moveTo>
                    <a:pt x="28" y="29"/>
                  </a:moveTo>
                  <a:cubicBezTo>
                    <a:pt x="26" y="29"/>
                    <a:pt x="23" y="27"/>
                    <a:pt x="23" y="24"/>
                  </a:cubicBezTo>
                  <a:cubicBezTo>
                    <a:pt x="23" y="22"/>
                    <a:pt x="26" y="20"/>
                    <a:pt x="28" y="20"/>
                  </a:cubicBezTo>
                  <a:cubicBezTo>
                    <a:pt x="32" y="20"/>
                    <a:pt x="34" y="22"/>
                    <a:pt x="34" y="24"/>
                  </a:cubicBezTo>
                  <a:cubicBezTo>
                    <a:pt x="34" y="27"/>
                    <a:pt x="32" y="29"/>
                    <a:pt x="28" y="29"/>
                  </a:cubicBezTo>
                  <a:close/>
                  <a:moveTo>
                    <a:pt x="55" y="29"/>
                  </a:moveTo>
                  <a:cubicBezTo>
                    <a:pt x="52" y="29"/>
                    <a:pt x="50" y="27"/>
                    <a:pt x="50" y="24"/>
                  </a:cubicBezTo>
                  <a:cubicBezTo>
                    <a:pt x="50" y="22"/>
                    <a:pt x="52" y="20"/>
                    <a:pt x="55" y="20"/>
                  </a:cubicBezTo>
                  <a:cubicBezTo>
                    <a:pt x="58" y="20"/>
                    <a:pt x="61" y="22"/>
                    <a:pt x="61" y="24"/>
                  </a:cubicBezTo>
                  <a:cubicBezTo>
                    <a:pt x="61" y="27"/>
                    <a:pt x="58" y="29"/>
                    <a:pt x="55" y="29"/>
                  </a:cubicBezTo>
                  <a:close/>
                </a:path>
              </a:pathLst>
            </a:custGeom>
            <a:solidFill>
              <a:srgbClr val="4DBF4D"/>
            </a:solidFill>
            <a:ln w="12700" cap="flat" cmpd="sng">
              <a:solidFill>
                <a:schemeClr val="bg1"/>
              </a:solidFill>
              <a:round/>
            </a:ln>
            <a:effectLst>
              <a:outerShdw dist="63500" dir="8100000" algn="ctr" rotWithShape="0">
                <a:srgbClr val="000000">
                  <a:alpha val="25000"/>
                </a:srgbClr>
              </a:outerShdw>
            </a:effectLst>
          </p:spPr>
          <p:txBody>
            <a:bodyPr anchor="ctr"/>
            <a:lstStyle/>
            <a:p>
              <a:endParaRPr lang="zh-CN" altLang="en-US"/>
            </a:p>
          </p:txBody>
        </p:sp>
      </p:grpSp>
      <p:sp>
        <p:nvSpPr>
          <p:cNvPr id="14" name="文本框 13"/>
          <p:cNvSpPr txBox="1"/>
          <p:nvPr/>
        </p:nvSpPr>
        <p:spPr>
          <a:xfrm>
            <a:off x="1337639" y="2814196"/>
            <a:ext cx="6624736" cy="52197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第</a:t>
            </a:r>
            <a:r>
              <a:rPr lang="en-US" altLang="zh-CN" sz="2800" dirty="0" smtClean="0">
                <a:solidFill>
                  <a:schemeClr val="bg1"/>
                </a:solidFill>
                <a:latin typeface="微软雅黑" panose="020B0503020204020204" pitchFamily="34" charset="-122"/>
                <a:ea typeface="微软雅黑" panose="020B0503020204020204" pitchFamily="34" charset="-122"/>
              </a:rPr>
              <a:t>3</a:t>
            </a:r>
            <a:r>
              <a:rPr lang="zh-CN" altLang="en-US" sz="2800" dirty="0" smtClean="0">
                <a:solidFill>
                  <a:schemeClr val="bg1"/>
                </a:solidFill>
                <a:latin typeface="微软雅黑" panose="020B0503020204020204" pitchFamily="34" charset="-122"/>
                <a:ea typeface="微软雅黑" panose="020B0503020204020204" pitchFamily="34" charset="-122"/>
              </a:rPr>
              <a:t>讲 样式</a:t>
            </a:r>
            <a:r>
              <a:rPr lang="zh-CN" altLang="en-US" sz="2800" dirty="0">
                <a:solidFill>
                  <a:schemeClr val="bg1"/>
                </a:solidFill>
                <a:latin typeface="微软雅黑" panose="020B0503020204020204" pitchFamily="34" charset="-122"/>
                <a:ea typeface="微软雅黑" panose="020B0503020204020204" pitchFamily="34" charset="-122"/>
              </a:rPr>
              <a:t>与布局</a:t>
            </a:r>
            <a:endParaRPr lang="en-US" altLang="zh-CN" sz="2800" dirty="0">
              <a:solidFill>
                <a:schemeClr val="bg1"/>
              </a:solidFill>
              <a:latin typeface="微软雅黑" panose="020B0503020204020204" pitchFamily="34" charset="-122"/>
              <a:ea typeface="微软雅黑" panose="020B0503020204020204" pitchFamily="34" charset="-122"/>
            </a:endParaRPr>
          </a:p>
        </p:txBody>
      </p:sp>
      <p:sp>
        <p:nvSpPr>
          <p:cNvPr id="21" name="矩形 20"/>
          <p:cNvSpPr/>
          <p:nvPr/>
        </p:nvSpPr>
        <p:spPr>
          <a:xfrm>
            <a:off x="4100127" y="4083918"/>
            <a:ext cx="1099761"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3865177" y="3575216"/>
            <a:ext cx="1569660" cy="369332"/>
          </a:xfrm>
          <a:prstGeom prst="rect">
            <a:avLst/>
          </a:prstGeom>
        </p:spPr>
        <p:txBody>
          <a:bodyPr wrap="none">
            <a:spAutoFit/>
          </a:bodyPr>
          <a:lstStyle/>
          <a:p>
            <a:r>
              <a:rPr lang="zh-CN" altLang="en-US" dirty="0" smtClean="0"/>
              <a:t>主讲：李高杰</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3" presetClass="entr" presetSubtype="32"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strVal val="4*#ppt_w"/>
                                          </p:val>
                                        </p:tav>
                                        <p:tav tm="100000">
                                          <p:val>
                                            <p:strVal val="#ppt_w"/>
                                          </p:val>
                                        </p:tav>
                                      </p:tavLst>
                                    </p:anim>
                                    <p:anim calcmode="lin" valueType="num">
                                      <p:cBhvr>
                                        <p:cTn id="14" dur="500" fill="hold"/>
                                        <p:tgtEl>
                                          <p:spTgt spid="5"/>
                                        </p:tgtEl>
                                        <p:attrNameLst>
                                          <p:attrName>ppt_h</p:attrName>
                                        </p:attrNameLst>
                                      </p:cBhvr>
                                      <p:tavLst>
                                        <p:tav tm="0">
                                          <p:val>
                                            <p:strVal val="4*#ppt_h"/>
                                          </p:val>
                                        </p:tav>
                                        <p:tav tm="100000">
                                          <p:val>
                                            <p:strVal val="#ppt_h"/>
                                          </p:val>
                                        </p:tav>
                                      </p:tavLst>
                                    </p:anim>
                                  </p:childTnLst>
                                </p:cTn>
                              </p:par>
                            </p:childTnLst>
                          </p:cTn>
                        </p:par>
                        <p:par>
                          <p:cTn id="15" fill="hold">
                            <p:stCondLst>
                              <p:cond delay="1500"/>
                            </p:stCondLst>
                            <p:childTnLst>
                              <p:par>
                                <p:cTn id="16" presetID="14" presetClass="entr" presetSubtype="10"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randombar(horizontal)">
                                      <p:cBhvr>
                                        <p:cTn id="18" dur="500"/>
                                        <p:tgtEl>
                                          <p:spTgt spid="15"/>
                                        </p:tgtEl>
                                      </p:cBhvr>
                                    </p:animEffect>
                                  </p:childTnLst>
                                </p:cTn>
                              </p:par>
                            </p:childTnLst>
                          </p:cTn>
                        </p:par>
                        <p:par>
                          <p:cTn id="19" fill="hold">
                            <p:stCondLst>
                              <p:cond delay="2000"/>
                            </p:stCondLst>
                            <p:childTnLst>
                              <p:par>
                                <p:cTn id="20" presetID="52" presetClass="entr" presetSubtype="0" fill="hold" grpId="0" nodeType="afterEffect">
                                  <p:stCondLst>
                                    <p:cond delay="0"/>
                                  </p:stCondLst>
                                  <p:iterate type="lt">
                                    <p:tmPct val="10000"/>
                                  </p:iterate>
                                  <p:childTnLst>
                                    <p:set>
                                      <p:cBhvr>
                                        <p:cTn id="21" dur="1" fill="hold">
                                          <p:stCondLst>
                                            <p:cond delay="0"/>
                                          </p:stCondLst>
                                        </p:cTn>
                                        <p:tgtEl>
                                          <p:spTgt spid="14"/>
                                        </p:tgtEl>
                                        <p:attrNameLst>
                                          <p:attrName>style.visibility</p:attrName>
                                        </p:attrNameLst>
                                      </p:cBhvr>
                                      <p:to>
                                        <p:strVal val="visible"/>
                                      </p:to>
                                    </p:set>
                                    <p:animScale>
                                      <p:cBhvr>
                                        <p:cTn id="22"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 0 0" pathEditMode="relative" ptsTypes="">
                                      <p:cBhvr>
                                        <p:cTn id="23" dur="1000" decel="50000" fill="hold">
                                          <p:stCondLst>
                                            <p:cond delay="0"/>
                                          </p:stCondLst>
                                        </p:cTn>
                                        <p:tgtEl>
                                          <p:spTgt spid="14"/>
                                        </p:tgtEl>
                                        <p:attrNameLst>
                                          <p:attrName>ppt_x</p:attrName>
                                          <p:attrName>ppt_y</p:attrName>
                                        </p:attrNameLst>
                                      </p:cBhvr>
                                    </p:animMotion>
                                    <p:animEffect transition="in" filter="fade">
                                      <p:cBhvr>
                                        <p:cTn id="24"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3  </a:t>
            </a:r>
            <a:r>
              <a:rPr lang="zh-CN" altLang="en-US" dirty="0"/>
              <a:t>基础样式</a:t>
            </a:r>
          </a:p>
        </p:txBody>
      </p:sp>
      <p:sp>
        <p:nvSpPr>
          <p:cNvPr id="3" name="矩形 2"/>
          <p:cNvSpPr/>
          <p:nvPr/>
        </p:nvSpPr>
        <p:spPr>
          <a:xfrm>
            <a:off x="375403" y="626264"/>
            <a:ext cx="1673860" cy="368300"/>
          </a:xfrm>
          <a:prstGeom prst="rect">
            <a:avLst/>
          </a:prstGeom>
          <a:solidFill>
            <a:schemeClr val="accent2"/>
          </a:solidFill>
        </p:spPr>
        <p:txBody>
          <a:bodyPr wrap="none">
            <a:spAutoFit/>
          </a:bodyPr>
          <a:lstStyle/>
          <a:p>
            <a:pPr algn="just">
              <a:spcBef>
                <a:spcPts val="1200"/>
              </a:spcBef>
              <a:spcAft>
                <a:spcPts val="600"/>
              </a:spcAft>
            </a:pPr>
            <a:r>
              <a:rPr lang="en-US" altLang="zh-CN" b="1" dirty="0" smtClean="0">
                <a:solidFill>
                  <a:schemeClr val="bg1"/>
                </a:solidFill>
                <a:latin typeface="Arial" panose="020B0604020202020204" pitchFamily="34" charset="0"/>
              </a:rPr>
              <a:t>3.</a:t>
            </a:r>
            <a:r>
              <a:rPr b="1" dirty="0" smtClean="0">
                <a:solidFill>
                  <a:schemeClr val="bg1"/>
                </a:solidFill>
                <a:latin typeface="Arial" panose="020B0604020202020204" pitchFamily="34" charset="0"/>
              </a:rPr>
              <a:t>3.2 </a:t>
            </a:r>
            <a:r>
              <a:rPr b="1" dirty="0">
                <a:solidFill>
                  <a:schemeClr val="bg1"/>
                </a:solidFill>
                <a:latin typeface="Arial" panose="020B0604020202020204" pitchFamily="34" charset="0"/>
              </a:rPr>
              <a:t>字体样式</a:t>
            </a:r>
          </a:p>
        </p:txBody>
      </p:sp>
      <p:sp>
        <p:nvSpPr>
          <p:cNvPr id="4" name="文本框 3"/>
          <p:cNvSpPr txBox="1"/>
          <p:nvPr/>
        </p:nvSpPr>
        <p:spPr>
          <a:xfrm>
            <a:off x="1495425" y="1318260"/>
            <a:ext cx="2061845" cy="645160"/>
          </a:xfrm>
          <a:prstGeom prst="rect">
            <a:avLst/>
          </a:prstGeom>
          <a:noFill/>
        </p:spPr>
        <p:txBody>
          <a:bodyPr wrap="square" rtlCol="0" anchor="t">
            <a:spAutoFit/>
          </a:bodyPr>
          <a:lstStyle/>
          <a:p>
            <a:r>
              <a:rPr lang="zh-CN" altLang="en-US"/>
              <a:t>字体样式用于设置字体。</a:t>
            </a:r>
          </a:p>
        </p:txBody>
      </p:sp>
      <p:pic>
        <p:nvPicPr>
          <p:cNvPr id="28" name="图片 28" descr="C:\Users\DELL\Desktop\2019-07-24_192232.png"/>
          <p:cNvPicPr/>
          <p:nvPr/>
        </p:nvPicPr>
        <p:blipFill>
          <a:blip r:embed="rId2">
            <a:extLst>
              <a:ext uri="{28A0092B-C50C-407E-A947-70E740481C1C}">
                <a14:useLocalDpi xmlns:a14="http://schemas.microsoft.com/office/drawing/2010/main" val="0"/>
              </a:ext>
            </a:extLst>
          </a:blip>
          <a:srcRect/>
          <a:stretch>
            <a:fillRect/>
          </a:stretch>
        </p:blipFill>
        <p:spPr bwMode="auto">
          <a:xfrm>
            <a:off x="4791710" y="2677160"/>
            <a:ext cx="1526540" cy="554990"/>
          </a:xfrm>
          <a:prstGeom prst="rect">
            <a:avLst/>
          </a:prstGeom>
          <a:noFill/>
          <a:ln>
            <a:solidFill>
              <a:schemeClr val="tx1"/>
            </a:solidFill>
          </a:ln>
        </p:spPr>
      </p:pic>
      <p:sp>
        <p:nvSpPr>
          <p:cNvPr id="5" name="文本框 4"/>
          <p:cNvSpPr txBox="1"/>
          <p:nvPr/>
        </p:nvSpPr>
        <p:spPr>
          <a:xfrm>
            <a:off x="1567180" y="2178685"/>
            <a:ext cx="2540000" cy="1753235"/>
          </a:xfrm>
          <a:prstGeom prst="rect">
            <a:avLst/>
          </a:prstGeom>
          <a:noFill/>
        </p:spPr>
        <p:txBody>
          <a:bodyPr wrap="square" rtlCol="0" anchor="t">
            <a:spAutoFit/>
          </a:bodyPr>
          <a:lstStyle/>
          <a:p>
            <a:r>
              <a:rPr lang="zh-CN" altLang="en-US"/>
              <a:t>text {</a:t>
            </a:r>
          </a:p>
          <a:p>
            <a:r>
              <a:rPr lang="zh-CN" altLang="en-US"/>
              <a:t>font-family: "Microsoft YaHei"; font-size: 50rpx;</a:t>
            </a:r>
          </a:p>
          <a:p>
            <a:r>
              <a:rPr lang="zh-CN" altLang="en-US"/>
              <a:t>font-style:oblique; font-weight:bold;</a:t>
            </a:r>
          </a:p>
          <a:p>
            <a:r>
              <a:rPr lang="zh-CN" altLang="en-US"/>
              <a:t>}</a:t>
            </a:r>
          </a:p>
        </p:txBody>
      </p:sp>
      <p:sp>
        <p:nvSpPr>
          <p:cNvPr id="6" name="文本框 5"/>
          <p:cNvSpPr txBox="1"/>
          <p:nvPr/>
        </p:nvSpPr>
        <p:spPr>
          <a:xfrm>
            <a:off x="5088255" y="3415030"/>
            <a:ext cx="2540000" cy="337185"/>
          </a:xfrm>
          <a:prstGeom prst="rect">
            <a:avLst/>
          </a:prstGeom>
          <a:noFill/>
        </p:spPr>
        <p:txBody>
          <a:bodyPr wrap="square" rtlCol="0" anchor="t">
            <a:spAutoFit/>
          </a:bodyPr>
          <a:lstStyle/>
          <a:p>
            <a:r>
              <a:rPr lang="zh-CN" altLang="en-US" sz="1600"/>
              <a:t>效果图</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4  </a:t>
            </a:r>
            <a:r>
              <a:rPr lang="zh-CN" altLang="en-US" dirty="0"/>
              <a:t>box盒子模型</a:t>
            </a:r>
          </a:p>
        </p:txBody>
      </p:sp>
      <p:sp>
        <p:nvSpPr>
          <p:cNvPr id="3" name="矩形 2"/>
          <p:cNvSpPr/>
          <p:nvPr/>
        </p:nvSpPr>
        <p:spPr>
          <a:xfrm>
            <a:off x="517643" y="618644"/>
            <a:ext cx="2070100" cy="368300"/>
          </a:xfrm>
          <a:prstGeom prst="rect">
            <a:avLst/>
          </a:prstGeom>
          <a:solidFill>
            <a:schemeClr val="accent2"/>
          </a:solidFill>
        </p:spPr>
        <p:txBody>
          <a:bodyPr wrap="none">
            <a:spAutoFit/>
          </a:bodyPr>
          <a:lstStyle/>
          <a:p>
            <a:pPr algn="just">
              <a:spcBef>
                <a:spcPts val="1200"/>
              </a:spcBef>
              <a:spcAft>
                <a:spcPts val="600"/>
              </a:spcAft>
            </a:pPr>
            <a:r>
              <a:rPr lang="en-US" altLang="zh-CN" b="1" dirty="0" smtClean="0">
                <a:solidFill>
                  <a:schemeClr val="bg1"/>
                </a:solidFill>
                <a:latin typeface="Arial" panose="020B0604020202020204" pitchFamily="34" charset="0"/>
              </a:rPr>
              <a:t>3.4.</a:t>
            </a:r>
            <a:r>
              <a:rPr b="1" dirty="0" smtClean="0">
                <a:solidFill>
                  <a:schemeClr val="bg1"/>
                </a:solidFill>
                <a:latin typeface="Arial" panose="020B0604020202020204" pitchFamily="34" charset="0"/>
              </a:rPr>
              <a:t>1</a:t>
            </a:r>
            <a:r>
              <a:rPr b="1" dirty="0">
                <a:solidFill>
                  <a:schemeClr val="bg1"/>
                </a:solidFill>
                <a:latin typeface="Arial" panose="020B0604020202020204" pitchFamily="34" charset="0"/>
              </a:rPr>
              <a:t>盒子模型概念</a:t>
            </a:r>
          </a:p>
        </p:txBody>
      </p:sp>
      <p:sp>
        <p:nvSpPr>
          <p:cNvPr id="7" name="文本框 6"/>
          <p:cNvSpPr txBox="1"/>
          <p:nvPr/>
        </p:nvSpPr>
        <p:spPr>
          <a:xfrm>
            <a:off x="794385" y="1372235"/>
            <a:ext cx="4114800" cy="2861310"/>
          </a:xfrm>
          <a:prstGeom prst="rect">
            <a:avLst/>
          </a:prstGeom>
          <a:noFill/>
        </p:spPr>
        <p:txBody>
          <a:bodyPr wrap="square" rtlCol="0" anchor="t">
            <a:spAutoFit/>
          </a:bodyPr>
          <a:lstStyle/>
          <a:p>
            <a:r>
              <a:rPr lang="zh-CN" altLang="en-US"/>
              <a:t>通常在小程序的页面布局中，一个容器内部的元素位置要依赖于box盒子模型，box盒模型（Box Model）是页面设计中必备的基础，下面介绍box盒子模型。</a:t>
            </a:r>
          </a:p>
          <a:p>
            <a:r>
              <a:rPr lang="zh-CN" altLang="en-US"/>
              <a:t>box盒子模型会形成一个矩形框，将这个矩形框形象的看成一个盒子。盒子模型规定了内部处理的元素内容 (content) 、内边距 (padding)、边框 (border) 和外边距 (margin) 的样式，其模型结构如右边所示：</a:t>
            </a:r>
          </a:p>
        </p:txBody>
      </p:sp>
      <p:graphicFrame>
        <p:nvGraphicFramePr>
          <p:cNvPr id="8" name="对象 7"/>
          <p:cNvGraphicFramePr/>
          <p:nvPr/>
        </p:nvGraphicFramePr>
        <p:xfrm>
          <a:off x="5193665" y="1479550"/>
          <a:ext cx="3170555" cy="2183765"/>
        </p:xfrm>
        <a:graphic>
          <a:graphicData uri="http://schemas.openxmlformats.org/presentationml/2006/ole">
            <mc:AlternateContent xmlns:mc="http://schemas.openxmlformats.org/markup-compatibility/2006">
              <mc:Choice xmlns:v="urn:schemas-microsoft-com:vml" Requires="v">
                <p:oleObj spid="_x0000_s1026" r:id="rId3" imgW="3509645" imgH="2312035" progId="Visio.Drawing.11">
                  <p:embed/>
                </p:oleObj>
              </mc:Choice>
              <mc:Fallback>
                <p:oleObj r:id="rId3" imgW="3509645" imgH="2312035" progId="Visio.Drawing.11">
                  <p:embed/>
                  <p:pic>
                    <p:nvPicPr>
                      <p:cNvPr id="0" name="图片 8"/>
                      <p:cNvPicPr/>
                      <p:nvPr/>
                    </p:nvPicPr>
                    <p:blipFill>
                      <a:blip r:embed="rId4"/>
                      <a:stretch>
                        <a:fillRect/>
                      </a:stretch>
                    </p:blipFill>
                    <p:spPr>
                      <a:xfrm>
                        <a:off x="5193665" y="1479550"/>
                        <a:ext cx="3170555" cy="2183765"/>
                      </a:xfrm>
                      <a:prstGeom prst="rect">
                        <a:avLst/>
                      </a:prstGeom>
                    </p:spPr>
                  </p:pic>
                </p:oleObj>
              </mc:Fallback>
            </mc:AlternateContent>
          </a:graphicData>
        </a:graphic>
      </p:graphicFrame>
      <p:sp>
        <p:nvSpPr>
          <p:cNvPr id="10" name="文本框 9"/>
          <p:cNvSpPr txBox="1"/>
          <p:nvPr/>
        </p:nvSpPr>
        <p:spPr>
          <a:xfrm>
            <a:off x="5946775" y="3780790"/>
            <a:ext cx="2540000" cy="337185"/>
          </a:xfrm>
          <a:prstGeom prst="rect">
            <a:avLst/>
          </a:prstGeom>
          <a:noFill/>
        </p:spPr>
        <p:txBody>
          <a:bodyPr wrap="square" rtlCol="0" anchor="t">
            <a:spAutoFit/>
          </a:bodyPr>
          <a:lstStyle/>
          <a:p>
            <a:r>
              <a:rPr lang="en-US" altLang="zh-CN" sz="1600"/>
              <a:t>  </a:t>
            </a:r>
            <a:r>
              <a:rPr lang="zh-CN" altLang="en-US" sz="1600"/>
              <a:t>box盒子模型 </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4  </a:t>
            </a:r>
            <a:r>
              <a:rPr lang="zh-CN" altLang="en-US" dirty="0"/>
              <a:t>box盒子模型</a:t>
            </a:r>
          </a:p>
        </p:txBody>
      </p:sp>
      <p:sp>
        <p:nvSpPr>
          <p:cNvPr id="3" name="矩形 2"/>
          <p:cNvSpPr/>
          <p:nvPr/>
        </p:nvSpPr>
        <p:spPr>
          <a:xfrm>
            <a:off x="517643" y="618644"/>
            <a:ext cx="2070100" cy="368300"/>
          </a:xfrm>
          <a:prstGeom prst="rect">
            <a:avLst/>
          </a:prstGeom>
          <a:solidFill>
            <a:schemeClr val="accent2"/>
          </a:solidFill>
        </p:spPr>
        <p:txBody>
          <a:bodyPr wrap="none">
            <a:spAutoFit/>
          </a:bodyPr>
          <a:lstStyle/>
          <a:p>
            <a:pPr algn="just">
              <a:spcBef>
                <a:spcPts val="1200"/>
              </a:spcBef>
              <a:spcAft>
                <a:spcPts val="600"/>
              </a:spcAft>
            </a:pPr>
            <a:r>
              <a:rPr lang="en-US" altLang="zh-CN" b="1" dirty="0" smtClean="0">
                <a:solidFill>
                  <a:schemeClr val="bg1"/>
                </a:solidFill>
                <a:latin typeface="Arial" panose="020B0604020202020204" pitchFamily="34" charset="0"/>
              </a:rPr>
              <a:t>3.4.</a:t>
            </a:r>
            <a:r>
              <a:rPr b="1" dirty="0" smtClean="0">
                <a:solidFill>
                  <a:schemeClr val="bg1"/>
                </a:solidFill>
                <a:latin typeface="Arial" panose="020B0604020202020204" pitchFamily="34" charset="0"/>
              </a:rPr>
              <a:t>2</a:t>
            </a:r>
            <a:r>
              <a:rPr b="1" dirty="0">
                <a:solidFill>
                  <a:schemeClr val="bg1"/>
                </a:solidFill>
                <a:latin typeface="Arial" panose="020B0604020202020204" pitchFamily="34" charset="0"/>
              </a:rPr>
              <a:t>盒子模型样式</a:t>
            </a:r>
          </a:p>
        </p:txBody>
      </p:sp>
      <p:sp>
        <p:nvSpPr>
          <p:cNvPr id="7" name="文本框 6"/>
          <p:cNvSpPr txBox="1"/>
          <p:nvPr/>
        </p:nvSpPr>
        <p:spPr>
          <a:xfrm>
            <a:off x="866140" y="1141095"/>
            <a:ext cx="7498080" cy="2861310"/>
          </a:xfrm>
          <a:prstGeom prst="rect">
            <a:avLst/>
          </a:prstGeom>
          <a:noFill/>
        </p:spPr>
        <p:txBody>
          <a:bodyPr wrap="square" rtlCol="0" anchor="t">
            <a:spAutoFit/>
          </a:bodyPr>
          <a:lstStyle/>
          <a:p>
            <a:r>
              <a:rPr lang="zh-CN" altLang="en-US"/>
              <a:t>1.  width与height</a:t>
            </a:r>
          </a:p>
          <a:p>
            <a:r>
              <a:rPr lang="zh-CN" altLang="en-US"/>
              <a:t>box盒子模型使用width和height 定义内容区域的大小。除此之外还可以通过max-height、min-height设置最大高度和最小高度。</a:t>
            </a:r>
          </a:p>
          <a:p>
            <a:r>
              <a:rPr lang="zh-CN" altLang="en-US"/>
              <a:t>2.  margin与padding</a:t>
            </a:r>
          </a:p>
          <a:p>
            <a:r>
              <a:rPr lang="zh-CN" altLang="en-US"/>
              <a:t>padding指内边距，即内容与边框之间的部分，内边距的属性有4种，分别为padding-top、padding-bottom、padding-left和padding-right，其属性值可以是像素，也可以是百分比，通过设置内边距可以控制内容与边框的间隔。</a:t>
            </a:r>
          </a:p>
          <a:p>
            <a:r>
              <a:rPr lang="zh-CN" altLang="en-US"/>
              <a:t>margin指外边距，主要用于设置元素之间的距离。外边距的属性有4种，分别为margin-top、margin-right、margin-bottom、margin-left，其使用方法与内边距类似。</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4  </a:t>
            </a:r>
            <a:r>
              <a:rPr lang="zh-CN" altLang="en-US" dirty="0"/>
              <a:t>box盒子模型</a:t>
            </a:r>
          </a:p>
        </p:txBody>
      </p:sp>
      <p:sp>
        <p:nvSpPr>
          <p:cNvPr id="3" name="矩形 2"/>
          <p:cNvSpPr/>
          <p:nvPr/>
        </p:nvSpPr>
        <p:spPr>
          <a:xfrm>
            <a:off x="517643" y="618644"/>
            <a:ext cx="2070100" cy="368300"/>
          </a:xfrm>
          <a:prstGeom prst="rect">
            <a:avLst/>
          </a:prstGeom>
          <a:solidFill>
            <a:schemeClr val="accent2"/>
          </a:solidFill>
        </p:spPr>
        <p:txBody>
          <a:bodyPr wrap="none">
            <a:spAutoFit/>
          </a:bodyPr>
          <a:lstStyle/>
          <a:p>
            <a:pPr algn="just">
              <a:spcBef>
                <a:spcPts val="1200"/>
              </a:spcBef>
              <a:spcAft>
                <a:spcPts val="600"/>
              </a:spcAft>
            </a:pPr>
            <a:r>
              <a:rPr lang="en-US" altLang="zh-CN" b="1" dirty="0" smtClean="0">
                <a:solidFill>
                  <a:schemeClr val="bg1"/>
                </a:solidFill>
                <a:latin typeface="Arial" panose="020B0604020202020204" pitchFamily="34" charset="0"/>
              </a:rPr>
              <a:t>3.4.</a:t>
            </a:r>
            <a:r>
              <a:rPr b="1" dirty="0" smtClean="0">
                <a:solidFill>
                  <a:schemeClr val="bg1"/>
                </a:solidFill>
                <a:latin typeface="Arial" panose="020B0604020202020204" pitchFamily="34" charset="0"/>
              </a:rPr>
              <a:t>2</a:t>
            </a:r>
            <a:r>
              <a:rPr b="1" dirty="0">
                <a:solidFill>
                  <a:schemeClr val="bg1"/>
                </a:solidFill>
                <a:latin typeface="Arial" panose="020B0604020202020204" pitchFamily="34" charset="0"/>
              </a:rPr>
              <a:t>盒子模型样式</a:t>
            </a:r>
          </a:p>
        </p:txBody>
      </p:sp>
      <p:sp>
        <p:nvSpPr>
          <p:cNvPr id="7" name="文本框 6"/>
          <p:cNvSpPr txBox="1"/>
          <p:nvPr/>
        </p:nvSpPr>
        <p:spPr>
          <a:xfrm>
            <a:off x="822960" y="1134110"/>
            <a:ext cx="7498080" cy="2861310"/>
          </a:xfrm>
          <a:prstGeom prst="rect">
            <a:avLst/>
          </a:prstGeom>
          <a:noFill/>
        </p:spPr>
        <p:txBody>
          <a:bodyPr wrap="square" rtlCol="0" anchor="t">
            <a:spAutoFit/>
          </a:bodyPr>
          <a:lstStyle/>
          <a:p>
            <a:r>
              <a:rPr lang="en-US" altLang="zh-CN"/>
              <a:t>3.  </a:t>
            </a:r>
            <a:r>
              <a:rPr lang="zh-CN" altLang="en-US"/>
              <a:t>边框是内容与外部填充的边界，使用边框属性可以设置边框的样式。</a:t>
            </a:r>
          </a:p>
          <a:p>
            <a:r>
              <a:rPr lang="zh-CN" altLang="en-US"/>
              <a:t>在盒模型中很多样式需要指定方向，通常会有4个属性值，在WXSS文件中常遵循 TRBL原则和相同合并原则来简洁代码。</a:t>
            </a:r>
          </a:p>
          <a:p>
            <a:r>
              <a:rPr lang="zh-CN" altLang="en-US"/>
              <a:t> TRBL原则：按照top、right、button、left的方向来设置属性。</a:t>
            </a:r>
          </a:p>
          <a:p>
            <a:r>
              <a:rPr lang="zh-CN" altLang="en-US"/>
              <a:t>相同合并原则</a:t>
            </a:r>
          </a:p>
          <a:p>
            <a:r>
              <a:rPr lang="zh-CN" altLang="en-US"/>
              <a:t>当4个属性值出现相同的时候，可以按照相同合并原则简化代码。</a:t>
            </a:r>
          </a:p>
          <a:p>
            <a:r>
              <a:rPr lang="zh-CN" altLang="en-US"/>
              <a:t>（1）上下左右的属性值相同时，简化为1个值。</a:t>
            </a:r>
          </a:p>
          <a:p>
            <a:r>
              <a:rPr lang="zh-CN" altLang="en-US"/>
              <a:t>（2）上下和左右的属性值分别相同时，简化为2个值。</a:t>
            </a:r>
          </a:p>
          <a:p>
            <a:r>
              <a:rPr lang="zh-CN" altLang="en-US"/>
              <a:t>（3）左右的属性值相同时，简化为3个值。</a:t>
            </a:r>
          </a:p>
          <a:p>
            <a:endParaRPr lang="zh-CN" alt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5  </a:t>
            </a:r>
            <a:r>
              <a:rPr lang="zh-CN" altLang="en-US" dirty="0"/>
              <a:t>元素类别</a:t>
            </a:r>
          </a:p>
        </p:txBody>
      </p:sp>
      <p:sp>
        <p:nvSpPr>
          <p:cNvPr id="7" name="文本框 6"/>
          <p:cNvSpPr txBox="1"/>
          <p:nvPr/>
        </p:nvSpPr>
        <p:spPr>
          <a:xfrm>
            <a:off x="794385" y="755650"/>
            <a:ext cx="2981325" cy="3415030"/>
          </a:xfrm>
          <a:prstGeom prst="rect">
            <a:avLst/>
          </a:prstGeom>
          <a:noFill/>
        </p:spPr>
        <p:txBody>
          <a:bodyPr wrap="square" rtlCol="0" anchor="t">
            <a:spAutoFit/>
          </a:bodyPr>
          <a:lstStyle/>
          <a:p>
            <a:r>
              <a:t>布局是指页面元素之间的位置关系，小程序组件为页面当中的元素，是构成页面的最小单元。小程序的布局方式分别有flex布局、layer布局以及float布局，在学习小程序的页面布局方式之前，首先需要掌握元素的展示特点，能够对页面布局建立起清晰的认知，根据元素的展示特点分为块级元素、行类元素、内联块级元素三种。</a:t>
            </a:r>
          </a:p>
        </p:txBody>
      </p:sp>
      <p:pic>
        <p:nvPicPr>
          <p:cNvPr id="6" name="图片 6" descr="C:\Users\DELL\Desktop\2019-07-16_163549.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21150" y="1023620"/>
            <a:ext cx="1421765" cy="2545080"/>
          </a:xfrm>
          <a:prstGeom prst="rect">
            <a:avLst/>
          </a:prstGeom>
          <a:noFill/>
          <a:ln>
            <a:solidFill>
              <a:schemeClr val="tx1"/>
            </a:solidFill>
          </a:ln>
        </p:spPr>
      </p:pic>
      <p:pic>
        <p:nvPicPr>
          <p:cNvPr id="29" name="图片 29" descr="C:\Users\DELL\Desktop\2019-07-24_213528.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57545" y="1002030"/>
            <a:ext cx="1453515" cy="2567305"/>
          </a:xfrm>
          <a:prstGeom prst="rect">
            <a:avLst/>
          </a:prstGeom>
          <a:noFill/>
          <a:ln>
            <a:solidFill>
              <a:schemeClr val="tx1"/>
            </a:solidFill>
          </a:ln>
        </p:spPr>
      </p:pic>
      <p:pic>
        <p:nvPicPr>
          <p:cNvPr id="14" name="图片 14" descr="C:\Users\DELL\Desktop\2019-07-16_164944.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77430" y="1002030"/>
            <a:ext cx="1393825" cy="2566670"/>
          </a:xfrm>
          <a:prstGeom prst="rect">
            <a:avLst/>
          </a:prstGeom>
          <a:noFill/>
          <a:ln>
            <a:solidFill>
              <a:schemeClr val="tx1"/>
            </a:solidFill>
          </a:ln>
        </p:spPr>
      </p:pic>
      <p:sp>
        <p:nvSpPr>
          <p:cNvPr id="10" name="文本框 9"/>
          <p:cNvSpPr txBox="1"/>
          <p:nvPr/>
        </p:nvSpPr>
        <p:spPr>
          <a:xfrm>
            <a:off x="4224020" y="3702050"/>
            <a:ext cx="4520565" cy="337185"/>
          </a:xfrm>
          <a:prstGeom prst="rect">
            <a:avLst/>
          </a:prstGeom>
          <a:noFill/>
        </p:spPr>
        <p:txBody>
          <a:bodyPr wrap="square" rtlCol="0" anchor="t">
            <a:spAutoFit/>
          </a:bodyPr>
          <a:lstStyle/>
          <a:p>
            <a:r>
              <a:rPr lang="en-US" altLang="zh-CN" sz="1600"/>
              <a:t> 1.</a:t>
            </a:r>
            <a:r>
              <a:rPr lang="zh-CN" altLang="en-US" sz="1600"/>
              <a:t>块级元素              </a:t>
            </a:r>
            <a:r>
              <a:rPr lang="en-US" altLang="zh-CN" sz="1600"/>
              <a:t>2.</a:t>
            </a:r>
            <a:r>
              <a:rPr lang="zh-CN" altLang="en-US" sz="1600"/>
              <a:t>行类元素              </a:t>
            </a:r>
            <a:r>
              <a:rPr lang="en-US" altLang="zh-CN" sz="1600"/>
              <a:t>3.</a:t>
            </a:r>
            <a:r>
              <a:rPr lang="zh-CN" altLang="en-US" sz="1600"/>
              <a:t>内联块级 </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6  </a:t>
            </a:r>
            <a:r>
              <a:rPr lang="zh-CN" altLang="en-US" dirty="0"/>
              <a:t>flex布局</a:t>
            </a:r>
          </a:p>
        </p:txBody>
      </p:sp>
      <p:sp>
        <p:nvSpPr>
          <p:cNvPr id="7" name="文本框 6"/>
          <p:cNvSpPr txBox="1"/>
          <p:nvPr/>
        </p:nvSpPr>
        <p:spPr>
          <a:xfrm>
            <a:off x="1040765" y="1052830"/>
            <a:ext cx="6819265" cy="3415030"/>
          </a:xfrm>
          <a:prstGeom prst="rect">
            <a:avLst/>
          </a:prstGeom>
          <a:noFill/>
        </p:spPr>
        <p:txBody>
          <a:bodyPr wrap="square" rtlCol="0" anchor="t">
            <a:spAutoFit/>
          </a:bodyPr>
          <a:lstStyle/>
          <a:p>
            <a:r>
              <a:t>任何一个容器都可以指定为flex布局。示例代码如下：</a:t>
            </a:r>
          </a:p>
          <a:p>
            <a:r>
              <a:t>.view {</a:t>
            </a:r>
          </a:p>
          <a:p>
            <a:r>
              <a:t>  display: flex;</a:t>
            </a:r>
          </a:p>
          <a:p>
            <a:r>
              <a:t>}</a:t>
            </a:r>
          </a:p>
          <a:p>
            <a:r>
              <a:t>上述代码中将&lt;view&gt;组件设置为flex布局后，子元素的float、clear和vertical-align属性将失效，采用flex布局的容器，称为flex容器（flex container），容器内部包含的子容器，称为flex项目（flex item），简称“项目”。flex布局发生在父容器和子容器之间，父容器需要有flex的环境，只有设置其属性display：flex后，子容器才能根据自身的属性来布局，简单的说，就是瓜分父容器的空间，如果父容器没有flex的环境，那么子容器就无法使用flex的规则来</a:t>
            </a:r>
            <a:r>
              <a:rPr lang="zh-CN"/>
              <a:t>使用</a:t>
            </a:r>
            <a:r>
              <a:t>父容器的空间。  </a:t>
            </a:r>
          </a:p>
        </p:txBody>
      </p:sp>
      <p:sp>
        <p:nvSpPr>
          <p:cNvPr id="3" name="矩形 2"/>
          <p:cNvSpPr/>
          <p:nvPr/>
        </p:nvSpPr>
        <p:spPr>
          <a:xfrm>
            <a:off x="456434" y="605944"/>
            <a:ext cx="1627369" cy="369332"/>
          </a:xfrm>
          <a:prstGeom prst="rect">
            <a:avLst/>
          </a:prstGeom>
          <a:solidFill>
            <a:schemeClr val="accent2"/>
          </a:solidFill>
        </p:spPr>
        <p:txBody>
          <a:bodyPr wrap="none">
            <a:spAutoFit/>
          </a:bodyPr>
          <a:lstStyle/>
          <a:p>
            <a:pPr algn="just">
              <a:spcBef>
                <a:spcPts val="1200"/>
              </a:spcBef>
              <a:spcAft>
                <a:spcPts val="600"/>
              </a:spcAft>
            </a:pPr>
            <a:r>
              <a:rPr lang="en-US" altLang="zh-CN" b="1" dirty="0" smtClean="0">
                <a:solidFill>
                  <a:schemeClr val="bg1"/>
                </a:solidFill>
                <a:latin typeface="Arial" panose="020B0604020202020204" pitchFamily="34" charset="0"/>
              </a:rPr>
              <a:t>3.</a:t>
            </a:r>
            <a:r>
              <a:rPr altLang="zh-CN" b="1" dirty="0" smtClean="0">
                <a:solidFill>
                  <a:schemeClr val="bg1"/>
                </a:solidFill>
                <a:latin typeface="Arial" panose="020B0604020202020204" pitchFamily="34" charset="0"/>
              </a:rPr>
              <a:t>6.1</a:t>
            </a:r>
            <a:r>
              <a:rPr altLang="zh-CN" b="1" dirty="0">
                <a:solidFill>
                  <a:schemeClr val="bg1"/>
                </a:solidFill>
                <a:latin typeface="Arial" panose="020B0604020202020204" pitchFamily="34" charset="0"/>
              </a:rPr>
              <a:t>基本概念</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6  </a:t>
            </a:r>
            <a:r>
              <a:rPr lang="zh-CN" altLang="en-US" dirty="0"/>
              <a:t>flex布局</a:t>
            </a:r>
          </a:p>
        </p:txBody>
      </p:sp>
      <p:sp>
        <p:nvSpPr>
          <p:cNvPr id="7" name="文本框 6"/>
          <p:cNvSpPr txBox="1"/>
          <p:nvPr/>
        </p:nvSpPr>
        <p:spPr>
          <a:xfrm>
            <a:off x="1040765" y="1052830"/>
            <a:ext cx="3053080" cy="3138170"/>
          </a:xfrm>
          <a:prstGeom prst="rect">
            <a:avLst/>
          </a:prstGeom>
          <a:noFill/>
        </p:spPr>
        <p:txBody>
          <a:bodyPr wrap="square" rtlCol="0" anchor="t">
            <a:spAutoFit/>
          </a:bodyPr>
          <a:lstStyle/>
          <a:p>
            <a:r>
              <a:t>父容器默认存在两根轴：水平的主轴（main axis）和垂直的交叉轴（cross axis）。主轴的开始位置（与边框的交叉点）叫做main start，结束位置叫做main end；交叉轴的开始位置叫做cross start，结束位置叫做cross end，单个项目占据的主轴空间叫做main size，占据的交叉轴空间叫做cross size。</a:t>
            </a:r>
          </a:p>
        </p:txBody>
      </p:sp>
      <p:sp>
        <p:nvSpPr>
          <p:cNvPr id="3" name="矩形 2"/>
          <p:cNvSpPr/>
          <p:nvPr/>
        </p:nvSpPr>
        <p:spPr>
          <a:xfrm>
            <a:off x="456434" y="605944"/>
            <a:ext cx="1627369" cy="369332"/>
          </a:xfrm>
          <a:prstGeom prst="rect">
            <a:avLst/>
          </a:prstGeom>
          <a:solidFill>
            <a:schemeClr val="accent2"/>
          </a:solidFill>
        </p:spPr>
        <p:txBody>
          <a:bodyPr wrap="none">
            <a:spAutoFit/>
          </a:bodyPr>
          <a:lstStyle/>
          <a:p>
            <a:pPr algn="just">
              <a:spcBef>
                <a:spcPts val="1200"/>
              </a:spcBef>
              <a:spcAft>
                <a:spcPts val="600"/>
              </a:spcAft>
            </a:pPr>
            <a:r>
              <a:rPr lang="en-US" altLang="zh-CN" b="1" dirty="0" smtClean="0">
                <a:solidFill>
                  <a:schemeClr val="bg1"/>
                </a:solidFill>
                <a:latin typeface="Arial" panose="020B0604020202020204" pitchFamily="34" charset="0"/>
              </a:rPr>
              <a:t>3.</a:t>
            </a:r>
            <a:r>
              <a:rPr altLang="zh-CN" b="1" dirty="0" smtClean="0">
                <a:solidFill>
                  <a:schemeClr val="bg1"/>
                </a:solidFill>
                <a:latin typeface="Arial" panose="020B0604020202020204" pitchFamily="34" charset="0"/>
              </a:rPr>
              <a:t>6.1</a:t>
            </a:r>
            <a:r>
              <a:rPr altLang="zh-CN" b="1" dirty="0">
                <a:solidFill>
                  <a:schemeClr val="bg1"/>
                </a:solidFill>
                <a:latin typeface="Arial" panose="020B0604020202020204" pitchFamily="34" charset="0"/>
              </a:rPr>
              <a:t>基本概念</a:t>
            </a:r>
          </a:p>
        </p:txBody>
      </p:sp>
      <p:pic>
        <p:nvPicPr>
          <p:cNvPr id="17" name="图片 17"/>
          <p:cNvPicPr/>
          <p:nvPr/>
        </p:nvPicPr>
        <p:blipFill>
          <a:blip r:embed="rId3"/>
          <a:stretch>
            <a:fillRect/>
          </a:stretch>
        </p:blipFill>
        <p:spPr>
          <a:xfrm>
            <a:off x="4261485" y="1240790"/>
            <a:ext cx="4206875" cy="2466975"/>
          </a:xfrm>
          <a:prstGeom prst="rect">
            <a:avLst/>
          </a:prstGeom>
        </p:spPr>
      </p:pic>
      <p:sp>
        <p:nvSpPr>
          <p:cNvPr id="10" name="文本框 9"/>
          <p:cNvSpPr txBox="1"/>
          <p:nvPr/>
        </p:nvSpPr>
        <p:spPr>
          <a:xfrm>
            <a:off x="3992245" y="3795395"/>
            <a:ext cx="4520565" cy="337185"/>
          </a:xfrm>
          <a:prstGeom prst="rect">
            <a:avLst/>
          </a:prstGeom>
          <a:noFill/>
        </p:spPr>
        <p:txBody>
          <a:bodyPr wrap="square" rtlCol="0" anchor="t">
            <a:spAutoFit/>
          </a:bodyPr>
          <a:lstStyle/>
          <a:p>
            <a:pPr algn="ctr"/>
            <a:r>
              <a:rPr lang="zh-CN" altLang="en-US" sz="1600"/>
              <a:t>flex布局图 </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6  </a:t>
            </a:r>
            <a:r>
              <a:rPr lang="zh-CN" altLang="en-US" dirty="0"/>
              <a:t>flex布局</a:t>
            </a:r>
          </a:p>
        </p:txBody>
      </p:sp>
      <p:sp>
        <p:nvSpPr>
          <p:cNvPr id="7" name="文本框 6"/>
          <p:cNvSpPr txBox="1"/>
          <p:nvPr/>
        </p:nvSpPr>
        <p:spPr>
          <a:xfrm>
            <a:off x="1149985" y="1017905"/>
            <a:ext cx="6572885" cy="3692525"/>
          </a:xfrm>
          <a:prstGeom prst="rect">
            <a:avLst/>
          </a:prstGeom>
          <a:noFill/>
        </p:spPr>
        <p:txBody>
          <a:bodyPr wrap="square" rtlCol="0" anchor="t">
            <a:spAutoFit/>
          </a:bodyPr>
          <a:lstStyle/>
          <a:p>
            <a:r>
              <a:t>1.  flex-direction属性</a:t>
            </a:r>
          </a:p>
          <a:p>
            <a:r>
              <a:t>flex-direction属性决定主轴的方向，即flex弹性盒子内部项目在主轴的排列方向。</a:t>
            </a:r>
          </a:p>
          <a:p>
            <a:r>
              <a:t>其语法格式如下：</a:t>
            </a:r>
          </a:p>
          <a:p>
            <a:r>
              <a:t>.container {</a:t>
            </a:r>
          </a:p>
          <a:p>
            <a:r>
              <a:t>  flex-direction: row（默认值）| row-reverse | column | column-reverse;</a:t>
            </a:r>
          </a:p>
          <a:p>
            <a:r>
              <a:t>}</a:t>
            </a:r>
          </a:p>
          <a:p>
            <a:r>
              <a:t>对应的属性值如下：</a:t>
            </a:r>
          </a:p>
          <a:p>
            <a:r>
              <a:t>• row（默认值）：主轴为水平方向，起点在左端。</a:t>
            </a:r>
          </a:p>
          <a:p>
            <a:r>
              <a:t>•row-reverse：主轴为水平方向，起点在右端。</a:t>
            </a:r>
          </a:p>
          <a:p>
            <a:r>
              <a:t>•column：主轴为垂直方向，起点在顶端。</a:t>
            </a:r>
          </a:p>
          <a:p>
            <a:r>
              <a:t>•column-reverse：主轴为垂直方向，起点在底端。</a:t>
            </a:r>
          </a:p>
        </p:txBody>
      </p:sp>
      <p:sp>
        <p:nvSpPr>
          <p:cNvPr id="3" name="矩形 2"/>
          <p:cNvSpPr/>
          <p:nvPr/>
        </p:nvSpPr>
        <p:spPr>
          <a:xfrm>
            <a:off x="424374" y="605944"/>
            <a:ext cx="1691489" cy="369332"/>
          </a:xfrm>
          <a:prstGeom prst="rect">
            <a:avLst/>
          </a:prstGeom>
          <a:solidFill>
            <a:schemeClr val="accent2"/>
          </a:solidFill>
        </p:spPr>
        <p:txBody>
          <a:bodyPr wrap="none">
            <a:spAutoFit/>
          </a:bodyPr>
          <a:lstStyle/>
          <a:p>
            <a:pPr algn="just">
              <a:spcBef>
                <a:spcPts val="1200"/>
              </a:spcBef>
              <a:spcAft>
                <a:spcPts val="600"/>
              </a:spcAft>
            </a:pPr>
            <a:r>
              <a:rPr lang="en-US" altLang="zh-CN" b="1" dirty="0" smtClean="0">
                <a:solidFill>
                  <a:schemeClr val="bg1"/>
                </a:solidFill>
                <a:latin typeface="Arial" panose="020B0604020202020204" pitchFamily="34" charset="0"/>
              </a:rPr>
              <a:t>3.</a:t>
            </a:r>
            <a:r>
              <a:rPr altLang="zh-CN" b="1" dirty="0" smtClean="0">
                <a:solidFill>
                  <a:schemeClr val="bg1"/>
                </a:solidFill>
                <a:latin typeface="Arial" panose="020B0604020202020204" pitchFamily="34" charset="0"/>
              </a:rPr>
              <a:t>6.2 </a:t>
            </a:r>
            <a:r>
              <a:rPr altLang="zh-CN" b="1" dirty="0">
                <a:solidFill>
                  <a:schemeClr val="bg1"/>
                </a:solidFill>
                <a:latin typeface="Arial" panose="020B0604020202020204" pitchFamily="34" charset="0"/>
              </a:rPr>
              <a:t>容器属性</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6  </a:t>
            </a:r>
            <a:r>
              <a:rPr lang="zh-CN" altLang="en-US" dirty="0"/>
              <a:t>flex布局</a:t>
            </a:r>
          </a:p>
        </p:txBody>
      </p:sp>
      <p:sp>
        <p:nvSpPr>
          <p:cNvPr id="7" name="文本框 6"/>
          <p:cNvSpPr txBox="1"/>
          <p:nvPr/>
        </p:nvSpPr>
        <p:spPr>
          <a:xfrm>
            <a:off x="1149985" y="1017905"/>
            <a:ext cx="6572885" cy="3692525"/>
          </a:xfrm>
          <a:prstGeom prst="rect">
            <a:avLst/>
          </a:prstGeom>
          <a:noFill/>
        </p:spPr>
        <p:txBody>
          <a:bodyPr wrap="square" rtlCol="0" anchor="t">
            <a:spAutoFit/>
          </a:bodyPr>
          <a:lstStyle/>
          <a:p>
            <a:r>
              <a:t>2.  flex-wrap属性</a:t>
            </a:r>
          </a:p>
          <a:p>
            <a:r>
              <a:t>flex-wrap属性用于设置flex弹性盒子内部的项目是否允许项换行以及换行时的方向，默认情况项目不换行。</a:t>
            </a:r>
          </a:p>
          <a:p>
            <a:r>
              <a:t>其语法格式如下：</a:t>
            </a:r>
          </a:p>
          <a:p>
            <a:r>
              <a:t>.container {</a:t>
            </a:r>
          </a:p>
          <a:p>
            <a:r>
              <a:t>  flex-wrap: nowrap（默认值）| wrap | wrap-reverse;</a:t>
            </a:r>
          </a:p>
          <a:p>
            <a:r>
              <a:t>}</a:t>
            </a:r>
          </a:p>
          <a:p>
            <a:r>
              <a:t>对应的属性值如下：</a:t>
            </a:r>
          </a:p>
          <a:p>
            <a:r>
              <a:t>• nowrap：不允许换行，如果容器中所有项目的宽度超过父容器时可能会被压缩。</a:t>
            </a:r>
          </a:p>
          <a:p>
            <a:r>
              <a:t>• wrap：当容器中所有项目的宽度超过父容器时，允许换行排列。</a:t>
            </a:r>
          </a:p>
          <a:p>
            <a:r>
              <a:t>• wrap-reverse：当容器中所有项目的宽度超过父容器的时，换行的方向与wrap反向。</a:t>
            </a:r>
          </a:p>
        </p:txBody>
      </p:sp>
      <p:sp>
        <p:nvSpPr>
          <p:cNvPr id="3" name="矩形 2"/>
          <p:cNvSpPr/>
          <p:nvPr/>
        </p:nvSpPr>
        <p:spPr>
          <a:xfrm>
            <a:off x="424374" y="605944"/>
            <a:ext cx="1691489" cy="369332"/>
          </a:xfrm>
          <a:prstGeom prst="rect">
            <a:avLst/>
          </a:prstGeom>
          <a:solidFill>
            <a:schemeClr val="accent2"/>
          </a:solidFill>
        </p:spPr>
        <p:txBody>
          <a:bodyPr wrap="none">
            <a:spAutoFit/>
          </a:bodyPr>
          <a:lstStyle/>
          <a:p>
            <a:pPr algn="just">
              <a:spcBef>
                <a:spcPts val="1200"/>
              </a:spcBef>
              <a:spcAft>
                <a:spcPts val="600"/>
              </a:spcAft>
            </a:pPr>
            <a:r>
              <a:rPr lang="en-US" altLang="zh-CN" b="1" dirty="0" smtClean="0">
                <a:solidFill>
                  <a:schemeClr val="bg1"/>
                </a:solidFill>
                <a:latin typeface="Arial" panose="020B0604020202020204" pitchFamily="34" charset="0"/>
              </a:rPr>
              <a:t>3.</a:t>
            </a:r>
            <a:r>
              <a:rPr altLang="zh-CN" b="1" dirty="0" smtClean="0">
                <a:solidFill>
                  <a:schemeClr val="bg1"/>
                </a:solidFill>
                <a:latin typeface="Arial" panose="020B0604020202020204" pitchFamily="34" charset="0"/>
              </a:rPr>
              <a:t>6.2 </a:t>
            </a:r>
            <a:r>
              <a:rPr altLang="zh-CN" b="1" dirty="0">
                <a:solidFill>
                  <a:schemeClr val="bg1"/>
                </a:solidFill>
                <a:latin typeface="Arial" panose="020B0604020202020204" pitchFamily="34" charset="0"/>
              </a:rPr>
              <a:t>容器属性</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6  </a:t>
            </a:r>
            <a:r>
              <a:rPr lang="zh-CN" altLang="en-US" dirty="0"/>
              <a:t>flex布局</a:t>
            </a:r>
          </a:p>
        </p:txBody>
      </p:sp>
      <p:sp>
        <p:nvSpPr>
          <p:cNvPr id="7" name="文本框 6"/>
          <p:cNvSpPr txBox="1"/>
          <p:nvPr/>
        </p:nvSpPr>
        <p:spPr>
          <a:xfrm>
            <a:off x="916305" y="1032510"/>
            <a:ext cx="7310755" cy="3538220"/>
          </a:xfrm>
          <a:prstGeom prst="rect">
            <a:avLst/>
          </a:prstGeom>
          <a:noFill/>
        </p:spPr>
        <p:txBody>
          <a:bodyPr wrap="square" rtlCol="0" anchor="t">
            <a:spAutoFit/>
          </a:bodyPr>
          <a:lstStyle/>
          <a:p>
            <a:r>
              <a:rPr sz="1400"/>
              <a:t>3． justify-content属性</a:t>
            </a:r>
          </a:p>
          <a:p>
            <a:r>
              <a:rPr sz="1400"/>
              <a:t>justify-content属性用于设置flex弹性盒子内部的项目在主轴方向上的对齐方式。</a:t>
            </a:r>
          </a:p>
          <a:p>
            <a:r>
              <a:rPr sz="1400"/>
              <a:t>其语法格式如下：</a:t>
            </a:r>
          </a:p>
          <a:p>
            <a:r>
              <a:rPr sz="1400"/>
              <a:t>.container {</a:t>
            </a:r>
          </a:p>
          <a:p>
            <a:r>
              <a:rPr sz="1400"/>
              <a:t>  justify-content: flex-start（默认值）| center | flex-end | space-between | space-around| space-evenly;</a:t>
            </a:r>
          </a:p>
          <a:p>
            <a:r>
              <a:rPr sz="1400"/>
              <a:t>}</a:t>
            </a:r>
          </a:p>
          <a:p>
            <a:r>
              <a:rPr sz="1400"/>
              <a:t>对应的属性值如下：</a:t>
            </a:r>
          </a:p>
          <a:p>
            <a:r>
              <a:rPr sz="1400"/>
              <a:t>•flex-start：项目对齐于主轴起点，项目之间不留空隙。</a:t>
            </a:r>
          </a:p>
          <a:p>
            <a:r>
              <a:rPr sz="1400"/>
              <a:t>•center：项目在主轴上居中排列，位于容器的中心，项目之间不留空隙。</a:t>
            </a:r>
          </a:p>
          <a:p>
            <a:r>
              <a:rPr sz="1400"/>
              <a:t>•flex-end：项目对齐于主轴终点，项目之间不留空隙。</a:t>
            </a:r>
          </a:p>
          <a:p>
            <a:r>
              <a:rPr sz="1400"/>
              <a:t>•space-between：项目间距相等，第一个和最后一个项目分别靠在主轴的起点和终点。</a:t>
            </a:r>
          </a:p>
          <a:p>
            <a:r>
              <a:rPr sz="1400"/>
              <a:t>• space-around：第一个项目离主轴的起点和最后一个项目离终点的距离是中间相邻项目问距的一半。</a:t>
            </a:r>
          </a:p>
          <a:p>
            <a:r>
              <a:rPr sz="1400"/>
              <a:t>•space-evenly：第一个项目离主轴起点以及最后一个项目离终点的距离以及中间相邻项目问距均相等。</a:t>
            </a:r>
          </a:p>
        </p:txBody>
      </p:sp>
      <p:sp>
        <p:nvSpPr>
          <p:cNvPr id="3" name="矩形 2"/>
          <p:cNvSpPr/>
          <p:nvPr/>
        </p:nvSpPr>
        <p:spPr>
          <a:xfrm>
            <a:off x="424374" y="605944"/>
            <a:ext cx="1691489" cy="369332"/>
          </a:xfrm>
          <a:prstGeom prst="rect">
            <a:avLst/>
          </a:prstGeom>
          <a:solidFill>
            <a:schemeClr val="accent2"/>
          </a:solidFill>
        </p:spPr>
        <p:txBody>
          <a:bodyPr wrap="none">
            <a:spAutoFit/>
          </a:bodyPr>
          <a:lstStyle/>
          <a:p>
            <a:pPr algn="just">
              <a:spcBef>
                <a:spcPts val="1200"/>
              </a:spcBef>
              <a:spcAft>
                <a:spcPts val="600"/>
              </a:spcAft>
            </a:pPr>
            <a:r>
              <a:rPr lang="en-US" altLang="zh-CN" b="1" dirty="0" smtClean="0">
                <a:solidFill>
                  <a:schemeClr val="bg1"/>
                </a:solidFill>
                <a:latin typeface="Arial" panose="020B0604020202020204" pitchFamily="34" charset="0"/>
              </a:rPr>
              <a:t>3.</a:t>
            </a:r>
            <a:r>
              <a:rPr altLang="zh-CN" b="1" dirty="0" smtClean="0">
                <a:solidFill>
                  <a:schemeClr val="bg1"/>
                </a:solidFill>
                <a:latin typeface="Arial" panose="020B0604020202020204" pitchFamily="34" charset="0"/>
              </a:rPr>
              <a:t>6.2 </a:t>
            </a:r>
            <a:r>
              <a:rPr altLang="zh-CN" b="1" dirty="0">
                <a:solidFill>
                  <a:schemeClr val="bg1"/>
                </a:solidFill>
                <a:latin typeface="Arial" panose="020B0604020202020204" pitchFamily="34" charset="0"/>
              </a:rPr>
              <a:t>容器属性</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圆角矩形 42"/>
          <p:cNvSpPr/>
          <p:nvPr/>
        </p:nvSpPr>
        <p:spPr>
          <a:xfrm>
            <a:off x="4018023" y="771550"/>
            <a:ext cx="3146265" cy="481086"/>
          </a:xfrm>
          <a:prstGeom prst="roundRect">
            <a:avLst/>
          </a:prstGeom>
          <a:solidFill>
            <a:schemeClr val="accent2"/>
          </a:solidFill>
          <a:ln w="22225">
            <a:solidFill>
              <a:schemeClr val="bg1">
                <a:alpha val="85000"/>
              </a:schemeClr>
            </a:solidFill>
          </a:ln>
          <a:effectLst>
            <a:outerShdw blurRad="215900" dist="165100" dir="7800000" sx="98000" sy="98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7328" tIns="33664" rIns="67328" bIns="33664" rtlCol="0" anchor="ctr"/>
          <a:lstStyle/>
          <a:p>
            <a:pPr algn="ctr"/>
            <a:endParaRPr lang="zh-CN" altLang="en-US" sz="910">
              <a:latin typeface="微软雅黑" panose="020B0503020204020204" pitchFamily="34" charset="-122"/>
              <a:ea typeface="微软雅黑" panose="020B0503020204020204" pitchFamily="34" charset="-122"/>
              <a:cs typeface="+mn-ea"/>
              <a:sym typeface="+mn-lt"/>
            </a:endParaRPr>
          </a:p>
        </p:txBody>
      </p:sp>
      <p:sp>
        <p:nvSpPr>
          <p:cNvPr id="44" name="圆角矩形 43"/>
          <p:cNvSpPr/>
          <p:nvPr/>
        </p:nvSpPr>
        <p:spPr>
          <a:xfrm>
            <a:off x="4012171" y="1541946"/>
            <a:ext cx="3146265" cy="481086"/>
          </a:xfrm>
          <a:prstGeom prst="roundRect">
            <a:avLst/>
          </a:prstGeom>
          <a:solidFill>
            <a:schemeClr val="accent2"/>
          </a:solidFill>
          <a:ln w="22225">
            <a:solidFill>
              <a:schemeClr val="bg1">
                <a:alpha val="85000"/>
              </a:schemeClr>
            </a:solidFill>
          </a:ln>
          <a:effectLst>
            <a:outerShdw blurRad="215900" dist="165100" dir="7800000" sx="98000" sy="98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7328" tIns="33664" rIns="67328" bIns="33664" rtlCol="0" anchor="ctr"/>
          <a:lstStyle/>
          <a:p>
            <a:pPr algn="ctr"/>
            <a:endParaRPr lang="zh-CN" altLang="en-US" sz="910">
              <a:latin typeface="微软雅黑" panose="020B0503020204020204" pitchFamily="34" charset="-122"/>
              <a:ea typeface="微软雅黑" panose="020B0503020204020204" pitchFamily="34" charset="-122"/>
              <a:cs typeface="+mn-ea"/>
              <a:sym typeface="+mn-lt"/>
            </a:endParaRPr>
          </a:p>
        </p:txBody>
      </p:sp>
      <p:sp>
        <p:nvSpPr>
          <p:cNvPr id="45" name="圆角矩形 44"/>
          <p:cNvSpPr/>
          <p:nvPr/>
        </p:nvSpPr>
        <p:spPr>
          <a:xfrm>
            <a:off x="4012171" y="2312342"/>
            <a:ext cx="3146265" cy="481086"/>
          </a:xfrm>
          <a:prstGeom prst="roundRect">
            <a:avLst/>
          </a:prstGeom>
          <a:solidFill>
            <a:schemeClr val="accent2"/>
          </a:solidFill>
          <a:ln w="22225">
            <a:solidFill>
              <a:schemeClr val="bg1">
                <a:alpha val="85000"/>
              </a:schemeClr>
            </a:solidFill>
          </a:ln>
          <a:effectLst>
            <a:outerShdw blurRad="215900" dist="165100" dir="7800000" sx="98000" sy="98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7328" tIns="33664" rIns="67328" bIns="33664" rtlCol="0" anchor="ctr"/>
          <a:lstStyle/>
          <a:p>
            <a:pPr algn="ctr"/>
            <a:endParaRPr lang="zh-CN" altLang="en-US" sz="910">
              <a:latin typeface="微软雅黑" panose="020B0503020204020204" pitchFamily="34" charset="-122"/>
              <a:ea typeface="微软雅黑" panose="020B0503020204020204" pitchFamily="34" charset="-122"/>
              <a:cs typeface="+mn-ea"/>
              <a:sym typeface="+mn-lt"/>
            </a:endParaRPr>
          </a:p>
        </p:txBody>
      </p:sp>
      <p:sp>
        <p:nvSpPr>
          <p:cNvPr id="46" name="圆角矩形 45"/>
          <p:cNvSpPr/>
          <p:nvPr/>
        </p:nvSpPr>
        <p:spPr>
          <a:xfrm>
            <a:off x="4012171" y="3082738"/>
            <a:ext cx="3146265" cy="481086"/>
          </a:xfrm>
          <a:prstGeom prst="roundRect">
            <a:avLst/>
          </a:prstGeom>
          <a:solidFill>
            <a:schemeClr val="accent2"/>
          </a:solidFill>
          <a:ln w="22225">
            <a:solidFill>
              <a:schemeClr val="bg1">
                <a:alpha val="85000"/>
              </a:schemeClr>
            </a:solidFill>
          </a:ln>
          <a:effectLst>
            <a:outerShdw blurRad="215900" dist="165100" dir="7800000" sx="98000" sy="98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7328" tIns="33664" rIns="67328" bIns="33664" rtlCol="0" anchor="ctr"/>
          <a:lstStyle/>
          <a:p>
            <a:pPr algn="ctr"/>
            <a:endParaRPr lang="zh-CN" altLang="en-US" sz="910">
              <a:latin typeface="微软雅黑" panose="020B0503020204020204" pitchFamily="34" charset="-122"/>
              <a:ea typeface="微软雅黑" panose="020B0503020204020204" pitchFamily="34" charset="-122"/>
              <a:cs typeface="+mn-ea"/>
              <a:sym typeface="+mn-lt"/>
            </a:endParaRPr>
          </a:p>
        </p:txBody>
      </p:sp>
      <p:sp>
        <p:nvSpPr>
          <p:cNvPr id="47" name="TextBox 4"/>
          <p:cNvSpPr txBox="1"/>
          <p:nvPr/>
        </p:nvSpPr>
        <p:spPr>
          <a:xfrm>
            <a:off x="4651375" y="838200"/>
            <a:ext cx="2369820" cy="346710"/>
          </a:xfrm>
          <a:prstGeom prst="rect">
            <a:avLst/>
          </a:prstGeom>
          <a:noFill/>
        </p:spPr>
        <p:txBody>
          <a:bodyPr wrap="square" lIns="67328" tIns="33664" rIns="67328" bIns="33664" rtlCol="0">
            <a:spAutoFit/>
          </a:bodyPr>
          <a:lstStyle/>
          <a:p>
            <a:r>
              <a:rPr lang="zh-CN" altLang="en-US" sz="1820" dirty="0">
                <a:solidFill>
                  <a:schemeClr val="bg1"/>
                </a:solidFill>
                <a:latin typeface="微软雅黑" panose="020B0503020204020204" pitchFamily="34" charset="-122"/>
                <a:ea typeface="微软雅黑" panose="020B0503020204020204" pitchFamily="34" charset="-122"/>
                <a:cs typeface="+mn-ea"/>
                <a:sym typeface="+mn-lt"/>
              </a:rPr>
              <a:t>WXML和WXSS概述</a:t>
            </a:r>
          </a:p>
        </p:txBody>
      </p:sp>
      <p:sp>
        <p:nvSpPr>
          <p:cNvPr id="48" name="TextBox 32"/>
          <p:cNvSpPr txBox="1"/>
          <p:nvPr/>
        </p:nvSpPr>
        <p:spPr>
          <a:xfrm>
            <a:off x="4651455" y="1587313"/>
            <a:ext cx="1846958" cy="370840"/>
          </a:xfrm>
          <a:prstGeom prst="rect">
            <a:avLst/>
          </a:prstGeom>
          <a:noFill/>
        </p:spPr>
        <p:txBody>
          <a:bodyPr wrap="square" rtlCol="0">
            <a:spAutoFit/>
          </a:bodyPr>
          <a:lstStyle/>
          <a:p>
            <a:r>
              <a:rPr lang="zh-CN" altLang="en-US" sz="1820" dirty="0">
                <a:solidFill>
                  <a:schemeClr val="bg1"/>
                </a:solidFill>
                <a:latin typeface="微软雅黑" panose="020B0503020204020204" pitchFamily="34" charset="-122"/>
                <a:ea typeface="微软雅黑" panose="020B0503020204020204" pitchFamily="34" charset="-122"/>
                <a:cs typeface="+mn-ea"/>
                <a:sym typeface="+mn-lt"/>
              </a:rPr>
              <a:t> 选择器</a:t>
            </a:r>
          </a:p>
        </p:txBody>
      </p:sp>
      <p:sp>
        <p:nvSpPr>
          <p:cNvPr id="49" name="TextBox 34"/>
          <p:cNvSpPr txBox="1"/>
          <p:nvPr/>
        </p:nvSpPr>
        <p:spPr>
          <a:xfrm>
            <a:off x="4651457" y="2360752"/>
            <a:ext cx="1964618" cy="370840"/>
          </a:xfrm>
          <a:prstGeom prst="rect">
            <a:avLst/>
          </a:prstGeom>
          <a:noFill/>
        </p:spPr>
        <p:txBody>
          <a:bodyPr wrap="square" rtlCol="0">
            <a:spAutoFit/>
          </a:bodyPr>
          <a:lstStyle/>
          <a:p>
            <a:r>
              <a:rPr lang="zh-CN" altLang="en-US" sz="1820" dirty="0">
                <a:solidFill>
                  <a:schemeClr val="bg1"/>
                </a:solidFill>
                <a:latin typeface="微软雅黑" panose="020B0503020204020204" pitchFamily="34" charset="-122"/>
                <a:ea typeface="微软雅黑" panose="020B0503020204020204" pitchFamily="34" charset="-122"/>
                <a:cs typeface="+mn-ea"/>
                <a:sym typeface="+mn-lt"/>
              </a:rPr>
              <a:t>基础样式</a:t>
            </a:r>
          </a:p>
        </p:txBody>
      </p:sp>
      <p:sp>
        <p:nvSpPr>
          <p:cNvPr id="50" name="TextBox 36"/>
          <p:cNvSpPr txBox="1"/>
          <p:nvPr/>
        </p:nvSpPr>
        <p:spPr>
          <a:xfrm>
            <a:off x="4651457" y="3134191"/>
            <a:ext cx="2547260" cy="370840"/>
          </a:xfrm>
          <a:prstGeom prst="rect">
            <a:avLst/>
          </a:prstGeom>
          <a:noFill/>
        </p:spPr>
        <p:txBody>
          <a:bodyPr wrap="square" rtlCol="0">
            <a:spAutoFit/>
          </a:bodyPr>
          <a:lstStyle/>
          <a:p>
            <a:r>
              <a:rPr lang="zh-CN" altLang="en-US" sz="1820" dirty="0">
                <a:solidFill>
                  <a:schemeClr val="bg1"/>
                </a:solidFill>
                <a:latin typeface="微软雅黑" panose="020B0503020204020204" pitchFamily="34" charset="-122"/>
                <a:ea typeface="微软雅黑" panose="020B0503020204020204" pitchFamily="34" charset="-122"/>
                <a:cs typeface="+mn-ea"/>
                <a:sym typeface="+mn-lt"/>
              </a:rPr>
              <a:t>box盒子模型</a:t>
            </a:r>
          </a:p>
        </p:txBody>
      </p:sp>
      <p:grpSp>
        <p:nvGrpSpPr>
          <p:cNvPr id="51" name="组合 50"/>
          <p:cNvGrpSpPr/>
          <p:nvPr/>
        </p:nvGrpSpPr>
        <p:grpSpPr>
          <a:xfrm>
            <a:off x="1529468" y="1859541"/>
            <a:ext cx="1576282" cy="1432289"/>
            <a:chOff x="3080411" y="1769423"/>
            <a:chExt cx="1944496" cy="1766866"/>
          </a:xfrm>
        </p:grpSpPr>
        <p:grpSp>
          <p:nvGrpSpPr>
            <p:cNvPr id="52" name="组合 51"/>
            <p:cNvGrpSpPr/>
            <p:nvPr/>
          </p:nvGrpSpPr>
          <p:grpSpPr>
            <a:xfrm>
              <a:off x="3080411" y="1769423"/>
              <a:ext cx="1944496" cy="1766866"/>
              <a:chOff x="3080411" y="1769423"/>
              <a:chExt cx="1944496" cy="1766866"/>
            </a:xfrm>
          </p:grpSpPr>
          <p:sp>
            <p:nvSpPr>
              <p:cNvPr id="55" name="Freeform 6"/>
              <p:cNvSpPr/>
              <p:nvPr/>
            </p:nvSpPr>
            <p:spPr bwMode="auto">
              <a:xfrm>
                <a:off x="3080411" y="1769423"/>
                <a:ext cx="1944496" cy="1766866"/>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latin typeface="微软雅黑" panose="020B0503020204020204" pitchFamily="34" charset="-122"/>
                  <a:ea typeface="微软雅黑" panose="020B0503020204020204" pitchFamily="34" charset="-122"/>
                  <a:cs typeface="+mn-ea"/>
                  <a:sym typeface="+mn-lt"/>
                </a:endParaRPr>
              </a:p>
            </p:txBody>
          </p:sp>
          <p:sp>
            <p:nvSpPr>
              <p:cNvPr id="56" name="Freeform 6"/>
              <p:cNvSpPr/>
              <p:nvPr/>
            </p:nvSpPr>
            <p:spPr bwMode="auto">
              <a:xfrm>
                <a:off x="3115783" y="1801561"/>
                <a:ext cx="1873756" cy="170259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latin typeface="微软雅黑" panose="020B0503020204020204" pitchFamily="34" charset="-122"/>
                  <a:ea typeface="微软雅黑" panose="020B0503020204020204" pitchFamily="34" charset="-122"/>
                  <a:cs typeface="+mn-ea"/>
                  <a:sym typeface="+mn-lt"/>
                </a:endParaRPr>
              </a:p>
            </p:txBody>
          </p:sp>
          <p:sp>
            <p:nvSpPr>
              <p:cNvPr id="57" name="Freeform 6"/>
              <p:cNvSpPr/>
              <p:nvPr/>
            </p:nvSpPr>
            <p:spPr bwMode="auto">
              <a:xfrm>
                <a:off x="3350561" y="2014894"/>
                <a:ext cx="1404195" cy="1275922"/>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solidFill>
                <a:schemeClr val="accent1"/>
              </a:solidFill>
              <a:ln>
                <a:noFill/>
              </a:ln>
              <a:effectLst>
                <a:innerShdw blurRad="355600" dist="50800" dir="18900000">
                  <a:prstClr val="black">
                    <a:alpha val="50000"/>
                  </a:prstClr>
                </a:innerShdw>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895">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53" name="TextBox 16"/>
            <p:cNvSpPr txBox="1"/>
            <p:nvPr/>
          </p:nvSpPr>
          <p:spPr>
            <a:xfrm>
              <a:off x="3301485" y="2250972"/>
              <a:ext cx="1474376" cy="606922"/>
            </a:xfrm>
            <a:prstGeom prst="rect">
              <a:avLst/>
            </a:prstGeom>
            <a:noFill/>
          </p:spPr>
          <p:txBody>
            <a:bodyPr wrap="square" rtlCol="0">
              <a:spAutoFit/>
            </a:bodyPr>
            <a:lstStyle/>
            <a:p>
              <a:pPr algn="ctr"/>
              <a:r>
                <a:rPr lang="zh-CN" altLang="en-US" sz="2595">
                  <a:solidFill>
                    <a:schemeClr val="bg1"/>
                  </a:solidFill>
                  <a:latin typeface="微软雅黑" panose="020B0503020204020204" pitchFamily="34" charset="-122"/>
                  <a:ea typeface="微软雅黑" panose="020B0503020204020204" pitchFamily="34" charset="-122"/>
                  <a:cs typeface="+mn-ea"/>
                  <a:sym typeface="+mn-lt"/>
                </a:rPr>
                <a:t>目录</a:t>
              </a:r>
            </a:p>
          </p:txBody>
        </p:sp>
        <p:sp>
          <p:nvSpPr>
            <p:cNvPr id="54" name="TextBox 16"/>
            <p:cNvSpPr txBox="1"/>
            <p:nvPr/>
          </p:nvSpPr>
          <p:spPr>
            <a:xfrm>
              <a:off x="3315752" y="2764207"/>
              <a:ext cx="1474376" cy="333700"/>
            </a:xfrm>
            <a:prstGeom prst="rect">
              <a:avLst/>
            </a:prstGeom>
            <a:noFill/>
          </p:spPr>
          <p:txBody>
            <a:bodyPr wrap="square" rtlCol="0">
              <a:spAutoFit/>
            </a:bodyPr>
            <a:lstStyle/>
            <a:p>
              <a:pPr algn="ctr"/>
              <a:r>
                <a:rPr lang="zh-CN" altLang="en-US" sz="1170" dirty="0">
                  <a:solidFill>
                    <a:schemeClr val="bg1"/>
                  </a:solidFill>
                  <a:latin typeface="微软雅黑" panose="020B0503020204020204" pitchFamily="34" charset="-122"/>
                  <a:ea typeface="微软雅黑" panose="020B0503020204020204" pitchFamily="34" charset="-122"/>
                  <a:cs typeface="+mn-ea"/>
                  <a:sym typeface="+mn-lt"/>
                </a:rPr>
                <a:t>第四章</a:t>
              </a:r>
            </a:p>
          </p:txBody>
        </p:sp>
      </p:grpSp>
      <p:sp>
        <p:nvSpPr>
          <p:cNvPr id="58" name="Freeform 6"/>
          <p:cNvSpPr/>
          <p:nvPr/>
        </p:nvSpPr>
        <p:spPr bwMode="auto">
          <a:xfrm>
            <a:off x="4031979" y="902758"/>
            <a:ext cx="619476" cy="268657"/>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75" b="1" dirty="0" smtClean="0">
                <a:solidFill>
                  <a:schemeClr val="tx1"/>
                </a:solidFill>
                <a:latin typeface="微软雅黑" panose="020B0503020204020204" pitchFamily="34" charset="-122"/>
                <a:ea typeface="微软雅黑" panose="020B0503020204020204" pitchFamily="34" charset="-122"/>
                <a:cs typeface="+mn-ea"/>
                <a:sym typeface="+mn-lt"/>
              </a:rPr>
              <a:t>3.1</a:t>
            </a:r>
            <a:endParaRPr lang="zh-CN" altLang="en-US" sz="1375" b="1" dirty="0">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62" name="圆角矩形 61"/>
          <p:cNvSpPr/>
          <p:nvPr/>
        </p:nvSpPr>
        <p:spPr>
          <a:xfrm>
            <a:off x="4003668" y="3853133"/>
            <a:ext cx="3146265" cy="481086"/>
          </a:xfrm>
          <a:prstGeom prst="roundRect">
            <a:avLst/>
          </a:prstGeom>
          <a:solidFill>
            <a:schemeClr val="accent2"/>
          </a:solidFill>
          <a:ln w="22225">
            <a:solidFill>
              <a:schemeClr val="bg1">
                <a:alpha val="85000"/>
              </a:schemeClr>
            </a:solidFill>
          </a:ln>
          <a:effectLst>
            <a:outerShdw blurRad="215900" dist="165100" dir="7800000" sx="98000" sy="98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7328" tIns="33664" rIns="67328" bIns="33664" rtlCol="0" anchor="ctr"/>
          <a:lstStyle/>
          <a:p>
            <a:pPr algn="ctr"/>
            <a:endParaRPr lang="zh-CN" altLang="en-US" sz="910">
              <a:latin typeface="微软雅黑" panose="020B0503020204020204" pitchFamily="34" charset="-122"/>
              <a:ea typeface="微软雅黑" panose="020B0503020204020204" pitchFamily="34" charset="-122"/>
              <a:cs typeface="+mn-ea"/>
              <a:sym typeface="+mn-lt"/>
            </a:endParaRPr>
          </a:p>
        </p:txBody>
      </p:sp>
      <p:sp>
        <p:nvSpPr>
          <p:cNvPr id="63" name="TextBox 36"/>
          <p:cNvSpPr txBox="1"/>
          <p:nvPr/>
        </p:nvSpPr>
        <p:spPr>
          <a:xfrm>
            <a:off x="4642954" y="3907631"/>
            <a:ext cx="2377318" cy="370840"/>
          </a:xfrm>
          <a:prstGeom prst="rect">
            <a:avLst/>
          </a:prstGeom>
          <a:noFill/>
        </p:spPr>
        <p:txBody>
          <a:bodyPr wrap="square" rtlCol="0">
            <a:spAutoFit/>
          </a:bodyPr>
          <a:lstStyle/>
          <a:p>
            <a:r>
              <a:rPr lang="en-US" altLang="zh-CN" sz="1820" dirty="0" smtClean="0">
                <a:solidFill>
                  <a:schemeClr val="bg1"/>
                </a:solidFill>
                <a:latin typeface="微软雅黑" panose="020B0503020204020204" pitchFamily="34" charset="-122"/>
                <a:ea typeface="微软雅黑" panose="020B0503020204020204" pitchFamily="34" charset="-122"/>
                <a:cs typeface="+mn-ea"/>
                <a:sym typeface="+mn-lt"/>
              </a:rPr>
              <a:t>3.</a:t>
            </a:r>
            <a:r>
              <a:rPr lang="zh-CN" altLang="en-US" sz="1820" dirty="0" smtClean="0">
                <a:solidFill>
                  <a:schemeClr val="bg1"/>
                </a:solidFill>
                <a:latin typeface="微软雅黑" panose="020B0503020204020204" pitchFamily="34" charset="-122"/>
                <a:ea typeface="微软雅黑" panose="020B0503020204020204" pitchFamily="34" charset="-122"/>
                <a:cs typeface="+mn-ea"/>
                <a:sym typeface="+mn-lt"/>
              </a:rPr>
              <a:t>5  </a:t>
            </a:r>
            <a:r>
              <a:rPr lang="zh-CN" altLang="en-US" sz="1820" dirty="0">
                <a:solidFill>
                  <a:schemeClr val="bg1"/>
                </a:solidFill>
                <a:latin typeface="微软雅黑" panose="020B0503020204020204" pitchFamily="34" charset="-122"/>
                <a:ea typeface="微软雅黑" panose="020B0503020204020204" pitchFamily="34" charset="-122"/>
                <a:cs typeface="+mn-ea"/>
                <a:sym typeface="+mn-lt"/>
              </a:rPr>
              <a:t>元素类别</a:t>
            </a:r>
          </a:p>
        </p:txBody>
      </p:sp>
      <p:sp>
        <p:nvSpPr>
          <p:cNvPr id="24" name="Freeform 6"/>
          <p:cNvSpPr/>
          <p:nvPr/>
        </p:nvSpPr>
        <p:spPr bwMode="auto">
          <a:xfrm>
            <a:off x="4052452" y="3191695"/>
            <a:ext cx="619476" cy="268657"/>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75" b="1" dirty="0" smtClean="0">
                <a:solidFill>
                  <a:schemeClr val="tx1"/>
                </a:solidFill>
                <a:latin typeface="微软雅黑" panose="020B0503020204020204" pitchFamily="34" charset="-122"/>
                <a:ea typeface="微软雅黑" panose="020B0503020204020204" pitchFamily="34" charset="-122"/>
                <a:cs typeface="+mn-ea"/>
                <a:sym typeface="+mn-lt"/>
              </a:rPr>
              <a:t>3.4</a:t>
            </a:r>
            <a:endParaRPr lang="zh-CN" altLang="en-US" sz="1375" b="1" dirty="0">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25" name="Freeform 6"/>
          <p:cNvSpPr/>
          <p:nvPr/>
        </p:nvSpPr>
        <p:spPr bwMode="auto">
          <a:xfrm>
            <a:off x="4019259" y="2412468"/>
            <a:ext cx="619476" cy="268657"/>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75" b="1" dirty="0" smtClean="0">
                <a:solidFill>
                  <a:schemeClr val="tx1"/>
                </a:solidFill>
                <a:latin typeface="微软雅黑" panose="020B0503020204020204" pitchFamily="34" charset="-122"/>
                <a:ea typeface="微软雅黑" panose="020B0503020204020204" pitchFamily="34" charset="-122"/>
                <a:cs typeface="+mn-ea"/>
                <a:sym typeface="+mn-lt"/>
              </a:rPr>
              <a:t>3.3</a:t>
            </a:r>
            <a:endParaRPr lang="zh-CN" altLang="en-US" sz="1375" b="1" dirty="0">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26" name="Freeform 6"/>
          <p:cNvSpPr/>
          <p:nvPr/>
        </p:nvSpPr>
        <p:spPr bwMode="auto">
          <a:xfrm>
            <a:off x="4033462" y="1635244"/>
            <a:ext cx="619476" cy="260559"/>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75" b="1" dirty="0" smtClean="0">
                <a:solidFill>
                  <a:schemeClr val="tx1"/>
                </a:solidFill>
                <a:latin typeface="微软雅黑" panose="020B0503020204020204" pitchFamily="34" charset="-122"/>
                <a:ea typeface="微软雅黑" panose="020B0503020204020204" pitchFamily="34" charset="-122"/>
                <a:cs typeface="+mn-ea"/>
                <a:sym typeface="+mn-lt"/>
              </a:rPr>
              <a:t>3.2</a:t>
            </a:r>
            <a:endParaRPr lang="zh-CN" altLang="en-US" sz="1375" b="1" dirty="0">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27" name="Freeform 6"/>
          <p:cNvSpPr/>
          <p:nvPr/>
        </p:nvSpPr>
        <p:spPr bwMode="auto">
          <a:xfrm>
            <a:off x="4038748" y="3972085"/>
            <a:ext cx="619476" cy="268657"/>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75" b="1" dirty="0" smtClean="0">
                <a:solidFill>
                  <a:schemeClr val="tx1"/>
                </a:solidFill>
                <a:latin typeface="微软雅黑" panose="020B0503020204020204" pitchFamily="34" charset="-122"/>
                <a:ea typeface="微软雅黑" panose="020B0503020204020204" pitchFamily="34" charset="-122"/>
                <a:cs typeface="+mn-ea"/>
                <a:sym typeface="+mn-lt"/>
              </a:rPr>
              <a:t>3.5</a:t>
            </a:r>
            <a:endParaRPr lang="zh-CN" altLang="en-US" sz="1375" b="1" dirty="0">
              <a:solidFill>
                <a:schemeClr val="tx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p:cTn id="7" dur="500" fill="hold"/>
                                        <p:tgtEl>
                                          <p:spTgt spid="51"/>
                                        </p:tgtEl>
                                        <p:attrNameLst>
                                          <p:attrName>ppt_w</p:attrName>
                                        </p:attrNameLst>
                                      </p:cBhvr>
                                      <p:tavLst>
                                        <p:tav tm="0">
                                          <p:val>
                                            <p:fltVal val="0"/>
                                          </p:val>
                                        </p:tav>
                                        <p:tav tm="100000">
                                          <p:val>
                                            <p:strVal val="#ppt_w"/>
                                          </p:val>
                                        </p:tav>
                                      </p:tavLst>
                                    </p:anim>
                                    <p:anim calcmode="lin" valueType="num">
                                      <p:cBhvr>
                                        <p:cTn id="8" dur="500" fill="hold"/>
                                        <p:tgtEl>
                                          <p:spTgt spid="51"/>
                                        </p:tgtEl>
                                        <p:attrNameLst>
                                          <p:attrName>ppt_h</p:attrName>
                                        </p:attrNameLst>
                                      </p:cBhvr>
                                      <p:tavLst>
                                        <p:tav tm="0">
                                          <p:val>
                                            <p:fltVal val="0"/>
                                          </p:val>
                                        </p:tav>
                                        <p:tav tm="100000">
                                          <p:val>
                                            <p:strVal val="#ppt_h"/>
                                          </p:val>
                                        </p:tav>
                                      </p:tavLst>
                                    </p:anim>
                                    <p:animEffect transition="in" filter="fade">
                                      <p:cBhvr>
                                        <p:cTn id="9" dur="500"/>
                                        <p:tgtEl>
                                          <p:spTgt spid="51"/>
                                        </p:tgtEl>
                                      </p:cBhvr>
                                    </p:animEffect>
                                  </p:childTnLst>
                                </p:cTn>
                              </p:par>
                            </p:childTnLst>
                          </p:cTn>
                        </p:par>
                        <p:par>
                          <p:cTn id="10" fill="hold">
                            <p:stCondLst>
                              <p:cond delay="500"/>
                            </p:stCondLst>
                            <p:childTnLst>
                              <p:par>
                                <p:cTn id="11" presetID="2" presetClass="entr" presetSubtype="2" fill="hold" grpId="0" nodeType="afterEffect">
                                  <p:stCondLst>
                                    <p:cond delay="0"/>
                                  </p:stCondLst>
                                  <p:childTnLst>
                                    <p:set>
                                      <p:cBhvr>
                                        <p:cTn id="12" dur="1" fill="hold">
                                          <p:stCondLst>
                                            <p:cond delay="0"/>
                                          </p:stCondLst>
                                        </p:cTn>
                                        <p:tgtEl>
                                          <p:spTgt spid="43"/>
                                        </p:tgtEl>
                                        <p:attrNameLst>
                                          <p:attrName>style.visibility</p:attrName>
                                        </p:attrNameLst>
                                      </p:cBhvr>
                                      <p:to>
                                        <p:strVal val="visible"/>
                                      </p:to>
                                    </p:set>
                                    <p:anim calcmode="lin" valueType="num">
                                      <p:cBhvr additive="base">
                                        <p:cTn id="13" dur="500" fill="hold"/>
                                        <p:tgtEl>
                                          <p:spTgt spid="43"/>
                                        </p:tgtEl>
                                        <p:attrNameLst>
                                          <p:attrName>ppt_x</p:attrName>
                                        </p:attrNameLst>
                                      </p:cBhvr>
                                      <p:tavLst>
                                        <p:tav tm="0">
                                          <p:val>
                                            <p:strVal val="1+#ppt_w/2"/>
                                          </p:val>
                                        </p:tav>
                                        <p:tav tm="100000">
                                          <p:val>
                                            <p:strVal val="#ppt_x"/>
                                          </p:val>
                                        </p:tav>
                                      </p:tavLst>
                                    </p:anim>
                                    <p:anim calcmode="lin" valueType="num">
                                      <p:cBhvr additive="base">
                                        <p:cTn id="14" dur="500" fill="hold"/>
                                        <p:tgtEl>
                                          <p:spTgt spid="43"/>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2" fill="hold" grpId="0" nodeType="afterEffect">
                                  <p:stCondLst>
                                    <p:cond delay="0"/>
                                  </p:stCondLst>
                                  <p:childTnLst>
                                    <p:set>
                                      <p:cBhvr>
                                        <p:cTn id="17" dur="1" fill="hold">
                                          <p:stCondLst>
                                            <p:cond delay="0"/>
                                          </p:stCondLst>
                                        </p:cTn>
                                        <p:tgtEl>
                                          <p:spTgt spid="44"/>
                                        </p:tgtEl>
                                        <p:attrNameLst>
                                          <p:attrName>style.visibility</p:attrName>
                                        </p:attrNameLst>
                                      </p:cBhvr>
                                      <p:to>
                                        <p:strVal val="visible"/>
                                      </p:to>
                                    </p:set>
                                    <p:anim calcmode="lin" valueType="num">
                                      <p:cBhvr additive="base">
                                        <p:cTn id="18" dur="500" fill="hold"/>
                                        <p:tgtEl>
                                          <p:spTgt spid="44"/>
                                        </p:tgtEl>
                                        <p:attrNameLst>
                                          <p:attrName>ppt_x</p:attrName>
                                        </p:attrNameLst>
                                      </p:cBhvr>
                                      <p:tavLst>
                                        <p:tav tm="0">
                                          <p:val>
                                            <p:strVal val="1+#ppt_w/2"/>
                                          </p:val>
                                        </p:tav>
                                        <p:tav tm="100000">
                                          <p:val>
                                            <p:strVal val="#ppt_x"/>
                                          </p:val>
                                        </p:tav>
                                      </p:tavLst>
                                    </p:anim>
                                    <p:anim calcmode="lin" valueType="num">
                                      <p:cBhvr additive="base">
                                        <p:cTn id="19" dur="500" fill="hold"/>
                                        <p:tgtEl>
                                          <p:spTgt spid="44"/>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2" fill="hold" grpId="0" nodeType="afterEffect">
                                  <p:stCondLst>
                                    <p:cond delay="0"/>
                                  </p:stCondLst>
                                  <p:childTnLst>
                                    <p:set>
                                      <p:cBhvr>
                                        <p:cTn id="22" dur="1" fill="hold">
                                          <p:stCondLst>
                                            <p:cond delay="0"/>
                                          </p:stCondLst>
                                        </p:cTn>
                                        <p:tgtEl>
                                          <p:spTgt spid="45"/>
                                        </p:tgtEl>
                                        <p:attrNameLst>
                                          <p:attrName>style.visibility</p:attrName>
                                        </p:attrNameLst>
                                      </p:cBhvr>
                                      <p:to>
                                        <p:strVal val="visible"/>
                                      </p:to>
                                    </p:set>
                                    <p:anim calcmode="lin" valueType="num">
                                      <p:cBhvr additive="base">
                                        <p:cTn id="23" dur="500" fill="hold"/>
                                        <p:tgtEl>
                                          <p:spTgt spid="45"/>
                                        </p:tgtEl>
                                        <p:attrNameLst>
                                          <p:attrName>ppt_x</p:attrName>
                                        </p:attrNameLst>
                                      </p:cBhvr>
                                      <p:tavLst>
                                        <p:tav tm="0">
                                          <p:val>
                                            <p:strVal val="1+#ppt_w/2"/>
                                          </p:val>
                                        </p:tav>
                                        <p:tav tm="100000">
                                          <p:val>
                                            <p:strVal val="#ppt_x"/>
                                          </p:val>
                                        </p:tav>
                                      </p:tavLst>
                                    </p:anim>
                                    <p:anim calcmode="lin" valueType="num">
                                      <p:cBhvr additive="base">
                                        <p:cTn id="24" dur="500" fill="hold"/>
                                        <p:tgtEl>
                                          <p:spTgt spid="45"/>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2" fill="hold" grpId="0" nodeType="afterEffect">
                                  <p:stCondLst>
                                    <p:cond delay="0"/>
                                  </p:stCondLst>
                                  <p:childTnLst>
                                    <p:set>
                                      <p:cBhvr>
                                        <p:cTn id="27" dur="1" fill="hold">
                                          <p:stCondLst>
                                            <p:cond delay="0"/>
                                          </p:stCondLst>
                                        </p:cTn>
                                        <p:tgtEl>
                                          <p:spTgt spid="46"/>
                                        </p:tgtEl>
                                        <p:attrNameLst>
                                          <p:attrName>style.visibility</p:attrName>
                                        </p:attrNameLst>
                                      </p:cBhvr>
                                      <p:to>
                                        <p:strVal val="visible"/>
                                      </p:to>
                                    </p:set>
                                    <p:anim calcmode="lin" valueType="num">
                                      <p:cBhvr additive="base">
                                        <p:cTn id="28" dur="500" fill="hold"/>
                                        <p:tgtEl>
                                          <p:spTgt spid="46"/>
                                        </p:tgtEl>
                                        <p:attrNameLst>
                                          <p:attrName>ppt_x</p:attrName>
                                        </p:attrNameLst>
                                      </p:cBhvr>
                                      <p:tavLst>
                                        <p:tav tm="0">
                                          <p:val>
                                            <p:strVal val="1+#ppt_w/2"/>
                                          </p:val>
                                        </p:tav>
                                        <p:tav tm="100000">
                                          <p:val>
                                            <p:strVal val="#ppt_x"/>
                                          </p:val>
                                        </p:tav>
                                      </p:tavLst>
                                    </p:anim>
                                    <p:anim calcmode="lin" valueType="num">
                                      <p:cBhvr additive="base">
                                        <p:cTn id="29" dur="500" fill="hold"/>
                                        <p:tgtEl>
                                          <p:spTgt spid="46"/>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2" fill="hold" grpId="0" nodeType="afterEffect">
                                  <p:stCondLst>
                                    <p:cond delay="0"/>
                                  </p:stCondLst>
                                  <p:childTnLst>
                                    <p:set>
                                      <p:cBhvr>
                                        <p:cTn id="32" dur="1" fill="hold">
                                          <p:stCondLst>
                                            <p:cond delay="0"/>
                                          </p:stCondLst>
                                        </p:cTn>
                                        <p:tgtEl>
                                          <p:spTgt spid="62"/>
                                        </p:tgtEl>
                                        <p:attrNameLst>
                                          <p:attrName>style.visibility</p:attrName>
                                        </p:attrNameLst>
                                      </p:cBhvr>
                                      <p:to>
                                        <p:strVal val="visible"/>
                                      </p:to>
                                    </p:set>
                                    <p:anim calcmode="lin" valueType="num">
                                      <p:cBhvr additive="base">
                                        <p:cTn id="33" dur="500" fill="hold"/>
                                        <p:tgtEl>
                                          <p:spTgt spid="62"/>
                                        </p:tgtEl>
                                        <p:attrNameLst>
                                          <p:attrName>ppt_x</p:attrName>
                                        </p:attrNameLst>
                                      </p:cBhvr>
                                      <p:tavLst>
                                        <p:tav tm="0">
                                          <p:val>
                                            <p:strVal val="1+#ppt_w/2"/>
                                          </p:val>
                                        </p:tav>
                                        <p:tav tm="100000">
                                          <p:val>
                                            <p:strVal val="#ppt_x"/>
                                          </p:val>
                                        </p:tav>
                                      </p:tavLst>
                                    </p:anim>
                                    <p:anim calcmode="lin" valueType="num">
                                      <p:cBhvr additive="base">
                                        <p:cTn id="34" dur="500" fill="hold"/>
                                        <p:tgtEl>
                                          <p:spTgt spid="62"/>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 presetClass="entr" presetSubtype="2" fill="hold" grpId="0" nodeType="afterEffect">
                                  <p:stCondLst>
                                    <p:cond delay="0"/>
                                  </p:stCondLst>
                                  <p:childTnLst>
                                    <p:set>
                                      <p:cBhvr>
                                        <p:cTn id="37" dur="1" fill="hold">
                                          <p:stCondLst>
                                            <p:cond delay="0"/>
                                          </p:stCondLst>
                                        </p:cTn>
                                        <p:tgtEl>
                                          <p:spTgt spid="47"/>
                                        </p:tgtEl>
                                        <p:attrNameLst>
                                          <p:attrName>style.visibility</p:attrName>
                                        </p:attrNameLst>
                                      </p:cBhvr>
                                      <p:to>
                                        <p:strVal val="visible"/>
                                      </p:to>
                                    </p:set>
                                    <p:anim calcmode="lin" valueType="num">
                                      <p:cBhvr additive="base">
                                        <p:cTn id="38" dur="500" fill="hold"/>
                                        <p:tgtEl>
                                          <p:spTgt spid="47"/>
                                        </p:tgtEl>
                                        <p:attrNameLst>
                                          <p:attrName>ppt_x</p:attrName>
                                        </p:attrNameLst>
                                      </p:cBhvr>
                                      <p:tavLst>
                                        <p:tav tm="0">
                                          <p:val>
                                            <p:strVal val="1+#ppt_w/2"/>
                                          </p:val>
                                        </p:tav>
                                        <p:tav tm="100000">
                                          <p:val>
                                            <p:strVal val="#ppt_x"/>
                                          </p:val>
                                        </p:tav>
                                      </p:tavLst>
                                    </p:anim>
                                    <p:anim calcmode="lin" valueType="num">
                                      <p:cBhvr additive="base">
                                        <p:cTn id="39" dur="500" fill="hold"/>
                                        <p:tgtEl>
                                          <p:spTgt spid="47"/>
                                        </p:tgtEl>
                                        <p:attrNameLst>
                                          <p:attrName>ppt_y</p:attrName>
                                        </p:attrNameLst>
                                      </p:cBhvr>
                                      <p:tavLst>
                                        <p:tav tm="0">
                                          <p:val>
                                            <p:strVal val="#ppt_y"/>
                                          </p:val>
                                        </p:tav>
                                        <p:tav tm="100000">
                                          <p:val>
                                            <p:strVal val="#ppt_y"/>
                                          </p:val>
                                        </p:tav>
                                      </p:tavLst>
                                    </p:anim>
                                  </p:childTnLst>
                                </p:cTn>
                              </p:par>
                            </p:childTnLst>
                          </p:cTn>
                        </p:par>
                        <p:par>
                          <p:cTn id="40" fill="hold">
                            <p:stCondLst>
                              <p:cond delay="3500"/>
                            </p:stCondLst>
                            <p:childTnLst>
                              <p:par>
                                <p:cTn id="41" presetID="49" presetClass="entr" presetSubtype="0" decel="100000" fill="hold" grpId="0" nodeType="afterEffect">
                                  <p:stCondLst>
                                    <p:cond delay="0"/>
                                  </p:stCondLst>
                                  <p:childTnLst>
                                    <p:set>
                                      <p:cBhvr>
                                        <p:cTn id="42" dur="1" fill="hold">
                                          <p:stCondLst>
                                            <p:cond delay="0"/>
                                          </p:stCondLst>
                                        </p:cTn>
                                        <p:tgtEl>
                                          <p:spTgt spid="58"/>
                                        </p:tgtEl>
                                        <p:attrNameLst>
                                          <p:attrName>style.visibility</p:attrName>
                                        </p:attrNameLst>
                                      </p:cBhvr>
                                      <p:to>
                                        <p:strVal val="visible"/>
                                      </p:to>
                                    </p:set>
                                    <p:anim calcmode="lin" valueType="num">
                                      <p:cBhvr>
                                        <p:cTn id="43" dur="500" fill="hold"/>
                                        <p:tgtEl>
                                          <p:spTgt spid="58"/>
                                        </p:tgtEl>
                                        <p:attrNameLst>
                                          <p:attrName>ppt_w</p:attrName>
                                        </p:attrNameLst>
                                      </p:cBhvr>
                                      <p:tavLst>
                                        <p:tav tm="0">
                                          <p:val>
                                            <p:fltVal val="0"/>
                                          </p:val>
                                        </p:tav>
                                        <p:tav tm="100000">
                                          <p:val>
                                            <p:strVal val="#ppt_w"/>
                                          </p:val>
                                        </p:tav>
                                      </p:tavLst>
                                    </p:anim>
                                    <p:anim calcmode="lin" valueType="num">
                                      <p:cBhvr>
                                        <p:cTn id="44" dur="500" fill="hold"/>
                                        <p:tgtEl>
                                          <p:spTgt spid="58"/>
                                        </p:tgtEl>
                                        <p:attrNameLst>
                                          <p:attrName>ppt_h</p:attrName>
                                        </p:attrNameLst>
                                      </p:cBhvr>
                                      <p:tavLst>
                                        <p:tav tm="0">
                                          <p:val>
                                            <p:fltVal val="0"/>
                                          </p:val>
                                        </p:tav>
                                        <p:tav tm="100000">
                                          <p:val>
                                            <p:strVal val="#ppt_h"/>
                                          </p:val>
                                        </p:tav>
                                      </p:tavLst>
                                    </p:anim>
                                    <p:anim calcmode="lin" valueType="num">
                                      <p:cBhvr>
                                        <p:cTn id="45" dur="500" fill="hold"/>
                                        <p:tgtEl>
                                          <p:spTgt spid="58"/>
                                        </p:tgtEl>
                                        <p:attrNameLst>
                                          <p:attrName>style.rotation</p:attrName>
                                        </p:attrNameLst>
                                      </p:cBhvr>
                                      <p:tavLst>
                                        <p:tav tm="0">
                                          <p:val>
                                            <p:fltVal val="360"/>
                                          </p:val>
                                        </p:tav>
                                        <p:tav tm="100000">
                                          <p:val>
                                            <p:fltVal val="0"/>
                                          </p:val>
                                        </p:tav>
                                      </p:tavLst>
                                    </p:anim>
                                    <p:animEffect transition="in" filter="fade">
                                      <p:cBhvr>
                                        <p:cTn id="46" dur="500"/>
                                        <p:tgtEl>
                                          <p:spTgt spid="58"/>
                                        </p:tgtEl>
                                      </p:cBhvr>
                                    </p:animEffect>
                                  </p:childTnLst>
                                </p:cTn>
                              </p:par>
                            </p:childTnLst>
                          </p:cTn>
                        </p:par>
                        <p:par>
                          <p:cTn id="47" fill="hold">
                            <p:stCondLst>
                              <p:cond delay="4000"/>
                            </p:stCondLst>
                            <p:childTnLst>
                              <p:par>
                                <p:cTn id="48" presetID="2" presetClass="entr" presetSubtype="2" fill="hold" grpId="0" nodeType="afterEffect">
                                  <p:stCondLst>
                                    <p:cond delay="0"/>
                                  </p:stCondLst>
                                  <p:childTnLst>
                                    <p:set>
                                      <p:cBhvr>
                                        <p:cTn id="49" dur="1" fill="hold">
                                          <p:stCondLst>
                                            <p:cond delay="0"/>
                                          </p:stCondLst>
                                        </p:cTn>
                                        <p:tgtEl>
                                          <p:spTgt spid="48"/>
                                        </p:tgtEl>
                                        <p:attrNameLst>
                                          <p:attrName>style.visibility</p:attrName>
                                        </p:attrNameLst>
                                      </p:cBhvr>
                                      <p:to>
                                        <p:strVal val="visible"/>
                                      </p:to>
                                    </p:set>
                                    <p:anim calcmode="lin" valueType="num">
                                      <p:cBhvr additive="base">
                                        <p:cTn id="50" dur="500" fill="hold"/>
                                        <p:tgtEl>
                                          <p:spTgt spid="48"/>
                                        </p:tgtEl>
                                        <p:attrNameLst>
                                          <p:attrName>ppt_x</p:attrName>
                                        </p:attrNameLst>
                                      </p:cBhvr>
                                      <p:tavLst>
                                        <p:tav tm="0">
                                          <p:val>
                                            <p:strVal val="1+#ppt_w/2"/>
                                          </p:val>
                                        </p:tav>
                                        <p:tav tm="100000">
                                          <p:val>
                                            <p:strVal val="#ppt_x"/>
                                          </p:val>
                                        </p:tav>
                                      </p:tavLst>
                                    </p:anim>
                                    <p:anim calcmode="lin" valueType="num">
                                      <p:cBhvr additive="base">
                                        <p:cTn id="51" dur="500" fill="hold"/>
                                        <p:tgtEl>
                                          <p:spTgt spid="48"/>
                                        </p:tgtEl>
                                        <p:attrNameLst>
                                          <p:attrName>ppt_y</p:attrName>
                                        </p:attrNameLst>
                                      </p:cBhvr>
                                      <p:tavLst>
                                        <p:tav tm="0">
                                          <p:val>
                                            <p:strVal val="#ppt_y"/>
                                          </p:val>
                                        </p:tav>
                                        <p:tav tm="100000">
                                          <p:val>
                                            <p:strVal val="#ppt_y"/>
                                          </p:val>
                                        </p:tav>
                                      </p:tavLst>
                                    </p:anim>
                                  </p:childTnLst>
                                </p:cTn>
                              </p:par>
                            </p:childTnLst>
                          </p:cTn>
                        </p:par>
                        <p:par>
                          <p:cTn id="52" fill="hold">
                            <p:stCondLst>
                              <p:cond delay="4500"/>
                            </p:stCondLst>
                            <p:childTnLst>
                              <p:par>
                                <p:cTn id="53" presetID="49" presetClass="entr" presetSubtype="0" decel="100000" fill="hold" grpId="0" nodeType="after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p:cTn id="55" dur="500" fill="hold"/>
                                        <p:tgtEl>
                                          <p:spTgt spid="26"/>
                                        </p:tgtEl>
                                        <p:attrNameLst>
                                          <p:attrName>ppt_w</p:attrName>
                                        </p:attrNameLst>
                                      </p:cBhvr>
                                      <p:tavLst>
                                        <p:tav tm="0">
                                          <p:val>
                                            <p:fltVal val="0"/>
                                          </p:val>
                                        </p:tav>
                                        <p:tav tm="100000">
                                          <p:val>
                                            <p:strVal val="#ppt_w"/>
                                          </p:val>
                                        </p:tav>
                                      </p:tavLst>
                                    </p:anim>
                                    <p:anim calcmode="lin" valueType="num">
                                      <p:cBhvr>
                                        <p:cTn id="56" dur="500" fill="hold"/>
                                        <p:tgtEl>
                                          <p:spTgt spid="26"/>
                                        </p:tgtEl>
                                        <p:attrNameLst>
                                          <p:attrName>ppt_h</p:attrName>
                                        </p:attrNameLst>
                                      </p:cBhvr>
                                      <p:tavLst>
                                        <p:tav tm="0">
                                          <p:val>
                                            <p:fltVal val="0"/>
                                          </p:val>
                                        </p:tav>
                                        <p:tav tm="100000">
                                          <p:val>
                                            <p:strVal val="#ppt_h"/>
                                          </p:val>
                                        </p:tav>
                                      </p:tavLst>
                                    </p:anim>
                                    <p:anim calcmode="lin" valueType="num">
                                      <p:cBhvr>
                                        <p:cTn id="57" dur="500" fill="hold"/>
                                        <p:tgtEl>
                                          <p:spTgt spid="26"/>
                                        </p:tgtEl>
                                        <p:attrNameLst>
                                          <p:attrName>style.rotation</p:attrName>
                                        </p:attrNameLst>
                                      </p:cBhvr>
                                      <p:tavLst>
                                        <p:tav tm="0">
                                          <p:val>
                                            <p:fltVal val="360"/>
                                          </p:val>
                                        </p:tav>
                                        <p:tav tm="100000">
                                          <p:val>
                                            <p:fltVal val="0"/>
                                          </p:val>
                                        </p:tav>
                                      </p:tavLst>
                                    </p:anim>
                                    <p:animEffect transition="in" filter="fade">
                                      <p:cBhvr>
                                        <p:cTn id="58" dur="500"/>
                                        <p:tgtEl>
                                          <p:spTgt spid="26"/>
                                        </p:tgtEl>
                                      </p:cBhvr>
                                    </p:animEffect>
                                  </p:childTnLst>
                                </p:cTn>
                              </p:par>
                            </p:childTnLst>
                          </p:cTn>
                        </p:par>
                        <p:par>
                          <p:cTn id="59" fill="hold">
                            <p:stCondLst>
                              <p:cond delay="5000"/>
                            </p:stCondLst>
                            <p:childTnLst>
                              <p:par>
                                <p:cTn id="60" presetID="2" presetClass="entr" presetSubtype="2" fill="hold" grpId="0" nodeType="afterEffect">
                                  <p:stCondLst>
                                    <p:cond delay="0"/>
                                  </p:stCondLst>
                                  <p:childTnLst>
                                    <p:set>
                                      <p:cBhvr>
                                        <p:cTn id="61" dur="1" fill="hold">
                                          <p:stCondLst>
                                            <p:cond delay="0"/>
                                          </p:stCondLst>
                                        </p:cTn>
                                        <p:tgtEl>
                                          <p:spTgt spid="49"/>
                                        </p:tgtEl>
                                        <p:attrNameLst>
                                          <p:attrName>style.visibility</p:attrName>
                                        </p:attrNameLst>
                                      </p:cBhvr>
                                      <p:to>
                                        <p:strVal val="visible"/>
                                      </p:to>
                                    </p:set>
                                    <p:anim calcmode="lin" valueType="num">
                                      <p:cBhvr additive="base">
                                        <p:cTn id="62" dur="500" fill="hold"/>
                                        <p:tgtEl>
                                          <p:spTgt spid="49"/>
                                        </p:tgtEl>
                                        <p:attrNameLst>
                                          <p:attrName>ppt_x</p:attrName>
                                        </p:attrNameLst>
                                      </p:cBhvr>
                                      <p:tavLst>
                                        <p:tav tm="0">
                                          <p:val>
                                            <p:strVal val="1+#ppt_w/2"/>
                                          </p:val>
                                        </p:tav>
                                        <p:tav tm="100000">
                                          <p:val>
                                            <p:strVal val="#ppt_x"/>
                                          </p:val>
                                        </p:tav>
                                      </p:tavLst>
                                    </p:anim>
                                    <p:anim calcmode="lin" valueType="num">
                                      <p:cBhvr additive="base">
                                        <p:cTn id="63" dur="500" fill="hold"/>
                                        <p:tgtEl>
                                          <p:spTgt spid="49"/>
                                        </p:tgtEl>
                                        <p:attrNameLst>
                                          <p:attrName>ppt_y</p:attrName>
                                        </p:attrNameLst>
                                      </p:cBhvr>
                                      <p:tavLst>
                                        <p:tav tm="0">
                                          <p:val>
                                            <p:strVal val="#ppt_y"/>
                                          </p:val>
                                        </p:tav>
                                        <p:tav tm="100000">
                                          <p:val>
                                            <p:strVal val="#ppt_y"/>
                                          </p:val>
                                        </p:tav>
                                      </p:tavLst>
                                    </p:anim>
                                  </p:childTnLst>
                                </p:cTn>
                              </p:par>
                            </p:childTnLst>
                          </p:cTn>
                        </p:par>
                        <p:par>
                          <p:cTn id="64" fill="hold">
                            <p:stCondLst>
                              <p:cond delay="5500"/>
                            </p:stCondLst>
                            <p:childTnLst>
                              <p:par>
                                <p:cTn id="65" presetID="49" presetClass="entr" presetSubtype="0" decel="100000" fill="hold" grpId="0" nodeType="afterEffect">
                                  <p:stCondLst>
                                    <p:cond delay="0"/>
                                  </p:stCondLst>
                                  <p:childTnLst>
                                    <p:set>
                                      <p:cBhvr>
                                        <p:cTn id="66" dur="1" fill="hold">
                                          <p:stCondLst>
                                            <p:cond delay="0"/>
                                          </p:stCondLst>
                                        </p:cTn>
                                        <p:tgtEl>
                                          <p:spTgt spid="25"/>
                                        </p:tgtEl>
                                        <p:attrNameLst>
                                          <p:attrName>style.visibility</p:attrName>
                                        </p:attrNameLst>
                                      </p:cBhvr>
                                      <p:to>
                                        <p:strVal val="visible"/>
                                      </p:to>
                                    </p:set>
                                    <p:anim calcmode="lin" valueType="num">
                                      <p:cBhvr>
                                        <p:cTn id="67" dur="500" fill="hold"/>
                                        <p:tgtEl>
                                          <p:spTgt spid="25"/>
                                        </p:tgtEl>
                                        <p:attrNameLst>
                                          <p:attrName>ppt_w</p:attrName>
                                        </p:attrNameLst>
                                      </p:cBhvr>
                                      <p:tavLst>
                                        <p:tav tm="0">
                                          <p:val>
                                            <p:fltVal val="0"/>
                                          </p:val>
                                        </p:tav>
                                        <p:tav tm="100000">
                                          <p:val>
                                            <p:strVal val="#ppt_w"/>
                                          </p:val>
                                        </p:tav>
                                      </p:tavLst>
                                    </p:anim>
                                    <p:anim calcmode="lin" valueType="num">
                                      <p:cBhvr>
                                        <p:cTn id="68" dur="500" fill="hold"/>
                                        <p:tgtEl>
                                          <p:spTgt spid="25"/>
                                        </p:tgtEl>
                                        <p:attrNameLst>
                                          <p:attrName>ppt_h</p:attrName>
                                        </p:attrNameLst>
                                      </p:cBhvr>
                                      <p:tavLst>
                                        <p:tav tm="0">
                                          <p:val>
                                            <p:fltVal val="0"/>
                                          </p:val>
                                        </p:tav>
                                        <p:tav tm="100000">
                                          <p:val>
                                            <p:strVal val="#ppt_h"/>
                                          </p:val>
                                        </p:tav>
                                      </p:tavLst>
                                    </p:anim>
                                    <p:anim calcmode="lin" valueType="num">
                                      <p:cBhvr>
                                        <p:cTn id="69" dur="500" fill="hold"/>
                                        <p:tgtEl>
                                          <p:spTgt spid="25"/>
                                        </p:tgtEl>
                                        <p:attrNameLst>
                                          <p:attrName>style.rotation</p:attrName>
                                        </p:attrNameLst>
                                      </p:cBhvr>
                                      <p:tavLst>
                                        <p:tav tm="0">
                                          <p:val>
                                            <p:fltVal val="360"/>
                                          </p:val>
                                        </p:tav>
                                        <p:tav tm="100000">
                                          <p:val>
                                            <p:fltVal val="0"/>
                                          </p:val>
                                        </p:tav>
                                      </p:tavLst>
                                    </p:anim>
                                    <p:animEffect transition="in" filter="fade">
                                      <p:cBhvr>
                                        <p:cTn id="70" dur="500"/>
                                        <p:tgtEl>
                                          <p:spTgt spid="25"/>
                                        </p:tgtEl>
                                      </p:cBhvr>
                                    </p:animEffect>
                                  </p:childTnLst>
                                </p:cTn>
                              </p:par>
                            </p:childTnLst>
                          </p:cTn>
                        </p:par>
                        <p:par>
                          <p:cTn id="71" fill="hold">
                            <p:stCondLst>
                              <p:cond delay="6000"/>
                            </p:stCondLst>
                            <p:childTnLst>
                              <p:par>
                                <p:cTn id="72" presetID="2" presetClass="entr" presetSubtype="2" fill="hold" grpId="0" nodeType="afterEffect">
                                  <p:stCondLst>
                                    <p:cond delay="0"/>
                                  </p:stCondLst>
                                  <p:childTnLst>
                                    <p:set>
                                      <p:cBhvr>
                                        <p:cTn id="73" dur="1" fill="hold">
                                          <p:stCondLst>
                                            <p:cond delay="0"/>
                                          </p:stCondLst>
                                        </p:cTn>
                                        <p:tgtEl>
                                          <p:spTgt spid="50"/>
                                        </p:tgtEl>
                                        <p:attrNameLst>
                                          <p:attrName>style.visibility</p:attrName>
                                        </p:attrNameLst>
                                      </p:cBhvr>
                                      <p:to>
                                        <p:strVal val="visible"/>
                                      </p:to>
                                    </p:set>
                                    <p:anim calcmode="lin" valueType="num">
                                      <p:cBhvr additive="base">
                                        <p:cTn id="74" dur="500" fill="hold"/>
                                        <p:tgtEl>
                                          <p:spTgt spid="50"/>
                                        </p:tgtEl>
                                        <p:attrNameLst>
                                          <p:attrName>ppt_x</p:attrName>
                                        </p:attrNameLst>
                                      </p:cBhvr>
                                      <p:tavLst>
                                        <p:tav tm="0">
                                          <p:val>
                                            <p:strVal val="1+#ppt_w/2"/>
                                          </p:val>
                                        </p:tav>
                                        <p:tav tm="100000">
                                          <p:val>
                                            <p:strVal val="#ppt_x"/>
                                          </p:val>
                                        </p:tav>
                                      </p:tavLst>
                                    </p:anim>
                                    <p:anim calcmode="lin" valueType="num">
                                      <p:cBhvr additive="base">
                                        <p:cTn id="75" dur="500" fill="hold"/>
                                        <p:tgtEl>
                                          <p:spTgt spid="50"/>
                                        </p:tgtEl>
                                        <p:attrNameLst>
                                          <p:attrName>ppt_y</p:attrName>
                                        </p:attrNameLst>
                                      </p:cBhvr>
                                      <p:tavLst>
                                        <p:tav tm="0">
                                          <p:val>
                                            <p:strVal val="#ppt_y"/>
                                          </p:val>
                                        </p:tav>
                                        <p:tav tm="100000">
                                          <p:val>
                                            <p:strVal val="#ppt_y"/>
                                          </p:val>
                                        </p:tav>
                                      </p:tavLst>
                                    </p:anim>
                                  </p:childTnLst>
                                </p:cTn>
                              </p:par>
                            </p:childTnLst>
                          </p:cTn>
                        </p:par>
                        <p:par>
                          <p:cTn id="76" fill="hold">
                            <p:stCondLst>
                              <p:cond delay="6500"/>
                            </p:stCondLst>
                            <p:childTnLst>
                              <p:par>
                                <p:cTn id="77" presetID="49" presetClass="entr" presetSubtype="0" decel="100000" fill="hold" grpId="0" nodeType="afterEffect">
                                  <p:stCondLst>
                                    <p:cond delay="0"/>
                                  </p:stCondLst>
                                  <p:childTnLst>
                                    <p:set>
                                      <p:cBhvr>
                                        <p:cTn id="78" dur="1" fill="hold">
                                          <p:stCondLst>
                                            <p:cond delay="0"/>
                                          </p:stCondLst>
                                        </p:cTn>
                                        <p:tgtEl>
                                          <p:spTgt spid="24"/>
                                        </p:tgtEl>
                                        <p:attrNameLst>
                                          <p:attrName>style.visibility</p:attrName>
                                        </p:attrNameLst>
                                      </p:cBhvr>
                                      <p:to>
                                        <p:strVal val="visible"/>
                                      </p:to>
                                    </p:set>
                                    <p:anim calcmode="lin" valueType="num">
                                      <p:cBhvr>
                                        <p:cTn id="79" dur="500" fill="hold"/>
                                        <p:tgtEl>
                                          <p:spTgt spid="24"/>
                                        </p:tgtEl>
                                        <p:attrNameLst>
                                          <p:attrName>ppt_w</p:attrName>
                                        </p:attrNameLst>
                                      </p:cBhvr>
                                      <p:tavLst>
                                        <p:tav tm="0">
                                          <p:val>
                                            <p:fltVal val="0"/>
                                          </p:val>
                                        </p:tav>
                                        <p:tav tm="100000">
                                          <p:val>
                                            <p:strVal val="#ppt_w"/>
                                          </p:val>
                                        </p:tav>
                                      </p:tavLst>
                                    </p:anim>
                                    <p:anim calcmode="lin" valueType="num">
                                      <p:cBhvr>
                                        <p:cTn id="80" dur="500" fill="hold"/>
                                        <p:tgtEl>
                                          <p:spTgt spid="24"/>
                                        </p:tgtEl>
                                        <p:attrNameLst>
                                          <p:attrName>ppt_h</p:attrName>
                                        </p:attrNameLst>
                                      </p:cBhvr>
                                      <p:tavLst>
                                        <p:tav tm="0">
                                          <p:val>
                                            <p:fltVal val="0"/>
                                          </p:val>
                                        </p:tav>
                                        <p:tav tm="100000">
                                          <p:val>
                                            <p:strVal val="#ppt_h"/>
                                          </p:val>
                                        </p:tav>
                                      </p:tavLst>
                                    </p:anim>
                                    <p:anim calcmode="lin" valueType="num">
                                      <p:cBhvr>
                                        <p:cTn id="81" dur="500" fill="hold"/>
                                        <p:tgtEl>
                                          <p:spTgt spid="24"/>
                                        </p:tgtEl>
                                        <p:attrNameLst>
                                          <p:attrName>style.rotation</p:attrName>
                                        </p:attrNameLst>
                                      </p:cBhvr>
                                      <p:tavLst>
                                        <p:tav tm="0">
                                          <p:val>
                                            <p:fltVal val="360"/>
                                          </p:val>
                                        </p:tav>
                                        <p:tav tm="100000">
                                          <p:val>
                                            <p:fltVal val="0"/>
                                          </p:val>
                                        </p:tav>
                                      </p:tavLst>
                                    </p:anim>
                                    <p:animEffect transition="in" filter="fade">
                                      <p:cBhvr>
                                        <p:cTn id="82" dur="500"/>
                                        <p:tgtEl>
                                          <p:spTgt spid="24"/>
                                        </p:tgtEl>
                                      </p:cBhvr>
                                    </p:animEffect>
                                  </p:childTnLst>
                                </p:cTn>
                              </p:par>
                            </p:childTnLst>
                          </p:cTn>
                        </p:par>
                        <p:par>
                          <p:cTn id="83" fill="hold">
                            <p:stCondLst>
                              <p:cond delay="7000"/>
                            </p:stCondLst>
                            <p:childTnLst>
                              <p:par>
                                <p:cTn id="84" presetID="2" presetClass="entr" presetSubtype="2" fill="hold" grpId="0" nodeType="afterEffect">
                                  <p:stCondLst>
                                    <p:cond delay="0"/>
                                  </p:stCondLst>
                                  <p:childTnLst>
                                    <p:set>
                                      <p:cBhvr>
                                        <p:cTn id="85" dur="1" fill="hold">
                                          <p:stCondLst>
                                            <p:cond delay="0"/>
                                          </p:stCondLst>
                                        </p:cTn>
                                        <p:tgtEl>
                                          <p:spTgt spid="63"/>
                                        </p:tgtEl>
                                        <p:attrNameLst>
                                          <p:attrName>style.visibility</p:attrName>
                                        </p:attrNameLst>
                                      </p:cBhvr>
                                      <p:to>
                                        <p:strVal val="visible"/>
                                      </p:to>
                                    </p:set>
                                    <p:anim calcmode="lin" valueType="num">
                                      <p:cBhvr additive="base">
                                        <p:cTn id="86" dur="500" fill="hold"/>
                                        <p:tgtEl>
                                          <p:spTgt spid="63"/>
                                        </p:tgtEl>
                                        <p:attrNameLst>
                                          <p:attrName>ppt_x</p:attrName>
                                        </p:attrNameLst>
                                      </p:cBhvr>
                                      <p:tavLst>
                                        <p:tav tm="0">
                                          <p:val>
                                            <p:strVal val="1+#ppt_w/2"/>
                                          </p:val>
                                        </p:tav>
                                        <p:tav tm="100000">
                                          <p:val>
                                            <p:strVal val="#ppt_x"/>
                                          </p:val>
                                        </p:tav>
                                      </p:tavLst>
                                    </p:anim>
                                    <p:anim calcmode="lin" valueType="num">
                                      <p:cBhvr additive="base">
                                        <p:cTn id="87" dur="500" fill="hold"/>
                                        <p:tgtEl>
                                          <p:spTgt spid="63"/>
                                        </p:tgtEl>
                                        <p:attrNameLst>
                                          <p:attrName>ppt_y</p:attrName>
                                        </p:attrNameLst>
                                      </p:cBhvr>
                                      <p:tavLst>
                                        <p:tav tm="0">
                                          <p:val>
                                            <p:strVal val="#ppt_y"/>
                                          </p:val>
                                        </p:tav>
                                        <p:tav tm="100000">
                                          <p:val>
                                            <p:strVal val="#ppt_y"/>
                                          </p:val>
                                        </p:tav>
                                      </p:tavLst>
                                    </p:anim>
                                  </p:childTnLst>
                                </p:cTn>
                              </p:par>
                            </p:childTnLst>
                          </p:cTn>
                        </p:par>
                        <p:par>
                          <p:cTn id="88" fill="hold">
                            <p:stCondLst>
                              <p:cond delay="7500"/>
                            </p:stCondLst>
                            <p:childTnLst>
                              <p:par>
                                <p:cTn id="89" presetID="49" presetClass="entr" presetSubtype="0" decel="100000" fill="hold" grpId="0" nodeType="afterEffect">
                                  <p:stCondLst>
                                    <p:cond delay="0"/>
                                  </p:stCondLst>
                                  <p:childTnLst>
                                    <p:set>
                                      <p:cBhvr>
                                        <p:cTn id="90" dur="1" fill="hold">
                                          <p:stCondLst>
                                            <p:cond delay="0"/>
                                          </p:stCondLst>
                                        </p:cTn>
                                        <p:tgtEl>
                                          <p:spTgt spid="27"/>
                                        </p:tgtEl>
                                        <p:attrNameLst>
                                          <p:attrName>style.visibility</p:attrName>
                                        </p:attrNameLst>
                                      </p:cBhvr>
                                      <p:to>
                                        <p:strVal val="visible"/>
                                      </p:to>
                                    </p:set>
                                    <p:anim calcmode="lin" valueType="num">
                                      <p:cBhvr>
                                        <p:cTn id="91" dur="500" fill="hold"/>
                                        <p:tgtEl>
                                          <p:spTgt spid="27"/>
                                        </p:tgtEl>
                                        <p:attrNameLst>
                                          <p:attrName>ppt_w</p:attrName>
                                        </p:attrNameLst>
                                      </p:cBhvr>
                                      <p:tavLst>
                                        <p:tav tm="0">
                                          <p:val>
                                            <p:fltVal val="0"/>
                                          </p:val>
                                        </p:tav>
                                        <p:tav tm="100000">
                                          <p:val>
                                            <p:strVal val="#ppt_w"/>
                                          </p:val>
                                        </p:tav>
                                      </p:tavLst>
                                    </p:anim>
                                    <p:anim calcmode="lin" valueType="num">
                                      <p:cBhvr>
                                        <p:cTn id="92" dur="500" fill="hold"/>
                                        <p:tgtEl>
                                          <p:spTgt spid="27"/>
                                        </p:tgtEl>
                                        <p:attrNameLst>
                                          <p:attrName>ppt_h</p:attrName>
                                        </p:attrNameLst>
                                      </p:cBhvr>
                                      <p:tavLst>
                                        <p:tav tm="0">
                                          <p:val>
                                            <p:fltVal val="0"/>
                                          </p:val>
                                        </p:tav>
                                        <p:tav tm="100000">
                                          <p:val>
                                            <p:strVal val="#ppt_h"/>
                                          </p:val>
                                        </p:tav>
                                      </p:tavLst>
                                    </p:anim>
                                    <p:anim calcmode="lin" valueType="num">
                                      <p:cBhvr>
                                        <p:cTn id="93" dur="500" fill="hold"/>
                                        <p:tgtEl>
                                          <p:spTgt spid="27"/>
                                        </p:tgtEl>
                                        <p:attrNameLst>
                                          <p:attrName>style.rotation</p:attrName>
                                        </p:attrNameLst>
                                      </p:cBhvr>
                                      <p:tavLst>
                                        <p:tav tm="0">
                                          <p:val>
                                            <p:fltVal val="360"/>
                                          </p:val>
                                        </p:tav>
                                        <p:tav tm="100000">
                                          <p:val>
                                            <p:fltVal val="0"/>
                                          </p:val>
                                        </p:tav>
                                      </p:tavLst>
                                    </p:anim>
                                    <p:animEffect transition="in" filter="fade">
                                      <p:cBhvr>
                                        <p:cTn id="9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P spid="46" grpId="0" animBg="1"/>
      <p:bldP spid="47" grpId="0"/>
      <p:bldP spid="48" grpId="0"/>
      <p:bldP spid="49" grpId="0"/>
      <p:bldP spid="50" grpId="0"/>
      <p:bldP spid="58" grpId="0" animBg="1"/>
      <p:bldP spid="62" grpId="0" animBg="1"/>
      <p:bldP spid="63" grpId="0"/>
      <p:bldP spid="24" grpId="0" animBg="1"/>
      <p:bldP spid="25" grpId="0" animBg="1"/>
      <p:bldP spid="26" grpId="0" animBg="1"/>
      <p:bldP spid="2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6  </a:t>
            </a:r>
            <a:r>
              <a:rPr lang="zh-CN" altLang="en-US" dirty="0"/>
              <a:t>flex布局</a:t>
            </a:r>
          </a:p>
        </p:txBody>
      </p:sp>
      <p:sp>
        <p:nvSpPr>
          <p:cNvPr id="7" name="文本框 6"/>
          <p:cNvSpPr txBox="1"/>
          <p:nvPr/>
        </p:nvSpPr>
        <p:spPr>
          <a:xfrm>
            <a:off x="916305" y="1032510"/>
            <a:ext cx="7310755" cy="3693319"/>
          </a:xfrm>
          <a:prstGeom prst="rect">
            <a:avLst/>
          </a:prstGeom>
          <a:noFill/>
        </p:spPr>
        <p:txBody>
          <a:bodyPr wrap="square" rtlCol="0" anchor="t">
            <a:spAutoFit/>
          </a:bodyPr>
          <a:lstStyle/>
          <a:p>
            <a:pPr algn="l">
              <a:buClrTx/>
              <a:buSzTx/>
              <a:buNone/>
            </a:pPr>
            <a:r>
              <a:rPr lang="en-US" altLang="zh-CN" sz="1800" dirty="0" smtClean="0"/>
              <a:t>3.</a:t>
            </a:r>
            <a:r>
              <a:rPr sz="1800" dirty="0" smtClean="0"/>
              <a:t>    </a:t>
            </a:r>
            <a:r>
              <a:rPr sz="1800" dirty="0"/>
              <a:t>align-</a:t>
            </a:r>
            <a:r>
              <a:rPr sz="1800" dirty="0" err="1"/>
              <a:t>items属性</a:t>
            </a:r>
            <a:endParaRPr sz="1800" dirty="0"/>
          </a:p>
          <a:p>
            <a:pPr algn="l">
              <a:buClrTx/>
              <a:buSzTx/>
              <a:buNone/>
            </a:pPr>
            <a:r>
              <a:rPr sz="1800" dirty="0"/>
              <a:t>align-</a:t>
            </a:r>
            <a:r>
              <a:rPr sz="1800" dirty="0" err="1"/>
              <a:t>items属性用于设置flex弹性盒子内部的项目在交叉轴方向上的对齐方式</a:t>
            </a:r>
            <a:r>
              <a:rPr sz="1800" dirty="0"/>
              <a:t>。</a:t>
            </a:r>
          </a:p>
          <a:p>
            <a:pPr algn="l">
              <a:buClrTx/>
              <a:buSzTx/>
              <a:buNone/>
            </a:pPr>
            <a:r>
              <a:rPr sz="1800" dirty="0" err="1"/>
              <a:t>其语法格式如下</a:t>
            </a:r>
            <a:r>
              <a:rPr sz="1800" dirty="0"/>
              <a:t>：</a:t>
            </a:r>
          </a:p>
          <a:p>
            <a:pPr algn="l">
              <a:buClrTx/>
              <a:buSzTx/>
              <a:buNone/>
            </a:pPr>
            <a:r>
              <a:rPr sz="1800" dirty="0"/>
              <a:t>.container {</a:t>
            </a:r>
          </a:p>
          <a:p>
            <a:pPr algn="l">
              <a:buClrTx/>
              <a:buSzTx/>
              <a:buNone/>
            </a:pPr>
            <a:r>
              <a:rPr sz="1800" dirty="0"/>
              <a:t>  align-items: </a:t>
            </a:r>
            <a:r>
              <a:rPr sz="1800" dirty="0" err="1"/>
              <a:t>stretch（默认值</a:t>
            </a:r>
            <a:r>
              <a:rPr sz="1800" dirty="0"/>
              <a:t>）| flex-start | center |flex-end | baseline;</a:t>
            </a:r>
          </a:p>
          <a:p>
            <a:pPr algn="l">
              <a:buClrTx/>
              <a:buSzTx/>
              <a:buNone/>
            </a:pPr>
            <a:r>
              <a:rPr sz="1800" dirty="0"/>
              <a:t>}</a:t>
            </a:r>
          </a:p>
          <a:p>
            <a:pPr algn="l">
              <a:buClrTx/>
              <a:buSzTx/>
              <a:buNone/>
            </a:pPr>
            <a:r>
              <a:rPr sz="1800" dirty="0" err="1"/>
              <a:t>对应的属性值如下</a:t>
            </a:r>
            <a:r>
              <a:rPr sz="1800" dirty="0"/>
              <a:t>：</a:t>
            </a:r>
          </a:p>
          <a:p>
            <a:pPr algn="l">
              <a:buClrTx/>
              <a:buSzTx/>
              <a:buNone/>
            </a:pPr>
            <a:r>
              <a:rPr sz="1800" dirty="0"/>
              <a:t>• </a:t>
            </a:r>
            <a:r>
              <a:rPr sz="1800" dirty="0" err="1"/>
              <a:t>stretch：当项目大小未设置时项目会被拉伸至填满交叉轴</a:t>
            </a:r>
            <a:endParaRPr sz="1800" dirty="0"/>
          </a:p>
          <a:p>
            <a:pPr algn="l">
              <a:buClrTx/>
              <a:buSzTx/>
              <a:buNone/>
            </a:pPr>
            <a:r>
              <a:rPr sz="1800" dirty="0"/>
              <a:t>• </a:t>
            </a:r>
            <a:r>
              <a:rPr sz="1800" dirty="0" err="1"/>
              <a:t>flex-start：项目对齐于交叉轴起点</a:t>
            </a:r>
            <a:r>
              <a:rPr sz="1800" dirty="0"/>
              <a:t>。</a:t>
            </a:r>
          </a:p>
          <a:p>
            <a:pPr algn="l">
              <a:buClrTx/>
              <a:buSzTx/>
              <a:buNone/>
            </a:pPr>
            <a:r>
              <a:rPr sz="1800" dirty="0"/>
              <a:t>• </a:t>
            </a:r>
            <a:r>
              <a:rPr sz="1800" dirty="0" err="1"/>
              <a:t>center：项目在交叉轴居中对齐</a:t>
            </a:r>
            <a:r>
              <a:rPr sz="1800" dirty="0"/>
              <a:t>。</a:t>
            </a:r>
          </a:p>
          <a:p>
            <a:pPr algn="l">
              <a:buClrTx/>
              <a:buSzTx/>
              <a:buNone/>
            </a:pPr>
            <a:r>
              <a:rPr sz="1800" dirty="0"/>
              <a:t>• </a:t>
            </a:r>
            <a:r>
              <a:rPr sz="1800" dirty="0" err="1"/>
              <a:t>flex-end：项目对齐于交叉轴终点</a:t>
            </a:r>
            <a:r>
              <a:rPr sz="1800" dirty="0"/>
              <a:t>。</a:t>
            </a:r>
          </a:p>
          <a:p>
            <a:pPr algn="l">
              <a:buClrTx/>
              <a:buSzTx/>
              <a:buNone/>
            </a:pPr>
            <a:r>
              <a:rPr sz="1800" dirty="0"/>
              <a:t>• </a:t>
            </a:r>
            <a:r>
              <a:rPr sz="1800" dirty="0" err="1"/>
              <a:t>baseline：项目对齐于基线上，未设置基线时等同于flex-start</a:t>
            </a:r>
            <a:r>
              <a:rPr sz="1800" dirty="0"/>
              <a:t>。</a:t>
            </a:r>
          </a:p>
        </p:txBody>
      </p:sp>
      <p:sp>
        <p:nvSpPr>
          <p:cNvPr id="3" name="矩形 2"/>
          <p:cNvSpPr/>
          <p:nvPr/>
        </p:nvSpPr>
        <p:spPr>
          <a:xfrm>
            <a:off x="424374" y="605944"/>
            <a:ext cx="1691489" cy="369332"/>
          </a:xfrm>
          <a:prstGeom prst="rect">
            <a:avLst/>
          </a:prstGeom>
          <a:solidFill>
            <a:schemeClr val="accent2"/>
          </a:solidFill>
        </p:spPr>
        <p:txBody>
          <a:bodyPr wrap="none">
            <a:spAutoFit/>
          </a:bodyPr>
          <a:lstStyle/>
          <a:p>
            <a:pPr algn="just">
              <a:spcBef>
                <a:spcPts val="1200"/>
              </a:spcBef>
              <a:spcAft>
                <a:spcPts val="600"/>
              </a:spcAft>
            </a:pPr>
            <a:r>
              <a:rPr lang="en-US" altLang="zh-CN" b="1" dirty="0" smtClean="0">
                <a:solidFill>
                  <a:schemeClr val="bg1"/>
                </a:solidFill>
                <a:latin typeface="Arial" panose="020B0604020202020204" pitchFamily="34" charset="0"/>
              </a:rPr>
              <a:t>3.</a:t>
            </a:r>
            <a:r>
              <a:rPr altLang="zh-CN" b="1" dirty="0" smtClean="0">
                <a:solidFill>
                  <a:schemeClr val="bg1"/>
                </a:solidFill>
                <a:latin typeface="Arial" panose="020B0604020202020204" pitchFamily="34" charset="0"/>
              </a:rPr>
              <a:t>6.2 </a:t>
            </a:r>
            <a:r>
              <a:rPr altLang="zh-CN" b="1" dirty="0">
                <a:solidFill>
                  <a:schemeClr val="bg1"/>
                </a:solidFill>
                <a:latin typeface="Arial" panose="020B0604020202020204" pitchFamily="34" charset="0"/>
              </a:rPr>
              <a:t>容器属性</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6  </a:t>
            </a:r>
            <a:r>
              <a:rPr lang="zh-CN" altLang="en-US" dirty="0"/>
              <a:t>flex布局</a:t>
            </a:r>
          </a:p>
        </p:txBody>
      </p:sp>
      <p:sp>
        <p:nvSpPr>
          <p:cNvPr id="7" name="文本框 6"/>
          <p:cNvSpPr txBox="1"/>
          <p:nvPr/>
        </p:nvSpPr>
        <p:spPr>
          <a:xfrm>
            <a:off x="916305" y="1032510"/>
            <a:ext cx="7310755" cy="3815080"/>
          </a:xfrm>
          <a:prstGeom prst="rect">
            <a:avLst/>
          </a:prstGeom>
          <a:noFill/>
        </p:spPr>
        <p:txBody>
          <a:bodyPr wrap="square" rtlCol="0" anchor="t">
            <a:spAutoFit/>
          </a:bodyPr>
          <a:lstStyle/>
          <a:p>
            <a:pPr algn="l">
              <a:buClrTx/>
              <a:buSzTx/>
              <a:buNone/>
            </a:pPr>
            <a:r>
              <a:rPr sz="1400"/>
              <a:t>4     align-content属性</a:t>
            </a:r>
          </a:p>
          <a:p>
            <a:pPr algn="l">
              <a:buClrTx/>
              <a:buSzTx/>
              <a:buNone/>
            </a:pPr>
            <a:r>
              <a:rPr sz="1400"/>
              <a:t>align-content属性用于设置flex弹性盒子内部的项目在多行排列时，在交叉轴方向上的对齐方式。 </a:t>
            </a:r>
          </a:p>
          <a:p>
            <a:pPr algn="l">
              <a:buClrTx/>
              <a:buSzTx/>
              <a:buNone/>
            </a:pPr>
            <a:r>
              <a:rPr sz="1400"/>
              <a:t>其语法格式如下：</a:t>
            </a:r>
          </a:p>
          <a:p>
            <a:pPr algn="l">
              <a:buClrTx/>
              <a:buSzTx/>
              <a:buNone/>
            </a:pPr>
            <a:r>
              <a:rPr sz="1400"/>
              <a:t>.container {</a:t>
            </a:r>
          </a:p>
          <a:p>
            <a:pPr algn="l">
              <a:buClrTx/>
              <a:buSzTx/>
              <a:buNone/>
            </a:pPr>
            <a:r>
              <a:rPr sz="1400"/>
              <a:t>  align-items: | stretch（默认值）| flex-start | center | flex-end | space-between | space-around | stretch;</a:t>
            </a:r>
          </a:p>
          <a:p>
            <a:pPr algn="l">
              <a:buClrTx/>
              <a:buSzTx/>
              <a:buNone/>
            </a:pPr>
            <a:r>
              <a:rPr sz="1400"/>
              <a:t>}</a:t>
            </a:r>
          </a:p>
          <a:p>
            <a:pPr algn="l">
              <a:buClrTx/>
              <a:buSzTx/>
              <a:buNone/>
            </a:pPr>
            <a:r>
              <a:rPr sz="1400"/>
              <a:t>对应的属性值如下：</a:t>
            </a:r>
          </a:p>
          <a:p>
            <a:pPr algn="l">
              <a:buClrTx/>
              <a:buSzTx/>
              <a:buNone/>
            </a:pPr>
            <a:r>
              <a:rPr sz="1400"/>
              <a:t>• stretch：未设置项目大小时将项目拉伸至填满交叉轴。</a:t>
            </a:r>
          </a:p>
          <a:p>
            <a:pPr algn="l">
              <a:buClrTx/>
              <a:buSzTx/>
              <a:buNone/>
            </a:pPr>
            <a:r>
              <a:rPr sz="1400"/>
              <a:t>• flex-start：项目在交叉轴起点对齐。</a:t>
            </a:r>
          </a:p>
          <a:p>
            <a:pPr algn="l">
              <a:buClrTx/>
              <a:buSzTx/>
              <a:buNone/>
            </a:pPr>
            <a:r>
              <a:rPr sz="1400"/>
              <a:t>• center：项目在交叉轴距中点对齐。</a:t>
            </a:r>
          </a:p>
          <a:p>
            <a:pPr algn="l">
              <a:buClrTx/>
              <a:buSzTx/>
              <a:buNone/>
            </a:pPr>
            <a:r>
              <a:rPr sz="1400"/>
              <a:t>• flex-end：项目在交叉轴终点对齐。</a:t>
            </a:r>
          </a:p>
          <a:p>
            <a:pPr algn="l">
              <a:buClrTx/>
              <a:buSzTx/>
              <a:buNone/>
            </a:pPr>
            <a:r>
              <a:rPr sz="1400"/>
              <a:t>• space-between：行间距相等，首行与尾行靠在交叉轴起点和交叉轴终点。</a:t>
            </a:r>
          </a:p>
          <a:p>
            <a:pPr algn="l">
              <a:buClrTx/>
              <a:buSzTx/>
              <a:buNone/>
            </a:pPr>
            <a:r>
              <a:rPr sz="1400"/>
              <a:t>• space-around：行间距相等，首行离交叉轴起点和尾行离交叉轴终点的距离为行间距的一半。</a:t>
            </a:r>
          </a:p>
          <a:p>
            <a:pPr algn="l">
              <a:buClrTx/>
              <a:buSzTx/>
              <a:buNone/>
            </a:pPr>
            <a:r>
              <a:rPr sz="1400"/>
              <a:t>• space-evenly：首行离交叉轴起点和尾行离交叉轴终点的距离与行间距相等。</a:t>
            </a:r>
          </a:p>
        </p:txBody>
      </p:sp>
      <p:sp>
        <p:nvSpPr>
          <p:cNvPr id="3" name="矩形 2"/>
          <p:cNvSpPr/>
          <p:nvPr/>
        </p:nvSpPr>
        <p:spPr>
          <a:xfrm>
            <a:off x="424374" y="605944"/>
            <a:ext cx="1691489" cy="369332"/>
          </a:xfrm>
          <a:prstGeom prst="rect">
            <a:avLst/>
          </a:prstGeom>
          <a:solidFill>
            <a:schemeClr val="accent2"/>
          </a:solidFill>
        </p:spPr>
        <p:txBody>
          <a:bodyPr wrap="none">
            <a:spAutoFit/>
          </a:bodyPr>
          <a:lstStyle/>
          <a:p>
            <a:pPr algn="just">
              <a:spcBef>
                <a:spcPts val="1200"/>
              </a:spcBef>
              <a:spcAft>
                <a:spcPts val="600"/>
              </a:spcAft>
            </a:pPr>
            <a:r>
              <a:rPr lang="en-US" altLang="zh-CN" b="1" dirty="0" smtClean="0">
                <a:solidFill>
                  <a:schemeClr val="bg1"/>
                </a:solidFill>
                <a:latin typeface="Arial" panose="020B0604020202020204" pitchFamily="34" charset="0"/>
              </a:rPr>
              <a:t>3.</a:t>
            </a:r>
            <a:r>
              <a:rPr altLang="zh-CN" b="1" dirty="0" smtClean="0">
                <a:solidFill>
                  <a:schemeClr val="bg1"/>
                </a:solidFill>
                <a:latin typeface="Arial" panose="020B0604020202020204" pitchFamily="34" charset="0"/>
              </a:rPr>
              <a:t>6.2 </a:t>
            </a:r>
            <a:r>
              <a:rPr altLang="zh-CN" b="1" dirty="0">
                <a:solidFill>
                  <a:schemeClr val="bg1"/>
                </a:solidFill>
                <a:latin typeface="Arial" panose="020B0604020202020204" pitchFamily="34" charset="0"/>
              </a:rPr>
              <a:t>容器属性</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6  </a:t>
            </a:r>
            <a:r>
              <a:rPr lang="zh-CN" altLang="en-US" dirty="0"/>
              <a:t>flex布局</a:t>
            </a:r>
          </a:p>
        </p:txBody>
      </p:sp>
      <p:sp>
        <p:nvSpPr>
          <p:cNvPr id="7" name="文本框 6"/>
          <p:cNvSpPr txBox="1"/>
          <p:nvPr/>
        </p:nvSpPr>
        <p:spPr>
          <a:xfrm>
            <a:off x="916305" y="1032510"/>
            <a:ext cx="7310755" cy="1599565"/>
          </a:xfrm>
          <a:prstGeom prst="rect">
            <a:avLst/>
          </a:prstGeom>
          <a:noFill/>
        </p:spPr>
        <p:txBody>
          <a:bodyPr wrap="square" rtlCol="0" anchor="t">
            <a:spAutoFit/>
          </a:bodyPr>
          <a:lstStyle/>
          <a:p>
            <a:pPr algn="l">
              <a:buClrTx/>
              <a:buSzTx/>
              <a:buNone/>
            </a:pPr>
            <a:r>
              <a:rPr sz="1800"/>
              <a:t>1.  order属性</a:t>
            </a:r>
          </a:p>
          <a:p>
            <a:pPr algn="l">
              <a:buClrTx/>
              <a:buSzTx/>
              <a:buNone/>
            </a:pPr>
            <a:r>
              <a:rPr sz="1800"/>
              <a:t>order属性用于设置项目在主轴方向上的排列顺序，默认值为0，容器中的项目会按照数值从小到大排列。</a:t>
            </a:r>
          </a:p>
          <a:p>
            <a:pPr algn="l">
              <a:buClrTx/>
              <a:buSzTx/>
              <a:buNone/>
            </a:pPr>
            <a:r>
              <a:rPr sz="1800"/>
              <a:t>其语法格式如下：</a:t>
            </a:r>
          </a:p>
          <a:p>
            <a:pPr algn="l">
              <a:buClrTx/>
              <a:buSzTx/>
              <a:buNone/>
            </a:pPr>
            <a:r>
              <a:rPr sz="1800"/>
              <a:t>.item {</a:t>
            </a:r>
          </a:p>
          <a:p>
            <a:pPr algn="l">
              <a:buClrTx/>
              <a:buSzTx/>
              <a:buNone/>
            </a:pPr>
            <a:r>
              <a:rPr sz="1800"/>
              <a:t>order: &lt;integer&gt;; </a:t>
            </a:r>
          </a:p>
          <a:p>
            <a:pPr algn="l">
              <a:buClrTx/>
              <a:buSzTx/>
              <a:buNone/>
            </a:pPr>
            <a:r>
              <a:rPr sz="1800"/>
              <a:t>}</a:t>
            </a:r>
          </a:p>
        </p:txBody>
      </p:sp>
      <p:sp>
        <p:nvSpPr>
          <p:cNvPr id="3" name="矩形 2"/>
          <p:cNvSpPr/>
          <p:nvPr/>
        </p:nvSpPr>
        <p:spPr>
          <a:xfrm>
            <a:off x="392314" y="605944"/>
            <a:ext cx="1755609" cy="369332"/>
          </a:xfrm>
          <a:prstGeom prst="rect">
            <a:avLst/>
          </a:prstGeom>
          <a:solidFill>
            <a:schemeClr val="accent2"/>
          </a:solidFill>
        </p:spPr>
        <p:txBody>
          <a:bodyPr wrap="none">
            <a:spAutoFit/>
          </a:bodyPr>
          <a:lstStyle/>
          <a:p>
            <a:pPr algn="just">
              <a:spcBef>
                <a:spcPts val="1200"/>
              </a:spcBef>
              <a:spcAft>
                <a:spcPts val="600"/>
              </a:spcAft>
            </a:pPr>
            <a:r>
              <a:rPr lang="en-US" altLang="zh-CN" b="1" dirty="0" smtClean="0">
                <a:solidFill>
                  <a:schemeClr val="bg1"/>
                </a:solidFill>
                <a:latin typeface="Arial" panose="020B0604020202020204" pitchFamily="34" charset="0"/>
              </a:rPr>
              <a:t>3.</a:t>
            </a:r>
            <a:r>
              <a:rPr altLang="zh-CN" b="1" dirty="0" smtClean="0">
                <a:solidFill>
                  <a:schemeClr val="bg1"/>
                </a:solidFill>
                <a:latin typeface="Arial" panose="020B0604020202020204" pitchFamily="34" charset="0"/>
              </a:rPr>
              <a:t>6.3  </a:t>
            </a:r>
            <a:r>
              <a:rPr altLang="zh-CN" b="1" dirty="0">
                <a:solidFill>
                  <a:schemeClr val="bg1"/>
                </a:solidFill>
                <a:latin typeface="Arial" panose="020B0604020202020204" pitchFamily="34" charset="0"/>
              </a:rPr>
              <a:t>项目属性</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6  </a:t>
            </a:r>
            <a:r>
              <a:rPr lang="zh-CN" altLang="en-US" dirty="0"/>
              <a:t>flex布局</a:t>
            </a:r>
          </a:p>
        </p:txBody>
      </p:sp>
      <p:sp>
        <p:nvSpPr>
          <p:cNvPr id="7" name="文本框 6"/>
          <p:cNvSpPr txBox="1"/>
          <p:nvPr/>
        </p:nvSpPr>
        <p:spPr>
          <a:xfrm>
            <a:off x="668020" y="974090"/>
            <a:ext cx="8040370" cy="3969385"/>
          </a:xfrm>
          <a:prstGeom prst="rect">
            <a:avLst/>
          </a:prstGeom>
          <a:noFill/>
        </p:spPr>
        <p:txBody>
          <a:bodyPr wrap="square" rtlCol="0" anchor="t">
            <a:spAutoFit/>
          </a:bodyPr>
          <a:lstStyle/>
          <a:p>
            <a:pPr algn="l">
              <a:buClrTx/>
              <a:buSzTx/>
              <a:buNone/>
            </a:pPr>
            <a:r>
              <a:rPr sz="1800"/>
              <a:t>2.  flex-shrink属性</a:t>
            </a:r>
          </a:p>
          <a:p>
            <a:pPr algn="l">
              <a:buClrTx/>
              <a:buSzTx/>
              <a:buNone/>
            </a:pPr>
            <a:r>
              <a:rPr sz="1800"/>
              <a:t>flex-shrink属性用于设置项目的收缩比率，当超出主轴方向上父容器的宽度，按照比例对项目进行压缩。</a:t>
            </a:r>
          </a:p>
          <a:p>
            <a:pPr algn="l">
              <a:buClrTx/>
              <a:buSzTx/>
              <a:buNone/>
            </a:pPr>
            <a:r>
              <a:rPr sz="1800"/>
              <a:t>其语法格式如下：</a:t>
            </a:r>
          </a:p>
          <a:p>
            <a:pPr algn="l">
              <a:buClrTx/>
              <a:buSzTx/>
              <a:buNone/>
            </a:pPr>
            <a:r>
              <a:rPr sz="1800"/>
              <a:t>.item {</a:t>
            </a:r>
          </a:p>
          <a:p>
            <a:pPr algn="l">
              <a:buClrTx/>
              <a:buSzTx/>
              <a:buNone/>
            </a:pPr>
            <a:r>
              <a:rPr sz="1800"/>
              <a:t>  flex-shrink: 1（默认值）| &lt;number&gt;;</a:t>
            </a:r>
          </a:p>
          <a:p>
            <a:pPr algn="l">
              <a:buClrTx/>
              <a:buSzTx/>
              <a:buNone/>
            </a:pPr>
            <a:r>
              <a:rPr sz="1800"/>
              <a:t>}</a:t>
            </a:r>
          </a:p>
          <a:p>
            <a:pPr algn="l">
              <a:buClrTx/>
              <a:buSzTx/>
              <a:buNone/>
            </a:pPr>
            <a:r>
              <a:rPr sz="1800"/>
              <a:t>flex-shrink的默认值为1，如果没有定义该属性，将会自动按照默认值进行压缩。</a:t>
            </a:r>
          </a:p>
          <a:p>
            <a:pPr algn="l">
              <a:buClrTx/>
              <a:buSzTx/>
              <a:buNone/>
            </a:pPr>
            <a:r>
              <a:rPr sz="1800"/>
              <a:t>压缩总权重的计算公式如下：</a:t>
            </a:r>
          </a:p>
          <a:p>
            <a:pPr algn="l">
              <a:buClrTx/>
              <a:buSzTx/>
              <a:buNone/>
            </a:pPr>
            <a:r>
              <a:rPr sz="1800"/>
              <a:t>压缩总权重＝长度1×收缩因子1＋长度2×收缩因子2 …＋长度N×收缩因子N</a:t>
            </a:r>
          </a:p>
          <a:p>
            <a:pPr algn="l">
              <a:buClrTx/>
              <a:buSzTx/>
              <a:buNone/>
            </a:pPr>
            <a:r>
              <a:rPr sz="1800"/>
              <a:t>被移除溢出量的计算公式如下：</a:t>
            </a:r>
          </a:p>
          <a:p>
            <a:pPr algn="l">
              <a:buClrTx/>
              <a:buSzTx/>
              <a:buNone/>
            </a:pPr>
            <a:r>
              <a:rPr sz="1800"/>
              <a:t>被移除溢出量=原长度×溢出长度×收缩因子/压缩总权重</a:t>
            </a:r>
          </a:p>
          <a:p>
            <a:pPr algn="l">
              <a:buClrTx/>
              <a:buSzTx/>
              <a:buNone/>
            </a:pPr>
            <a:r>
              <a:rPr sz="1800"/>
              <a:t>被压缩后的长度的计算公式如下：</a:t>
            </a:r>
          </a:p>
          <a:p>
            <a:pPr algn="l">
              <a:buClrTx/>
              <a:buSzTx/>
              <a:buNone/>
            </a:pPr>
            <a:r>
              <a:rPr sz="1800"/>
              <a:t>被压缩后的长度=原长度-被移除溢出量 </a:t>
            </a:r>
          </a:p>
        </p:txBody>
      </p:sp>
      <p:sp>
        <p:nvSpPr>
          <p:cNvPr id="3" name="矩形 2"/>
          <p:cNvSpPr/>
          <p:nvPr/>
        </p:nvSpPr>
        <p:spPr>
          <a:xfrm>
            <a:off x="392314" y="605944"/>
            <a:ext cx="1755609" cy="369332"/>
          </a:xfrm>
          <a:prstGeom prst="rect">
            <a:avLst/>
          </a:prstGeom>
          <a:solidFill>
            <a:schemeClr val="accent2"/>
          </a:solidFill>
        </p:spPr>
        <p:txBody>
          <a:bodyPr wrap="none">
            <a:spAutoFit/>
          </a:bodyPr>
          <a:lstStyle/>
          <a:p>
            <a:pPr algn="just">
              <a:spcBef>
                <a:spcPts val="1200"/>
              </a:spcBef>
              <a:spcAft>
                <a:spcPts val="600"/>
              </a:spcAft>
            </a:pPr>
            <a:r>
              <a:rPr lang="en-US" altLang="zh-CN" b="1" dirty="0" smtClean="0">
                <a:solidFill>
                  <a:schemeClr val="bg1"/>
                </a:solidFill>
                <a:latin typeface="Arial" panose="020B0604020202020204" pitchFamily="34" charset="0"/>
              </a:rPr>
              <a:t>3.</a:t>
            </a:r>
            <a:r>
              <a:rPr altLang="zh-CN" b="1" dirty="0" smtClean="0">
                <a:solidFill>
                  <a:schemeClr val="bg1"/>
                </a:solidFill>
                <a:latin typeface="Arial" panose="020B0604020202020204" pitchFamily="34" charset="0"/>
              </a:rPr>
              <a:t>6.3  </a:t>
            </a:r>
            <a:r>
              <a:rPr altLang="zh-CN" b="1" dirty="0">
                <a:solidFill>
                  <a:schemeClr val="bg1"/>
                </a:solidFill>
                <a:latin typeface="Arial" panose="020B0604020202020204" pitchFamily="34" charset="0"/>
              </a:rPr>
              <a:t>项目属性</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6  </a:t>
            </a:r>
            <a:r>
              <a:rPr lang="zh-CN" altLang="en-US" dirty="0"/>
              <a:t>flex布局</a:t>
            </a:r>
          </a:p>
        </p:txBody>
      </p:sp>
      <p:sp>
        <p:nvSpPr>
          <p:cNvPr id="7" name="文本框 6"/>
          <p:cNvSpPr txBox="1"/>
          <p:nvPr/>
        </p:nvSpPr>
        <p:spPr>
          <a:xfrm>
            <a:off x="668020" y="974090"/>
            <a:ext cx="8040370" cy="3415030"/>
          </a:xfrm>
          <a:prstGeom prst="rect">
            <a:avLst/>
          </a:prstGeom>
          <a:noFill/>
        </p:spPr>
        <p:txBody>
          <a:bodyPr wrap="square" rtlCol="0" anchor="t">
            <a:spAutoFit/>
          </a:bodyPr>
          <a:lstStyle/>
          <a:p>
            <a:pPr algn="l">
              <a:buClrTx/>
              <a:buSzTx/>
              <a:buNone/>
            </a:pPr>
            <a:r>
              <a:rPr sz="1800"/>
              <a:t>3.  flex-grow属性</a:t>
            </a:r>
          </a:p>
          <a:p>
            <a:pPr algn="l">
              <a:buClrTx/>
              <a:buSzTx/>
              <a:buNone/>
            </a:pPr>
            <a:r>
              <a:rPr sz="1800"/>
              <a:t>flex-grow属性用于设置项目的扩张比率。当项目在主轴方向上留有剩余空间时，通过对项目按照比例扩张来覆盖剩余空间。</a:t>
            </a:r>
          </a:p>
          <a:p>
            <a:pPr algn="l">
              <a:buClrTx/>
              <a:buSzTx/>
              <a:buNone/>
            </a:pPr>
            <a:r>
              <a:rPr sz="1800"/>
              <a:t>其语法格式如下：</a:t>
            </a:r>
          </a:p>
          <a:p>
            <a:pPr algn="l">
              <a:buClrTx/>
              <a:buSzTx/>
              <a:buNone/>
            </a:pPr>
            <a:r>
              <a:rPr sz="1800"/>
              <a:t>item {</a:t>
            </a:r>
          </a:p>
          <a:p>
            <a:pPr algn="l">
              <a:buClrTx/>
              <a:buSzTx/>
              <a:buNone/>
            </a:pPr>
            <a:r>
              <a:rPr sz="1800"/>
              <a:t>  flex-grow: 0（默认值）| &lt;number&gt;;</a:t>
            </a:r>
          </a:p>
          <a:p>
            <a:pPr algn="l">
              <a:buClrTx/>
              <a:buSzTx/>
              <a:buNone/>
            </a:pPr>
            <a:r>
              <a:rPr sz="1800"/>
              <a:t>}</a:t>
            </a:r>
          </a:p>
          <a:p>
            <a:pPr algn="l">
              <a:buClrTx/>
              <a:buSzTx/>
              <a:buNone/>
            </a:pPr>
            <a:r>
              <a:rPr sz="1800"/>
              <a:t>flex-grow的默认值为0，如果没有定义该属性，项目不扩张。</a:t>
            </a:r>
          </a:p>
          <a:p>
            <a:pPr algn="l">
              <a:buClrTx/>
              <a:buSzTx/>
              <a:buNone/>
            </a:pPr>
            <a:r>
              <a:rPr sz="1800"/>
              <a:t>扩张量的计算公式如下：</a:t>
            </a:r>
          </a:p>
          <a:p>
            <a:pPr algn="l">
              <a:buClrTx/>
              <a:buSzTx/>
              <a:buNone/>
            </a:pPr>
            <a:r>
              <a:rPr sz="1800"/>
              <a:t>扩张量＝剩余空间/（扩张因子1+扩张因子2 …＋扩张因子N）</a:t>
            </a:r>
          </a:p>
          <a:p>
            <a:pPr algn="l">
              <a:buClrTx/>
              <a:buSzTx/>
              <a:buNone/>
            </a:pPr>
            <a:r>
              <a:rPr sz="1800"/>
              <a:t>被扩张后长度的计算公式如下：</a:t>
            </a:r>
          </a:p>
          <a:p>
            <a:pPr algn="l">
              <a:buClrTx/>
              <a:buSzTx/>
              <a:buNone/>
            </a:pPr>
            <a:r>
              <a:rPr sz="1800"/>
              <a:t>被扩张后长度=原长度+扩张单元x扩张因子N</a:t>
            </a:r>
          </a:p>
        </p:txBody>
      </p:sp>
      <p:sp>
        <p:nvSpPr>
          <p:cNvPr id="3" name="矩形 2"/>
          <p:cNvSpPr/>
          <p:nvPr/>
        </p:nvSpPr>
        <p:spPr>
          <a:xfrm>
            <a:off x="392314" y="605944"/>
            <a:ext cx="1755609" cy="369332"/>
          </a:xfrm>
          <a:prstGeom prst="rect">
            <a:avLst/>
          </a:prstGeom>
          <a:solidFill>
            <a:schemeClr val="accent2"/>
          </a:solidFill>
        </p:spPr>
        <p:txBody>
          <a:bodyPr wrap="none">
            <a:spAutoFit/>
          </a:bodyPr>
          <a:lstStyle/>
          <a:p>
            <a:pPr algn="just">
              <a:spcBef>
                <a:spcPts val="1200"/>
              </a:spcBef>
              <a:spcAft>
                <a:spcPts val="600"/>
              </a:spcAft>
            </a:pPr>
            <a:r>
              <a:rPr lang="en-US" altLang="zh-CN" b="1" dirty="0" smtClean="0">
                <a:solidFill>
                  <a:schemeClr val="bg1"/>
                </a:solidFill>
                <a:latin typeface="Arial" panose="020B0604020202020204" pitchFamily="34" charset="0"/>
              </a:rPr>
              <a:t>3.</a:t>
            </a:r>
            <a:r>
              <a:rPr altLang="zh-CN" b="1" dirty="0" smtClean="0">
                <a:solidFill>
                  <a:schemeClr val="bg1"/>
                </a:solidFill>
                <a:latin typeface="Arial" panose="020B0604020202020204" pitchFamily="34" charset="0"/>
              </a:rPr>
              <a:t>6.3  </a:t>
            </a:r>
            <a:r>
              <a:rPr altLang="zh-CN" b="1" dirty="0">
                <a:solidFill>
                  <a:schemeClr val="bg1"/>
                </a:solidFill>
                <a:latin typeface="Arial" panose="020B0604020202020204" pitchFamily="34" charset="0"/>
              </a:rPr>
              <a:t>项目属性</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6  </a:t>
            </a:r>
            <a:r>
              <a:rPr lang="zh-CN" altLang="en-US" dirty="0"/>
              <a:t>flex布局</a:t>
            </a:r>
          </a:p>
        </p:txBody>
      </p:sp>
      <p:sp>
        <p:nvSpPr>
          <p:cNvPr id="7" name="文本框 6"/>
          <p:cNvSpPr txBox="1"/>
          <p:nvPr/>
        </p:nvSpPr>
        <p:spPr>
          <a:xfrm>
            <a:off x="668020" y="974090"/>
            <a:ext cx="8040370" cy="3415030"/>
          </a:xfrm>
          <a:prstGeom prst="rect">
            <a:avLst/>
          </a:prstGeom>
          <a:noFill/>
        </p:spPr>
        <p:txBody>
          <a:bodyPr wrap="square" rtlCol="0" anchor="t">
            <a:spAutoFit/>
          </a:bodyPr>
          <a:lstStyle/>
          <a:p>
            <a:pPr algn="l">
              <a:buClrTx/>
              <a:buSzTx/>
              <a:buNone/>
            </a:pPr>
            <a:r>
              <a:rPr lang="en-US" altLang="zh-CN" sz="1800" dirty="0" smtClean="0"/>
              <a:t>3.</a:t>
            </a:r>
            <a:r>
              <a:rPr sz="1800" dirty="0" smtClean="0"/>
              <a:t>flex-basis</a:t>
            </a:r>
            <a:r>
              <a:rPr sz="1800" dirty="0"/>
              <a:t>属性</a:t>
            </a:r>
          </a:p>
          <a:p>
            <a:pPr algn="l">
              <a:buClrTx/>
              <a:buSzTx/>
              <a:buNone/>
            </a:pPr>
            <a:r>
              <a:rPr sz="1800" dirty="0"/>
              <a:t>flex-</a:t>
            </a:r>
            <a:r>
              <a:rPr sz="1800" dirty="0" err="1"/>
              <a:t>basis属性用于代替主轴方向上项目的宽或高</a:t>
            </a:r>
            <a:r>
              <a:rPr sz="1800" dirty="0"/>
              <a:t>。 </a:t>
            </a:r>
          </a:p>
          <a:p>
            <a:pPr algn="l">
              <a:buClrTx/>
              <a:buSzTx/>
              <a:buNone/>
            </a:pPr>
            <a:r>
              <a:rPr sz="1800" dirty="0" err="1"/>
              <a:t>其语法格式如下</a:t>
            </a:r>
            <a:r>
              <a:rPr sz="1800" dirty="0"/>
              <a:t>：</a:t>
            </a:r>
          </a:p>
          <a:p>
            <a:pPr algn="l">
              <a:buClrTx/>
              <a:buSzTx/>
              <a:buNone/>
            </a:pPr>
            <a:r>
              <a:rPr sz="1800" dirty="0"/>
              <a:t>.item { </a:t>
            </a:r>
          </a:p>
          <a:p>
            <a:pPr algn="l">
              <a:buClrTx/>
              <a:buSzTx/>
              <a:buNone/>
            </a:pPr>
            <a:r>
              <a:rPr sz="1800" dirty="0"/>
              <a:t>flex-basis: </a:t>
            </a:r>
            <a:r>
              <a:rPr sz="1800" dirty="0" err="1"/>
              <a:t>auto（默认值</a:t>
            </a:r>
            <a:r>
              <a:rPr sz="1800" dirty="0"/>
              <a:t>）| &lt;number&gt;</a:t>
            </a:r>
          </a:p>
          <a:p>
            <a:pPr algn="l">
              <a:buClrTx/>
              <a:buSzTx/>
              <a:buNone/>
            </a:pPr>
            <a:r>
              <a:rPr sz="1800" dirty="0"/>
              <a:t>}</a:t>
            </a:r>
          </a:p>
          <a:p>
            <a:pPr algn="l">
              <a:buClrTx/>
              <a:buSzTx/>
              <a:buNone/>
            </a:pPr>
            <a:r>
              <a:rPr sz="1800" dirty="0"/>
              <a:t>• 当容器属性设置为flex-dirction：row或flex-dirction：row-reverse时，如果flex-basis和width属性同时存在数值时，flex-basis会代替width属性。</a:t>
            </a:r>
          </a:p>
          <a:p>
            <a:pPr algn="l">
              <a:buClrTx/>
              <a:buSzTx/>
              <a:buNone/>
            </a:pPr>
            <a:r>
              <a:rPr sz="1800" dirty="0"/>
              <a:t>• 当容器属性设置为flex-dirction：colunm或flex-dirction：colunm-reverse时，如果flex-basis和height属性同时存在数值时，flex-basis会代替height属性。</a:t>
            </a:r>
          </a:p>
          <a:p>
            <a:pPr algn="l">
              <a:buClrTx/>
              <a:buSzTx/>
              <a:buNone/>
            </a:pPr>
            <a:r>
              <a:rPr sz="1800" dirty="0"/>
              <a:t>• </a:t>
            </a:r>
            <a:r>
              <a:rPr sz="1800" dirty="0" err="1"/>
              <a:t>数值的优先级高于auto，如果flex-basis属性值为auto，当项目设置了高度或宽度时会取代auto</a:t>
            </a:r>
            <a:r>
              <a:rPr sz="1800" dirty="0"/>
              <a:t>。</a:t>
            </a:r>
          </a:p>
        </p:txBody>
      </p:sp>
      <p:sp>
        <p:nvSpPr>
          <p:cNvPr id="3" name="矩形 2"/>
          <p:cNvSpPr/>
          <p:nvPr/>
        </p:nvSpPr>
        <p:spPr>
          <a:xfrm>
            <a:off x="392314" y="605944"/>
            <a:ext cx="1755609" cy="369332"/>
          </a:xfrm>
          <a:prstGeom prst="rect">
            <a:avLst/>
          </a:prstGeom>
          <a:solidFill>
            <a:schemeClr val="accent2"/>
          </a:solidFill>
        </p:spPr>
        <p:txBody>
          <a:bodyPr wrap="none">
            <a:spAutoFit/>
          </a:bodyPr>
          <a:lstStyle/>
          <a:p>
            <a:pPr algn="just">
              <a:spcBef>
                <a:spcPts val="1200"/>
              </a:spcBef>
              <a:spcAft>
                <a:spcPts val="600"/>
              </a:spcAft>
            </a:pPr>
            <a:r>
              <a:rPr lang="en-US" altLang="zh-CN" b="1" dirty="0" smtClean="0">
                <a:solidFill>
                  <a:schemeClr val="bg1"/>
                </a:solidFill>
                <a:latin typeface="Arial" panose="020B0604020202020204" pitchFamily="34" charset="0"/>
              </a:rPr>
              <a:t>3.</a:t>
            </a:r>
            <a:r>
              <a:rPr altLang="zh-CN" b="1" dirty="0" smtClean="0">
                <a:solidFill>
                  <a:schemeClr val="bg1"/>
                </a:solidFill>
                <a:latin typeface="Arial" panose="020B0604020202020204" pitchFamily="34" charset="0"/>
              </a:rPr>
              <a:t>6.3  </a:t>
            </a:r>
            <a:r>
              <a:rPr altLang="zh-CN" b="1" dirty="0">
                <a:solidFill>
                  <a:schemeClr val="bg1"/>
                </a:solidFill>
                <a:latin typeface="Arial" panose="020B0604020202020204" pitchFamily="34" charset="0"/>
              </a:rPr>
              <a:t>项目属性</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6  </a:t>
            </a:r>
            <a:r>
              <a:rPr lang="zh-CN" altLang="en-US" dirty="0"/>
              <a:t>flex布局</a:t>
            </a:r>
          </a:p>
        </p:txBody>
      </p:sp>
      <p:sp>
        <p:nvSpPr>
          <p:cNvPr id="7" name="文本框 6"/>
          <p:cNvSpPr txBox="1"/>
          <p:nvPr/>
        </p:nvSpPr>
        <p:spPr>
          <a:xfrm>
            <a:off x="668020" y="1215390"/>
            <a:ext cx="8040370" cy="2861310"/>
          </a:xfrm>
          <a:prstGeom prst="rect">
            <a:avLst/>
          </a:prstGeom>
          <a:noFill/>
        </p:spPr>
        <p:txBody>
          <a:bodyPr wrap="square" rtlCol="0" anchor="t">
            <a:spAutoFit/>
          </a:bodyPr>
          <a:lstStyle/>
          <a:p>
            <a:pPr algn="l">
              <a:buClrTx/>
              <a:buSzTx/>
              <a:buNone/>
            </a:pPr>
            <a:r>
              <a:rPr sz="1800"/>
              <a:t>5.    align-self属性</a:t>
            </a:r>
          </a:p>
          <a:p>
            <a:pPr algn="l">
              <a:buClrTx/>
              <a:buSzTx/>
              <a:buNone/>
            </a:pPr>
            <a:r>
              <a:rPr sz="1800"/>
              <a:t>align-self属性用于单独为flex弹性盒子内部的项目设置在交叉轴方向上的对齐方式，其属性会覆盖容器的align-items。其语法格式如下：</a:t>
            </a:r>
          </a:p>
          <a:p>
            <a:pPr algn="l">
              <a:buClrTx/>
              <a:buSzTx/>
              <a:buNone/>
            </a:pPr>
            <a:r>
              <a:rPr sz="1800"/>
              <a:t>.item {</a:t>
            </a:r>
          </a:p>
          <a:p>
            <a:pPr algn="l">
              <a:buClrTx/>
              <a:buSzTx/>
              <a:buNone/>
            </a:pPr>
            <a:r>
              <a:rPr sz="1800"/>
              <a:t>  align-self: auto (默认值）| stretch | flex-start | center | flex-end | baseline;</a:t>
            </a:r>
          </a:p>
          <a:p>
            <a:pPr algn="l">
              <a:buClrTx/>
              <a:buSzTx/>
              <a:buNone/>
            </a:pPr>
            <a:r>
              <a:rPr sz="1800"/>
              <a:t>}</a:t>
            </a:r>
          </a:p>
          <a:p>
            <a:pPr algn="l">
              <a:buClrTx/>
              <a:buSzTx/>
              <a:buNone/>
            </a:pPr>
            <a:r>
              <a:rPr sz="1800"/>
              <a:t>对应的属性值如下：</a:t>
            </a:r>
          </a:p>
          <a:p>
            <a:pPr algn="l">
              <a:buClrTx/>
              <a:buSzTx/>
              <a:buNone/>
            </a:pPr>
            <a:r>
              <a:rPr sz="1800"/>
              <a:t>• auto：默认项目继承父容器设置的align-items的属性，如果没有设置，auto替换为stretch。</a:t>
            </a:r>
          </a:p>
          <a:p>
            <a:pPr algn="l">
              <a:buClrTx/>
              <a:buSzTx/>
              <a:buNone/>
            </a:pPr>
            <a:r>
              <a:rPr sz="1800"/>
              <a:t>其他属性与align-items一致。</a:t>
            </a:r>
          </a:p>
        </p:txBody>
      </p:sp>
      <p:sp>
        <p:nvSpPr>
          <p:cNvPr id="3" name="矩形 2"/>
          <p:cNvSpPr/>
          <p:nvPr/>
        </p:nvSpPr>
        <p:spPr>
          <a:xfrm>
            <a:off x="392314" y="605944"/>
            <a:ext cx="1755609" cy="369332"/>
          </a:xfrm>
          <a:prstGeom prst="rect">
            <a:avLst/>
          </a:prstGeom>
          <a:solidFill>
            <a:schemeClr val="accent2"/>
          </a:solidFill>
        </p:spPr>
        <p:txBody>
          <a:bodyPr wrap="none">
            <a:spAutoFit/>
          </a:bodyPr>
          <a:lstStyle/>
          <a:p>
            <a:pPr algn="just">
              <a:spcBef>
                <a:spcPts val="1200"/>
              </a:spcBef>
              <a:spcAft>
                <a:spcPts val="600"/>
              </a:spcAft>
            </a:pPr>
            <a:r>
              <a:rPr lang="en-US" altLang="zh-CN" b="1" dirty="0" smtClean="0">
                <a:solidFill>
                  <a:schemeClr val="bg1"/>
                </a:solidFill>
                <a:latin typeface="Arial" panose="020B0604020202020204" pitchFamily="34" charset="0"/>
              </a:rPr>
              <a:t>3.</a:t>
            </a:r>
            <a:r>
              <a:rPr altLang="zh-CN" b="1" dirty="0" smtClean="0">
                <a:solidFill>
                  <a:schemeClr val="bg1"/>
                </a:solidFill>
                <a:latin typeface="Arial" panose="020B0604020202020204" pitchFamily="34" charset="0"/>
              </a:rPr>
              <a:t>6.3  </a:t>
            </a:r>
            <a:r>
              <a:rPr altLang="zh-CN" b="1" dirty="0">
                <a:solidFill>
                  <a:schemeClr val="bg1"/>
                </a:solidFill>
                <a:latin typeface="Arial" panose="020B0604020202020204" pitchFamily="34" charset="0"/>
              </a:rPr>
              <a:t>项目属性</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7  </a:t>
            </a:r>
            <a:r>
              <a:rPr lang="zh-CN" altLang="en-US" dirty="0"/>
              <a:t>layer布局</a:t>
            </a:r>
          </a:p>
        </p:txBody>
      </p:sp>
      <p:sp>
        <p:nvSpPr>
          <p:cNvPr id="7" name="文本框 6"/>
          <p:cNvSpPr txBox="1"/>
          <p:nvPr/>
        </p:nvSpPr>
        <p:spPr>
          <a:xfrm>
            <a:off x="1040130" y="1144905"/>
            <a:ext cx="3533775" cy="2306955"/>
          </a:xfrm>
          <a:prstGeom prst="rect">
            <a:avLst/>
          </a:prstGeom>
          <a:noFill/>
        </p:spPr>
        <p:txBody>
          <a:bodyPr wrap="square" rtlCol="0" anchor="t">
            <a:spAutoFit/>
          </a:bodyPr>
          <a:lstStyle/>
          <a:p>
            <a:pPr algn="l">
              <a:buClrTx/>
              <a:buSzTx/>
              <a:buNone/>
            </a:pPr>
            <a:r>
              <a:rPr sz="1800"/>
              <a:t>将元素设置为绝对定位，首先设置元素的属性position：absolute，该元素会相对于最近的一个具有定位属性的父元素作为参考，然后通过top、bottom、left、right属性设置上下左右的偏移量完成绝对定位，如果不存在，会相对于屏幕左上方的节点作为参考。</a:t>
            </a:r>
          </a:p>
        </p:txBody>
      </p:sp>
      <p:sp>
        <p:nvSpPr>
          <p:cNvPr id="3" name="矩形 2"/>
          <p:cNvSpPr/>
          <p:nvPr/>
        </p:nvSpPr>
        <p:spPr>
          <a:xfrm>
            <a:off x="560188" y="605944"/>
            <a:ext cx="1419860" cy="368300"/>
          </a:xfrm>
          <a:prstGeom prst="rect">
            <a:avLst/>
          </a:prstGeom>
          <a:solidFill>
            <a:schemeClr val="accent2"/>
          </a:solidFill>
        </p:spPr>
        <p:txBody>
          <a:bodyPr wrap="none">
            <a:spAutoFit/>
          </a:bodyPr>
          <a:lstStyle/>
          <a:p>
            <a:pPr algn="just">
              <a:spcBef>
                <a:spcPts val="1200"/>
              </a:spcBef>
              <a:spcAft>
                <a:spcPts val="600"/>
              </a:spcAft>
            </a:pPr>
            <a:r>
              <a:rPr altLang="zh-CN" b="1" dirty="0">
                <a:solidFill>
                  <a:schemeClr val="bg1"/>
                </a:solidFill>
                <a:latin typeface="Arial" panose="020B0604020202020204" pitchFamily="34" charset="0"/>
              </a:rPr>
              <a:t>1.  绝对定位</a:t>
            </a:r>
          </a:p>
        </p:txBody>
      </p:sp>
      <p:pic>
        <p:nvPicPr>
          <p:cNvPr id="4" name="图片 7" descr="C:\Users\DELL\Desktop\2019-06-27_210423.png"/>
          <p:cNvPicPr/>
          <p:nvPr/>
        </p:nvPicPr>
        <p:blipFill>
          <a:blip r:embed="rId3">
            <a:extLst>
              <a:ext uri="{28A0092B-C50C-407E-A947-70E740481C1C}">
                <a14:useLocalDpi xmlns:a14="http://schemas.microsoft.com/office/drawing/2010/main" val="0"/>
              </a:ext>
            </a:extLst>
          </a:blip>
          <a:srcRect/>
          <a:stretch>
            <a:fillRect/>
          </a:stretch>
        </p:blipFill>
        <p:spPr bwMode="auto">
          <a:xfrm>
            <a:off x="5491480" y="1036320"/>
            <a:ext cx="1579880" cy="2634615"/>
          </a:xfrm>
          <a:prstGeom prst="rect">
            <a:avLst/>
          </a:prstGeom>
          <a:noFill/>
          <a:ln>
            <a:solidFill>
              <a:schemeClr val="tx1"/>
            </a:solidFill>
          </a:ln>
        </p:spPr>
      </p:pic>
      <p:sp>
        <p:nvSpPr>
          <p:cNvPr id="5" name="文本框 4"/>
          <p:cNvSpPr txBox="1"/>
          <p:nvPr/>
        </p:nvSpPr>
        <p:spPr>
          <a:xfrm>
            <a:off x="5744845" y="3882390"/>
            <a:ext cx="2540000" cy="337185"/>
          </a:xfrm>
          <a:prstGeom prst="rect">
            <a:avLst/>
          </a:prstGeom>
          <a:noFill/>
        </p:spPr>
        <p:txBody>
          <a:bodyPr wrap="square" rtlCol="0" anchor="t">
            <a:spAutoFit/>
          </a:bodyPr>
          <a:lstStyle/>
          <a:p>
            <a:r>
              <a:rPr sz="1600">
                <a:sym typeface="+mn-ea"/>
              </a:rPr>
              <a:t>绝对定位</a:t>
            </a:r>
            <a:endParaRPr lang="zh-CN" altLang="en-US" sz="160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7  </a:t>
            </a:r>
            <a:r>
              <a:rPr lang="zh-CN" altLang="en-US" dirty="0"/>
              <a:t>layer布局</a:t>
            </a:r>
          </a:p>
        </p:txBody>
      </p:sp>
      <p:sp>
        <p:nvSpPr>
          <p:cNvPr id="7" name="文本框 6"/>
          <p:cNvSpPr txBox="1"/>
          <p:nvPr/>
        </p:nvSpPr>
        <p:spPr>
          <a:xfrm>
            <a:off x="1040130" y="1144905"/>
            <a:ext cx="3205480" cy="2306955"/>
          </a:xfrm>
          <a:prstGeom prst="rect">
            <a:avLst/>
          </a:prstGeom>
          <a:noFill/>
        </p:spPr>
        <p:txBody>
          <a:bodyPr wrap="square" rtlCol="0" anchor="t">
            <a:spAutoFit/>
          </a:bodyPr>
          <a:lstStyle/>
          <a:p>
            <a:pPr algn="l">
              <a:buClrTx/>
              <a:buSzTx/>
              <a:buNone/>
            </a:pPr>
            <a:r>
              <a:rPr sz="1800"/>
              <a:t>相对定位表示子元素相对于父元素作为参考的一种定位方式，子元素设置其属性position：absolute，父元素设置其属性position：relative，然后通过top、bottom、left、right属性设置上下左右的偏移量完成相对定位。</a:t>
            </a:r>
          </a:p>
        </p:txBody>
      </p:sp>
      <p:sp>
        <p:nvSpPr>
          <p:cNvPr id="3" name="矩形 2"/>
          <p:cNvSpPr/>
          <p:nvPr/>
        </p:nvSpPr>
        <p:spPr>
          <a:xfrm>
            <a:off x="560188" y="605944"/>
            <a:ext cx="1419860" cy="368300"/>
          </a:xfrm>
          <a:prstGeom prst="rect">
            <a:avLst/>
          </a:prstGeom>
          <a:solidFill>
            <a:schemeClr val="accent2"/>
          </a:solidFill>
        </p:spPr>
        <p:txBody>
          <a:bodyPr wrap="none">
            <a:spAutoFit/>
          </a:bodyPr>
          <a:lstStyle/>
          <a:p>
            <a:pPr algn="just">
              <a:spcBef>
                <a:spcPts val="1200"/>
              </a:spcBef>
              <a:spcAft>
                <a:spcPts val="600"/>
              </a:spcAft>
            </a:pPr>
            <a:r>
              <a:rPr lang="en-US" b="1" dirty="0">
                <a:solidFill>
                  <a:schemeClr val="bg1"/>
                </a:solidFill>
                <a:latin typeface="Arial" panose="020B0604020202020204" pitchFamily="34" charset="0"/>
              </a:rPr>
              <a:t>2</a:t>
            </a:r>
            <a:r>
              <a:rPr altLang="zh-CN" b="1" dirty="0">
                <a:solidFill>
                  <a:schemeClr val="bg1"/>
                </a:solidFill>
                <a:latin typeface="Arial" panose="020B0604020202020204" pitchFamily="34" charset="0"/>
              </a:rPr>
              <a:t>.  </a:t>
            </a:r>
            <a:r>
              <a:rPr lang="zh-CN" b="1" dirty="0">
                <a:solidFill>
                  <a:schemeClr val="bg1"/>
                </a:solidFill>
                <a:latin typeface="Arial" panose="020B0604020202020204" pitchFamily="34" charset="0"/>
              </a:rPr>
              <a:t>相</a:t>
            </a:r>
            <a:r>
              <a:rPr altLang="zh-CN" b="1" dirty="0">
                <a:solidFill>
                  <a:schemeClr val="bg1"/>
                </a:solidFill>
                <a:latin typeface="Arial" panose="020B0604020202020204" pitchFamily="34" charset="0"/>
              </a:rPr>
              <a:t>对定位</a:t>
            </a:r>
          </a:p>
        </p:txBody>
      </p:sp>
      <p:sp>
        <p:nvSpPr>
          <p:cNvPr id="5" name="文本框 4"/>
          <p:cNvSpPr txBox="1"/>
          <p:nvPr/>
        </p:nvSpPr>
        <p:spPr>
          <a:xfrm>
            <a:off x="5153660" y="3853180"/>
            <a:ext cx="3211195" cy="337185"/>
          </a:xfrm>
          <a:prstGeom prst="rect">
            <a:avLst/>
          </a:prstGeom>
          <a:noFill/>
        </p:spPr>
        <p:txBody>
          <a:bodyPr wrap="square" rtlCol="0" anchor="t">
            <a:spAutoFit/>
          </a:bodyPr>
          <a:lstStyle/>
          <a:p>
            <a:r>
              <a:rPr lang="zh-CN" sz="1600">
                <a:sym typeface="+mn-ea"/>
              </a:rPr>
              <a:t>相对</a:t>
            </a:r>
            <a:r>
              <a:rPr sz="1600">
                <a:sym typeface="+mn-ea"/>
              </a:rPr>
              <a:t>定位                            </a:t>
            </a:r>
            <a:r>
              <a:rPr lang="zh-CN" sz="1600">
                <a:sym typeface="+mn-ea"/>
              </a:rPr>
              <a:t>应用实例</a:t>
            </a:r>
          </a:p>
        </p:txBody>
      </p:sp>
      <p:pic>
        <p:nvPicPr>
          <p:cNvPr id="11" name="图片 11" descr="C:\Users\DELL\Desktop\2019-06-27_211030.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82845" y="1118870"/>
            <a:ext cx="1501775" cy="2636520"/>
          </a:xfrm>
          <a:prstGeom prst="rect">
            <a:avLst/>
          </a:prstGeom>
          <a:noFill/>
          <a:ln>
            <a:solidFill>
              <a:schemeClr val="tx1"/>
            </a:solidFill>
          </a:ln>
        </p:spPr>
      </p:pic>
      <p:pic>
        <p:nvPicPr>
          <p:cNvPr id="48" name="图片 48" descr="C:\Users\DELL\Desktop\2019-06-27_211840.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74840" y="1081405"/>
            <a:ext cx="1489710" cy="2647950"/>
          </a:xfrm>
          <a:prstGeom prst="rect">
            <a:avLst/>
          </a:prstGeom>
          <a:noFill/>
          <a:ln>
            <a:solidFill>
              <a:schemeClr val="tx1"/>
            </a:solidFill>
          </a:ln>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7  </a:t>
            </a:r>
            <a:r>
              <a:rPr lang="zh-CN" altLang="en-US" dirty="0"/>
              <a:t>layer布局</a:t>
            </a:r>
          </a:p>
        </p:txBody>
      </p:sp>
      <p:sp>
        <p:nvSpPr>
          <p:cNvPr id="7" name="文本框 6"/>
          <p:cNvSpPr txBox="1"/>
          <p:nvPr/>
        </p:nvSpPr>
        <p:spPr>
          <a:xfrm>
            <a:off x="1040130" y="1144905"/>
            <a:ext cx="3322320" cy="2030095"/>
          </a:xfrm>
          <a:prstGeom prst="rect">
            <a:avLst/>
          </a:prstGeom>
          <a:noFill/>
        </p:spPr>
        <p:txBody>
          <a:bodyPr wrap="square" rtlCol="0" anchor="t">
            <a:spAutoFit/>
          </a:bodyPr>
          <a:lstStyle/>
          <a:p>
            <a:pPr algn="l">
              <a:buClrTx/>
              <a:buSzTx/>
              <a:buNone/>
            </a:pPr>
            <a:r>
              <a:rPr sz="1800"/>
              <a:t>固定定位用于将元素固定在屏幕中，不会随着页面的滚动而发生位置变化，需要设置其属性position：fixed，元素位置的定位与绝对定位的方式类似，不同之处在于元素会始终位于屏幕的某个位置。</a:t>
            </a:r>
          </a:p>
        </p:txBody>
      </p:sp>
      <p:sp>
        <p:nvSpPr>
          <p:cNvPr id="3" name="矩形 2"/>
          <p:cNvSpPr/>
          <p:nvPr/>
        </p:nvSpPr>
        <p:spPr>
          <a:xfrm>
            <a:off x="560188" y="605944"/>
            <a:ext cx="1419860" cy="368300"/>
          </a:xfrm>
          <a:prstGeom prst="rect">
            <a:avLst/>
          </a:prstGeom>
          <a:solidFill>
            <a:schemeClr val="accent2"/>
          </a:solidFill>
        </p:spPr>
        <p:txBody>
          <a:bodyPr wrap="none">
            <a:spAutoFit/>
          </a:bodyPr>
          <a:lstStyle/>
          <a:p>
            <a:pPr algn="just">
              <a:spcBef>
                <a:spcPts val="1200"/>
              </a:spcBef>
              <a:spcAft>
                <a:spcPts val="600"/>
              </a:spcAft>
            </a:pPr>
            <a:r>
              <a:rPr lang="en-US" b="1" dirty="0">
                <a:solidFill>
                  <a:schemeClr val="bg1"/>
                </a:solidFill>
                <a:latin typeface="Arial" panose="020B0604020202020204" pitchFamily="34" charset="0"/>
              </a:rPr>
              <a:t>3</a:t>
            </a:r>
            <a:r>
              <a:rPr altLang="zh-CN" b="1" dirty="0">
                <a:solidFill>
                  <a:schemeClr val="bg1"/>
                </a:solidFill>
                <a:latin typeface="Arial" panose="020B0604020202020204" pitchFamily="34" charset="0"/>
              </a:rPr>
              <a:t>.  </a:t>
            </a:r>
            <a:r>
              <a:rPr lang="zh-CN" b="1" dirty="0">
                <a:solidFill>
                  <a:schemeClr val="bg1"/>
                </a:solidFill>
                <a:latin typeface="Arial" panose="020B0604020202020204" pitchFamily="34" charset="0"/>
              </a:rPr>
              <a:t>固定</a:t>
            </a:r>
            <a:r>
              <a:rPr altLang="zh-CN" b="1" dirty="0">
                <a:solidFill>
                  <a:schemeClr val="bg1"/>
                </a:solidFill>
                <a:latin typeface="Arial" panose="020B0604020202020204" pitchFamily="34" charset="0"/>
              </a:rPr>
              <a:t>定位</a:t>
            </a:r>
          </a:p>
        </p:txBody>
      </p:sp>
      <p:sp>
        <p:nvSpPr>
          <p:cNvPr id="5" name="文本框 4"/>
          <p:cNvSpPr txBox="1"/>
          <p:nvPr/>
        </p:nvSpPr>
        <p:spPr>
          <a:xfrm>
            <a:off x="5153660" y="3853180"/>
            <a:ext cx="3211195" cy="337185"/>
          </a:xfrm>
          <a:prstGeom prst="rect">
            <a:avLst/>
          </a:prstGeom>
          <a:noFill/>
        </p:spPr>
        <p:txBody>
          <a:bodyPr wrap="square" rtlCol="0" anchor="t">
            <a:spAutoFit/>
          </a:bodyPr>
          <a:lstStyle/>
          <a:p>
            <a:r>
              <a:rPr lang="zh-CN" sz="1600">
                <a:sym typeface="+mn-ea"/>
              </a:rPr>
              <a:t>固定</a:t>
            </a:r>
            <a:r>
              <a:rPr sz="1600">
                <a:sym typeface="+mn-ea"/>
              </a:rPr>
              <a:t>定位                             </a:t>
            </a:r>
            <a:r>
              <a:rPr lang="zh-CN" sz="1600">
                <a:sym typeface="+mn-ea"/>
              </a:rPr>
              <a:t>应用实例</a:t>
            </a:r>
          </a:p>
        </p:txBody>
      </p:sp>
      <p:pic>
        <p:nvPicPr>
          <p:cNvPr id="50" name="图片 50" descr="C:\Users\DELL\Desktop\2019-06-27_231819.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41570" y="1081405"/>
            <a:ext cx="1455420" cy="2531110"/>
          </a:xfrm>
          <a:prstGeom prst="rect">
            <a:avLst/>
          </a:prstGeom>
          <a:noFill/>
          <a:ln>
            <a:solidFill>
              <a:schemeClr val="tx1"/>
            </a:solidFill>
          </a:ln>
        </p:spPr>
      </p:pic>
      <p:pic>
        <p:nvPicPr>
          <p:cNvPr id="52" name="图片 52" descr="C:\Users\DELL\Desktop\2019-06-27_233618.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3585" y="1081405"/>
            <a:ext cx="1406525" cy="2531110"/>
          </a:xfrm>
          <a:prstGeom prst="rect">
            <a:avLst/>
          </a:prstGeom>
          <a:noFill/>
          <a:ln>
            <a:solidFill>
              <a:schemeClr val="tx1"/>
            </a:solidFill>
          </a:ln>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圆角矩形 42"/>
          <p:cNvSpPr/>
          <p:nvPr/>
        </p:nvSpPr>
        <p:spPr>
          <a:xfrm>
            <a:off x="4018023" y="771550"/>
            <a:ext cx="3146265" cy="481086"/>
          </a:xfrm>
          <a:prstGeom prst="roundRect">
            <a:avLst/>
          </a:prstGeom>
          <a:solidFill>
            <a:schemeClr val="accent2"/>
          </a:solidFill>
          <a:ln w="22225">
            <a:solidFill>
              <a:schemeClr val="bg1">
                <a:alpha val="85000"/>
              </a:schemeClr>
            </a:solidFill>
          </a:ln>
          <a:effectLst>
            <a:outerShdw blurRad="215900" dist="165100" dir="7800000" sx="98000" sy="98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7328" tIns="33664" rIns="67328" bIns="33664" rtlCol="0" anchor="ctr"/>
          <a:lstStyle/>
          <a:p>
            <a:pPr algn="ctr"/>
            <a:endParaRPr lang="zh-CN" altLang="en-US" sz="910">
              <a:latin typeface="微软雅黑" panose="020B0503020204020204" pitchFamily="34" charset="-122"/>
              <a:ea typeface="微软雅黑" panose="020B0503020204020204" pitchFamily="34" charset="-122"/>
              <a:cs typeface="+mn-ea"/>
              <a:sym typeface="+mn-lt"/>
            </a:endParaRPr>
          </a:p>
        </p:txBody>
      </p:sp>
      <p:sp>
        <p:nvSpPr>
          <p:cNvPr id="44" name="圆角矩形 43"/>
          <p:cNvSpPr/>
          <p:nvPr/>
        </p:nvSpPr>
        <p:spPr>
          <a:xfrm>
            <a:off x="4012171" y="1541946"/>
            <a:ext cx="3146265" cy="481086"/>
          </a:xfrm>
          <a:prstGeom prst="roundRect">
            <a:avLst/>
          </a:prstGeom>
          <a:solidFill>
            <a:schemeClr val="accent2"/>
          </a:solidFill>
          <a:ln w="22225">
            <a:solidFill>
              <a:schemeClr val="bg1">
                <a:alpha val="85000"/>
              </a:schemeClr>
            </a:solidFill>
          </a:ln>
          <a:effectLst>
            <a:outerShdw blurRad="215900" dist="165100" dir="7800000" sx="98000" sy="98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7328" tIns="33664" rIns="67328" bIns="33664" rtlCol="0" anchor="ctr"/>
          <a:lstStyle/>
          <a:p>
            <a:pPr algn="ctr"/>
            <a:endParaRPr lang="zh-CN" altLang="en-US" sz="910">
              <a:latin typeface="微软雅黑" panose="020B0503020204020204" pitchFamily="34" charset="-122"/>
              <a:ea typeface="微软雅黑" panose="020B0503020204020204" pitchFamily="34" charset="-122"/>
              <a:cs typeface="+mn-ea"/>
              <a:sym typeface="+mn-lt"/>
            </a:endParaRPr>
          </a:p>
        </p:txBody>
      </p:sp>
      <p:sp>
        <p:nvSpPr>
          <p:cNvPr id="45" name="圆角矩形 44"/>
          <p:cNvSpPr/>
          <p:nvPr/>
        </p:nvSpPr>
        <p:spPr>
          <a:xfrm>
            <a:off x="4012171" y="2312342"/>
            <a:ext cx="3146265" cy="481086"/>
          </a:xfrm>
          <a:prstGeom prst="roundRect">
            <a:avLst/>
          </a:prstGeom>
          <a:solidFill>
            <a:schemeClr val="accent2"/>
          </a:solidFill>
          <a:ln w="22225">
            <a:solidFill>
              <a:schemeClr val="bg1">
                <a:alpha val="85000"/>
              </a:schemeClr>
            </a:solidFill>
          </a:ln>
          <a:effectLst>
            <a:outerShdw blurRad="215900" dist="165100" dir="7800000" sx="98000" sy="98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7328" tIns="33664" rIns="67328" bIns="33664" rtlCol="0" anchor="ctr"/>
          <a:lstStyle/>
          <a:p>
            <a:pPr algn="ctr"/>
            <a:endParaRPr lang="zh-CN" altLang="en-US" sz="910">
              <a:latin typeface="微软雅黑" panose="020B0503020204020204" pitchFamily="34" charset="-122"/>
              <a:ea typeface="微软雅黑" panose="020B0503020204020204" pitchFamily="34" charset="-122"/>
              <a:cs typeface="+mn-ea"/>
              <a:sym typeface="+mn-lt"/>
            </a:endParaRPr>
          </a:p>
        </p:txBody>
      </p:sp>
      <p:sp>
        <p:nvSpPr>
          <p:cNvPr id="46" name="圆角矩形 45"/>
          <p:cNvSpPr/>
          <p:nvPr/>
        </p:nvSpPr>
        <p:spPr>
          <a:xfrm>
            <a:off x="4012171" y="3082738"/>
            <a:ext cx="3146265" cy="481086"/>
          </a:xfrm>
          <a:prstGeom prst="roundRect">
            <a:avLst/>
          </a:prstGeom>
          <a:solidFill>
            <a:schemeClr val="accent2"/>
          </a:solidFill>
          <a:ln w="22225">
            <a:solidFill>
              <a:schemeClr val="bg1">
                <a:alpha val="85000"/>
              </a:schemeClr>
            </a:solidFill>
          </a:ln>
          <a:effectLst>
            <a:outerShdw blurRad="215900" dist="165100" dir="7800000" sx="98000" sy="98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7328" tIns="33664" rIns="67328" bIns="33664" rtlCol="0" anchor="ctr"/>
          <a:lstStyle/>
          <a:p>
            <a:pPr algn="ctr"/>
            <a:endParaRPr lang="zh-CN" altLang="en-US" sz="910">
              <a:latin typeface="微软雅黑" panose="020B0503020204020204" pitchFamily="34" charset="-122"/>
              <a:ea typeface="微软雅黑" panose="020B0503020204020204" pitchFamily="34" charset="-122"/>
              <a:cs typeface="+mn-ea"/>
              <a:sym typeface="+mn-lt"/>
            </a:endParaRPr>
          </a:p>
        </p:txBody>
      </p:sp>
      <p:sp>
        <p:nvSpPr>
          <p:cNvPr id="47" name="TextBox 4"/>
          <p:cNvSpPr txBox="1"/>
          <p:nvPr/>
        </p:nvSpPr>
        <p:spPr>
          <a:xfrm>
            <a:off x="4651375" y="838200"/>
            <a:ext cx="2369820" cy="346710"/>
          </a:xfrm>
          <a:prstGeom prst="rect">
            <a:avLst/>
          </a:prstGeom>
          <a:noFill/>
        </p:spPr>
        <p:txBody>
          <a:bodyPr wrap="square" lIns="67328" tIns="33664" rIns="67328" bIns="33664" rtlCol="0">
            <a:spAutoFit/>
          </a:bodyPr>
          <a:lstStyle/>
          <a:p>
            <a:r>
              <a:rPr lang="zh-CN" altLang="en-US" sz="1820" dirty="0">
                <a:solidFill>
                  <a:schemeClr val="bg1"/>
                </a:solidFill>
                <a:latin typeface="微软雅黑" panose="020B0503020204020204" pitchFamily="34" charset="-122"/>
                <a:ea typeface="微软雅黑" panose="020B0503020204020204" pitchFamily="34" charset="-122"/>
                <a:cs typeface="+mn-ea"/>
                <a:sym typeface="+mn-lt"/>
              </a:rPr>
              <a:t>flex布局</a:t>
            </a:r>
          </a:p>
        </p:txBody>
      </p:sp>
      <p:sp>
        <p:nvSpPr>
          <p:cNvPr id="48" name="TextBox 32"/>
          <p:cNvSpPr txBox="1"/>
          <p:nvPr/>
        </p:nvSpPr>
        <p:spPr>
          <a:xfrm>
            <a:off x="4651455" y="1587313"/>
            <a:ext cx="1846958" cy="370840"/>
          </a:xfrm>
          <a:prstGeom prst="rect">
            <a:avLst/>
          </a:prstGeom>
          <a:noFill/>
        </p:spPr>
        <p:txBody>
          <a:bodyPr wrap="square" rtlCol="0">
            <a:spAutoFit/>
          </a:bodyPr>
          <a:lstStyle/>
          <a:p>
            <a:r>
              <a:rPr lang="zh-CN" altLang="en-US" sz="1820" dirty="0">
                <a:solidFill>
                  <a:schemeClr val="bg1"/>
                </a:solidFill>
                <a:latin typeface="微软雅黑" panose="020B0503020204020204" pitchFamily="34" charset="-122"/>
                <a:ea typeface="微软雅黑" panose="020B0503020204020204" pitchFamily="34" charset="-122"/>
                <a:cs typeface="+mn-ea"/>
                <a:sym typeface="+mn-lt"/>
              </a:rPr>
              <a:t>layer布局</a:t>
            </a:r>
          </a:p>
        </p:txBody>
      </p:sp>
      <p:sp>
        <p:nvSpPr>
          <p:cNvPr id="49" name="TextBox 34"/>
          <p:cNvSpPr txBox="1"/>
          <p:nvPr/>
        </p:nvSpPr>
        <p:spPr>
          <a:xfrm>
            <a:off x="4651457" y="2360752"/>
            <a:ext cx="1964618" cy="370840"/>
          </a:xfrm>
          <a:prstGeom prst="rect">
            <a:avLst/>
          </a:prstGeom>
          <a:noFill/>
        </p:spPr>
        <p:txBody>
          <a:bodyPr wrap="square" rtlCol="0">
            <a:spAutoFit/>
          </a:bodyPr>
          <a:lstStyle/>
          <a:p>
            <a:r>
              <a:rPr lang="zh-CN" altLang="en-US" sz="1820" dirty="0">
                <a:solidFill>
                  <a:schemeClr val="bg1"/>
                </a:solidFill>
                <a:latin typeface="微软雅黑" panose="020B0503020204020204" pitchFamily="34" charset="-122"/>
                <a:ea typeface="微软雅黑" panose="020B0503020204020204" pitchFamily="34" charset="-122"/>
                <a:cs typeface="+mn-ea"/>
                <a:sym typeface="+mn-lt"/>
              </a:rPr>
              <a:t>float布局</a:t>
            </a:r>
          </a:p>
        </p:txBody>
      </p:sp>
      <p:sp>
        <p:nvSpPr>
          <p:cNvPr id="50" name="TextBox 36"/>
          <p:cNvSpPr txBox="1"/>
          <p:nvPr/>
        </p:nvSpPr>
        <p:spPr>
          <a:xfrm>
            <a:off x="4651457" y="3134191"/>
            <a:ext cx="2547260" cy="370840"/>
          </a:xfrm>
          <a:prstGeom prst="rect">
            <a:avLst/>
          </a:prstGeom>
          <a:noFill/>
        </p:spPr>
        <p:txBody>
          <a:bodyPr wrap="square" rtlCol="0">
            <a:spAutoFit/>
          </a:bodyPr>
          <a:lstStyle/>
          <a:p>
            <a:r>
              <a:rPr lang="zh-CN" altLang="en-US" sz="1820" dirty="0">
                <a:solidFill>
                  <a:schemeClr val="bg1"/>
                </a:solidFill>
                <a:latin typeface="微软雅黑" panose="020B0503020204020204" pitchFamily="34" charset="-122"/>
                <a:ea typeface="微软雅黑" panose="020B0503020204020204" pitchFamily="34" charset="-122"/>
                <a:cs typeface="+mn-ea"/>
                <a:sym typeface="+mn-lt"/>
              </a:rPr>
              <a:t>小程序界面布局</a:t>
            </a:r>
          </a:p>
        </p:txBody>
      </p:sp>
      <p:grpSp>
        <p:nvGrpSpPr>
          <p:cNvPr id="51" name="组合 50"/>
          <p:cNvGrpSpPr/>
          <p:nvPr/>
        </p:nvGrpSpPr>
        <p:grpSpPr>
          <a:xfrm>
            <a:off x="1529468" y="1859541"/>
            <a:ext cx="1576282" cy="1432289"/>
            <a:chOff x="3080411" y="1769423"/>
            <a:chExt cx="1944496" cy="1766866"/>
          </a:xfrm>
        </p:grpSpPr>
        <p:grpSp>
          <p:nvGrpSpPr>
            <p:cNvPr id="52" name="组合 51"/>
            <p:cNvGrpSpPr/>
            <p:nvPr/>
          </p:nvGrpSpPr>
          <p:grpSpPr>
            <a:xfrm>
              <a:off x="3080411" y="1769423"/>
              <a:ext cx="1944496" cy="1766866"/>
              <a:chOff x="3080411" y="1769423"/>
              <a:chExt cx="1944496" cy="1766866"/>
            </a:xfrm>
          </p:grpSpPr>
          <p:sp>
            <p:nvSpPr>
              <p:cNvPr id="55" name="Freeform 6"/>
              <p:cNvSpPr/>
              <p:nvPr/>
            </p:nvSpPr>
            <p:spPr bwMode="auto">
              <a:xfrm>
                <a:off x="3080411" y="1769423"/>
                <a:ext cx="1944496" cy="1766866"/>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latin typeface="微软雅黑" panose="020B0503020204020204" pitchFamily="34" charset="-122"/>
                  <a:ea typeface="微软雅黑" panose="020B0503020204020204" pitchFamily="34" charset="-122"/>
                  <a:cs typeface="+mn-ea"/>
                  <a:sym typeface="+mn-lt"/>
                </a:endParaRPr>
              </a:p>
            </p:txBody>
          </p:sp>
          <p:sp>
            <p:nvSpPr>
              <p:cNvPr id="56" name="Freeform 6"/>
              <p:cNvSpPr/>
              <p:nvPr/>
            </p:nvSpPr>
            <p:spPr bwMode="auto">
              <a:xfrm>
                <a:off x="3115783" y="1801561"/>
                <a:ext cx="1873756" cy="170259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latin typeface="微软雅黑" panose="020B0503020204020204" pitchFamily="34" charset="-122"/>
                  <a:ea typeface="微软雅黑" panose="020B0503020204020204" pitchFamily="34" charset="-122"/>
                  <a:cs typeface="+mn-ea"/>
                  <a:sym typeface="+mn-lt"/>
                </a:endParaRPr>
              </a:p>
            </p:txBody>
          </p:sp>
          <p:sp>
            <p:nvSpPr>
              <p:cNvPr id="57" name="Freeform 6"/>
              <p:cNvSpPr/>
              <p:nvPr/>
            </p:nvSpPr>
            <p:spPr bwMode="auto">
              <a:xfrm>
                <a:off x="3350561" y="2014894"/>
                <a:ext cx="1404195" cy="1275922"/>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solidFill>
                <a:schemeClr val="accent1"/>
              </a:solidFill>
              <a:ln>
                <a:noFill/>
              </a:ln>
              <a:effectLst>
                <a:innerShdw blurRad="355600" dist="50800" dir="18900000">
                  <a:prstClr val="black">
                    <a:alpha val="50000"/>
                  </a:prstClr>
                </a:innerShdw>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895">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53" name="TextBox 16"/>
            <p:cNvSpPr txBox="1"/>
            <p:nvPr/>
          </p:nvSpPr>
          <p:spPr>
            <a:xfrm>
              <a:off x="3301485" y="2250972"/>
              <a:ext cx="1474376" cy="606922"/>
            </a:xfrm>
            <a:prstGeom prst="rect">
              <a:avLst/>
            </a:prstGeom>
            <a:noFill/>
          </p:spPr>
          <p:txBody>
            <a:bodyPr wrap="square" rtlCol="0">
              <a:spAutoFit/>
            </a:bodyPr>
            <a:lstStyle/>
            <a:p>
              <a:pPr algn="ctr"/>
              <a:r>
                <a:rPr lang="zh-CN" altLang="en-US" sz="2595">
                  <a:solidFill>
                    <a:schemeClr val="bg1"/>
                  </a:solidFill>
                  <a:latin typeface="微软雅黑" panose="020B0503020204020204" pitchFamily="34" charset="-122"/>
                  <a:ea typeface="微软雅黑" panose="020B0503020204020204" pitchFamily="34" charset="-122"/>
                  <a:cs typeface="+mn-ea"/>
                  <a:sym typeface="+mn-lt"/>
                </a:rPr>
                <a:t>目录</a:t>
              </a:r>
            </a:p>
          </p:txBody>
        </p:sp>
        <p:sp>
          <p:nvSpPr>
            <p:cNvPr id="54" name="TextBox 16"/>
            <p:cNvSpPr txBox="1"/>
            <p:nvPr/>
          </p:nvSpPr>
          <p:spPr>
            <a:xfrm>
              <a:off x="3315752" y="2764207"/>
              <a:ext cx="1474376" cy="333700"/>
            </a:xfrm>
            <a:prstGeom prst="rect">
              <a:avLst/>
            </a:prstGeom>
            <a:noFill/>
          </p:spPr>
          <p:txBody>
            <a:bodyPr wrap="square" rtlCol="0">
              <a:spAutoFit/>
            </a:bodyPr>
            <a:lstStyle/>
            <a:p>
              <a:pPr algn="ctr"/>
              <a:r>
                <a:rPr lang="zh-CN" altLang="en-US" sz="1170" dirty="0">
                  <a:solidFill>
                    <a:schemeClr val="bg1"/>
                  </a:solidFill>
                  <a:latin typeface="微软雅黑" panose="020B0503020204020204" pitchFamily="34" charset="-122"/>
                  <a:ea typeface="微软雅黑" panose="020B0503020204020204" pitchFamily="34" charset="-122"/>
                  <a:cs typeface="+mn-ea"/>
                  <a:sym typeface="+mn-lt"/>
                </a:rPr>
                <a:t>第四章</a:t>
              </a:r>
            </a:p>
          </p:txBody>
        </p:sp>
      </p:grpSp>
      <p:sp>
        <p:nvSpPr>
          <p:cNvPr id="58" name="Freeform 6"/>
          <p:cNvSpPr/>
          <p:nvPr/>
        </p:nvSpPr>
        <p:spPr bwMode="auto">
          <a:xfrm>
            <a:off x="4031979" y="902758"/>
            <a:ext cx="619476" cy="268657"/>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75" b="1" dirty="0" smtClean="0">
                <a:solidFill>
                  <a:schemeClr val="tx1"/>
                </a:solidFill>
                <a:latin typeface="微软雅黑" panose="020B0503020204020204" pitchFamily="34" charset="-122"/>
                <a:ea typeface="微软雅黑" panose="020B0503020204020204" pitchFamily="34" charset="-122"/>
                <a:cs typeface="+mn-ea"/>
                <a:sym typeface="+mn-lt"/>
              </a:rPr>
              <a:t>3.6</a:t>
            </a:r>
            <a:endParaRPr lang="zh-CN" altLang="en-US" sz="1375" b="1" dirty="0">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62" name="圆角矩形 61"/>
          <p:cNvSpPr/>
          <p:nvPr/>
        </p:nvSpPr>
        <p:spPr>
          <a:xfrm>
            <a:off x="4003668" y="3853133"/>
            <a:ext cx="3146265" cy="481086"/>
          </a:xfrm>
          <a:prstGeom prst="roundRect">
            <a:avLst/>
          </a:prstGeom>
          <a:solidFill>
            <a:schemeClr val="accent2"/>
          </a:solidFill>
          <a:ln w="22225">
            <a:solidFill>
              <a:schemeClr val="bg1">
                <a:alpha val="85000"/>
              </a:schemeClr>
            </a:solidFill>
          </a:ln>
          <a:effectLst>
            <a:outerShdw blurRad="215900" dist="165100" dir="7800000" sx="98000" sy="98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7328" tIns="33664" rIns="67328" bIns="33664" rtlCol="0" anchor="ctr"/>
          <a:lstStyle/>
          <a:p>
            <a:pPr algn="ctr"/>
            <a:endParaRPr lang="zh-CN" altLang="en-US" sz="910">
              <a:latin typeface="微软雅黑" panose="020B0503020204020204" pitchFamily="34" charset="-122"/>
              <a:ea typeface="微软雅黑" panose="020B0503020204020204" pitchFamily="34" charset="-122"/>
              <a:cs typeface="+mn-ea"/>
              <a:sym typeface="+mn-lt"/>
            </a:endParaRPr>
          </a:p>
        </p:txBody>
      </p:sp>
      <p:sp>
        <p:nvSpPr>
          <p:cNvPr id="63" name="TextBox 36"/>
          <p:cNvSpPr txBox="1"/>
          <p:nvPr/>
        </p:nvSpPr>
        <p:spPr>
          <a:xfrm>
            <a:off x="4643120" y="3907790"/>
            <a:ext cx="2774315" cy="370840"/>
          </a:xfrm>
          <a:prstGeom prst="rect">
            <a:avLst/>
          </a:prstGeom>
          <a:noFill/>
        </p:spPr>
        <p:txBody>
          <a:bodyPr wrap="square" rtlCol="0">
            <a:spAutoFit/>
          </a:bodyPr>
          <a:lstStyle/>
          <a:p>
            <a:r>
              <a:rPr lang="zh-CN" altLang="en-US" sz="1820" dirty="0">
                <a:solidFill>
                  <a:schemeClr val="bg1"/>
                </a:solidFill>
                <a:latin typeface="微软雅黑" panose="020B0503020204020204" pitchFamily="34" charset="-122"/>
                <a:ea typeface="微软雅黑" panose="020B0503020204020204" pitchFamily="34" charset="-122"/>
                <a:cs typeface="+mn-ea"/>
                <a:sym typeface="+mn-lt"/>
              </a:rPr>
              <a:t>仿京东购物小程序首页</a:t>
            </a:r>
          </a:p>
        </p:txBody>
      </p:sp>
      <p:sp>
        <p:nvSpPr>
          <p:cNvPr id="24" name="Freeform 6"/>
          <p:cNvSpPr/>
          <p:nvPr/>
        </p:nvSpPr>
        <p:spPr bwMode="auto">
          <a:xfrm>
            <a:off x="4052452" y="3191695"/>
            <a:ext cx="619476" cy="268657"/>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75" b="1" dirty="0" smtClean="0">
                <a:solidFill>
                  <a:schemeClr val="tx1"/>
                </a:solidFill>
                <a:latin typeface="微软雅黑" panose="020B0503020204020204" pitchFamily="34" charset="-122"/>
                <a:ea typeface="微软雅黑" panose="020B0503020204020204" pitchFamily="34" charset="-122"/>
                <a:cs typeface="+mn-ea"/>
                <a:sym typeface="+mn-lt"/>
              </a:rPr>
              <a:t>3.9</a:t>
            </a:r>
            <a:endParaRPr lang="zh-CN" altLang="en-US" sz="1375" b="1" dirty="0">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25" name="Freeform 6"/>
          <p:cNvSpPr/>
          <p:nvPr/>
        </p:nvSpPr>
        <p:spPr bwMode="auto">
          <a:xfrm>
            <a:off x="4019259" y="2412468"/>
            <a:ext cx="619476" cy="268657"/>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75" b="1" dirty="0" smtClean="0">
                <a:solidFill>
                  <a:schemeClr val="tx1"/>
                </a:solidFill>
                <a:latin typeface="微软雅黑" panose="020B0503020204020204" pitchFamily="34" charset="-122"/>
                <a:ea typeface="微软雅黑" panose="020B0503020204020204" pitchFamily="34" charset="-122"/>
                <a:cs typeface="+mn-ea"/>
                <a:sym typeface="+mn-lt"/>
              </a:rPr>
              <a:t>3.8</a:t>
            </a:r>
            <a:endParaRPr lang="zh-CN" altLang="en-US" sz="1375" b="1" dirty="0">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26" name="Freeform 6"/>
          <p:cNvSpPr/>
          <p:nvPr/>
        </p:nvSpPr>
        <p:spPr bwMode="auto">
          <a:xfrm>
            <a:off x="4033462" y="1635244"/>
            <a:ext cx="619476" cy="260559"/>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75" b="1" dirty="0" smtClean="0">
                <a:solidFill>
                  <a:schemeClr val="tx1"/>
                </a:solidFill>
                <a:latin typeface="微软雅黑" panose="020B0503020204020204" pitchFamily="34" charset="-122"/>
                <a:ea typeface="微软雅黑" panose="020B0503020204020204" pitchFamily="34" charset="-122"/>
                <a:cs typeface="+mn-ea"/>
                <a:sym typeface="+mn-lt"/>
              </a:rPr>
              <a:t>3.7</a:t>
            </a:r>
            <a:endParaRPr lang="zh-CN" altLang="en-US" sz="1375" b="1" dirty="0">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27" name="Freeform 6"/>
          <p:cNvSpPr/>
          <p:nvPr/>
        </p:nvSpPr>
        <p:spPr bwMode="auto">
          <a:xfrm>
            <a:off x="4038748" y="3972085"/>
            <a:ext cx="619476" cy="268657"/>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75" b="1" dirty="0" smtClean="0">
                <a:solidFill>
                  <a:schemeClr val="tx1"/>
                </a:solidFill>
                <a:latin typeface="微软雅黑" panose="020B0503020204020204" pitchFamily="34" charset="-122"/>
                <a:ea typeface="微软雅黑" panose="020B0503020204020204" pitchFamily="34" charset="-122"/>
                <a:cs typeface="+mn-ea"/>
                <a:sym typeface="+mn-lt"/>
              </a:rPr>
              <a:t>3.10</a:t>
            </a:r>
            <a:endParaRPr lang="zh-CN" altLang="en-US" sz="1375" b="1" dirty="0">
              <a:solidFill>
                <a:schemeClr val="tx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p:cTn id="7" dur="500" fill="hold"/>
                                        <p:tgtEl>
                                          <p:spTgt spid="51"/>
                                        </p:tgtEl>
                                        <p:attrNameLst>
                                          <p:attrName>ppt_w</p:attrName>
                                        </p:attrNameLst>
                                      </p:cBhvr>
                                      <p:tavLst>
                                        <p:tav tm="0">
                                          <p:val>
                                            <p:fltVal val="0"/>
                                          </p:val>
                                        </p:tav>
                                        <p:tav tm="100000">
                                          <p:val>
                                            <p:strVal val="#ppt_w"/>
                                          </p:val>
                                        </p:tav>
                                      </p:tavLst>
                                    </p:anim>
                                    <p:anim calcmode="lin" valueType="num">
                                      <p:cBhvr>
                                        <p:cTn id="8" dur="500" fill="hold"/>
                                        <p:tgtEl>
                                          <p:spTgt spid="51"/>
                                        </p:tgtEl>
                                        <p:attrNameLst>
                                          <p:attrName>ppt_h</p:attrName>
                                        </p:attrNameLst>
                                      </p:cBhvr>
                                      <p:tavLst>
                                        <p:tav tm="0">
                                          <p:val>
                                            <p:fltVal val="0"/>
                                          </p:val>
                                        </p:tav>
                                        <p:tav tm="100000">
                                          <p:val>
                                            <p:strVal val="#ppt_h"/>
                                          </p:val>
                                        </p:tav>
                                      </p:tavLst>
                                    </p:anim>
                                    <p:animEffect transition="in" filter="fade">
                                      <p:cBhvr>
                                        <p:cTn id="9" dur="500"/>
                                        <p:tgtEl>
                                          <p:spTgt spid="51"/>
                                        </p:tgtEl>
                                      </p:cBhvr>
                                    </p:animEffect>
                                  </p:childTnLst>
                                </p:cTn>
                              </p:par>
                            </p:childTnLst>
                          </p:cTn>
                        </p:par>
                        <p:par>
                          <p:cTn id="10" fill="hold">
                            <p:stCondLst>
                              <p:cond delay="500"/>
                            </p:stCondLst>
                            <p:childTnLst>
                              <p:par>
                                <p:cTn id="11" presetID="2" presetClass="entr" presetSubtype="2" fill="hold" grpId="0" nodeType="afterEffect">
                                  <p:stCondLst>
                                    <p:cond delay="0"/>
                                  </p:stCondLst>
                                  <p:childTnLst>
                                    <p:set>
                                      <p:cBhvr>
                                        <p:cTn id="12" dur="1" fill="hold">
                                          <p:stCondLst>
                                            <p:cond delay="0"/>
                                          </p:stCondLst>
                                        </p:cTn>
                                        <p:tgtEl>
                                          <p:spTgt spid="43"/>
                                        </p:tgtEl>
                                        <p:attrNameLst>
                                          <p:attrName>style.visibility</p:attrName>
                                        </p:attrNameLst>
                                      </p:cBhvr>
                                      <p:to>
                                        <p:strVal val="visible"/>
                                      </p:to>
                                    </p:set>
                                    <p:anim calcmode="lin" valueType="num">
                                      <p:cBhvr additive="base">
                                        <p:cTn id="13" dur="500" fill="hold"/>
                                        <p:tgtEl>
                                          <p:spTgt spid="43"/>
                                        </p:tgtEl>
                                        <p:attrNameLst>
                                          <p:attrName>ppt_x</p:attrName>
                                        </p:attrNameLst>
                                      </p:cBhvr>
                                      <p:tavLst>
                                        <p:tav tm="0">
                                          <p:val>
                                            <p:strVal val="1+#ppt_w/2"/>
                                          </p:val>
                                        </p:tav>
                                        <p:tav tm="100000">
                                          <p:val>
                                            <p:strVal val="#ppt_x"/>
                                          </p:val>
                                        </p:tav>
                                      </p:tavLst>
                                    </p:anim>
                                    <p:anim calcmode="lin" valueType="num">
                                      <p:cBhvr additive="base">
                                        <p:cTn id="14" dur="500" fill="hold"/>
                                        <p:tgtEl>
                                          <p:spTgt spid="43"/>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2" fill="hold" grpId="0" nodeType="afterEffect">
                                  <p:stCondLst>
                                    <p:cond delay="0"/>
                                  </p:stCondLst>
                                  <p:childTnLst>
                                    <p:set>
                                      <p:cBhvr>
                                        <p:cTn id="17" dur="1" fill="hold">
                                          <p:stCondLst>
                                            <p:cond delay="0"/>
                                          </p:stCondLst>
                                        </p:cTn>
                                        <p:tgtEl>
                                          <p:spTgt spid="44"/>
                                        </p:tgtEl>
                                        <p:attrNameLst>
                                          <p:attrName>style.visibility</p:attrName>
                                        </p:attrNameLst>
                                      </p:cBhvr>
                                      <p:to>
                                        <p:strVal val="visible"/>
                                      </p:to>
                                    </p:set>
                                    <p:anim calcmode="lin" valueType="num">
                                      <p:cBhvr additive="base">
                                        <p:cTn id="18" dur="500" fill="hold"/>
                                        <p:tgtEl>
                                          <p:spTgt spid="44"/>
                                        </p:tgtEl>
                                        <p:attrNameLst>
                                          <p:attrName>ppt_x</p:attrName>
                                        </p:attrNameLst>
                                      </p:cBhvr>
                                      <p:tavLst>
                                        <p:tav tm="0">
                                          <p:val>
                                            <p:strVal val="1+#ppt_w/2"/>
                                          </p:val>
                                        </p:tav>
                                        <p:tav tm="100000">
                                          <p:val>
                                            <p:strVal val="#ppt_x"/>
                                          </p:val>
                                        </p:tav>
                                      </p:tavLst>
                                    </p:anim>
                                    <p:anim calcmode="lin" valueType="num">
                                      <p:cBhvr additive="base">
                                        <p:cTn id="19" dur="500" fill="hold"/>
                                        <p:tgtEl>
                                          <p:spTgt spid="44"/>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2" fill="hold" grpId="0" nodeType="afterEffect">
                                  <p:stCondLst>
                                    <p:cond delay="0"/>
                                  </p:stCondLst>
                                  <p:childTnLst>
                                    <p:set>
                                      <p:cBhvr>
                                        <p:cTn id="22" dur="1" fill="hold">
                                          <p:stCondLst>
                                            <p:cond delay="0"/>
                                          </p:stCondLst>
                                        </p:cTn>
                                        <p:tgtEl>
                                          <p:spTgt spid="45"/>
                                        </p:tgtEl>
                                        <p:attrNameLst>
                                          <p:attrName>style.visibility</p:attrName>
                                        </p:attrNameLst>
                                      </p:cBhvr>
                                      <p:to>
                                        <p:strVal val="visible"/>
                                      </p:to>
                                    </p:set>
                                    <p:anim calcmode="lin" valueType="num">
                                      <p:cBhvr additive="base">
                                        <p:cTn id="23" dur="500" fill="hold"/>
                                        <p:tgtEl>
                                          <p:spTgt spid="45"/>
                                        </p:tgtEl>
                                        <p:attrNameLst>
                                          <p:attrName>ppt_x</p:attrName>
                                        </p:attrNameLst>
                                      </p:cBhvr>
                                      <p:tavLst>
                                        <p:tav tm="0">
                                          <p:val>
                                            <p:strVal val="1+#ppt_w/2"/>
                                          </p:val>
                                        </p:tav>
                                        <p:tav tm="100000">
                                          <p:val>
                                            <p:strVal val="#ppt_x"/>
                                          </p:val>
                                        </p:tav>
                                      </p:tavLst>
                                    </p:anim>
                                    <p:anim calcmode="lin" valueType="num">
                                      <p:cBhvr additive="base">
                                        <p:cTn id="24" dur="500" fill="hold"/>
                                        <p:tgtEl>
                                          <p:spTgt spid="45"/>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2" fill="hold" grpId="0" nodeType="afterEffect">
                                  <p:stCondLst>
                                    <p:cond delay="0"/>
                                  </p:stCondLst>
                                  <p:childTnLst>
                                    <p:set>
                                      <p:cBhvr>
                                        <p:cTn id="27" dur="1" fill="hold">
                                          <p:stCondLst>
                                            <p:cond delay="0"/>
                                          </p:stCondLst>
                                        </p:cTn>
                                        <p:tgtEl>
                                          <p:spTgt spid="46"/>
                                        </p:tgtEl>
                                        <p:attrNameLst>
                                          <p:attrName>style.visibility</p:attrName>
                                        </p:attrNameLst>
                                      </p:cBhvr>
                                      <p:to>
                                        <p:strVal val="visible"/>
                                      </p:to>
                                    </p:set>
                                    <p:anim calcmode="lin" valueType="num">
                                      <p:cBhvr additive="base">
                                        <p:cTn id="28" dur="500" fill="hold"/>
                                        <p:tgtEl>
                                          <p:spTgt spid="46"/>
                                        </p:tgtEl>
                                        <p:attrNameLst>
                                          <p:attrName>ppt_x</p:attrName>
                                        </p:attrNameLst>
                                      </p:cBhvr>
                                      <p:tavLst>
                                        <p:tav tm="0">
                                          <p:val>
                                            <p:strVal val="1+#ppt_w/2"/>
                                          </p:val>
                                        </p:tav>
                                        <p:tav tm="100000">
                                          <p:val>
                                            <p:strVal val="#ppt_x"/>
                                          </p:val>
                                        </p:tav>
                                      </p:tavLst>
                                    </p:anim>
                                    <p:anim calcmode="lin" valueType="num">
                                      <p:cBhvr additive="base">
                                        <p:cTn id="29" dur="500" fill="hold"/>
                                        <p:tgtEl>
                                          <p:spTgt spid="46"/>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2" fill="hold" grpId="0" nodeType="afterEffect">
                                  <p:stCondLst>
                                    <p:cond delay="0"/>
                                  </p:stCondLst>
                                  <p:childTnLst>
                                    <p:set>
                                      <p:cBhvr>
                                        <p:cTn id="32" dur="1" fill="hold">
                                          <p:stCondLst>
                                            <p:cond delay="0"/>
                                          </p:stCondLst>
                                        </p:cTn>
                                        <p:tgtEl>
                                          <p:spTgt spid="62"/>
                                        </p:tgtEl>
                                        <p:attrNameLst>
                                          <p:attrName>style.visibility</p:attrName>
                                        </p:attrNameLst>
                                      </p:cBhvr>
                                      <p:to>
                                        <p:strVal val="visible"/>
                                      </p:to>
                                    </p:set>
                                    <p:anim calcmode="lin" valueType="num">
                                      <p:cBhvr additive="base">
                                        <p:cTn id="33" dur="500" fill="hold"/>
                                        <p:tgtEl>
                                          <p:spTgt spid="62"/>
                                        </p:tgtEl>
                                        <p:attrNameLst>
                                          <p:attrName>ppt_x</p:attrName>
                                        </p:attrNameLst>
                                      </p:cBhvr>
                                      <p:tavLst>
                                        <p:tav tm="0">
                                          <p:val>
                                            <p:strVal val="1+#ppt_w/2"/>
                                          </p:val>
                                        </p:tav>
                                        <p:tav tm="100000">
                                          <p:val>
                                            <p:strVal val="#ppt_x"/>
                                          </p:val>
                                        </p:tav>
                                      </p:tavLst>
                                    </p:anim>
                                    <p:anim calcmode="lin" valueType="num">
                                      <p:cBhvr additive="base">
                                        <p:cTn id="34" dur="500" fill="hold"/>
                                        <p:tgtEl>
                                          <p:spTgt spid="62"/>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 presetClass="entr" presetSubtype="2" fill="hold" grpId="0" nodeType="afterEffect">
                                  <p:stCondLst>
                                    <p:cond delay="0"/>
                                  </p:stCondLst>
                                  <p:childTnLst>
                                    <p:set>
                                      <p:cBhvr>
                                        <p:cTn id="37" dur="1" fill="hold">
                                          <p:stCondLst>
                                            <p:cond delay="0"/>
                                          </p:stCondLst>
                                        </p:cTn>
                                        <p:tgtEl>
                                          <p:spTgt spid="47"/>
                                        </p:tgtEl>
                                        <p:attrNameLst>
                                          <p:attrName>style.visibility</p:attrName>
                                        </p:attrNameLst>
                                      </p:cBhvr>
                                      <p:to>
                                        <p:strVal val="visible"/>
                                      </p:to>
                                    </p:set>
                                    <p:anim calcmode="lin" valueType="num">
                                      <p:cBhvr additive="base">
                                        <p:cTn id="38" dur="500" fill="hold"/>
                                        <p:tgtEl>
                                          <p:spTgt spid="47"/>
                                        </p:tgtEl>
                                        <p:attrNameLst>
                                          <p:attrName>ppt_x</p:attrName>
                                        </p:attrNameLst>
                                      </p:cBhvr>
                                      <p:tavLst>
                                        <p:tav tm="0">
                                          <p:val>
                                            <p:strVal val="1+#ppt_w/2"/>
                                          </p:val>
                                        </p:tav>
                                        <p:tav tm="100000">
                                          <p:val>
                                            <p:strVal val="#ppt_x"/>
                                          </p:val>
                                        </p:tav>
                                      </p:tavLst>
                                    </p:anim>
                                    <p:anim calcmode="lin" valueType="num">
                                      <p:cBhvr additive="base">
                                        <p:cTn id="39" dur="500" fill="hold"/>
                                        <p:tgtEl>
                                          <p:spTgt spid="47"/>
                                        </p:tgtEl>
                                        <p:attrNameLst>
                                          <p:attrName>ppt_y</p:attrName>
                                        </p:attrNameLst>
                                      </p:cBhvr>
                                      <p:tavLst>
                                        <p:tav tm="0">
                                          <p:val>
                                            <p:strVal val="#ppt_y"/>
                                          </p:val>
                                        </p:tav>
                                        <p:tav tm="100000">
                                          <p:val>
                                            <p:strVal val="#ppt_y"/>
                                          </p:val>
                                        </p:tav>
                                      </p:tavLst>
                                    </p:anim>
                                  </p:childTnLst>
                                </p:cTn>
                              </p:par>
                            </p:childTnLst>
                          </p:cTn>
                        </p:par>
                        <p:par>
                          <p:cTn id="40" fill="hold">
                            <p:stCondLst>
                              <p:cond delay="3500"/>
                            </p:stCondLst>
                            <p:childTnLst>
                              <p:par>
                                <p:cTn id="41" presetID="49" presetClass="entr" presetSubtype="0" decel="100000" fill="hold" grpId="0" nodeType="afterEffect">
                                  <p:stCondLst>
                                    <p:cond delay="0"/>
                                  </p:stCondLst>
                                  <p:childTnLst>
                                    <p:set>
                                      <p:cBhvr>
                                        <p:cTn id="42" dur="1" fill="hold">
                                          <p:stCondLst>
                                            <p:cond delay="0"/>
                                          </p:stCondLst>
                                        </p:cTn>
                                        <p:tgtEl>
                                          <p:spTgt spid="58"/>
                                        </p:tgtEl>
                                        <p:attrNameLst>
                                          <p:attrName>style.visibility</p:attrName>
                                        </p:attrNameLst>
                                      </p:cBhvr>
                                      <p:to>
                                        <p:strVal val="visible"/>
                                      </p:to>
                                    </p:set>
                                    <p:anim calcmode="lin" valueType="num">
                                      <p:cBhvr>
                                        <p:cTn id="43" dur="500" fill="hold"/>
                                        <p:tgtEl>
                                          <p:spTgt spid="58"/>
                                        </p:tgtEl>
                                        <p:attrNameLst>
                                          <p:attrName>ppt_w</p:attrName>
                                        </p:attrNameLst>
                                      </p:cBhvr>
                                      <p:tavLst>
                                        <p:tav tm="0">
                                          <p:val>
                                            <p:fltVal val="0"/>
                                          </p:val>
                                        </p:tav>
                                        <p:tav tm="100000">
                                          <p:val>
                                            <p:strVal val="#ppt_w"/>
                                          </p:val>
                                        </p:tav>
                                      </p:tavLst>
                                    </p:anim>
                                    <p:anim calcmode="lin" valueType="num">
                                      <p:cBhvr>
                                        <p:cTn id="44" dur="500" fill="hold"/>
                                        <p:tgtEl>
                                          <p:spTgt spid="58"/>
                                        </p:tgtEl>
                                        <p:attrNameLst>
                                          <p:attrName>ppt_h</p:attrName>
                                        </p:attrNameLst>
                                      </p:cBhvr>
                                      <p:tavLst>
                                        <p:tav tm="0">
                                          <p:val>
                                            <p:fltVal val="0"/>
                                          </p:val>
                                        </p:tav>
                                        <p:tav tm="100000">
                                          <p:val>
                                            <p:strVal val="#ppt_h"/>
                                          </p:val>
                                        </p:tav>
                                      </p:tavLst>
                                    </p:anim>
                                    <p:anim calcmode="lin" valueType="num">
                                      <p:cBhvr>
                                        <p:cTn id="45" dur="500" fill="hold"/>
                                        <p:tgtEl>
                                          <p:spTgt spid="58"/>
                                        </p:tgtEl>
                                        <p:attrNameLst>
                                          <p:attrName>style.rotation</p:attrName>
                                        </p:attrNameLst>
                                      </p:cBhvr>
                                      <p:tavLst>
                                        <p:tav tm="0">
                                          <p:val>
                                            <p:fltVal val="360"/>
                                          </p:val>
                                        </p:tav>
                                        <p:tav tm="100000">
                                          <p:val>
                                            <p:fltVal val="0"/>
                                          </p:val>
                                        </p:tav>
                                      </p:tavLst>
                                    </p:anim>
                                    <p:animEffect transition="in" filter="fade">
                                      <p:cBhvr>
                                        <p:cTn id="46" dur="500"/>
                                        <p:tgtEl>
                                          <p:spTgt spid="58"/>
                                        </p:tgtEl>
                                      </p:cBhvr>
                                    </p:animEffect>
                                  </p:childTnLst>
                                </p:cTn>
                              </p:par>
                            </p:childTnLst>
                          </p:cTn>
                        </p:par>
                        <p:par>
                          <p:cTn id="47" fill="hold">
                            <p:stCondLst>
                              <p:cond delay="4000"/>
                            </p:stCondLst>
                            <p:childTnLst>
                              <p:par>
                                <p:cTn id="48" presetID="2" presetClass="entr" presetSubtype="2" fill="hold" grpId="0" nodeType="afterEffect">
                                  <p:stCondLst>
                                    <p:cond delay="0"/>
                                  </p:stCondLst>
                                  <p:childTnLst>
                                    <p:set>
                                      <p:cBhvr>
                                        <p:cTn id="49" dur="1" fill="hold">
                                          <p:stCondLst>
                                            <p:cond delay="0"/>
                                          </p:stCondLst>
                                        </p:cTn>
                                        <p:tgtEl>
                                          <p:spTgt spid="48"/>
                                        </p:tgtEl>
                                        <p:attrNameLst>
                                          <p:attrName>style.visibility</p:attrName>
                                        </p:attrNameLst>
                                      </p:cBhvr>
                                      <p:to>
                                        <p:strVal val="visible"/>
                                      </p:to>
                                    </p:set>
                                    <p:anim calcmode="lin" valueType="num">
                                      <p:cBhvr additive="base">
                                        <p:cTn id="50" dur="500" fill="hold"/>
                                        <p:tgtEl>
                                          <p:spTgt spid="48"/>
                                        </p:tgtEl>
                                        <p:attrNameLst>
                                          <p:attrName>ppt_x</p:attrName>
                                        </p:attrNameLst>
                                      </p:cBhvr>
                                      <p:tavLst>
                                        <p:tav tm="0">
                                          <p:val>
                                            <p:strVal val="1+#ppt_w/2"/>
                                          </p:val>
                                        </p:tav>
                                        <p:tav tm="100000">
                                          <p:val>
                                            <p:strVal val="#ppt_x"/>
                                          </p:val>
                                        </p:tav>
                                      </p:tavLst>
                                    </p:anim>
                                    <p:anim calcmode="lin" valueType="num">
                                      <p:cBhvr additive="base">
                                        <p:cTn id="51" dur="500" fill="hold"/>
                                        <p:tgtEl>
                                          <p:spTgt spid="48"/>
                                        </p:tgtEl>
                                        <p:attrNameLst>
                                          <p:attrName>ppt_y</p:attrName>
                                        </p:attrNameLst>
                                      </p:cBhvr>
                                      <p:tavLst>
                                        <p:tav tm="0">
                                          <p:val>
                                            <p:strVal val="#ppt_y"/>
                                          </p:val>
                                        </p:tav>
                                        <p:tav tm="100000">
                                          <p:val>
                                            <p:strVal val="#ppt_y"/>
                                          </p:val>
                                        </p:tav>
                                      </p:tavLst>
                                    </p:anim>
                                  </p:childTnLst>
                                </p:cTn>
                              </p:par>
                            </p:childTnLst>
                          </p:cTn>
                        </p:par>
                        <p:par>
                          <p:cTn id="52" fill="hold">
                            <p:stCondLst>
                              <p:cond delay="4500"/>
                            </p:stCondLst>
                            <p:childTnLst>
                              <p:par>
                                <p:cTn id="53" presetID="49" presetClass="entr" presetSubtype="0" decel="100000" fill="hold" grpId="0" nodeType="after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p:cTn id="55" dur="500" fill="hold"/>
                                        <p:tgtEl>
                                          <p:spTgt spid="26"/>
                                        </p:tgtEl>
                                        <p:attrNameLst>
                                          <p:attrName>ppt_w</p:attrName>
                                        </p:attrNameLst>
                                      </p:cBhvr>
                                      <p:tavLst>
                                        <p:tav tm="0">
                                          <p:val>
                                            <p:fltVal val="0"/>
                                          </p:val>
                                        </p:tav>
                                        <p:tav tm="100000">
                                          <p:val>
                                            <p:strVal val="#ppt_w"/>
                                          </p:val>
                                        </p:tav>
                                      </p:tavLst>
                                    </p:anim>
                                    <p:anim calcmode="lin" valueType="num">
                                      <p:cBhvr>
                                        <p:cTn id="56" dur="500" fill="hold"/>
                                        <p:tgtEl>
                                          <p:spTgt spid="26"/>
                                        </p:tgtEl>
                                        <p:attrNameLst>
                                          <p:attrName>ppt_h</p:attrName>
                                        </p:attrNameLst>
                                      </p:cBhvr>
                                      <p:tavLst>
                                        <p:tav tm="0">
                                          <p:val>
                                            <p:fltVal val="0"/>
                                          </p:val>
                                        </p:tav>
                                        <p:tav tm="100000">
                                          <p:val>
                                            <p:strVal val="#ppt_h"/>
                                          </p:val>
                                        </p:tav>
                                      </p:tavLst>
                                    </p:anim>
                                    <p:anim calcmode="lin" valueType="num">
                                      <p:cBhvr>
                                        <p:cTn id="57" dur="500" fill="hold"/>
                                        <p:tgtEl>
                                          <p:spTgt spid="26"/>
                                        </p:tgtEl>
                                        <p:attrNameLst>
                                          <p:attrName>style.rotation</p:attrName>
                                        </p:attrNameLst>
                                      </p:cBhvr>
                                      <p:tavLst>
                                        <p:tav tm="0">
                                          <p:val>
                                            <p:fltVal val="360"/>
                                          </p:val>
                                        </p:tav>
                                        <p:tav tm="100000">
                                          <p:val>
                                            <p:fltVal val="0"/>
                                          </p:val>
                                        </p:tav>
                                      </p:tavLst>
                                    </p:anim>
                                    <p:animEffect transition="in" filter="fade">
                                      <p:cBhvr>
                                        <p:cTn id="58" dur="500"/>
                                        <p:tgtEl>
                                          <p:spTgt spid="26"/>
                                        </p:tgtEl>
                                      </p:cBhvr>
                                    </p:animEffect>
                                  </p:childTnLst>
                                </p:cTn>
                              </p:par>
                            </p:childTnLst>
                          </p:cTn>
                        </p:par>
                        <p:par>
                          <p:cTn id="59" fill="hold">
                            <p:stCondLst>
                              <p:cond delay="5000"/>
                            </p:stCondLst>
                            <p:childTnLst>
                              <p:par>
                                <p:cTn id="60" presetID="2" presetClass="entr" presetSubtype="2" fill="hold" grpId="0" nodeType="afterEffect">
                                  <p:stCondLst>
                                    <p:cond delay="0"/>
                                  </p:stCondLst>
                                  <p:childTnLst>
                                    <p:set>
                                      <p:cBhvr>
                                        <p:cTn id="61" dur="1" fill="hold">
                                          <p:stCondLst>
                                            <p:cond delay="0"/>
                                          </p:stCondLst>
                                        </p:cTn>
                                        <p:tgtEl>
                                          <p:spTgt spid="49"/>
                                        </p:tgtEl>
                                        <p:attrNameLst>
                                          <p:attrName>style.visibility</p:attrName>
                                        </p:attrNameLst>
                                      </p:cBhvr>
                                      <p:to>
                                        <p:strVal val="visible"/>
                                      </p:to>
                                    </p:set>
                                    <p:anim calcmode="lin" valueType="num">
                                      <p:cBhvr additive="base">
                                        <p:cTn id="62" dur="500" fill="hold"/>
                                        <p:tgtEl>
                                          <p:spTgt spid="49"/>
                                        </p:tgtEl>
                                        <p:attrNameLst>
                                          <p:attrName>ppt_x</p:attrName>
                                        </p:attrNameLst>
                                      </p:cBhvr>
                                      <p:tavLst>
                                        <p:tav tm="0">
                                          <p:val>
                                            <p:strVal val="1+#ppt_w/2"/>
                                          </p:val>
                                        </p:tav>
                                        <p:tav tm="100000">
                                          <p:val>
                                            <p:strVal val="#ppt_x"/>
                                          </p:val>
                                        </p:tav>
                                      </p:tavLst>
                                    </p:anim>
                                    <p:anim calcmode="lin" valueType="num">
                                      <p:cBhvr additive="base">
                                        <p:cTn id="63" dur="500" fill="hold"/>
                                        <p:tgtEl>
                                          <p:spTgt spid="49"/>
                                        </p:tgtEl>
                                        <p:attrNameLst>
                                          <p:attrName>ppt_y</p:attrName>
                                        </p:attrNameLst>
                                      </p:cBhvr>
                                      <p:tavLst>
                                        <p:tav tm="0">
                                          <p:val>
                                            <p:strVal val="#ppt_y"/>
                                          </p:val>
                                        </p:tav>
                                        <p:tav tm="100000">
                                          <p:val>
                                            <p:strVal val="#ppt_y"/>
                                          </p:val>
                                        </p:tav>
                                      </p:tavLst>
                                    </p:anim>
                                  </p:childTnLst>
                                </p:cTn>
                              </p:par>
                            </p:childTnLst>
                          </p:cTn>
                        </p:par>
                        <p:par>
                          <p:cTn id="64" fill="hold">
                            <p:stCondLst>
                              <p:cond delay="5500"/>
                            </p:stCondLst>
                            <p:childTnLst>
                              <p:par>
                                <p:cTn id="65" presetID="49" presetClass="entr" presetSubtype="0" decel="100000" fill="hold" grpId="0" nodeType="afterEffect">
                                  <p:stCondLst>
                                    <p:cond delay="0"/>
                                  </p:stCondLst>
                                  <p:childTnLst>
                                    <p:set>
                                      <p:cBhvr>
                                        <p:cTn id="66" dur="1" fill="hold">
                                          <p:stCondLst>
                                            <p:cond delay="0"/>
                                          </p:stCondLst>
                                        </p:cTn>
                                        <p:tgtEl>
                                          <p:spTgt spid="25"/>
                                        </p:tgtEl>
                                        <p:attrNameLst>
                                          <p:attrName>style.visibility</p:attrName>
                                        </p:attrNameLst>
                                      </p:cBhvr>
                                      <p:to>
                                        <p:strVal val="visible"/>
                                      </p:to>
                                    </p:set>
                                    <p:anim calcmode="lin" valueType="num">
                                      <p:cBhvr>
                                        <p:cTn id="67" dur="500" fill="hold"/>
                                        <p:tgtEl>
                                          <p:spTgt spid="25"/>
                                        </p:tgtEl>
                                        <p:attrNameLst>
                                          <p:attrName>ppt_w</p:attrName>
                                        </p:attrNameLst>
                                      </p:cBhvr>
                                      <p:tavLst>
                                        <p:tav tm="0">
                                          <p:val>
                                            <p:fltVal val="0"/>
                                          </p:val>
                                        </p:tav>
                                        <p:tav tm="100000">
                                          <p:val>
                                            <p:strVal val="#ppt_w"/>
                                          </p:val>
                                        </p:tav>
                                      </p:tavLst>
                                    </p:anim>
                                    <p:anim calcmode="lin" valueType="num">
                                      <p:cBhvr>
                                        <p:cTn id="68" dur="500" fill="hold"/>
                                        <p:tgtEl>
                                          <p:spTgt spid="25"/>
                                        </p:tgtEl>
                                        <p:attrNameLst>
                                          <p:attrName>ppt_h</p:attrName>
                                        </p:attrNameLst>
                                      </p:cBhvr>
                                      <p:tavLst>
                                        <p:tav tm="0">
                                          <p:val>
                                            <p:fltVal val="0"/>
                                          </p:val>
                                        </p:tav>
                                        <p:tav tm="100000">
                                          <p:val>
                                            <p:strVal val="#ppt_h"/>
                                          </p:val>
                                        </p:tav>
                                      </p:tavLst>
                                    </p:anim>
                                    <p:anim calcmode="lin" valueType="num">
                                      <p:cBhvr>
                                        <p:cTn id="69" dur="500" fill="hold"/>
                                        <p:tgtEl>
                                          <p:spTgt spid="25"/>
                                        </p:tgtEl>
                                        <p:attrNameLst>
                                          <p:attrName>style.rotation</p:attrName>
                                        </p:attrNameLst>
                                      </p:cBhvr>
                                      <p:tavLst>
                                        <p:tav tm="0">
                                          <p:val>
                                            <p:fltVal val="360"/>
                                          </p:val>
                                        </p:tav>
                                        <p:tav tm="100000">
                                          <p:val>
                                            <p:fltVal val="0"/>
                                          </p:val>
                                        </p:tav>
                                      </p:tavLst>
                                    </p:anim>
                                    <p:animEffect transition="in" filter="fade">
                                      <p:cBhvr>
                                        <p:cTn id="70" dur="500"/>
                                        <p:tgtEl>
                                          <p:spTgt spid="25"/>
                                        </p:tgtEl>
                                      </p:cBhvr>
                                    </p:animEffect>
                                  </p:childTnLst>
                                </p:cTn>
                              </p:par>
                            </p:childTnLst>
                          </p:cTn>
                        </p:par>
                        <p:par>
                          <p:cTn id="71" fill="hold">
                            <p:stCondLst>
                              <p:cond delay="6000"/>
                            </p:stCondLst>
                            <p:childTnLst>
                              <p:par>
                                <p:cTn id="72" presetID="2" presetClass="entr" presetSubtype="2" fill="hold" grpId="0" nodeType="afterEffect">
                                  <p:stCondLst>
                                    <p:cond delay="0"/>
                                  </p:stCondLst>
                                  <p:childTnLst>
                                    <p:set>
                                      <p:cBhvr>
                                        <p:cTn id="73" dur="1" fill="hold">
                                          <p:stCondLst>
                                            <p:cond delay="0"/>
                                          </p:stCondLst>
                                        </p:cTn>
                                        <p:tgtEl>
                                          <p:spTgt spid="50"/>
                                        </p:tgtEl>
                                        <p:attrNameLst>
                                          <p:attrName>style.visibility</p:attrName>
                                        </p:attrNameLst>
                                      </p:cBhvr>
                                      <p:to>
                                        <p:strVal val="visible"/>
                                      </p:to>
                                    </p:set>
                                    <p:anim calcmode="lin" valueType="num">
                                      <p:cBhvr additive="base">
                                        <p:cTn id="74" dur="500" fill="hold"/>
                                        <p:tgtEl>
                                          <p:spTgt spid="50"/>
                                        </p:tgtEl>
                                        <p:attrNameLst>
                                          <p:attrName>ppt_x</p:attrName>
                                        </p:attrNameLst>
                                      </p:cBhvr>
                                      <p:tavLst>
                                        <p:tav tm="0">
                                          <p:val>
                                            <p:strVal val="1+#ppt_w/2"/>
                                          </p:val>
                                        </p:tav>
                                        <p:tav tm="100000">
                                          <p:val>
                                            <p:strVal val="#ppt_x"/>
                                          </p:val>
                                        </p:tav>
                                      </p:tavLst>
                                    </p:anim>
                                    <p:anim calcmode="lin" valueType="num">
                                      <p:cBhvr additive="base">
                                        <p:cTn id="75" dur="500" fill="hold"/>
                                        <p:tgtEl>
                                          <p:spTgt spid="50"/>
                                        </p:tgtEl>
                                        <p:attrNameLst>
                                          <p:attrName>ppt_y</p:attrName>
                                        </p:attrNameLst>
                                      </p:cBhvr>
                                      <p:tavLst>
                                        <p:tav tm="0">
                                          <p:val>
                                            <p:strVal val="#ppt_y"/>
                                          </p:val>
                                        </p:tav>
                                        <p:tav tm="100000">
                                          <p:val>
                                            <p:strVal val="#ppt_y"/>
                                          </p:val>
                                        </p:tav>
                                      </p:tavLst>
                                    </p:anim>
                                  </p:childTnLst>
                                </p:cTn>
                              </p:par>
                            </p:childTnLst>
                          </p:cTn>
                        </p:par>
                        <p:par>
                          <p:cTn id="76" fill="hold">
                            <p:stCondLst>
                              <p:cond delay="6500"/>
                            </p:stCondLst>
                            <p:childTnLst>
                              <p:par>
                                <p:cTn id="77" presetID="49" presetClass="entr" presetSubtype="0" decel="100000" fill="hold" grpId="0" nodeType="afterEffect">
                                  <p:stCondLst>
                                    <p:cond delay="0"/>
                                  </p:stCondLst>
                                  <p:childTnLst>
                                    <p:set>
                                      <p:cBhvr>
                                        <p:cTn id="78" dur="1" fill="hold">
                                          <p:stCondLst>
                                            <p:cond delay="0"/>
                                          </p:stCondLst>
                                        </p:cTn>
                                        <p:tgtEl>
                                          <p:spTgt spid="24"/>
                                        </p:tgtEl>
                                        <p:attrNameLst>
                                          <p:attrName>style.visibility</p:attrName>
                                        </p:attrNameLst>
                                      </p:cBhvr>
                                      <p:to>
                                        <p:strVal val="visible"/>
                                      </p:to>
                                    </p:set>
                                    <p:anim calcmode="lin" valueType="num">
                                      <p:cBhvr>
                                        <p:cTn id="79" dur="500" fill="hold"/>
                                        <p:tgtEl>
                                          <p:spTgt spid="24"/>
                                        </p:tgtEl>
                                        <p:attrNameLst>
                                          <p:attrName>ppt_w</p:attrName>
                                        </p:attrNameLst>
                                      </p:cBhvr>
                                      <p:tavLst>
                                        <p:tav tm="0">
                                          <p:val>
                                            <p:fltVal val="0"/>
                                          </p:val>
                                        </p:tav>
                                        <p:tav tm="100000">
                                          <p:val>
                                            <p:strVal val="#ppt_w"/>
                                          </p:val>
                                        </p:tav>
                                      </p:tavLst>
                                    </p:anim>
                                    <p:anim calcmode="lin" valueType="num">
                                      <p:cBhvr>
                                        <p:cTn id="80" dur="500" fill="hold"/>
                                        <p:tgtEl>
                                          <p:spTgt spid="24"/>
                                        </p:tgtEl>
                                        <p:attrNameLst>
                                          <p:attrName>ppt_h</p:attrName>
                                        </p:attrNameLst>
                                      </p:cBhvr>
                                      <p:tavLst>
                                        <p:tav tm="0">
                                          <p:val>
                                            <p:fltVal val="0"/>
                                          </p:val>
                                        </p:tav>
                                        <p:tav tm="100000">
                                          <p:val>
                                            <p:strVal val="#ppt_h"/>
                                          </p:val>
                                        </p:tav>
                                      </p:tavLst>
                                    </p:anim>
                                    <p:anim calcmode="lin" valueType="num">
                                      <p:cBhvr>
                                        <p:cTn id="81" dur="500" fill="hold"/>
                                        <p:tgtEl>
                                          <p:spTgt spid="24"/>
                                        </p:tgtEl>
                                        <p:attrNameLst>
                                          <p:attrName>style.rotation</p:attrName>
                                        </p:attrNameLst>
                                      </p:cBhvr>
                                      <p:tavLst>
                                        <p:tav tm="0">
                                          <p:val>
                                            <p:fltVal val="360"/>
                                          </p:val>
                                        </p:tav>
                                        <p:tav tm="100000">
                                          <p:val>
                                            <p:fltVal val="0"/>
                                          </p:val>
                                        </p:tav>
                                      </p:tavLst>
                                    </p:anim>
                                    <p:animEffect transition="in" filter="fade">
                                      <p:cBhvr>
                                        <p:cTn id="82" dur="500"/>
                                        <p:tgtEl>
                                          <p:spTgt spid="24"/>
                                        </p:tgtEl>
                                      </p:cBhvr>
                                    </p:animEffect>
                                  </p:childTnLst>
                                </p:cTn>
                              </p:par>
                            </p:childTnLst>
                          </p:cTn>
                        </p:par>
                        <p:par>
                          <p:cTn id="83" fill="hold">
                            <p:stCondLst>
                              <p:cond delay="7000"/>
                            </p:stCondLst>
                            <p:childTnLst>
                              <p:par>
                                <p:cTn id="84" presetID="2" presetClass="entr" presetSubtype="2" fill="hold" grpId="0" nodeType="afterEffect">
                                  <p:stCondLst>
                                    <p:cond delay="0"/>
                                  </p:stCondLst>
                                  <p:childTnLst>
                                    <p:set>
                                      <p:cBhvr>
                                        <p:cTn id="85" dur="1" fill="hold">
                                          <p:stCondLst>
                                            <p:cond delay="0"/>
                                          </p:stCondLst>
                                        </p:cTn>
                                        <p:tgtEl>
                                          <p:spTgt spid="63"/>
                                        </p:tgtEl>
                                        <p:attrNameLst>
                                          <p:attrName>style.visibility</p:attrName>
                                        </p:attrNameLst>
                                      </p:cBhvr>
                                      <p:to>
                                        <p:strVal val="visible"/>
                                      </p:to>
                                    </p:set>
                                    <p:anim calcmode="lin" valueType="num">
                                      <p:cBhvr additive="base">
                                        <p:cTn id="86" dur="500" fill="hold"/>
                                        <p:tgtEl>
                                          <p:spTgt spid="63"/>
                                        </p:tgtEl>
                                        <p:attrNameLst>
                                          <p:attrName>ppt_x</p:attrName>
                                        </p:attrNameLst>
                                      </p:cBhvr>
                                      <p:tavLst>
                                        <p:tav tm="0">
                                          <p:val>
                                            <p:strVal val="1+#ppt_w/2"/>
                                          </p:val>
                                        </p:tav>
                                        <p:tav tm="100000">
                                          <p:val>
                                            <p:strVal val="#ppt_x"/>
                                          </p:val>
                                        </p:tav>
                                      </p:tavLst>
                                    </p:anim>
                                    <p:anim calcmode="lin" valueType="num">
                                      <p:cBhvr additive="base">
                                        <p:cTn id="87" dur="500" fill="hold"/>
                                        <p:tgtEl>
                                          <p:spTgt spid="63"/>
                                        </p:tgtEl>
                                        <p:attrNameLst>
                                          <p:attrName>ppt_y</p:attrName>
                                        </p:attrNameLst>
                                      </p:cBhvr>
                                      <p:tavLst>
                                        <p:tav tm="0">
                                          <p:val>
                                            <p:strVal val="#ppt_y"/>
                                          </p:val>
                                        </p:tav>
                                        <p:tav tm="100000">
                                          <p:val>
                                            <p:strVal val="#ppt_y"/>
                                          </p:val>
                                        </p:tav>
                                      </p:tavLst>
                                    </p:anim>
                                  </p:childTnLst>
                                </p:cTn>
                              </p:par>
                            </p:childTnLst>
                          </p:cTn>
                        </p:par>
                        <p:par>
                          <p:cTn id="88" fill="hold">
                            <p:stCondLst>
                              <p:cond delay="7500"/>
                            </p:stCondLst>
                            <p:childTnLst>
                              <p:par>
                                <p:cTn id="89" presetID="49" presetClass="entr" presetSubtype="0" decel="100000" fill="hold" grpId="0" nodeType="afterEffect">
                                  <p:stCondLst>
                                    <p:cond delay="0"/>
                                  </p:stCondLst>
                                  <p:childTnLst>
                                    <p:set>
                                      <p:cBhvr>
                                        <p:cTn id="90" dur="1" fill="hold">
                                          <p:stCondLst>
                                            <p:cond delay="0"/>
                                          </p:stCondLst>
                                        </p:cTn>
                                        <p:tgtEl>
                                          <p:spTgt spid="27"/>
                                        </p:tgtEl>
                                        <p:attrNameLst>
                                          <p:attrName>style.visibility</p:attrName>
                                        </p:attrNameLst>
                                      </p:cBhvr>
                                      <p:to>
                                        <p:strVal val="visible"/>
                                      </p:to>
                                    </p:set>
                                    <p:anim calcmode="lin" valueType="num">
                                      <p:cBhvr>
                                        <p:cTn id="91" dur="500" fill="hold"/>
                                        <p:tgtEl>
                                          <p:spTgt spid="27"/>
                                        </p:tgtEl>
                                        <p:attrNameLst>
                                          <p:attrName>ppt_w</p:attrName>
                                        </p:attrNameLst>
                                      </p:cBhvr>
                                      <p:tavLst>
                                        <p:tav tm="0">
                                          <p:val>
                                            <p:fltVal val="0"/>
                                          </p:val>
                                        </p:tav>
                                        <p:tav tm="100000">
                                          <p:val>
                                            <p:strVal val="#ppt_w"/>
                                          </p:val>
                                        </p:tav>
                                      </p:tavLst>
                                    </p:anim>
                                    <p:anim calcmode="lin" valueType="num">
                                      <p:cBhvr>
                                        <p:cTn id="92" dur="500" fill="hold"/>
                                        <p:tgtEl>
                                          <p:spTgt spid="27"/>
                                        </p:tgtEl>
                                        <p:attrNameLst>
                                          <p:attrName>ppt_h</p:attrName>
                                        </p:attrNameLst>
                                      </p:cBhvr>
                                      <p:tavLst>
                                        <p:tav tm="0">
                                          <p:val>
                                            <p:fltVal val="0"/>
                                          </p:val>
                                        </p:tav>
                                        <p:tav tm="100000">
                                          <p:val>
                                            <p:strVal val="#ppt_h"/>
                                          </p:val>
                                        </p:tav>
                                      </p:tavLst>
                                    </p:anim>
                                    <p:anim calcmode="lin" valueType="num">
                                      <p:cBhvr>
                                        <p:cTn id="93" dur="500" fill="hold"/>
                                        <p:tgtEl>
                                          <p:spTgt spid="27"/>
                                        </p:tgtEl>
                                        <p:attrNameLst>
                                          <p:attrName>style.rotation</p:attrName>
                                        </p:attrNameLst>
                                      </p:cBhvr>
                                      <p:tavLst>
                                        <p:tav tm="0">
                                          <p:val>
                                            <p:fltVal val="360"/>
                                          </p:val>
                                        </p:tav>
                                        <p:tav tm="100000">
                                          <p:val>
                                            <p:fltVal val="0"/>
                                          </p:val>
                                        </p:tav>
                                      </p:tavLst>
                                    </p:anim>
                                    <p:animEffect transition="in" filter="fade">
                                      <p:cBhvr>
                                        <p:cTn id="9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P spid="44" grpId="0" bldLvl="0" animBg="1"/>
      <p:bldP spid="45" grpId="0" bldLvl="0" animBg="1"/>
      <p:bldP spid="46" grpId="0" bldLvl="0" animBg="1"/>
      <p:bldP spid="47" grpId="0"/>
      <p:bldP spid="48" grpId="0"/>
      <p:bldP spid="49" grpId="0"/>
      <p:bldP spid="50" grpId="0"/>
      <p:bldP spid="58" grpId="0" bldLvl="0" animBg="1"/>
      <p:bldP spid="62" grpId="0" bldLvl="0" animBg="1"/>
      <p:bldP spid="63" grpId="0"/>
      <p:bldP spid="24" grpId="0" bldLvl="0" animBg="1"/>
      <p:bldP spid="25" grpId="0" bldLvl="0" animBg="1"/>
      <p:bldP spid="26" grpId="0" bldLvl="0" animBg="1"/>
      <p:bldP spid="27"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8  </a:t>
            </a:r>
            <a:r>
              <a:rPr lang="zh-CN" altLang="en-US" dirty="0"/>
              <a:t>float布局</a:t>
            </a:r>
          </a:p>
        </p:txBody>
      </p:sp>
      <p:sp>
        <p:nvSpPr>
          <p:cNvPr id="7" name="文本框 6"/>
          <p:cNvSpPr txBox="1"/>
          <p:nvPr/>
        </p:nvSpPr>
        <p:spPr>
          <a:xfrm>
            <a:off x="1040130" y="1144905"/>
            <a:ext cx="3533775" cy="2584450"/>
          </a:xfrm>
          <a:prstGeom prst="rect">
            <a:avLst/>
          </a:prstGeom>
          <a:noFill/>
        </p:spPr>
        <p:txBody>
          <a:bodyPr wrap="square" rtlCol="0" anchor="t">
            <a:spAutoFit/>
          </a:bodyPr>
          <a:lstStyle/>
          <a:p>
            <a:pPr algn="l">
              <a:buClrTx/>
              <a:buSzTx/>
              <a:buNone/>
            </a:pPr>
            <a:r>
              <a:rPr sz="1800"/>
              <a:t>块级元素独占一行，如果需要两个块级元素并排显示，就可以使用float(浮动)布局，默认情况下元素是不浮动的，通过设置属性float：left表示元素向着屏幕左边浮动，float：right表示元素向着屏幕右边浮动，浮动的条件必须是子元素的总宽度小于父容器的宽度。</a:t>
            </a:r>
          </a:p>
        </p:txBody>
      </p:sp>
      <p:sp>
        <p:nvSpPr>
          <p:cNvPr id="5" name="文本框 4"/>
          <p:cNvSpPr txBox="1"/>
          <p:nvPr/>
        </p:nvSpPr>
        <p:spPr>
          <a:xfrm>
            <a:off x="5710555" y="3823970"/>
            <a:ext cx="2540000" cy="583565"/>
          </a:xfrm>
          <a:prstGeom prst="rect">
            <a:avLst/>
          </a:prstGeom>
          <a:noFill/>
        </p:spPr>
        <p:txBody>
          <a:bodyPr wrap="square" rtlCol="0" anchor="t">
            <a:spAutoFit/>
          </a:bodyPr>
          <a:lstStyle/>
          <a:p>
            <a:r>
              <a:rPr lang="zh-CN" altLang="en-US" sz="1600" dirty="0">
                <a:sym typeface="+mn-ea"/>
              </a:rPr>
              <a:t>float布局</a:t>
            </a:r>
            <a:endParaRPr lang="zh-CN" altLang="en-US" sz="1600" dirty="0"/>
          </a:p>
          <a:p>
            <a:endParaRPr lang="zh-CN" altLang="en-US" sz="1600"/>
          </a:p>
        </p:txBody>
      </p:sp>
      <p:pic>
        <p:nvPicPr>
          <p:cNvPr id="53" name="图片 53" descr="C:\Users\DELL\Desktop\2019-06-28_003337.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54650" y="1094105"/>
            <a:ext cx="1527810" cy="2590165"/>
          </a:xfrm>
          <a:prstGeom prst="rect">
            <a:avLst/>
          </a:prstGeom>
          <a:noFill/>
          <a:ln>
            <a:solidFill>
              <a:schemeClr val="tx1"/>
            </a:solidFill>
          </a:ln>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9  </a:t>
            </a:r>
            <a:r>
              <a:rPr lang="zh-CN" altLang="en-US" dirty="0"/>
              <a:t>小程序界面布局</a:t>
            </a:r>
          </a:p>
        </p:txBody>
      </p:sp>
      <p:sp>
        <p:nvSpPr>
          <p:cNvPr id="7" name="文本框 6"/>
          <p:cNvSpPr txBox="1"/>
          <p:nvPr/>
        </p:nvSpPr>
        <p:spPr>
          <a:xfrm>
            <a:off x="1186180" y="1320165"/>
            <a:ext cx="2606040" cy="1753235"/>
          </a:xfrm>
          <a:prstGeom prst="rect">
            <a:avLst/>
          </a:prstGeom>
          <a:noFill/>
        </p:spPr>
        <p:txBody>
          <a:bodyPr wrap="square" rtlCol="0" anchor="t">
            <a:spAutoFit/>
          </a:bodyPr>
          <a:lstStyle/>
          <a:p>
            <a:pPr algn="l">
              <a:buClrTx/>
              <a:buSzTx/>
              <a:buNone/>
            </a:pPr>
            <a:r>
              <a:rPr sz="1800"/>
              <a:t>表式的布局是小程序界面布局经常见到的一种样式，其排列方式由上而下垂直进行排版，在每个列表元素当中存放内容</a:t>
            </a:r>
          </a:p>
        </p:txBody>
      </p:sp>
      <p:sp>
        <p:nvSpPr>
          <p:cNvPr id="5" name="文本框 4"/>
          <p:cNvSpPr txBox="1"/>
          <p:nvPr/>
        </p:nvSpPr>
        <p:spPr>
          <a:xfrm>
            <a:off x="4208780" y="4065270"/>
            <a:ext cx="3493770" cy="583565"/>
          </a:xfrm>
          <a:prstGeom prst="rect">
            <a:avLst/>
          </a:prstGeom>
          <a:noFill/>
        </p:spPr>
        <p:txBody>
          <a:bodyPr wrap="square" rtlCol="0" anchor="t">
            <a:spAutoFit/>
          </a:bodyPr>
          <a:lstStyle/>
          <a:p>
            <a:r>
              <a:rPr lang="en-US" altLang="zh-CN" sz="1600" dirty="0">
                <a:sym typeface="+mn-ea"/>
              </a:rPr>
              <a:t> </a:t>
            </a:r>
            <a:r>
              <a:rPr lang="zh-CN" altLang="en-US" sz="1600" dirty="0">
                <a:sym typeface="+mn-ea"/>
              </a:rPr>
              <a:t>列表式示例图                          电影列表</a:t>
            </a:r>
          </a:p>
          <a:p>
            <a:endParaRPr lang="zh-CN" altLang="en-US" sz="1600"/>
          </a:p>
        </p:txBody>
      </p:sp>
      <p:sp>
        <p:nvSpPr>
          <p:cNvPr id="3" name="矩形 2"/>
          <p:cNvSpPr/>
          <p:nvPr/>
        </p:nvSpPr>
        <p:spPr>
          <a:xfrm>
            <a:off x="516373" y="605944"/>
            <a:ext cx="1507490" cy="368300"/>
          </a:xfrm>
          <a:prstGeom prst="rect">
            <a:avLst/>
          </a:prstGeom>
          <a:solidFill>
            <a:schemeClr val="accent2"/>
          </a:solidFill>
        </p:spPr>
        <p:txBody>
          <a:bodyPr wrap="none">
            <a:spAutoFit/>
          </a:bodyPr>
          <a:lstStyle/>
          <a:p>
            <a:pPr algn="just">
              <a:spcBef>
                <a:spcPts val="1200"/>
              </a:spcBef>
              <a:spcAft>
                <a:spcPts val="600"/>
              </a:spcAft>
            </a:pPr>
            <a:r>
              <a:rPr lang="en-US" altLang="zh-CN" b="1" dirty="0" smtClean="0">
                <a:solidFill>
                  <a:schemeClr val="bg1"/>
                </a:solidFill>
                <a:latin typeface="Arial" panose="020B0604020202020204" pitchFamily="34" charset="0"/>
              </a:rPr>
              <a:t>3.</a:t>
            </a:r>
            <a:r>
              <a:rPr b="1" dirty="0" smtClean="0">
                <a:solidFill>
                  <a:schemeClr val="bg1"/>
                </a:solidFill>
                <a:latin typeface="Arial" panose="020B0604020202020204" pitchFamily="34" charset="0"/>
              </a:rPr>
              <a:t>9.1  </a:t>
            </a:r>
            <a:r>
              <a:rPr b="1" dirty="0">
                <a:solidFill>
                  <a:schemeClr val="bg1"/>
                </a:solidFill>
                <a:latin typeface="Arial" panose="020B0604020202020204" pitchFamily="34" charset="0"/>
              </a:rPr>
              <a:t>列表式</a:t>
            </a:r>
          </a:p>
        </p:txBody>
      </p:sp>
      <p:graphicFrame>
        <p:nvGraphicFramePr>
          <p:cNvPr id="4" name="对象 3"/>
          <p:cNvGraphicFramePr/>
          <p:nvPr/>
        </p:nvGraphicFramePr>
        <p:xfrm>
          <a:off x="4164965" y="1144905"/>
          <a:ext cx="1612265" cy="2861945"/>
        </p:xfrm>
        <a:graphic>
          <a:graphicData uri="http://schemas.openxmlformats.org/presentationml/2006/ole">
            <mc:AlternateContent xmlns:mc="http://schemas.openxmlformats.org/markup-compatibility/2006">
              <mc:Choice xmlns:v="urn:schemas-microsoft-com:vml" Requires="v">
                <p:oleObj spid="_x0000_s2050" r:id="rId4" imgW="1609725" imgH="2581910" progId="Visio.Drawing.11">
                  <p:embed/>
                </p:oleObj>
              </mc:Choice>
              <mc:Fallback>
                <p:oleObj r:id="rId4" imgW="1609725" imgH="2581910" progId="Visio.Drawing.11">
                  <p:embed/>
                  <p:pic>
                    <p:nvPicPr>
                      <p:cNvPr id="0" name="图片 5"/>
                      <p:cNvPicPr/>
                      <p:nvPr/>
                    </p:nvPicPr>
                    <p:blipFill>
                      <a:blip r:embed="rId5"/>
                      <a:stretch>
                        <a:fillRect/>
                      </a:stretch>
                    </p:blipFill>
                    <p:spPr>
                      <a:xfrm>
                        <a:off x="4164965" y="1144905"/>
                        <a:ext cx="1612265" cy="2861945"/>
                      </a:xfrm>
                      <a:prstGeom prst="rect">
                        <a:avLst/>
                      </a:prstGeom>
                    </p:spPr>
                  </p:pic>
                </p:oleObj>
              </mc:Fallback>
            </mc:AlternateContent>
          </a:graphicData>
        </a:graphic>
      </p:graphicFrame>
      <p:pic>
        <p:nvPicPr>
          <p:cNvPr id="26" name="图片 26" descr="C:\Users\DELL\Desktop\2019-07-18_015214.png"/>
          <p:cNvPicPr/>
          <p:nvPr/>
        </p:nvPicPr>
        <p:blipFill>
          <a:blip r:embed="rId6">
            <a:extLst>
              <a:ext uri="{28A0092B-C50C-407E-A947-70E740481C1C}">
                <a14:useLocalDpi xmlns:a14="http://schemas.microsoft.com/office/drawing/2010/main" val="0"/>
              </a:ext>
            </a:extLst>
          </a:blip>
          <a:srcRect/>
          <a:stretch>
            <a:fillRect/>
          </a:stretch>
        </p:blipFill>
        <p:spPr bwMode="auto">
          <a:xfrm>
            <a:off x="6358890" y="1141095"/>
            <a:ext cx="1577975" cy="2861310"/>
          </a:xfrm>
          <a:prstGeom prst="rect">
            <a:avLst/>
          </a:prstGeom>
          <a:noFill/>
          <a:ln>
            <a:solidFill>
              <a:schemeClr val="tx1"/>
            </a:solidFill>
          </a:ln>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9  </a:t>
            </a:r>
            <a:r>
              <a:rPr lang="zh-CN" altLang="en-US" dirty="0"/>
              <a:t>小程序界面布局</a:t>
            </a:r>
          </a:p>
        </p:txBody>
      </p:sp>
      <p:sp>
        <p:nvSpPr>
          <p:cNvPr id="7" name="文本框 6"/>
          <p:cNvSpPr txBox="1"/>
          <p:nvPr/>
        </p:nvSpPr>
        <p:spPr>
          <a:xfrm>
            <a:off x="1186180" y="1320165"/>
            <a:ext cx="2606040" cy="922020"/>
          </a:xfrm>
          <a:prstGeom prst="rect">
            <a:avLst/>
          </a:prstGeom>
          <a:noFill/>
        </p:spPr>
        <p:txBody>
          <a:bodyPr wrap="square" rtlCol="0" anchor="t">
            <a:spAutoFit/>
          </a:bodyPr>
          <a:lstStyle/>
          <a:p>
            <a:pPr algn="l">
              <a:buClrTx/>
              <a:buSzTx/>
              <a:buNone/>
            </a:pPr>
            <a:r>
              <a:rPr sz="1800"/>
              <a:t>转盘式中的内容，可以让用户通过左右滑动来预览每个元素的内容</a:t>
            </a:r>
            <a:r>
              <a:rPr lang="zh-CN" sz="1800"/>
              <a:t>。</a:t>
            </a:r>
          </a:p>
        </p:txBody>
      </p:sp>
      <p:sp>
        <p:nvSpPr>
          <p:cNvPr id="5" name="文本框 4"/>
          <p:cNvSpPr txBox="1"/>
          <p:nvPr/>
        </p:nvSpPr>
        <p:spPr>
          <a:xfrm>
            <a:off x="4208780" y="4065270"/>
            <a:ext cx="3493770" cy="583565"/>
          </a:xfrm>
          <a:prstGeom prst="rect">
            <a:avLst/>
          </a:prstGeom>
          <a:noFill/>
        </p:spPr>
        <p:txBody>
          <a:bodyPr wrap="square" rtlCol="0" anchor="t">
            <a:spAutoFit/>
          </a:bodyPr>
          <a:lstStyle/>
          <a:p>
            <a:r>
              <a:rPr lang="en-US" altLang="zh-CN" sz="1600" dirty="0">
                <a:sym typeface="+mn-ea"/>
              </a:rPr>
              <a:t> </a:t>
            </a:r>
            <a:r>
              <a:rPr lang="zh-CN" altLang="en-US" sz="1600" dirty="0">
                <a:sym typeface="+mn-ea"/>
              </a:rPr>
              <a:t>转盘式示例图                          电影详情</a:t>
            </a:r>
          </a:p>
          <a:p>
            <a:endParaRPr lang="zh-CN" altLang="en-US" sz="1600"/>
          </a:p>
        </p:txBody>
      </p:sp>
      <p:sp>
        <p:nvSpPr>
          <p:cNvPr id="3" name="矩形 2"/>
          <p:cNvSpPr/>
          <p:nvPr/>
        </p:nvSpPr>
        <p:spPr>
          <a:xfrm>
            <a:off x="516373" y="605944"/>
            <a:ext cx="1507490" cy="368300"/>
          </a:xfrm>
          <a:prstGeom prst="rect">
            <a:avLst/>
          </a:prstGeom>
          <a:solidFill>
            <a:schemeClr val="accent2"/>
          </a:solidFill>
        </p:spPr>
        <p:txBody>
          <a:bodyPr wrap="none">
            <a:spAutoFit/>
          </a:bodyPr>
          <a:lstStyle/>
          <a:p>
            <a:pPr algn="just">
              <a:spcBef>
                <a:spcPts val="1200"/>
              </a:spcBef>
              <a:spcAft>
                <a:spcPts val="600"/>
              </a:spcAft>
            </a:pPr>
            <a:r>
              <a:rPr lang="en-US" altLang="zh-CN" b="1" dirty="0" smtClean="0">
                <a:solidFill>
                  <a:schemeClr val="bg1"/>
                </a:solidFill>
                <a:latin typeface="Arial" panose="020B0604020202020204" pitchFamily="34" charset="0"/>
              </a:rPr>
              <a:t>3.</a:t>
            </a:r>
            <a:r>
              <a:rPr b="1" dirty="0" smtClean="0">
                <a:solidFill>
                  <a:schemeClr val="bg1"/>
                </a:solidFill>
                <a:latin typeface="Arial" panose="020B0604020202020204" pitchFamily="34" charset="0"/>
              </a:rPr>
              <a:t>9.2  </a:t>
            </a:r>
            <a:r>
              <a:rPr b="1" dirty="0">
                <a:solidFill>
                  <a:schemeClr val="bg1"/>
                </a:solidFill>
                <a:latin typeface="Arial" panose="020B0604020202020204" pitchFamily="34" charset="0"/>
              </a:rPr>
              <a:t>转盘式</a:t>
            </a:r>
          </a:p>
        </p:txBody>
      </p:sp>
      <p:graphicFrame>
        <p:nvGraphicFramePr>
          <p:cNvPr id="8" name="对象 7"/>
          <p:cNvGraphicFramePr/>
          <p:nvPr/>
        </p:nvGraphicFramePr>
        <p:xfrm>
          <a:off x="4163695" y="1141730"/>
          <a:ext cx="1592580" cy="2814320"/>
        </p:xfrm>
        <a:graphic>
          <a:graphicData uri="http://schemas.openxmlformats.org/presentationml/2006/ole">
            <mc:AlternateContent xmlns:mc="http://schemas.openxmlformats.org/markup-compatibility/2006">
              <mc:Choice xmlns:v="urn:schemas-microsoft-com:vml" Requires="v">
                <p:oleObj spid="_x0000_s3074" r:id="rId4" imgW="2949575" imgH="4410710" progId="Visio.Drawing.11">
                  <p:embed/>
                </p:oleObj>
              </mc:Choice>
              <mc:Fallback>
                <p:oleObj r:id="rId4" imgW="2949575" imgH="4410710" progId="Visio.Drawing.11">
                  <p:embed/>
                  <p:pic>
                    <p:nvPicPr>
                      <p:cNvPr id="0" name="图片 8"/>
                      <p:cNvPicPr/>
                      <p:nvPr/>
                    </p:nvPicPr>
                    <p:blipFill>
                      <a:blip r:embed="rId5"/>
                      <a:stretch>
                        <a:fillRect/>
                      </a:stretch>
                    </p:blipFill>
                    <p:spPr>
                      <a:xfrm>
                        <a:off x="4163695" y="1141730"/>
                        <a:ext cx="1592580" cy="2814320"/>
                      </a:xfrm>
                      <a:prstGeom prst="rect">
                        <a:avLst/>
                      </a:prstGeom>
                    </p:spPr>
                  </p:pic>
                </p:oleObj>
              </mc:Fallback>
            </mc:AlternateContent>
          </a:graphicData>
        </a:graphic>
      </p:graphicFrame>
      <p:pic>
        <p:nvPicPr>
          <p:cNvPr id="22" name="图片 22" descr="C:\Users\DELL\Desktop\2019-07-25_004923.png"/>
          <p:cNvPicPr/>
          <p:nvPr/>
        </p:nvPicPr>
        <p:blipFill>
          <a:blip r:embed="rId6">
            <a:extLst>
              <a:ext uri="{28A0092B-C50C-407E-A947-70E740481C1C}">
                <a14:useLocalDpi xmlns:a14="http://schemas.microsoft.com/office/drawing/2010/main" val="0"/>
              </a:ext>
            </a:extLst>
          </a:blip>
          <a:srcRect/>
          <a:stretch>
            <a:fillRect/>
          </a:stretch>
        </p:blipFill>
        <p:spPr bwMode="auto">
          <a:xfrm>
            <a:off x="6320155" y="1142365"/>
            <a:ext cx="1638300" cy="2813685"/>
          </a:xfrm>
          <a:prstGeom prst="rect">
            <a:avLst/>
          </a:prstGeom>
          <a:noFill/>
          <a:ln>
            <a:solidFill>
              <a:schemeClr val="tx1"/>
            </a:solidFill>
          </a:ln>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9  </a:t>
            </a:r>
            <a:r>
              <a:rPr lang="zh-CN" altLang="en-US" dirty="0"/>
              <a:t>小程序界面布局</a:t>
            </a:r>
          </a:p>
        </p:txBody>
      </p:sp>
      <p:sp>
        <p:nvSpPr>
          <p:cNvPr id="7" name="文本框 6"/>
          <p:cNvSpPr txBox="1"/>
          <p:nvPr/>
        </p:nvSpPr>
        <p:spPr>
          <a:xfrm>
            <a:off x="1186180" y="1320165"/>
            <a:ext cx="2606040" cy="922020"/>
          </a:xfrm>
          <a:prstGeom prst="rect">
            <a:avLst/>
          </a:prstGeom>
          <a:noFill/>
        </p:spPr>
        <p:txBody>
          <a:bodyPr wrap="square" rtlCol="0" anchor="t">
            <a:spAutoFit/>
          </a:bodyPr>
          <a:lstStyle/>
          <a:p>
            <a:pPr algn="l">
              <a:buClrTx/>
              <a:buSzTx/>
              <a:buNone/>
            </a:pPr>
            <a:r>
              <a:rPr sz="1800"/>
              <a:t>在微信小程序的界面中，多面板常用于信息的分类</a:t>
            </a:r>
            <a:r>
              <a:rPr lang="zh-CN" sz="1800"/>
              <a:t>。</a:t>
            </a:r>
          </a:p>
        </p:txBody>
      </p:sp>
      <p:sp>
        <p:nvSpPr>
          <p:cNvPr id="5" name="文本框 4"/>
          <p:cNvSpPr txBox="1"/>
          <p:nvPr/>
        </p:nvSpPr>
        <p:spPr>
          <a:xfrm>
            <a:off x="4091940" y="4065270"/>
            <a:ext cx="3610610" cy="583565"/>
          </a:xfrm>
          <a:prstGeom prst="rect">
            <a:avLst/>
          </a:prstGeom>
          <a:noFill/>
        </p:spPr>
        <p:txBody>
          <a:bodyPr wrap="square" rtlCol="0" anchor="t">
            <a:spAutoFit/>
          </a:bodyPr>
          <a:lstStyle/>
          <a:p>
            <a:r>
              <a:rPr lang="en-US" altLang="zh-CN" sz="1600" dirty="0">
                <a:sym typeface="+mn-ea"/>
              </a:rPr>
              <a:t> </a:t>
            </a:r>
            <a:r>
              <a:rPr lang="zh-CN" altLang="en-US" sz="1600" dirty="0">
                <a:sym typeface="+mn-ea"/>
              </a:rPr>
              <a:t>多面板示例图                          商品分类</a:t>
            </a:r>
          </a:p>
          <a:p>
            <a:endParaRPr lang="zh-CN" altLang="en-US" sz="1600"/>
          </a:p>
        </p:txBody>
      </p:sp>
      <p:sp>
        <p:nvSpPr>
          <p:cNvPr id="3" name="矩形 2"/>
          <p:cNvSpPr/>
          <p:nvPr/>
        </p:nvSpPr>
        <p:spPr>
          <a:xfrm>
            <a:off x="516373" y="605944"/>
            <a:ext cx="1507490" cy="368300"/>
          </a:xfrm>
          <a:prstGeom prst="rect">
            <a:avLst/>
          </a:prstGeom>
          <a:solidFill>
            <a:schemeClr val="accent2"/>
          </a:solidFill>
        </p:spPr>
        <p:txBody>
          <a:bodyPr wrap="none">
            <a:spAutoFit/>
          </a:bodyPr>
          <a:lstStyle/>
          <a:p>
            <a:pPr algn="just">
              <a:spcBef>
                <a:spcPts val="1200"/>
              </a:spcBef>
              <a:spcAft>
                <a:spcPts val="600"/>
              </a:spcAft>
            </a:pPr>
            <a:r>
              <a:rPr lang="en-US" altLang="zh-CN" b="1" dirty="0" smtClean="0">
                <a:solidFill>
                  <a:schemeClr val="bg1"/>
                </a:solidFill>
                <a:latin typeface="Arial" panose="020B0604020202020204" pitchFamily="34" charset="0"/>
              </a:rPr>
              <a:t>3.</a:t>
            </a:r>
            <a:r>
              <a:rPr b="1" dirty="0" smtClean="0">
                <a:solidFill>
                  <a:schemeClr val="bg1"/>
                </a:solidFill>
                <a:latin typeface="Arial" panose="020B0604020202020204" pitchFamily="34" charset="0"/>
              </a:rPr>
              <a:t>9.3  </a:t>
            </a:r>
            <a:r>
              <a:rPr b="1" dirty="0">
                <a:solidFill>
                  <a:schemeClr val="bg1"/>
                </a:solidFill>
                <a:latin typeface="Arial" panose="020B0604020202020204" pitchFamily="34" charset="0"/>
              </a:rPr>
              <a:t>多面板</a:t>
            </a:r>
          </a:p>
        </p:txBody>
      </p:sp>
      <p:graphicFrame>
        <p:nvGraphicFramePr>
          <p:cNvPr id="4" name="对象 3"/>
          <p:cNvGraphicFramePr/>
          <p:nvPr/>
        </p:nvGraphicFramePr>
        <p:xfrm>
          <a:off x="4003675" y="1142365"/>
          <a:ext cx="1623695" cy="2813685"/>
        </p:xfrm>
        <a:graphic>
          <a:graphicData uri="http://schemas.openxmlformats.org/presentationml/2006/ole">
            <mc:AlternateContent xmlns:mc="http://schemas.openxmlformats.org/markup-compatibility/2006">
              <mc:Choice xmlns:v="urn:schemas-microsoft-com:vml" Requires="v">
                <p:oleObj spid="_x0000_s4098" r:id="rId4" imgW="1609725" imgH="2581910" progId="Visio.Drawing.11">
                  <p:embed/>
                </p:oleObj>
              </mc:Choice>
              <mc:Fallback>
                <p:oleObj r:id="rId4" imgW="1609725" imgH="2581910" progId="Visio.Drawing.11">
                  <p:embed/>
                  <p:pic>
                    <p:nvPicPr>
                      <p:cNvPr id="0" name="图片 5"/>
                      <p:cNvPicPr/>
                      <p:nvPr/>
                    </p:nvPicPr>
                    <p:blipFill>
                      <a:blip r:embed="rId5"/>
                      <a:stretch>
                        <a:fillRect/>
                      </a:stretch>
                    </p:blipFill>
                    <p:spPr>
                      <a:xfrm>
                        <a:off x="4003675" y="1142365"/>
                        <a:ext cx="1623695" cy="2813685"/>
                      </a:xfrm>
                      <a:prstGeom prst="rect">
                        <a:avLst/>
                      </a:prstGeom>
                    </p:spPr>
                  </p:pic>
                </p:oleObj>
              </mc:Fallback>
            </mc:AlternateContent>
          </a:graphicData>
        </a:graphic>
      </p:graphicFrame>
      <p:pic>
        <p:nvPicPr>
          <p:cNvPr id="12" name="图片 12" descr="C:\Users\DELL\Desktop\2019-07-25_004258.png"/>
          <p:cNvPicPr/>
          <p:nvPr/>
        </p:nvPicPr>
        <p:blipFill>
          <a:blip r:embed="rId6">
            <a:extLst>
              <a:ext uri="{28A0092B-C50C-407E-A947-70E740481C1C}">
                <a14:useLocalDpi xmlns:a14="http://schemas.microsoft.com/office/drawing/2010/main" val="0"/>
              </a:ext>
            </a:extLst>
          </a:blip>
          <a:srcRect/>
          <a:stretch>
            <a:fillRect/>
          </a:stretch>
        </p:blipFill>
        <p:spPr bwMode="auto">
          <a:xfrm>
            <a:off x="6217285" y="1142365"/>
            <a:ext cx="1706880" cy="2813685"/>
          </a:xfrm>
          <a:prstGeom prst="rect">
            <a:avLst/>
          </a:prstGeom>
          <a:noFill/>
          <a:ln>
            <a:solidFill>
              <a:schemeClr val="tx1"/>
            </a:solidFill>
          </a:ln>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9  </a:t>
            </a:r>
            <a:r>
              <a:rPr lang="zh-CN" altLang="en-US" dirty="0"/>
              <a:t>小程序界面布局</a:t>
            </a:r>
          </a:p>
        </p:txBody>
      </p:sp>
      <p:sp>
        <p:nvSpPr>
          <p:cNvPr id="7" name="文本框 6"/>
          <p:cNvSpPr txBox="1"/>
          <p:nvPr/>
        </p:nvSpPr>
        <p:spPr>
          <a:xfrm>
            <a:off x="1186180" y="1320165"/>
            <a:ext cx="2606040" cy="922020"/>
          </a:xfrm>
          <a:prstGeom prst="rect">
            <a:avLst/>
          </a:prstGeom>
          <a:noFill/>
        </p:spPr>
        <p:txBody>
          <a:bodyPr wrap="square" rtlCol="0" anchor="t">
            <a:spAutoFit/>
          </a:bodyPr>
          <a:lstStyle/>
          <a:p>
            <a:pPr algn="l">
              <a:buClrTx/>
              <a:buSzTx/>
              <a:buNone/>
            </a:pPr>
            <a:r>
              <a:rPr sz="1800"/>
              <a:t>在微信小程序的界面当中，通常在搜索框下方会有相关的标签</a:t>
            </a:r>
            <a:r>
              <a:rPr lang="zh-CN" sz="1800"/>
              <a:t>。</a:t>
            </a:r>
          </a:p>
        </p:txBody>
      </p:sp>
      <p:sp>
        <p:nvSpPr>
          <p:cNvPr id="5" name="文本框 4"/>
          <p:cNvSpPr txBox="1"/>
          <p:nvPr/>
        </p:nvSpPr>
        <p:spPr>
          <a:xfrm>
            <a:off x="4091940" y="4065270"/>
            <a:ext cx="3610610" cy="583565"/>
          </a:xfrm>
          <a:prstGeom prst="rect">
            <a:avLst/>
          </a:prstGeom>
          <a:noFill/>
        </p:spPr>
        <p:txBody>
          <a:bodyPr wrap="square" rtlCol="0" anchor="t">
            <a:spAutoFit/>
          </a:bodyPr>
          <a:lstStyle/>
          <a:p>
            <a:r>
              <a:rPr lang="en-US" altLang="zh-CN" sz="1600" dirty="0">
                <a:sym typeface="+mn-ea"/>
              </a:rPr>
              <a:t> </a:t>
            </a:r>
            <a:r>
              <a:rPr lang="zh-CN" altLang="en-US" sz="1600" dirty="0">
                <a:sym typeface="+mn-ea"/>
              </a:rPr>
              <a:t>标签示例图                          商品标签</a:t>
            </a:r>
          </a:p>
          <a:p>
            <a:endParaRPr lang="zh-CN" altLang="en-US" sz="1600"/>
          </a:p>
        </p:txBody>
      </p:sp>
      <p:sp>
        <p:nvSpPr>
          <p:cNvPr id="3" name="矩形 2"/>
          <p:cNvSpPr/>
          <p:nvPr/>
        </p:nvSpPr>
        <p:spPr>
          <a:xfrm>
            <a:off x="516373" y="605944"/>
            <a:ext cx="1507490" cy="368300"/>
          </a:xfrm>
          <a:prstGeom prst="rect">
            <a:avLst/>
          </a:prstGeom>
          <a:solidFill>
            <a:schemeClr val="accent2"/>
          </a:solidFill>
        </p:spPr>
        <p:txBody>
          <a:bodyPr wrap="none">
            <a:spAutoFit/>
          </a:bodyPr>
          <a:lstStyle/>
          <a:p>
            <a:pPr algn="just">
              <a:spcBef>
                <a:spcPts val="1200"/>
              </a:spcBef>
              <a:spcAft>
                <a:spcPts val="600"/>
              </a:spcAft>
            </a:pPr>
            <a:r>
              <a:rPr lang="en-US" altLang="zh-CN" b="1" dirty="0" smtClean="0">
                <a:solidFill>
                  <a:schemeClr val="bg1"/>
                </a:solidFill>
                <a:latin typeface="Arial" panose="020B0604020202020204" pitchFamily="34" charset="0"/>
              </a:rPr>
              <a:t>3.</a:t>
            </a:r>
            <a:r>
              <a:rPr b="1" dirty="0" smtClean="0">
                <a:solidFill>
                  <a:schemeClr val="bg1"/>
                </a:solidFill>
                <a:latin typeface="Arial" panose="020B0604020202020204" pitchFamily="34" charset="0"/>
              </a:rPr>
              <a:t>9.4  </a:t>
            </a:r>
            <a:r>
              <a:rPr b="1" dirty="0">
                <a:solidFill>
                  <a:schemeClr val="bg1"/>
                </a:solidFill>
                <a:latin typeface="Arial" panose="020B0604020202020204" pitchFamily="34" charset="0"/>
              </a:rPr>
              <a:t>标签式</a:t>
            </a:r>
          </a:p>
        </p:txBody>
      </p:sp>
      <p:graphicFrame>
        <p:nvGraphicFramePr>
          <p:cNvPr id="8" name="对象 7"/>
          <p:cNvGraphicFramePr/>
          <p:nvPr/>
        </p:nvGraphicFramePr>
        <p:xfrm>
          <a:off x="3948430" y="1163955"/>
          <a:ext cx="1627505" cy="2814320"/>
        </p:xfrm>
        <a:graphic>
          <a:graphicData uri="http://schemas.openxmlformats.org/presentationml/2006/ole">
            <mc:AlternateContent xmlns:mc="http://schemas.openxmlformats.org/markup-compatibility/2006">
              <mc:Choice xmlns:v="urn:schemas-microsoft-com:vml" Requires="v">
                <p:oleObj spid="_x0000_s5122" r:id="rId4" imgW="2949575" imgH="4410710" progId="Visio.Drawing.11">
                  <p:embed/>
                </p:oleObj>
              </mc:Choice>
              <mc:Fallback>
                <p:oleObj r:id="rId4" imgW="2949575" imgH="4410710" progId="Visio.Drawing.11">
                  <p:embed/>
                  <p:pic>
                    <p:nvPicPr>
                      <p:cNvPr id="0" name="图片 8"/>
                      <p:cNvPicPr/>
                      <p:nvPr/>
                    </p:nvPicPr>
                    <p:blipFill>
                      <a:blip r:embed="rId5"/>
                      <a:stretch>
                        <a:fillRect/>
                      </a:stretch>
                    </p:blipFill>
                    <p:spPr>
                      <a:xfrm>
                        <a:off x="3948430" y="1163955"/>
                        <a:ext cx="1627505" cy="2814320"/>
                      </a:xfrm>
                      <a:prstGeom prst="rect">
                        <a:avLst/>
                      </a:prstGeom>
                    </p:spPr>
                  </p:pic>
                </p:oleObj>
              </mc:Fallback>
            </mc:AlternateContent>
          </a:graphicData>
        </a:graphic>
      </p:graphicFrame>
      <p:pic>
        <p:nvPicPr>
          <p:cNvPr id="15" name="图片 2" descr="C:\Users\DELL\Desktop\2019-07-28_070433.png"/>
          <p:cNvPicPr/>
          <p:nvPr/>
        </p:nvPicPr>
        <p:blipFill>
          <a:blip r:embed="rId6">
            <a:extLst>
              <a:ext uri="{28A0092B-C50C-407E-A947-70E740481C1C}">
                <a14:useLocalDpi xmlns:a14="http://schemas.microsoft.com/office/drawing/2010/main" val="0"/>
              </a:ext>
            </a:extLst>
          </a:blip>
          <a:srcRect/>
          <a:stretch>
            <a:fillRect/>
          </a:stretch>
        </p:blipFill>
        <p:spPr bwMode="auto">
          <a:xfrm>
            <a:off x="6085840" y="1163955"/>
            <a:ext cx="1538605" cy="2814320"/>
          </a:xfrm>
          <a:prstGeom prst="rect">
            <a:avLst/>
          </a:prstGeom>
          <a:noFill/>
          <a:ln>
            <a:solidFill>
              <a:schemeClr val="tx1"/>
            </a:solidFill>
          </a:ln>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10  </a:t>
            </a:r>
            <a:r>
              <a:rPr lang="zh-CN" altLang="en-US" dirty="0"/>
              <a:t>实训项目—仿京东购物小程序首页</a:t>
            </a:r>
          </a:p>
        </p:txBody>
      </p:sp>
      <p:sp>
        <p:nvSpPr>
          <p:cNvPr id="7" name="文本框 6"/>
          <p:cNvSpPr txBox="1"/>
          <p:nvPr/>
        </p:nvSpPr>
        <p:spPr>
          <a:xfrm>
            <a:off x="1186180" y="1320165"/>
            <a:ext cx="2606040" cy="1753235"/>
          </a:xfrm>
          <a:prstGeom prst="rect">
            <a:avLst/>
          </a:prstGeom>
          <a:noFill/>
        </p:spPr>
        <p:txBody>
          <a:bodyPr wrap="square" rtlCol="0" anchor="t">
            <a:spAutoFit/>
          </a:bodyPr>
          <a:lstStyle/>
          <a:p>
            <a:pPr algn="l">
              <a:buClrTx/>
              <a:buSzTx/>
              <a:buNone/>
            </a:pPr>
            <a:r>
              <a:rPr sz="1800"/>
              <a:t>在微信聊天工具的底部导航栏中，点击“发现”选项，在弹出的页面中选中“小程序”，在顶部搜索框中搜索“京东购物”即可打开该款小程序</a:t>
            </a:r>
            <a:r>
              <a:rPr lang="zh-CN" sz="1800"/>
              <a:t>。</a:t>
            </a:r>
          </a:p>
        </p:txBody>
      </p:sp>
      <p:sp>
        <p:nvSpPr>
          <p:cNvPr id="5" name="文本框 4"/>
          <p:cNvSpPr txBox="1"/>
          <p:nvPr/>
        </p:nvSpPr>
        <p:spPr>
          <a:xfrm>
            <a:off x="4091940" y="4065270"/>
            <a:ext cx="3610610" cy="583565"/>
          </a:xfrm>
          <a:prstGeom prst="rect">
            <a:avLst/>
          </a:prstGeom>
          <a:noFill/>
        </p:spPr>
        <p:txBody>
          <a:bodyPr wrap="square" rtlCol="0" anchor="t">
            <a:spAutoFit/>
          </a:bodyPr>
          <a:lstStyle/>
          <a:p>
            <a:r>
              <a:rPr lang="en-US" altLang="zh-CN" sz="1600" dirty="0">
                <a:sym typeface="+mn-ea"/>
              </a:rPr>
              <a:t>      </a:t>
            </a:r>
            <a:r>
              <a:rPr lang="zh-CN" altLang="en-US" sz="1600" dirty="0">
                <a:sym typeface="+mn-ea"/>
              </a:rPr>
              <a:t>仿京东购物小程序首页</a:t>
            </a:r>
            <a:endParaRPr lang="zh-CN" altLang="en-US" sz="1600" dirty="0"/>
          </a:p>
          <a:p>
            <a:r>
              <a:rPr lang="zh-CN" altLang="en-US" sz="1600" dirty="0">
                <a:sym typeface="+mn-ea"/>
              </a:rPr>
              <a:t>                        </a:t>
            </a:r>
            <a:endParaRPr lang="zh-CN" altLang="en-US" sz="1600"/>
          </a:p>
        </p:txBody>
      </p:sp>
      <p:pic>
        <p:nvPicPr>
          <p:cNvPr id="46" name="图片 46" descr="C:\Users\DELL\AppData\Local\Temp\WeChat Files\59e5f8afeda4674825467f02a11bad3.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4850" y="895985"/>
            <a:ext cx="1840865" cy="3082290"/>
          </a:xfrm>
          <a:prstGeom prst="rect">
            <a:avLst/>
          </a:prstGeom>
          <a:noFill/>
          <a:ln>
            <a:solidFill>
              <a:schemeClr val="tx1"/>
            </a:solidFill>
          </a:ln>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7954" y="2715766"/>
            <a:ext cx="9144000"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3822996" y="915566"/>
            <a:ext cx="1498008" cy="1480357"/>
            <a:chOff x="3237545" y="4561747"/>
            <a:chExt cx="1146960" cy="1146960"/>
          </a:xfrm>
        </p:grpSpPr>
        <p:sp>
          <p:nvSpPr>
            <p:cNvPr id="12" name="圆角矩形 11"/>
            <p:cNvSpPr/>
            <p:nvPr/>
          </p:nvSpPr>
          <p:spPr>
            <a:xfrm>
              <a:off x="3237545" y="4561747"/>
              <a:ext cx="1146960" cy="1146960"/>
            </a:xfrm>
            <a:prstGeom prst="roundRect">
              <a:avLst>
                <a:gd name="adj" fmla="val 9039"/>
              </a:avLst>
            </a:prstGeom>
            <a:solidFill>
              <a:schemeClr val="accent3"/>
            </a:solidFill>
            <a:ln w="31750">
              <a:gradFill flip="none" rotWithShape="1">
                <a:gsLst>
                  <a:gs pos="0">
                    <a:schemeClr val="bg1">
                      <a:lumMod val="85000"/>
                    </a:schemeClr>
                  </a:gs>
                  <a:gs pos="100000">
                    <a:schemeClr val="bg1"/>
                  </a:gs>
                </a:gsLst>
                <a:lin ang="2700000" scaled="1"/>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FFFF"/>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3329042" y="4642031"/>
              <a:ext cx="97614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FFFF"/>
                </a:solidFill>
                <a:latin typeface="微软雅黑" panose="020B0503020204020204" pitchFamily="34" charset="-122"/>
                <a:ea typeface="微软雅黑" panose="020B0503020204020204" pitchFamily="34" charset="-122"/>
              </a:endParaRPr>
            </a:p>
          </p:txBody>
        </p:sp>
      </p:grpSp>
      <p:grpSp>
        <p:nvGrpSpPr>
          <p:cNvPr id="5" name="组合 1"/>
          <p:cNvGrpSpPr/>
          <p:nvPr/>
        </p:nvGrpSpPr>
        <p:grpSpPr>
          <a:xfrm>
            <a:off x="4157622" y="1319016"/>
            <a:ext cx="828756" cy="673456"/>
            <a:chOff x="0" y="0"/>
            <a:chExt cx="514350" cy="417513"/>
          </a:xfrm>
        </p:grpSpPr>
        <p:sp>
          <p:nvSpPr>
            <p:cNvPr id="6" name="Freeform 22"/>
            <p:cNvSpPr>
              <a:spLocks noEditPoints="1"/>
            </p:cNvSpPr>
            <p:nvPr/>
          </p:nvSpPr>
          <p:spPr bwMode="auto">
            <a:xfrm>
              <a:off x="0" y="0"/>
              <a:ext cx="365125" cy="331788"/>
            </a:xfrm>
            <a:custGeom>
              <a:avLst/>
              <a:gdLst>
                <a:gd name="T0" fmla="*/ 2147483647 w 97"/>
                <a:gd name="T1" fmla="*/ 2147483647 h 88"/>
                <a:gd name="T2" fmla="*/ 2147483647 w 97"/>
                <a:gd name="T3" fmla="*/ 2147483647 h 88"/>
                <a:gd name="T4" fmla="*/ 2147483647 w 97"/>
                <a:gd name="T5" fmla="*/ 0 h 88"/>
                <a:gd name="T6" fmla="*/ 0 w 97"/>
                <a:gd name="T7" fmla="*/ 2147483647 h 88"/>
                <a:gd name="T8" fmla="*/ 2147483647 w 97"/>
                <a:gd name="T9" fmla="*/ 2147483647 h 88"/>
                <a:gd name="T10" fmla="*/ 2147483647 w 97"/>
                <a:gd name="T11" fmla="*/ 2147483647 h 88"/>
                <a:gd name="T12" fmla="*/ 2147483647 w 97"/>
                <a:gd name="T13" fmla="*/ 2147483647 h 88"/>
                <a:gd name="T14" fmla="*/ 2147483647 w 97"/>
                <a:gd name="T15" fmla="*/ 2147483647 h 88"/>
                <a:gd name="T16" fmla="*/ 2147483647 w 97"/>
                <a:gd name="T17" fmla="*/ 2147483647 h 88"/>
                <a:gd name="T18" fmla="*/ 2147483647 w 97"/>
                <a:gd name="T19" fmla="*/ 2147483647 h 88"/>
                <a:gd name="T20" fmla="*/ 2147483647 w 97"/>
                <a:gd name="T21" fmla="*/ 2147483647 h 88"/>
                <a:gd name="T22" fmla="*/ 2147483647 w 97"/>
                <a:gd name="T23" fmla="*/ 2147483647 h 88"/>
                <a:gd name="T24" fmla="*/ 2147483647 w 97"/>
                <a:gd name="T25" fmla="*/ 2147483647 h 88"/>
                <a:gd name="T26" fmla="*/ 2147483647 w 97"/>
                <a:gd name="T27" fmla="*/ 2147483647 h 88"/>
                <a:gd name="T28" fmla="*/ 2147483647 w 97"/>
                <a:gd name="T29" fmla="*/ 2147483647 h 88"/>
                <a:gd name="T30" fmla="*/ 2147483647 w 97"/>
                <a:gd name="T31" fmla="*/ 2147483647 h 88"/>
                <a:gd name="T32" fmla="*/ 2147483647 w 97"/>
                <a:gd name="T33" fmla="*/ 2147483647 h 88"/>
                <a:gd name="T34" fmla="*/ 2147483647 w 97"/>
                <a:gd name="T35" fmla="*/ 2147483647 h 88"/>
                <a:gd name="T36" fmla="*/ 2147483647 w 97"/>
                <a:gd name="T37" fmla="*/ 2147483647 h 88"/>
                <a:gd name="T38" fmla="*/ 2147483647 w 97"/>
                <a:gd name="T39" fmla="*/ 2147483647 h 88"/>
                <a:gd name="T40" fmla="*/ 2147483647 w 97"/>
                <a:gd name="T41" fmla="*/ 2147483647 h 8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7" h="88">
                  <a:moveTo>
                    <a:pt x="93" y="34"/>
                  </a:moveTo>
                  <a:cubicBezTo>
                    <a:pt x="94" y="34"/>
                    <a:pt x="96" y="34"/>
                    <a:pt x="97" y="34"/>
                  </a:cubicBezTo>
                  <a:cubicBezTo>
                    <a:pt x="93" y="14"/>
                    <a:pt x="72" y="0"/>
                    <a:pt x="48" y="0"/>
                  </a:cubicBezTo>
                  <a:cubicBezTo>
                    <a:pt x="22" y="0"/>
                    <a:pt x="0" y="18"/>
                    <a:pt x="0" y="41"/>
                  </a:cubicBezTo>
                  <a:cubicBezTo>
                    <a:pt x="0" y="54"/>
                    <a:pt x="7" y="65"/>
                    <a:pt x="19" y="74"/>
                  </a:cubicBezTo>
                  <a:cubicBezTo>
                    <a:pt x="15" y="88"/>
                    <a:pt x="15" y="88"/>
                    <a:pt x="15" y="88"/>
                  </a:cubicBezTo>
                  <a:cubicBezTo>
                    <a:pt x="31" y="80"/>
                    <a:pt x="31" y="80"/>
                    <a:pt x="31" y="80"/>
                  </a:cubicBezTo>
                  <a:cubicBezTo>
                    <a:pt x="38" y="81"/>
                    <a:pt x="42" y="82"/>
                    <a:pt x="48" y="82"/>
                  </a:cubicBezTo>
                  <a:cubicBezTo>
                    <a:pt x="50" y="82"/>
                    <a:pt x="51" y="82"/>
                    <a:pt x="53" y="82"/>
                  </a:cubicBezTo>
                  <a:cubicBezTo>
                    <a:pt x="52" y="79"/>
                    <a:pt x="51" y="75"/>
                    <a:pt x="51" y="72"/>
                  </a:cubicBezTo>
                  <a:cubicBezTo>
                    <a:pt x="51" y="51"/>
                    <a:pt x="70" y="34"/>
                    <a:pt x="93" y="34"/>
                  </a:cubicBezTo>
                  <a:close/>
                  <a:moveTo>
                    <a:pt x="67" y="21"/>
                  </a:moveTo>
                  <a:cubicBezTo>
                    <a:pt x="70" y="21"/>
                    <a:pt x="73" y="23"/>
                    <a:pt x="73" y="27"/>
                  </a:cubicBezTo>
                  <a:cubicBezTo>
                    <a:pt x="73" y="30"/>
                    <a:pt x="70" y="33"/>
                    <a:pt x="67" y="33"/>
                  </a:cubicBezTo>
                  <a:cubicBezTo>
                    <a:pt x="63" y="33"/>
                    <a:pt x="59" y="30"/>
                    <a:pt x="59" y="27"/>
                  </a:cubicBezTo>
                  <a:cubicBezTo>
                    <a:pt x="59" y="23"/>
                    <a:pt x="63" y="21"/>
                    <a:pt x="67" y="21"/>
                  </a:cubicBezTo>
                  <a:close/>
                  <a:moveTo>
                    <a:pt x="33" y="33"/>
                  </a:moveTo>
                  <a:cubicBezTo>
                    <a:pt x="29" y="33"/>
                    <a:pt x="25" y="30"/>
                    <a:pt x="25" y="27"/>
                  </a:cubicBezTo>
                  <a:cubicBezTo>
                    <a:pt x="25" y="23"/>
                    <a:pt x="29" y="21"/>
                    <a:pt x="33" y="21"/>
                  </a:cubicBezTo>
                  <a:cubicBezTo>
                    <a:pt x="36" y="21"/>
                    <a:pt x="39" y="23"/>
                    <a:pt x="39" y="27"/>
                  </a:cubicBezTo>
                  <a:cubicBezTo>
                    <a:pt x="39" y="30"/>
                    <a:pt x="36" y="33"/>
                    <a:pt x="33" y="33"/>
                  </a:cubicBezTo>
                  <a:close/>
                </a:path>
              </a:pathLst>
            </a:custGeom>
            <a:solidFill>
              <a:srgbClr val="4DBF4D"/>
            </a:solidFill>
            <a:ln w="12700" cap="flat" cmpd="sng">
              <a:solidFill>
                <a:schemeClr val="bg1"/>
              </a:solidFill>
              <a:round/>
            </a:ln>
            <a:effectLst>
              <a:outerShdw dist="63500" dir="8100000" algn="ctr" rotWithShape="0">
                <a:srgbClr val="000000">
                  <a:alpha val="25000"/>
                </a:srgbClr>
              </a:outerShdw>
            </a:effectLst>
          </p:spPr>
          <p:txBody>
            <a:bodyPr anchor="ctr"/>
            <a:lstStyle/>
            <a:p>
              <a:endParaRPr lang="zh-CN" altLang="en-US"/>
            </a:p>
          </p:txBody>
        </p:sp>
        <p:sp>
          <p:nvSpPr>
            <p:cNvPr id="7" name="Freeform 23"/>
            <p:cNvSpPr>
              <a:spLocks noEditPoints="1"/>
            </p:cNvSpPr>
            <p:nvPr/>
          </p:nvSpPr>
          <p:spPr bwMode="auto">
            <a:xfrm>
              <a:off x="203200" y="136525"/>
              <a:ext cx="311150" cy="280988"/>
            </a:xfrm>
            <a:custGeom>
              <a:avLst/>
              <a:gdLst>
                <a:gd name="T0" fmla="*/ 2147483647 w 83"/>
                <a:gd name="T1" fmla="*/ 2147483647 h 75"/>
                <a:gd name="T2" fmla="*/ 2147483647 w 83"/>
                <a:gd name="T3" fmla="*/ 0 h 75"/>
                <a:gd name="T4" fmla="*/ 0 w 83"/>
                <a:gd name="T5" fmla="*/ 2147483647 h 75"/>
                <a:gd name="T6" fmla="*/ 2147483647 w 83"/>
                <a:gd name="T7" fmla="*/ 2147483647 h 75"/>
                <a:gd name="T8" fmla="*/ 2147483647 w 83"/>
                <a:gd name="T9" fmla="*/ 2147483647 h 75"/>
                <a:gd name="T10" fmla="*/ 2147483647 w 83"/>
                <a:gd name="T11" fmla="*/ 2147483647 h 75"/>
                <a:gd name="T12" fmla="*/ 2147483647 w 83"/>
                <a:gd name="T13" fmla="*/ 2147483647 h 75"/>
                <a:gd name="T14" fmla="*/ 2147483647 w 83"/>
                <a:gd name="T15" fmla="*/ 2147483647 h 75"/>
                <a:gd name="T16" fmla="*/ 2147483647 w 83"/>
                <a:gd name="T17" fmla="*/ 2147483647 h 75"/>
                <a:gd name="T18" fmla="*/ 2147483647 w 83"/>
                <a:gd name="T19" fmla="*/ 2147483647 h 75"/>
                <a:gd name="T20" fmla="*/ 2147483647 w 83"/>
                <a:gd name="T21" fmla="*/ 2147483647 h 75"/>
                <a:gd name="T22" fmla="*/ 2147483647 w 83"/>
                <a:gd name="T23" fmla="*/ 2147483647 h 75"/>
                <a:gd name="T24" fmla="*/ 2147483647 w 83"/>
                <a:gd name="T25" fmla="*/ 2147483647 h 75"/>
                <a:gd name="T26" fmla="*/ 2147483647 w 83"/>
                <a:gd name="T27" fmla="*/ 2147483647 h 75"/>
                <a:gd name="T28" fmla="*/ 2147483647 w 83"/>
                <a:gd name="T29" fmla="*/ 2147483647 h 75"/>
                <a:gd name="T30" fmla="*/ 2147483647 w 83"/>
                <a:gd name="T31" fmla="*/ 2147483647 h 75"/>
                <a:gd name="T32" fmla="*/ 2147483647 w 83"/>
                <a:gd name="T33" fmla="*/ 2147483647 h 75"/>
                <a:gd name="T34" fmla="*/ 2147483647 w 83"/>
                <a:gd name="T35" fmla="*/ 2147483647 h 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3" h="75">
                  <a:moveTo>
                    <a:pt x="83" y="35"/>
                  </a:moveTo>
                  <a:cubicBezTo>
                    <a:pt x="83" y="16"/>
                    <a:pt x="63" y="0"/>
                    <a:pt x="42" y="0"/>
                  </a:cubicBezTo>
                  <a:cubicBezTo>
                    <a:pt x="19" y="0"/>
                    <a:pt x="0" y="16"/>
                    <a:pt x="0" y="35"/>
                  </a:cubicBezTo>
                  <a:cubicBezTo>
                    <a:pt x="0" y="55"/>
                    <a:pt x="19" y="70"/>
                    <a:pt x="42" y="70"/>
                  </a:cubicBezTo>
                  <a:cubicBezTo>
                    <a:pt x="46" y="70"/>
                    <a:pt x="51" y="69"/>
                    <a:pt x="56" y="68"/>
                  </a:cubicBezTo>
                  <a:cubicBezTo>
                    <a:pt x="69" y="75"/>
                    <a:pt x="69" y="75"/>
                    <a:pt x="69" y="75"/>
                  </a:cubicBezTo>
                  <a:cubicBezTo>
                    <a:pt x="66" y="63"/>
                    <a:pt x="66" y="63"/>
                    <a:pt x="66" y="63"/>
                  </a:cubicBezTo>
                  <a:cubicBezTo>
                    <a:pt x="75" y="56"/>
                    <a:pt x="83" y="46"/>
                    <a:pt x="83" y="35"/>
                  </a:cubicBezTo>
                  <a:close/>
                  <a:moveTo>
                    <a:pt x="28" y="29"/>
                  </a:moveTo>
                  <a:cubicBezTo>
                    <a:pt x="26" y="29"/>
                    <a:pt x="23" y="27"/>
                    <a:pt x="23" y="24"/>
                  </a:cubicBezTo>
                  <a:cubicBezTo>
                    <a:pt x="23" y="22"/>
                    <a:pt x="26" y="20"/>
                    <a:pt x="28" y="20"/>
                  </a:cubicBezTo>
                  <a:cubicBezTo>
                    <a:pt x="32" y="20"/>
                    <a:pt x="34" y="22"/>
                    <a:pt x="34" y="24"/>
                  </a:cubicBezTo>
                  <a:cubicBezTo>
                    <a:pt x="34" y="27"/>
                    <a:pt x="32" y="29"/>
                    <a:pt x="28" y="29"/>
                  </a:cubicBezTo>
                  <a:close/>
                  <a:moveTo>
                    <a:pt x="55" y="29"/>
                  </a:moveTo>
                  <a:cubicBezTo>
                    <a:pt x="52" y="29"/>
                    <a:pt x="50" y="27"/>
                    <a:pt x="50" y="24"/>
                  </a:cubicBezTo>
                  <a:cubicBezTo>
                    <a:pt x="50" y="22"/>
                    <a:pt x="52" y="20"/>
                    <a:pt x="55" y="20"/>
                  </a:cubicBezTo>
                  <a:cubicBezTo>
                    <a:pt x="58" y="20"/>
                    <a:pt x="61" y="22"/>
                    <a:pt x="61" y="24"/>
                  </a:cubicBezTo>
                  <a:cubicBezTo>
                    <a:pt x="61" y="27"/>
                    <a:pt x="58" y="29"/>
                    <a:pt x="55" y="29"/>
                  </a:cubicBezTo>
                  <a:close/>
                </a:path>
              </a:pathLst>
            </a:custGeom>
            <a:solidFill>
              <a:srgbClr val="4DBF4D"/>
            </a:solidFill>
            <a:ln w="12700" cap="flat" cmpd="sng">
              <a:solidFill>
                <a:schemeClr val="bg1"/>
              </a:solidFill>
              <a:round/>
            </a:ln>
            <a:effectLst>
              <a:outerShdw dist="63500" dir="8100000" algn="ctr" rotWithShape="0">
                <a:srgbClr val="000000">
                  <a:alpha val="25000"/>
                </a:srgbClr>
              </a:outerShdw>
            </a:effectLst>
          </p:spPr>
          <p:txBody>
            <a:bodyPr anchor="ctr"/>
            <a:lstStyle/>
            <a:p>
              <a:endParaRPr lang="zh-CN" altLang="en-US"/>
            </a:p>
          </p:txBody>
        </p:sp>
      </p:grpSp>
      <p:sp>
        <p:nvSpPr>
          <p:cNvPr id="14" name="文本框 13"/>
          <p:cNvSpPr txBox="1"/>
          <p:nvPr/>
        </p:nvSpPr>
        <p:spPr>
          <a:xfrm>
            <a:off x="1267586" y="2814196"/>
            <a:ext cx="6624736" cy="523220"/>
          </a:xfrm>
          <a:prstGeom prst="rect">
            <a:avLst/>
          </a:prstGeom>
          <a:noFill/>
        </p:spPr>
        <p:txBody>
          <a:bodyPr wrap="square"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本章完毕   感谢聆听</a:t>
            </a:r>
          </a:p>
        </p:txBody>
      </p:sp>
      <p:sp>
        <p:nvSpPr>
          <p:cNvPr id="3" name="文本框 2"/>
          <p:cNvSpPr txBox="1"/>
          <p:nvPr/>
        </p:nvSpPr>
        <p:spPr>
          <a:xfrm>
            <a:off x="4118344" y="2115879"/>
            <a:ext cx="914400" cy="914400"/>
          </a:xfrm>
          <a:prstGeom prst="rect">
            <a:avLst/>
          </a:prstGeom>
          <a:noFill/>
        </p:spPr>
        <p:txBody>
          <a:bodyPr wrap="square" rtlCol="0">
            <a:spAutoFit/>
          </a:bodyPr>
          <a:lstStyle/>
          <a:p>
            <a:endParaRPr lang="zh-CN" altLang="en-US" dirty="0"/>
          </a:p>
        </p:txBody>
      </p:sp>
    </p:spTree>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3" presetClass="entr" presetSubtype="32"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strVal val="4*#ppt_w"/>
                                          </p:val>
                                        </p:tav>
                                        <p:tav tm="100000">
                                          <p:val>
                                            <p:strVal val="#ppt_w"/>
                                          </p:val>
                                        </p:tav>
                                      </p:tavLst>
                                    </p:anim>
                                    <p:anim calcmode="lin" valueType="num">
                                      <p:cBhvr>
                                        <p:cTn id="14" dur="500" fill="hold"/>
                                        <p:tgtEl>
                                          <p:spTgt spid="5"/>
                                        </p:tgtEl>
                                        <p:attrNameLst>
                                          <p:attrName>ppt_h</p:attrName>
                                        </p:attrNameLst>
                                      </p:cBhvr>
                                      <p:tavLst>
                                        <p:tav tm="0">
                                          <p:val>
                                            <p:strVal val="4*#ppt_h"/>
                                          </p:val>
                                        </p:tav>
                                        <p:tav tm="100000">
                                          <p:val>
                                            <p:strVal val="#ppt_h"/>
                                          </p:val>
                                        </p:tav>
                                      </p:tavLst>
                                    </p:anim>
                                  </p:childTnLst>
                                </p:cTn>
                              </p:par>
                            </p:childTnLst>
                          </p:cTn>
                        </p:par>
                        <p:par>
                          <p:cTn id="15" fill="hold">
                            <p:stCondLst>
                              <p:cond delay="1500"/>
                            </p:stCondLst>
                            <p:childTnLst>
                              <p:par>
                                <p:cTn id="16" presetID="14" presetClass="entr" presetSubtype="10"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randombar(horizontal)">
                                      <p:cBhvr>
                                        <p:cTn id="18" dur="500"/>
                                        <p:tgtEl>
                                          <p:spTgt spid="15"/>
                                        </p:tgtEl>
                                      </p:cBhvr>
                                    </p:animEffect>
                                  </p:childTnLst>
                                </p:cTn>
                              </p:par>
                            </p:childTnLst>
                          </p:cTn>
                        </p:par>
                        <p:par>
                          <p:cTn id="19" fill="hold">
                            <p:stCondLst>
                              <p:cond delay="2000"/>
                            </p:stCondLst>
                            <p:childTnLst>
                              <p:par>
                                <p:cTn id="20" presetID="52" presetClass="entr" presetSubtype="0" fill="hold" grpId="0" nodeType="afterEffect">
                                  <p:stCondLst>
                                    <p:cond delay="0"/>
                                  </p:stCondLst>
                                  <p:iterate type="lt">
                                    <p:tmPct val="10000"/>
                                  </p:iterate>
                                  <p:childTnLst>
                                    <p:set>
                                      <p:cBhvr>
                                        <p:cTn id="21" dur="1" fill="hold">
                                          <p:stCondLst>
                                            <p:cond delay="0"/>
                                          </p:stCondLst>
                                        </p:cTn>
                                        <p:tgtEl>
                                          <p:spTgt spid="14"/>
                                        </p:tgtEl>
                                        <p:attrNameLst>
                                          <p:attrName>style.visibility</p:attrName>
                                        </p:attrNameLst>
                                      </p:cBhvr>
                                      <p:to>
                                        <p:strVal val="visible"/>
                                      </p:to>
                                    </p:set>
                                    <p:animScale>
                                      <p:cBhvr>
                                        <p:cTn id="22"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 0 0" pathEditMode="relative" ptsTypes="">
                                      <p:cBhvr>
                                        <p:cTn id="23" dur="1000" decel="50000" fill="hold">
                                          <p:stCondLst>
                                            <p:cond delay="0"/>
                                          </p:stCondLst>
                                        </p:cTn>
                                        <p:tgtEl>
                                          <p:spTgt spid="14"/>
                                        </p:tgtEl>
                                        <p:attrNameLst>
                                          <p:attrName>ppt_x</p:attrName>
                                          <p:attrName>ppt_y</p:attrName>
                                        </p:attrNameLst>
                                      </p:cBhvr>
                                    </p:animMotion>
                                    <p:animEffect transition="in" filter="fade">
                                      <p:cBhvr>
                                        <p:cTn id="24"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zh-CN" altLang="en-US" dirty="0"/>
              <a:t>WXML和WXSS概述</a:t>
            </a:r>
          </a:p>
        </p:txBody>
      </p:sp>
      <p:sp>
        <p:nvSpPr>
          <p:cNvPr id="8" name="矩形 7"/>
          <p:cNvSpPr/>
          <p:nvPr/>
        </p:nvSpPr>
        <p:spPr>
          <a:xfrm>
            <a:off x="1320165" y="994410"/>
            <a:ext cx="6414770" cy="2861310"/>
          </a:xfrm>
          <a:prstGeom prst="rect">
            <a:avLst/>
          </a:prstGeom>
        </p:spPr>
        <p:txBody>
          <a:bodyPr wrap="square">
            <a:spAutoFit/>
          </a:bodyPr>
          <a:lstStyle/>
          <a:p>
            <a:r>
              <a:rPr lang="zh-CN" altLang="zh-CN" kern="100" dirty="0">
                <a:latin typeface="Times New Roman" panose="02020603050405020304" pitchFamily="18" charset="0"/>
                <a:cs typeface="Times New Roman" panose="02020603050405020304" pitchFamily="18" charset="0"/>
              </a:rPr>
              <a:t>微信小程序前端开发与web开发类似，采用HTML+CSS进行页面结构与样式的搭建，微信小程序界面采用同样形式，HTML语法与WXML类似，CSS语法与WXSS类似，两者配合使页面变得结构清晰，应用灵活并且体验度高。HTML+CSS在PC端和移动端应用广泛，因此，这些是学习微信小程序前端开发所必备的基础。</a:t>
            </a:r>
          </a:p>
          <a:p>
            <a:r>
              <a:rPr lang="zh-CN" altLang="zh-CN" kern="100" dirty="0">
                <a:latin typeface="Times New Roman" panose="02020603050405020304" pitchFamily="18" charset="0"/>
                <a:cs typeface="Times New Roman" panose="02020603050405020304" pitchFamily="18" charset="0"/>
              </a:rPr>
              <a:t>WXML（WeiXin Markup Language）是小程序框架设计的一套标签语言，结合基础组件以构建出页面的结构。</a:t>
            </a:r>
          </a:p>
          <a:p>
            <a:r>
              <a:rPr lang="zh-CN" altLang="zh-CN" kern="100" dirty="0">
                <a:latin typeface="Times New Roman" panose="02020603050405020304" pitchFamily="18" charset="0"/>
                <a:cs typeface="Times New Roman" panose="02020603050405020304" pitchFamily="18" charset="0"/>
              </a:rPr>
              <a:t> WXSS（WeiXin Style Sheets）是一套样式语言，用于描述组件的样式。</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zh-CN" altLang="en-US" dirty="0"/>
              <a:t>WXML和WXSS概述</a:t>
            </a:r>
          </a:p>
        </p:txBody>
      </p:sp>
      <p:sp>
        <p:nvSpPr>
          <p:cNvPr id="3" name="矩形 2"/>
          <p:cNvSpPr/>
          <p:nvPr/>
        </p:nvSpPr>
        <p:spPr>
          <a:xfrm>
            <a:off x="366589" y="626264"/>
            <a:ext cx="1691489" cy="369332"/>
          </a:xfrm>
          <a:prstGeom prst="rect">
            <a:avLst/>
          </a:prstGeom>
          <a:solidFill>
            <a:schemeClr val="accent2"/>
          </a:solidFill>
        </p:spPr>
        <p:txBody>
          <a:bodyPr wrap="none">
            <a:spAutoFit/>
          </a:bodyPr>
          <a:lstStyle/>
          <a:p>
            <a:pPr algn="just">
              <a:spcBef>
                <a:spcPts val="1200"/>
              </a:spcBef>
              <a:spcAft>
                <a:spcPts val="600"/>
              </a:spcAft>
            </a:pPr>
            <a:r>
              <a:rPr lang="en-US" altLang="zh-CN" b="1" dirty="0" smtClean="0">
                <a:solidFill>
                  <a:schemeClr val="bg1"/>
                </a:solidFill>
                <a:latin typeface="Arial" panose="020B0604020202020204" pitchFamily="34" charset="0"/>
              </a:rPr>
              <a:t>3.</a:t>
            </a:r>
            <a:r>
              <a:rPr altLang="zh-CN" b="1" dirty="0" smtClean="0">
                <a:solidFill>
                  <a:schemeClr val="bg1"/>
                </a:solidFill>
                <a:latin typeface="Arial" panose="020B0604020202020204" pitchFamily="34" charset="0"/>
              </a:rPr>
              <a:t>1.1 </a:t>
            </a:r>
            <a:r>
              <a:rPr altLang="zh-CN" b="1" dirty="0">
                <a:solidFill>
                  <a:schemeClr val="bg1"/>
                </a:solidFill>
                <a:latin typeface="Arial" panose="020B0604020202020204" pitchFamily="34" charset="0"/>
              </a:rPr>
              <a:t>定义样式</a:t>
            </a:r>
          </a:p>
        </p:txBody>
      </p:sp>
      <p:sp>
        <p:nvSpPr>
          <p:cNvPr id="4" name="文本框 3"/>
          <p:cNvSpPr txBox="1"/>
          <p:nvPr/>
        </p:nvSpPr>
        <p:spPr>
          <a:xfrm>
            <a:off x="1415415" y="1086485"/>
            <a:ext cx="6031865" cy="3415030"/>
          </a:xfrm>
          <a:prstGeom prst="rect">
            <a:avLst/>
          </a:prstGeom>
          <a:noFill/>
        </p:spPr>
        <p:txBody>
          <a:bodyPr wrap="square" rtlCol="0" anchor="t">
            <a:spAutoFit/>
          </a:bodyPr>
          <a:lstStyle/>
          <a:p>
            <a:r>
              <a:rPr lang="zh-CN" altLang="en-US"/>
              <a:t>WXSS具有CSS大部分特性，其书写规则由两部分组成：选择+声明。</a:t>
            </a:r>
          </a:p>
          <a:p>
            <a:r>
              <a:rPr lang="zh-CN" altLang="en-US"/>
              <a:t> </a:t>
            </a:r>
          </a:p>
          <a:p>
            <a:endParaRPr lang="zh-CN" altLang="en-US"/>
          </a:p>
          <a:p>
            <a:endParaRPr lang="zh-CN" altLang="en-US"/>
          </a:p>
          <a:p>
            <a:endParaRPr lang="zh-CN" altLang="en-US"/>
          </a:p>
          <a:p>
            <a:endParaRPr lang="zh-CN" altLang="en-US"/>
          </a:p>
          <a:p>
            <a:r>
              <a:rPr lang="zh-CN" altLang="en-US"/>
              <a:t>选择器（selector）：表示该样式将作用于哪些对象，这些对象可以是某个标签、指定的class或id值等。在解析这个样式时，根据选择器来渲染对象的显示效果。</a:t>
            </a:r>
          </a:p>
          <a:p>
            <a:r>
              <a:rPr lang="zh-CN" altLang="en-US"/>
              <a:t>属性（property）：提供已经设置的样式选项。</a:t>
            </a:r>
          </a:p>
          <a:p>
            <a:r>
              <a:rPr lang="zh-CN" altLang="en-US"/>
              <a:t>属性值（value）：用于设置显示效果的参数。</a:t>
            </a:r>
          </a:p>
        </p:txBody>
      </p:sp>
      <p:pic>
        <p:nvPicPr>
          <p:cNvPr id="36" name="图片 36" descr="C:\Users\DELL\Desktop\那么.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40660" y="1537970"/>
            <a:ext cx="3257550" cy="1341755"/>
          </a:xfrm>
          <a:prstGeom prst="rect">
            <a:avLst/>
          </a:prstGeom>
          <a:noFill/>
          <a:ln w="3175">
            <a:solidFill>
              <a:schemeClr val="tx1"/>
            </a:solidFill>
          </a:ln>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zh-CN" altLang="en-US" dirty="0"/>
              <a:t>WXML和WXSS概述</a:t>
            </a:r>
          </a:p>
        </p:txBody>
      </p:sp>
      <p:sp>
        <p:nvSpPr>
          <p:cNvPr id="3" name="矩形 2"/>
          <p:cNvSpPr/>
          <p:nvPr/>
        </p:nvSpPr>
        <p:spPr>
          <a:xfrm>
            <a:off x="366589" y="626264"/>
            <a:ext cx="1691489" cy="369332"/>
          </a:xfrm>
          <a:prstGeom prst="rect">
            <a:avLst/>
          </a:prstGeom>
          <a:solidFill>
            <a:schemeClr val="accent2"/>
          </a:solidFill>
        </p:spPr>
        <p:txBody>
          <a:bodyPr wrap="none">
            <a:spAutoFit/>
          </a:bodyPr>
          <a:lstStyle/>
          <a:p>
            <a:pPr algn="just">
              <a:spcBef>
                <a:spcPts val="1200"/>
              </a:spcBef>
              <a:spcAft>
                <a:spcPts val="600"/>
              </a:spcAft>
            </a:pPr>
            <a:r>
              <a:rPr lang="en-US" altLang="zh-CN" b="1" dirty="0" smtClean="0">
                <a:solidFill>
                  <a:schemeClr val="bg1"/>
                </a:solidFill>
                <a:latin typeface="Arial" panose="020B0604020202020204" pitchFamily="34" charset="0"/>
              </a:rPr>
              <a:t>3.</a:t>
            </a:r>
            <a:r>
              <a:rPr altLang="zh-CN" b="1" dirty="0" smtClean="0">
                <a:solidFill>
                  <a:schemeClr val="bg1"/>
                </a:solidFill>
                <a:latin typeface="Arial" panose="020B0604020202020204" pitchFamily="34" charset="0"/>
              </a:rPr>
              <a:t>1.2 </a:t>
            </a:r>
            <a:r>
              <a:rPr altLang="zh-CN" b="1" dirty="0">
                <a:solidFill>
                  <a:schemeClr val="bg1"/>
                </a:solidFill>
                <a:latin typeface="Arial" panose="020B0604020202020204" pitchFamily="34" charset="0"/>
              </a:rPr>
              <a:t>使用样式</a:t>
            </a:r>
          </a:p>
        </p:txBody>
      </p:sp>
      <p:sp>
        <p:nvSpPr>
          <p:cNvPr id="4" name="文本框 3"/>
          <p:cNvSpPr txBox="1"/>
          <p:nvPr/>
        </p:nvSpPr>
        <p:spPr>
          <a:xfrm>
            <a:off x="1415415" y="994410"/>
            <a:ext cx="5568950" cy="3969385"/>
          </a:xfrm>
          <a:prstGeom prst="rect">
            <a:avLst/>
          </a:prstGeom>
          <a:noFill/>
        </p:spPr>
        <p:txBody>
          <a:bodyPr wrap="square" rtlCol="0" anchor="t">
            <a:spAutoFit/>
          </a:bodyPr>
          <a:lstStyle/>
          <a:p>
            <a:r>
              <a:rPr lang="zh-CN" altLang="en-US"/>
              <a:t>1. 内联样式</a:t>
            </a:r>
          </a:p>
          <a:p>
            <a:r>
              <a:rPr lang="zh-CN" altLang="en-US"/>
              <a:t>在WXML文件当中可使用style直接设置组件的样式。</a:t>
            </a:r>
          </a:p>
          <a:p>
            <a:r>
              <a:rPr lang="zh-CN" altLang="en-US"/>
              <a:t>2. 外部样式</a:t>
            </a:r>
          </a:p>
          <a:p>
            <a:r>
              <a:rPr lang="zh-CN" altLang="en-US"/>
              <a:t>外部样式具有两类分别为自动引用和样式导入</a:t>
            </a:r>
          </a:p>
          <a:p>
            <a:r>
              <a:rPr lang="zh-CN" altLang="en-US"/>
              <a:t>（1）自动引用</a:t>
            </a:r>
          </a:p>
          <a:p>
            <a:r>
              <a:rPr lang="zh-CN" altLang="en-US"/>
              <a:t>在小程序目录结构中，page文件夹中的WXSS为局部样式，只作用于对应的页面当中。app.wxss文件中的样式为全局样式，会作用于所有页面当中具有相同选择器的组件，当局部样式出现与全局样式同名的选择器时，局部样式会覆盖掉全局变量中的选择器。</a:t>
            </a:r>
          </a:p>
          <a:p>
            <a:r>
              <a:rPr lang="zh-CN" altLang="en-US"/>
              <a:t>（2）样式导入</a:t>
            </a:r>
          </a:p>
          <a:p>
            <a:r>
              <a:rPr lang="zh-CN" altLang="en-US"/>
              <a:t>使用@import语句可以将其他路径中的WXSS文件引入到当前文件中使用，@import后面需要注明外联样式表的相对路径，用；符号表示语句结束。</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2  </a:t>
            </a:r>
            <a:r>
              <a:rPr lang="zh-CN" altLang="en-US" dirty="0"/>
              <a:t>选择器</a:t>
            </a:r>
          </a:p>
        </p:txBody>
      </p:sp>
      <p:sp>
        <p:nvSpPr>
          <p:cNvPr id="3" name="矩形 2"/>
          <p:cNvSpPr/>
          <p:nvPr/>
        </p:nvSpPr>
        <p:spPr>
          <a:xfrm>
            <a:off x="282431" y="626264"/>
            <a:ext cx="1859805" cy="369332"/>
          </a:xfrm>
          <a:prstGeom prst="rect">
            <a:avLst/>
          </a:prstGeom>
          <a:solidFill>
            <a:schemeClr val="accent2"/>
          </a:solidFill>
        </p:spPr>
        <p:txBody>
          <a:bodyPr wrap="none">
            <a:spAutoFit/>
          </a:bodyPr>
          <a:lstStyle/>
          <a:p>
            <a:pPr algn="just">
              <a:spcBef>
                <a:spcPts val="1200"/>
              </a:spcBef>
              <a:spcAft>
                <a:spcPts val="600"/>
              </a:spcAft>
            </a:pPr>
            <a:r>
              <a:rPr lang="en-US" altLang="zh-CN" b="1" dirty="0" smtClean="0">
                <a:solidFill>
                  <a:schemeClr val="bg1"/>
                </a:solidFill>
                <a:latin typeface="Arial" panose="020B0604020202020204" pitchFamily="34" charset="0"/>
              </a:rPr>
              <a:t>3.</a:t>
            </a:r>
            <a:r>
              <a:rPr altLang="zh-CN" b="1" dirty="0" smtClean="0">
                <a:solidFill>
                  <a:schemeClr val="bg1"/>
                </a:solidFill>
                <a:latin typeface="Arial" panose="020B0604020202020204" pitchFamily="34" charset="0"/>
              </a:rPr>
              <a:t>2.1</a:t>
            </a:r>
            <a:r>
              <a:rPr altLang="zh-CN" b="1" dirty="0">
                <a:solidFill>
                  <a:schemeClr val="bg1"/>
                </a:solidFill>
                <a:latin typeface="Arial" panose="020B0604020202020204" pitchFamily="34" charset="0"/>
              </a:rPr>
              <a:t>基础选择器</a:t>
            </a:r>
          </a:p>
        </p:txBody>
      </p:sp>
      <p:sp>
        <p:nvSpPr>
          <p:cNvPr id="4" name="文本框 3"/>
          <p:cNvSpPr txBox="1"/>
          <p:nvPr/>
        </p:nvSpPr>
        <p:spPr>
          <a:xfrm>
            <a:off x="1415415" y="1086485"/>
            <a:ext cx="5568950" cy="3138170"/>
          </a:xfrm>
          <a:prstGeom prst="rect">
            <a:avLst/>
          </a:prstGeom>
          <a:noFill/>
        </p:spPr>
        <p:txBody>
          <a:bodyPr wrap="square" rtlCol="0" anchor="t">
            <a:spAutoFit/>
          </a:bodyPr>
          <a:lstStyle/>
          <a:p>
            <a:r>
              <a:rPr lang="zh-CN" altLang="en-US"/>
              <a:t>1.标签选择器。</a:t>
            </a:r>
          </a:p>
          <a:p>
            <a:r>
              <a:rPr lang="zh-CN" altLang="en-US"/>
              <a:t>给标签设置样式，会自动指向该标签，语法：标签选择器名{属性: 属性值；}。</a:t>
            </a:r>
          </a:p>
          <a:p>
            <a:r>
              <a:rPr lang="zh-CN" altLang="en-US"/>
              <a:t>2.类别选择器：</a:t>
            </a:r>
          </a:p>
          <a:p>
            <a:r>
              <a:rPr lang="zh-CN" altLang="en-US"/>
              <a:t>给一类标签设置样式。语法：.类选择器名{属性：属性值；}，选择器的名称用户自定义，名称可以醒目具有意义，页面中一旦设置了类别选择器，页面中该标签都具有相同的样式。</a:t>
            </a:r>
          </a:p>
          <a:p>
            <a:r>
              <a:rPr lang="zh-CN" altLang="en-US"/>
              <a:t>3.id选择器：</a:t>
            </a:r>
          </a:p>
          <a:p>
            <a:r>
              <a:rPr lang="zh-CN" altLang="en-US"/>
              <a:t>给特定的标签设置样式，语法：#选择器名{属性：属性值；}，选择器的名称可以醒目具有意义。</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2  </a:t>
            </a:r>
            <a:r>
              <a:rPr lang="zh-CN" altLang="en-US" dirty="0"/>
              <a:t>选择器</a:t>
            </a:r>
          </a:p>
        </p:txBody>
      </p:sp>
      <p:sp>
        <p:nvSpPr>
          <p:cNvPr id="3" name="矩形 2"/>
          <p:cNvSpPr/>
          <p:nvPr/>
        </p:nvSpPr>
        <p:spPr>
          <a:xfrm>
            <a:off x="250371" y="626264"/>
            <a:ext cx="1923925" cy="369332"/>
          </a:xfrm>
          <a:prstGeom prst="rect">
            <a:avLst/>
          </a:prstGeom>
          <a:solidFill>
            <a:schemeClr val="accent2"/>
          </a:solidFill>
        </p:spPr>
        <p:txBody>
          <a:bodyPr wrap="none">
            <a:spAutoFit/>
          </a:bodyPr>
          <a:lstStyle/>
          <a:p>
            <a:pPr algn="just">
              <a:spcBef>
                <a:spcPts val="1200"/>
              </a:spcBef>
              <a:spcAft>
                <a:spcPts val="600"/>
              </a:spcAft>
            </a:pPr>
            <a:r>
              <a:rPr lang="en-US" altLang="zh-CN" b="1" dirty="0" smtClean="0">
                <a:solidFill>
                  <a:schemeClr val="bg1"/>
                </a:solidFill>
                <a:latin typeface="Arial" panose="020B0604020202020204" pitchFamily="34" charset="0"/>
              </a:rPr>
              <a:t>3.</a:t>
            </a:r>
            <a:r>
              <a:rPr altLang="zh-CN" b="1" dirty="0" smtClean="0">
                <a:solidFill>
                  <a:schemeClr val="bg1"/>
                </a:solidFill>
                <a:latin typeface="Arial" panose="020B0604020202020204" pitchFamily="34" charset="0"/>
              </a:rPr>
              <a:t>2.</a:t>
            </a:r>
            <a:r>
              <a:rPr lang="en-US" b="1" dirty="0">
                <a:solidFill>
                  <a:schemeClr val="bg1"/>
                </a:solidFill>
                <a:latin typeface="Arial" panose="020B0604020202020204" pitchFamily="34" charset="0"/>
              </a:rPr>
              <a:t>2 </a:t>
            </a:r>
            <a:r>
              <a:rPr altLang="zh-CN" b="1" dirty="0">
                <a:solidFill>
                  <a:schemeClr val="bg1"/>
                </a:solidFill>
                <a:latin typeface="Arial" panose="020B0604020202020204" pitchFamily="34" charset="0"/>
              </a:rPr>
              <a:t>复合选择器</a:t>
            </a:r>
          </a:p>
        </p:txBody>
      </p:sp>
      <p:sp>
        <p:nvSpPr>
          <p:cNvPr id="4" name="文本框 3"/>
          <p:cNvSpPr txBox="1"/>
          <p:nvPr/>
        </p:nvSpPr>
        <p:spPr>
          <a:xfrm>
            <a:off x="1495425" y="1318260"/>
            <a:ext cx="5511165" cy="2030095"/>
          </a:xfrm>
          <a:prstGeom prst="rect">
            <a:avLst/>
          </a:prstGeom>
          <a:noFill/>
        </p:spPr>
        <p:txBody>
          <a:bodyPr wrap="square" rtlCol="0" anchor="t">
            <a:spAutoFit/>
          </a:bodyPr>
          <a:lstStyle/>
          <a:p>
            <a:r>
              <a:rPr lang="zh-CN" altLang="en-US"/>
              <a:t>1.  多元素选择器</a:t>
            </a:r>
          </a:p>
          <a:p>
            <a:r>
              <a:rPr lang="zh-CN" altLang="en-US"/>
              <a:t>用于同时设置多个标签具有共同的样式。语法：选择器，选择器，选择器……{共有属性：属性值；}，选择器之间用逗号隔开。</a:t>
            </a:r>
          </a:p>
          <a:p>
            <a:r>
              <a:rPr lang="zh-CN" altLang="en-US"/>
              <a:t>2.  后代元素选择器</a:t>
            </a:r>
          </a:p>
          <a:p>
            <a:r>
              <a:rPr lang="zh-CN" altLang="en-US"/>
              <a:t>为标签的后代设置样式。语法：选择器1 选择器2 选择器3{属性：属性值；}，选择器之间用空格隔开。</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3  </a:t>
            </a:r>
            <a:r>
              <a:rPr lang="zh-CN" altLang="en-US" dirty="0"/>
              <a:t>基础样式</a:t>
            </a:r>
          </a:p>
        </p:txBody>
      </p:sp>
      <p:sp>
        <p:nvSpPr>
          <p:cNvPr id="3" name="矩形 2"/>
          <p:cNvSpPr/>
          <p:nvPr/>
        </p:nvSpPr>
        <p:spPr>
          <a:xfrm>
            <a:off x="343653" y="626264"/>
            <a:ext cx="1737360" cy="368300"/>
          </a:xfrm>
          <a:prstGeom prst="rect">
            <a:avLst/>
          </a:prstGeom>
          <a:solidFill>
            <a:schemeClr val="accent2"/>
          </a:solidFill>
        </p:spPr>
        <p:txBody>
          <a:bodyPr wrap="none">
            <a:spAutoFit/>
          </a:bodyPr>
          <a:lstStyle/>
          <a:p>
            <a:pPr algn="just">
              <a:spcBef>
                <a:spcPts val="1200"/>
              </a:spcBef>
              <a:spcAft>
                <a:spcPts val="600"/>
              </a:spcAft>
            </a:pPr>
            <a:r>
              <a:rPr lang="en-US" altLang="zh-CN" b="1" dirty="0" smtClean="0">
                <a:solidFill>
                  <a:schemeClr val="bg1"/>
                </a:solidFill>
                <a:latin typeface="Arial" panose="020B0604020202020204" pitchFamily="34" charset="0"/>
              </a:rPr>
              <a:t>3.</a:t>
            </a:r>
            <a:r>
              <a:rPr b="1" dirty="0" smtClean="0">
                <a:solidFill>
                  <a:schemeClr val="bg1"/>
                </a:solidFill>
                <a:latin typeface="Arial" panose="020B0604020202020204" pitchFamily="34" charset="0"/>
              </a:rPr>
              <a:t>3.1  </a:t>
            </a:r>
            <a:r>
              <a:rPr b="1" dirty="0">
                <a:solidFill>
                  <a:schemeClr val="bg1"/>
                </a:solidFill>
                <a:latin typeface="Arial" panose="020B0604020202020204" pitchFamily="34" charset="0"/>
              </a:rPr>
              <a:t>文本样式</a:t>
            </a:r>
          </a:p>
        </p:txBody>
      </p:sp>
      <p:sp>
        <p:nvSpPr>
          <p:cNvPr id="4" name="文本框 3"/>
          <p:cNvSpPr txBox="1"/>
          <p:nvPr/>
        </p:nvSpPr>
        <p:spPr>
          <a:xfrm>
            <a:off x="1495425" y="1318260"/>
            <a:ext cx="2061845" cy="1753235"/>
          </a:xfrm>
          <a:prstGeom prst="rect">
            <a:avLst/>
          </a:prstGeom>
          <a:noFill/>
        </p:spPr>
        <p:txBody>
          <a:bodyPr wrap="square" rtlCol="0" anchor="t">
            <a:spAutoFit/>
          </a:bodyPr>
          <a:lstStyle/>
          <a:p>
            <a:r>
              <a:rPr lang="zh-CN" altLang="en-US"/>
              <a:t>文本样式决定页面中文字的排版，可以设置字符缩进、文字颜色、字符间距、文本对齐方式、装饰文字等。</a:t>
            </a:r>
          </a:p>
        </p:txBody>
      </p:sp>
      <p:pic>
        <p:nvPicPr>
          <p:cNvPr id="27" name="图片 27" descr="C:\Users\DELL\Desktop\2019-07-24_190704.png"/>
          <p:cNvPicPr/>
          <p:nvPr/>
        </p:nvPicPr>
        <p:blipFill>
          <a:blip r:embed="rId2">
            <a:extLst>
              <a:ext uri="{28A0092B-C50C-407E-A947-70E740481C1C}">
                <a14:useLocalDpi xmlns:a14="http://schemas.microsoft.com/office/drawing/2010/main" val="0"/>
              </a:ext>
            </a:extLst>
          </a:blip>
          <a:srcRect/>
          <a:stretch>
            <a:fillRect/>
          </a:stretch>
        </p:blipFill>
        <p:spPr bwMode="auto">
          <a:xfrm>
            <a:off x="4140518" y="1872933"/>
            <a:ext cx="2828925" cy="1020445"/>
          </a:xfrm>
          <a:prstGeom prst="rect">
            <a:avLst/>
          </a:prstGeom>
          <a:noFill/>
          <a:ln>
            <a:solidFill>
              <a:schemeClr val="tx1"/>
            </a:solidFill>
          </a:ln>
        </p:spPr>
      </p:pic>
      <p:sp>
        <p:nvSpPr>
          <p:cNvPr id="7" name="文本框 6"/>
          <p:cNvSpPr txBox="1"/>
          <p:nvPr/>
        </p:nvSpPr>
        <p:spPr>
          <a:xfrm>
            <a:off x="5022215" y="3071495"/>
            <a:ext cx="2540000" cy="337185"/>
          </a:xfrm>
          <a:prstGeom prst="rect">
            <a:avLst/>
          </a:prstGeom>
          <a:noFill/>
        </p:spPr>
        <p:txBody>
          <a:bodyPr wrap="square" rtlCol="0" anchor="t">
            <a:spAutoFit/>
          </a:bodyPr>
          <a:lstStyle/>
          <a:p>
            <a:r>
              <a:rPr lang="zh-CN" altLang="en-US" sz="1600"/>
              <a:t>效果图</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2.0.50727.5485"/>
  <p:tag name="AS_OS" val="Microsoft Windows NT 6.1.7601 Service Pack 1"/>
  <p:tag name="AS_RELEASE_DATE" val="2018.04.09"/>
  <p:tag name="AS_TITLE" val="Aspose.Slides for .NET 2.0"/>
  <p:tag name="AS_VERSION" val="18.4"/>
  <p:tag name="ISPRING_PRESENTATION_TITLE" val="PowerPoint 演示文稿"/>
</p:tagLst>
</file>

<file path=ppt/theme/theme1.xml><?xml version="1.0" encoding="utf-8"?>
<a:theme xmlns:a="http://schemas.openxmlformats.org/drawingml/2006/main" name="自定义设计方案">
  <a:themeElements>
    <a:clrScheme name="自定义 77">
      <a:dk1>
        <a:srgbClr val="000000"/>
      </a:dk1>
      <a:lt1>
        <a:sysClr val="window" lastClr="FFFFFF"/>
      </a:lt1>
      <a:dk2>
        <a:srgbClr val="000000"/>
      </a:dk2>
      <a:lt2>
        <a:srgbClr val="7F7F7F"/>
      </a:lt2>
      <a:accent1>
        <a:srgbClr val="4DBF4D"/>
      </a:accent1>
      <a:accent2>
        <a:srgbClr val="4DBF4D"/>
      </a:accent2>
      <a:accent3>
        <a:srgbClr val="4DBF4D"/>
      </a:accent3>
      <a:accent4>
        <a:srgbClr val="4DBF4D"/>
      </a:accent4>
      <a:accent5>
        <a:srgbClr val="4DBF4D"/>
      </a:accent5>
      <a:accent6>
        <a:srgbClr val="4DBF4D"/>
      </a:accent6>
      <a:hlink>
        <a:srgbClr val="4DBF4D"/>
      </a:hlink>
      <a:folHlink>
        <a:srgbClr val="4DBF4D"/>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2285</Words>
  <Application>Microsoft Office PowerPoint</Application>
  <PresentationFormat>全屏显示(16:9)</PresentationFormat>
  <Paragraphs>280</Paragraphs>
  <Slides>36</Slides>
  <Notes>24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36</vt:i4>
      </vt:variant>
    </vt:vector>
  </HeadingPairs>
  <TitlesOfParts>
    <vt:vector size="45" baseType="lpstr">
      <vt:lpstr>宋体</vt:lpstr>
      <vt:lpstr>微软雅黑</vt:lpstr>
      <vt:lpstr>Arial</vt:lpstr>
      <vt:lpstr>Calibri</vt:lpstr>
      <vt:lpstr>Calibri Light</vt:lpstr>
      <vt:lpstr>Times New Roman</vt:lpstr>
      <vt:lpstr>Wingdings</vt:lpstr>
      <vt:lpstr>自定义设计方案</vt:lpstr>
      <vt:lpstr>Visio.Drawing.11</vt:lpstr>
      <vt:lpstr>PowerPoint 演示文稿</vt:lpstr>
      <vt:lpstr>PowerPoint 演示文稿</vt:lpstr>
      <vt:lpstr>PowerPoint 演示文稿</vt:lpstr>
      <vt:lpstr>3.1 WXML和WXSS概述</vt:lpstr>
      <vt:lpstr>3.1 WXML和WXSS概述</vt:lpstr>
      <vt:lpstr>3.1 WXML和WXSS概述</vt:lpstr>
      <vt:lpstr>3.2  选择器</vt:lpstr>
      <vt:lpstr>3.2  选择器</vt:lpstr>
      <vt:lpstr>3.3  基础样式</vt:lpstr>
      <vt:lpstr>3.3  基础样式</vt:lpstr>
      <vt:lpstr>3.4  box盒子模型</vt:lpstr>
      <vt:lpstr>3.4  box盒子模型</vt:lpstr>
      <vt:lpstr>3.4  box盒子模型</vt:lpstr>
      <vt:lpstr>3.5  元素类别</vt:lpstr>
      <vt:lpstr>3.6  flex布局</vt:lpstr>
      <vt:lpstr>3.6  flex布局</vt:lpstr>
      <vt:lpstr>3.6  flex布局</vt:lpstr>
      <vt:lpstr>3.6  flex布局</vt:lpstr>
      <vt:lpstr>3.6  flex布局</vt:lpstr>
      <vt:lpstr>3.6  flex布局</vt:lpstr>
      <vt:lpstr>3.6  flex布局</vt:lpstr>
      <vt:lpstr>3.6  flex布局</vt:lpstr>
      <vt:lpstr>3.6  flex布局</vt:lpstr>
      <vt:lpstr>3.6  flex布局</vt:lpstr>
      <vt:lpstr>3.6  flex布局</vt:lpstr>
      <vt:lpstr>3.6  flex布局</vt:lpstr>
      <vt:lpstr>3.7  layer布局</vt:lpstr>
      <vt:lpstr>3.7  layer布局</vt:lpstr>
      <vt:lpstr>3.7  layer布局</vt:lpstr>
      <vt:lpstr>3.8  float布局</vt:lpstr>
      <vt:lpstr>3.9  小程序界面布局</vt:lpstr>
      <vt:lpstr>3.9  小程序界面布局</vt:lpstr>
      <vt:lpstr>3.9  小程序界面布局</vt:lpstr>
      <vt:lpstr>3.9  小程序界面布局</vt:lpstr>
      <vt:lpstr>3.10  实训项目—仿京东购物小程序首页</vt:lpstr>
      <vt:lpstr>PowerPoint 演示文稿</vt:lpstr>
    </vt:vector>
  </TitlesOfParts>
  <Manager>风云办公</Manager>
  <Company>上海剑姬网络科技有限公司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风云办公PPT模板</dc:title>
  <dc:creator>风云办公</dc:creator>
  <cp:keywords>风云办公</cp:keywords>
  <dc:description>风云办公 http://www.ppt118.com</dc:description>
  <cp:lastModifiedBy>AutoBVT</cp:lastModifiedBy>
  <cp:revision>1818</cp:revision>
  <dcterms:created xsi:type="dcterms:W3CDTF">2014-06-06T07:22:00Z</dcterms:created>
  <dcterms:modified xsi:type="dcterms:W3CDTF">2021-04-26T08:25:09Z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2052-11.1.0.8907</vt:lpwstr>
  </property>
</Properties>
</file>