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75" r:id="rId2"/>
    <p:sldId id="274" r:id="rId3"/>
    <p:sldId id="257" r:id="rId4"/>
    <p:sldId id="258" r:id="rId5"/>
    <p:sldId id="273" r:id="rId6"/>
    <p:sldId id="270" r:id="rId7"/>
    <p:sldId id="271" r:id="rId8"/>
    <p:sldId id="272" r:id="rId9"/>
    <p:sldId id="276" r:id="rId10"/>
    <p:sldId id="277" r:id="rId11"/>
    <p:sldId id="256" r:id="rId12"/>
    <p:sldId id="278" r:id="rId13"/>
    <p:sldId id="262" r:id="rId14"/>
    <p:sldId id="259" r:id="rId15"/>
    <p:sldId id="279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848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570DE-DE0C-4BBA-8802-E9586FC8DAE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5F30D-72E3-4E58-9782-7291B792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C5111386-3533-2543-864D-95706F1AB9CD}"/>
              </a:ext>
            </a:extLst>
          </p:cNvPr>
          <p:cNvSpPr/>
          <p:nvPr/>
        </p:nvSpPr>
        <p:spPr>
          <a:xfrm>
            <a:off x="0" y="0"/>
            <a:ext cx="12192000" cy="5153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1BEEE6C-849A-8849-93D3-99B355025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3025" y="1131980"/>
            <a:ext cx="9605948" cy="23186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000">
                <a:latin typeface="+mn-ea"/>
                <a:ea typeface="+mn-ea"/>
              </a:defRPr>
            </a:lvl1pPr>
          </a:lstStyle>
          <a:p>
            <a:pPr algn="ctr"/>
            <a:r>
              <a:rPr kumimoji="1" lang="zh-CN" altLang="en-US" sz="5400" b="1" dirty="0">
                <a:solidFill>
                  <a:srgbClr val="FFFFFF"/>
                </a:solidFill>
              </a:rPr>
              <a:t>标题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827C25BD-DBDB-EF41-BE33-258CFA748FC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627238" y="4165600"/>
            <a:ext cx="8937522" cy="46134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latin typeface="+mn-ea"/>
                <a:ea typeface="+mn-ea"/>
              </a:defRPr>
            </a:lvl1pPr>
          </a:lstStyle>
          <a:p>
            <a:pPr algn="ctr"/>
            <a:r>
              <a:rPr kumimoji="1" lang="zh-CN" altLang="en-US" b="1" dirty="0">
                <a:solidFill>
                  <a:srgbClr val="FFFFFF"/>
                </a:solidFill>
              </a:rPr>
              <a:t>副标题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F9F07F-3427-E54A-BB39-888DE6FB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5808009"/>
            <a:ext cx="179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7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47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后习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4A9EABD-0F10-F346-8221-93932FAF1187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699E308-9851-C34C-A764-99CC4B2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4473" y="6389996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1092F6B9-E376-41E6-A048-7BC546A24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D3F093-18DA-4FBA-9252-BED0B27FF900}"/>
              </a:ext>
            </a:extLst>
          </p:cNvPr>
          <p:cNvSpPr txBox="1"/>
          <p:nvPr userDrawn="1"/>
        </p:nvSpPr>
        <p:spPr>
          <a:xfrm>
            <a:off x="1609301" y="2211183"/>
            <a:ext cx="775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8140DD-5595-449C-AE9E-A889F0FFB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472" y="691787"/>
            <a:ext cx="727442" cy="611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CB76CD-3EC6-4A7B-83BB-75C1D55F51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635FD0-48C5-43B6-8096-80C5EE6836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79914" y="627070"/>
            <a:ext cx="2028571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9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4A9EABD-0F10-F346-8221-93932FAF1187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699E308-9851-C34C-A764-99CC4B2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4473" y="6389996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1092F6B9-E376-41E6-A048-7BC546A24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D3F093-18DA-4FBA-9252-BED0B27FF900}"/>
              </a:ext>
            </a:extLst>
          </p:cNvPr>
          <p:cNvSpPr txBox="1"/>
          <p:nvPr userDrawn="1"/>
        </p:nvSpPr>
        <p:spPr>
          <a:xfrm>
            <a:off x="1667490" y="1529539"/>
            <a:ext cx="9180619" cy="46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8140DD-5595-449C-AE9E-A889F0FFB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472" y="691787"/>
            <a:ext cx="727442" cy="611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CB76CD-3EC6-4A7B-83BB-75C1D55F51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5D5108-3DE8-4F7D-B851-48762BF5030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79914" y="691787"/>
            <a:ext cx="226666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1AB5C24-9729-9A44-B289-25E65B1A1CEB}"/>
              </a:ext>
            </a:extLst>
          </p:cNvPr>
          <p:cNvSpPr/>
          <p:nvPr/>
        </p:nvSpPr>
        <p:spPr>
          <a:xfrm>
            <a:off x="0" y="0"/>
            <a:ext cx="252429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23B494F-CB86-A140-8D9C-C8FF372C5405}"/>
              </a:ext>
            </a:extLst>
          </p:cNvPr>
          <p:cNvSpPr/>
          <p:nvPr/>
        </p:nvSpPr>
        <p:spPr>
          <a:xfrm>
            <a:off x="1403549" y="2391375"/>
            <a:ext cx="2241493" cy="2241493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394875C-5E9D-BE49-B1ED-9F07ABFD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210" y="466432"/>
            <a:ext cx="7474172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>
                <a:ea typeface="PingFang SC" panose="020B0400000000000000" pitchFamily="34" charset="-122"/>
              </a:rPr>
              <a:t>单击此处编辑母版标题样式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8EE4310-FB5C-934A-8B0F-7CD0893A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362" y="2253235"/>
            <a:ext cx="6467867" cy="34506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kumimoji="1" lang="zh-CN" altLang="en-US" sz="2400">
                <a:ea typeface="PingFang SC" panose="020B0400000000000000" pitchFamily="34" charset="-122"/>
              </a:rPr>
              <a:t>单击此处编辑母版文本样式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5D35BA3-A6A3-A342-A3E5-2E8BD0627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684"/>
          <a:stretch/>
        </p:blipFill>
        <p:spPr>
          <a:xfrm>
            <a:off x="1591426" y="3249061"/>
            <a:ext cx="1865741" cy="5261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60228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9C0A8626-5A11-D74E-A048-94FBE27376CE}"/>
              </a:ext>
            </a:extLst>
          </p:cNvPr>
          <p:cNvSpPr/>
          <p:nvPr/>
        </p:nvSpPr>
        <p:spPr>
          <a:xfrm>
            <a:off x="0" y="6282918"/>
            <a:ext cx="12192000" cy="575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7CEB0A-E8B0-8841-B79F-88BC6DB2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991F2-DA82-E447-8242-1457C19C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965"/>
            <a:ext cx="10515600" cy="445729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89D8F0B7-8360-7F4B-9A4D-46712B62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490" y="6408269"/>
            <a:ext cx="880620" cy="365125"/>
          </a:xfrm>
          <a:prstGeom prst="rect">
            <a:avLst/>
          </a:prstGeom>
          <a:noFill/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ADEB88-876B-4189-BB95-BE061CBC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B63FC6-9D21-44AD-AD90-FFEAC667C0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45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6270D-0616-A34E-9270-6B0425DD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73886-1A16-8746-A8F1-BD84B3F3E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DCD94-0816-BD44-AC40-4DD77D79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3AABC5E8-24B4-C848-9DCD-AF2C73C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9995"/>
            <a:ext cx="1268512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4A89A8F-2A1E-464E-B247-FB9BFE40CF59}" type="datetime2">
              <a:rPr lang="zh-CN" altLang="en-US" smtClean="0"/>
              <a:t>2019年5月24日</a:t>
            </a:fld>
            <a:endParaRPr lang="zh-CN" altLang="en-US" dirty="0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63FB033-F782-2144-9E6A-437FC804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490" y="6410359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930ED82-90C7-4F0D-91BB-3220B83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C72AEF-1687-4F05-AAA2-7DF4342B52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6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4F05-6118-E64E-89C7-9BF84EC6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F4314A-62C0-AA4E-9CFD-6223499E142F}"/>
              </a:ext>
            </a:extLst>
          </p:cNvPr>
          <p:cNvSpPr/>
          <p:nvPr userDrawn="1"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62F1EB10-3A62-C640-904A-81F47E2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89995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E7980E-1781-411C-BC47-FEA38E82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03D4A9-F436-4075-81D7-93C1DD0A1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8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09479-C2B9-0D40-9875-80335F9D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59" y="457200"/>
            <a:ext cx="5159312" cy="16002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E362D-E1A3-1544-9A81-63C469FB7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9771" y="457200"/>
            <a:ext cx="6118371" cy="541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ea"/>
                <a:ea typeface="+mn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0D981B-DA8B-F046-9BBF-F3A25F8A5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459" y="2057400"/>
            <a:ext cx="51593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A9EABD-0F10-F346-8221-93932FAF1187}"/>
              </a:ext>
            </a:extLst>
          </p:cNvPr>
          <p:cNvSpPr/>
          <p:nvPr/>
        </p:nvSpPr>
        <p:spPr>
          <a:xfrm>
            <a:off x="0" y="6320284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699E308-9851-C34C-A764-99CC4B2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400800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C7C1FC-7F0B-5742-96BF-DA2DCAF9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2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后习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4A9EABD-0F10-F346-8221-93932FAF1187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699E308-9851-C34C-A764-99CC4B2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91292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D3F093-18DA-4FBA-9252-BED0B27FF900}"/>
              </a:ext>
            </a:extLst>
          </p:cNvPr>
          <p:cNvSpPr txBox="1"/>
          <p:nvPr/>
        </p:nvSpPr>
        <p:spPr>
          <a:xfrm>
            <a:off x="1609301" y="2211183"/>
            <a:ext cx="775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8140DD-5595-449C-AE9E-A889F0FF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72" y="691787"/>
            <a:ext cx="727442" cy="611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CB76CD-3EC6-4A7B-83BB-75C1D55F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635FD0-48C5-43B6-8096-80C5EE683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14" y="627070"/>
            <a:ext cx="2028571" cy="6761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1768DB-59CE-4582-8492-FBAAF500064C}"/>
              </a:ext>
            </a:extLst>
          </p:cNvPr>
          <p:cNvSpPr txBox="1"/>
          <p:nvPr userDrawn="1"/>
        </p:nvSpPr>
        <p:spPr>
          <a:xfrm>
            <a:off x="1609301" y="2211183"/>
            <a:ext cx="775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3B3F512-8299-4F46-8917-E38463685A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472" y="691787"/>
            <a:ext cx="727442" cy="6114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44D311-0B57-4F75-84EF-748FB98CED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F2E718-4DC5-4A55-9714-A55F5FEC10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79914" y="627070"/>
            <a:ext cx="2028571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4A9EABD-0F10-F346-8221-93932FAF1187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699E308-9851-C34C-A764-99CC4B2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89995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1092F6B9-E376-41E6-A048-7BC546A24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D3F093-18DA-4FBA-9252-BED0B27FF900}"/>
              </a:ext>
            </a:extLst>
          </p:cNvPr>
          <p:cNvSpPr txBox="1"/>
          <p:nvPr/>
        </p:nvSpPr>
        <p:spPr>
          <a:xfrm>
            <a:off x="1667490" y="1529539"/>
            <a:ext cx="9180619" cy="46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8140DD-5595-449C-AE9E-A889F0FF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72" y="691787"/>
            <a:ext cx="727442" cy="611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CB76CD-3EC6-4A7B-83BB-75C1D55F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5D5108-3DE8-4F7D-B851-48762BF50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14" y="691787"/>
            <a:ext cx="2266667" cy="6476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5D09B5-0C92-4B5A-94C5-807A10A8DABD}"/>
              </a:ext>
            </a:extLst>
          </p:cNvPr>
          <p:cNvSpPr txBox="1"/>
          <p:nvPr userDrawn="1"/>
        </p:nvSpPr>
        <p:spPr>
          <a:xfrm>
            <a:off x="1667490" y="1529539"/>
            <a:ext cx="9180619" cy="46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5F644B-5D52-422A-BAE4-C1549B0E7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472" y="691787"/>
            <a:ext cx="727442" cy="6114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D6F51A-88EA-416E-A232-CF5438509E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04A97F-BE7D-492D-B337-58D85BE1AE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79914" y="691787"/>
            <a:ext cx="226666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F48AADA-D5AD-7A46-9FA8-50C92C36F277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9F3E1857-C0F0-DE45-9E4A-1E36321D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91292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1092F6B9-E376-41E6-A048-7BC546A24D4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D71A0E-0577-44FB-BE65-EAF9A0B4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49D470-9AD1-4AFD-83E9-ABAB4AB5F96B}"/>
              </a:ext>
            </a:extLst>
          </p:cNvPr>
          <p:cNvSpPr txBox="1"/>
          <p:nvPr/>
        </p:nvSpPr>
        <p:spPr>
          <a:xfrm>
            <a:off x="3749879" y="2413337"/>
            <a:ext cx="3135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THANK!</a:t>
            </a:r>
            <a:endParaRPr lang="zh-CN" alt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8F5EC8-905B-4A6B-A29B-6A8DAD704B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28E8CB-A2A2-4246-93BB-7487A4094CEF}"/>
              </a:ext>
            </a:extLst>
          </p:cNvPr>
          <p:cNvSpPr txBox="1"/>
          <p:nvPr userDrawn="1"/>
        </p:nvSpPr>
        <p:spPr>
          <a:xfrm>
            <a:off x="3749879" y="2413337"/>
            <a:ext cx="3135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THANK!</a:t>
            </a:r>
            <a:endParaRPr lang="zh-CN" alt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446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E9F4F5-E53B-974B-ACE3-D081CF94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48899-46A1-5C4B-8FB3-44C266BEB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D8F9A-4F23-FD45-B34F-BD5E6B5FE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A58D66E3-296E-45A5-AD5C-97AE3E3B8540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D1B97-313E-4446-BB8E-A8C05566F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18F7B-1D8A-6C46-A425-B015B6CB7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70" r:id="rId11"/>
    <p:sldLayoutId id="214748367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43CD5C-3B8C-415C-94D5-1E06039B9DA5}"/>
              </a:ext>
            </a:extLst>
          </p:cNvPr>
          <p:cNvSpPr/>
          <p:nvPr/>
        </p:nvSpPr>
        <p:spPr>
          <a:xfrm>
            <a:off x="2475305" y="2967335"/>
            <a:ext cx="6705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</a:rPr>
              <a:t>Python</a:t>
            </a:r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</a:rPr>
              <a:t>程序语言设计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56A13F-7AF5-4D21-A194-186718E363F5}"/>
              </a:ext>
            </a:extLst>
          </p:cNvPr>
          <p:cNvSpPr/>
          <p:nvPr/>
        </p:nvSpPr>
        <p:spPr>
          <a:xfrm>
            <a:off x="991565" y="819499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ea"/>
              </a:rPr>
              <a:t>泰克教育</a:t>
            </a:r>
          </a:p>
        </p:txBody>
      </p:sp>
    </p:spTree>
    <p:extLst>
      <p:ext uri="{BB962C8B-B14F-4D97-AF65-F5344CB8AC3E}">
        <p14:creationId xmlns:p14="http://schemas.microsoft.com/office/powerpoint/2010/main" val="26487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69F25-6B62-4727-B06F-83718558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静态语言和脚本语言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6A1BBB72-1BB0-44D7-B615-461EA0FA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97D88D-6221-4297-8EBD-42AF8A5FC686}"/>
              </a:ext>
            </a:extLst>
          </p:cNvPr>
          <p:cNvSpPr txBox="1"/>
          <p:nvPr/>
        </p:nvSpPr>
        <p:spPr>
          <a:xfrm>
            <a:off x="1642208" y="1856509"/>
            <a:ext cx="8907584" cy="2593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执行方式不同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优势各有不同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+mn-ea"/>
              </a:rPr>
              <a:t>静态语言：</a:t>
            </a:r>
            <a:r>
              <a:rPr lang="zh-CN" altLang="en-US" sz="2800" dirty="0">
                <a:latin typeface="+mn-ea"/>
              </a:rPr>
              <a:t>编译器一次性生成目标代码，优化更充分， 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       </a:t>
            </a:r>
            <a:r>
              <a:rPr lang="zh-CN" altLang="en-US" sz="2800" dirty="0">
                <a:latin typeface="+mn-ea"/>
              </a:rPr>
              <a:t>程序运行速度更快。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+mn-ea"/>
              </a:rPr>
              <a:t>脚本语言：</a:t>
            </a:r>
            <a:r>
              <a:rPr lang="zh-CN" altLang="en-US" sz="2800" dirty="0">
                <a:latin typeface="+mn-ea"/>
              </a:rPr>
              <a:t>执行程序时需要源代码，维护更灵活。</a:t>
            </a:r>
          </a:p>
        </p:txBody>
      </p:sp>
    </p:spTree>
    <p:extLst>
      <p:ext uri="{BB962C8B-B14F-4D97-AF65-F5344CB8AC3E}">
        <p14:creationId xmlns:p14="http://schemas.microsoft.com/office/powerpoint/2010/main" val="124352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2D3AF5C-DA1D-4AD3-92F2-EB7AA7EB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Python 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DD5975-02FB-4946-A904-B977EEF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965"/>
            <a:ext cx="10955910" cy="262258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latin typeface="+mj-ea"/>
                <a:ea typeface="+mj-ea"/>
              </a:rPr>
              <a:t>Python </a:t>
            </a:r>
            <a:r>
              <a:rPr lang="zh-CN" altLang="en-US" sz="2000" dirty="0">
                <a:latin typeface="+mj-ea"/>
                <a:ea typeface="+mj-ea"/>
              </a:rPr>
              <a:t>的创始人为吉多</a:t>
            </a:r>
            <a:r>
              <a:rPr lang="en-US" altLang="zh-CN" sz="2000" dirty="0">
                <a:latin typeface="+mj-ea"/>
                <a:ea typeface="+mj-ea"/>
              </a:rPr>
              <a:t>·</a:t>
            </a:r>
            <a:r>
              <a:rPr lang="zh-CN" altLang="en-US" sz="2000" dirty="0">
                <a:latin typeface="+mj-ea"/>
                <a:ea typeface="+mj-ea"/>
              </a:rPr>
              <a:t>范罗苏姆（</a:t>
            </a:r>
            <a:r>
              <a:rPr lang="en-US" altLang="zh-CN" sz="2000" dirty="0">
                <a:latin typeface="+mj-ea"/>
                <a:ea typeface="+mj-ea"/>
              </a:rPr>
              <a:t>Guido van Rossum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+mj-ea"/>
                <a:ea typeface="+mj-ea"/>
              </a:rPr>
              <a:t>Guido</a:t>
            </a:r>
            <a:r>
              <a:rPr lang="zh-CN" altLang="en-US" sz="2000" dirty="0">
                <a:latin typeface="+mj-ea"/>
                <a:ea typeface="+mj-ea"/>
              </a:rPr>
              <a:t>希望有一种语言，这种语言能够像</a:t>
            </a:r>
            <a:r>
              <a:rPr lang="en-US" altLang="zh-CN" sz="2000" dirty="0">
                <a:latin typeface="+mj-ea"/>
                <a:ea typeface="+mj-ea"/>
              </a:rPr>
              <a:t>C</a:t>
            </a:r>
            <a:r>
              <a:rPr lang="zh-CN" altLang="en-US" sz="2000" dirty="0">
                <a:latin typeface="+mj-ea"/>
                <a:ea typeface="+mj-ea"/>
              </a:rPr>
              <a:t>语言那样，能够全面调用计算机的功能接口，又可以像</a:t>
            </a:r>
            <a:r>
              <a:rPr lang="en-US" altLang="zh-CN" sz="2000" dirty="0">
                <a:latin typeface="+mj-ea"/>
                <a:ea typeface="+mj-ea"/>
              </a:rPr>
              <a:t>shell</a:t>
            </a:r>
            <a:r>
              <a:rPr lang="zh-CN" altLang="en-US" sz="2000" dirty="0">
                <a:latin typeface="+mj-ea"/>
                <a:ea typeface="+mj-ea"/>
              </a:rPr>
              <a:t>那样，可以轻松的编程。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+mj-ea"/>
                <a:ea typeface="+mj-ea"/>
              </a:rPr>
              <a:t>1989</a:t>
            </a:r>
            <a:r>
              <a:rPr lang="zh-CN" altLang="en-US" sz="2000" dirty="0">
                <a:latin typeface="+mj-ea"/>
                <a:ea typeface="+mj-ea"/>
              </a:rPr>
              <a:t>年，为了打发圣诞节假期，</a:t>
            </a:r>
            <a:r>
              <a:rPr lang="en-US" altLang="zh-CN" sz="2000" dirty="0">
                <a:latin typeface="+mj-ea"/>
                <a:ea typeface="+mj-ea"/>
              </a:rPr>
              <a:t>Guido</a:t>
            </a:r>
            <a:r>
              <a:rPr lang="zh-CN" altLang="en-US" sz="2000" dirty="0">
                <a:latin typeface="+mj-ea"/>
                <a:ea typeface="+mj-ea"/>
              </a:rPr>
              <a:t>开始写</a:t>
            </a:r>
            <a:r>
              <a:rPr lang="en-US" altLang="zh-CN" sz="2000" dirty="0">
                <a:latin typeface="+mj-ea"/>
                <a:ea typeface="+mj-ea"/>
              </a:rPr>
              <a:t>Python</a:t>
            </a:r>
            <a:r>
              <a:rPr lang="zh-CN" altLang="en-US" sz="2000" dirty="0">
                <a:latin typeface="+mj-ea"/>
                <a:ea typeface="+mj-ea"/>
              </a:rPr>
              <a:t>语言的编译器。</a:t>
            </a:r>
            <a:r>
              <a:rPr lang="en-US" altLang="zh-CN" sz="2000" dirty="0">
                <a:latin typeface="+mj-ea"/>
                <a:ea typeface="+mj-ea"/>
              </a:rPr>
              <a:t>Python</a:t>
            </a:r>
            <a:r>
              <a:rPr lang="zh-CN" altLang="en-US" sz="2000" dirty="0">
                <a:latin typeface="+mj-ea"/>
                <a:ea typeface="+mj-ea"/>
              </a:rPr>
              <a:t>这个名字，来自</a:t>
            </a:r>
            <a:r>
              <a:rPr lang="en-US" altLang="zh-CN" sz="2000" dirty="0">
                <a:latin typeface="+mj-ea"/>
                <a:ea typeface="+mj-ea"/>
              </a:rPr>
              <a:t>Guido</a:t>
            </a:r>
            <a:r>
              <a:rPr lang="zh-CN" altLang="en-US" sz="2000" dirty="0">
                <a:latin typeface="+mj-ea"/>
                <a:ea typeface="+mj-ea"/>
              </a:rPr>
              <a:t>所挚爱的电视剧</a:t>
            </a:r>
            <a:r>
              <a:rPr lang="en-US" altLang="zh-CN" sz="2000" dirty="0">
                <a:latin typeface="+mj-ea"/>
                <a:ea typeface="+mj-ea"/>
              </a:rPr>
              <a:t>Monty Python's Flying Circus</a:t>
            </a:r>
            <a:r>
              <a:rPr lang="zh-CN" altLang="en-US" sz="2000" dirty="0">
                <a:latin typeface="+mj-ea"/>
                <a:ea typeface="+mj-ea"/>
              </a:rPr>
              <a:t>。他希望这个新的叫做</a:t>
            </a:r>
            <a:r>
              <a:rPr lang="en-US" altLang="zh-CN" sz="2000" dirty="0">
                <a:latin typeface="+mj-ea"/>
                <a:ea typeface="+mj-ea"/>
              </a:rPr>
              <a:t>Python</a:t>
            </a:r>
            <a:r>
              <a:rPr lang="zh-CN" altLang="en-US" sz="2000" dirty="0">
                <a:latin typeface="+mj-ea"/>
                <a:ea typeface="+mj-ea"/>
              </a:rPr>
              <a:t>的语言，能符合他的理想：创造一种</a:t>
            </a:r>
            <a:r>
              <a:rPr lang="en-US" altLang="zh-CN" sz="2000" dirty="0">
                <a:latin typeface="+mj-ea"/>
                <a:ea typeface="+mj-ea"/>
              </a:rPr>
              <a:t>C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shell</a:t>
            </a:r>
            <a:r>
              <a:rPr lang="zh-CN" altLang="en-US" sz="2000" dirty="0">
                <a:latin typeface="+mj-ea"/>
                <a:ea typeface="+mj-ea"/>
              </a:rPr>
              <a:t>之间，功能全面，易学易用，可拓展的语言。</a:t>
            </a:r>
            <a:r>
              <a:rPr lang="en-US" altLang="zh-CN" sz="2000" dirty="0">
                <a:latin typeface="+mj-ea"/>
                <a:ea typeface="+mj-ea"/>
              </a:rPr>
              <a:t>Guido</a:t>
            </a:r>
            <a:r>
              <a:rPr lang="zh-CN" altLang="en-US" sz="2000" dirty="0">
                <a:latin typeface="+mj-ea"/>
                <a:ea typeface="+mj-ea"/>
              </a:rPr>
              <a:t>作为一个语言设计爱好者，已经有过设计语言的尝试。这一次，也不过是一次纯粹的</a:t>
            </a:r>
            <a:r>
              <a:rPr lang="en-US" altLang="zh-CN" sz="2000" dirty="0">
                <a:latin typeface="+mj-ea"/>
                <a:ea typeface="+mj-ea"/>
              </a:rPr>
              <a:t>hacking</a:t>
            </a:r>
            <a:r>
              <a:rPr lang="zh-CN" altLang="en-US" sz="2000" dirty="0">
                <a:latin typeface="+mj-ea"/>
                <a:ea typeface="+mj-ea"/>
              </a:rPr>
              <a:t>行为。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769D513-F101-45AF-A9D6-8A9F30EC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AutoShape 2" descr="002_åå¤-w256">
            <a:extLst>
              <a:ext uri="{FF2B5EF4-FFF2-40B4-BE49-F238E27FC236}">
                <a16:creationId xmlns:a16="http://schemas.microsoft.com/office/drawing/2014/main" id="{094310AE-3B00-41E2-9D14-7F43E1333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002_åå¤-w256">
            <a:extLst>
              <a:ext uri="{FF2B5EF4-FFF2-40B4-BE49-F238E27FC236}">
                <a16:creationId xmlns:a16="http://schemas.microsoft.com/office/drawing/2014/main" id="{CD7C8521-36DF-4856-8709-21DDB4249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82E3C7-109B-4320-BAF4-DA71240D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540" y="4400550"/>
            <a:ext cx="1214210" cy="18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33D4B-32B6-4D97-8226-25927554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</a:t>
            </a:r>
            <a:r>
              <a:rPr lang="en-US" altLang="zh-CN" dirty="0">
                <a:latin typeface="+mn-ea"/>
                <a:ea typeface="+mn-ea"/>
              </a:rPr>
              <a:t>t</a:t>
            </a:r>
            <a:r>
              <a:rPr lang="en-US" altLang="zh-CN" dirty="0"/>
              <a:t>hon</a:t>
            </a:r>
            <a:r>
              <a:rPr lang="zh-CN" altLang="en-US" dirty="0"/>
              <a:t>介绍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C841AFF-9AC8-45E6-AE91-6EC455E6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A41DA42-A9D1-4AF1-85E0-0EB058F1F7FD}"/>
              </a:ext>
            </a:extLst>
          </p:cNvPr>
          <p:cNvSpPr/>
          <p:nvPr/>
        </p:nvSpPr>
        <p:spPr>
          <a:xfrm>
            <a:off x="1136072" y="2475779"/>
            <a:ext cx="3537528" cy="1773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84F5F01-3BF1-4602-9753-A8D9076C225B}"/>
              </a:ext>
            </a:extLst>
          </p:cNvPr>
          <p:cNvSpPr/>
          <p:nvPr/>
        </p:nvSpPr>
        <p:spPr>
          <a:xfrm>
            <a:off x="7051961" y="2542309"/>
            <a:ext cx="3537528" cy="1773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911B5C-A168-4EB5-BA89-EC7D777B323E}"/>
              </a:ext>
            </a:extLst>
          </p:cNvPr>
          <p:cNvSpPr txBox="1"/>
          <p:nvPr/>
        </p:nvSpPr>
        <p:spPr>
          <a:xfrm>
            <a:off x="1389036" y="2951019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+mj-ea"/>
                <a:ea typeface="+mj-ea"/>
              </a:rPr>
              <a:t>	2002</a:t>
            </a:r>
            <a:r>
              <a:rPr lang="zh-CN" altLang="en-US" dirty="0">
                <a:solidFill>
                  <a:srgbClr val="FFFFFF"/>
                </a:solidFill>
                <a:latin typeface="+mj-ea"/>
                <a:ea typeface="+mj-ea"/>
              </a:rPr>
              <a:t>年 </a:t>
            </a:r>
            <a:endParaRPr lang="en-US" altLang="zh-CN" dirty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+mj-ea"/>
                <a:ea typeface="+mj-ea"/>
              </a:rPr>
              <a:t>Python</a:t>
            </a:r>
            <a:r>
              <a:rPr lang="zh-CN" altLang="en-US" dirty="0">
                <a:solidFill>
                  <a:srgbClr val="FFFFFF"/>
                </a:solidFill>
                <a:latin typeface="+mj-ea"/>
                <a:ea typeface="+mj-ea"/>
              </a:rPr>
              <a:t>发布了</a:t>
            </a:r>
            <a:r>
              <a:rPr lang="en-US" altLang="zh-CN" dirty="0">
                <a:solidFill>
                  <a:srgbClr val="FFFFFF"/>
                </a:solidFill>
                <a:latin typeface="+mj-ea"/>
                <a:ea typeface="+mj-ea"/>
              </a:rPr>
              <a:t>Python2.0</a:t>
            </a:r>
            <a:r>
              <a:rPr lang="zh-CN" altLang="en-US" dirty="0">
                <a:solidFill>
                  <a:srgbClr val="FFFFFF"/>
                </a:solidFill>
                <a:latin typeface="+mj-ea"/>
                <a:ea typeface="+mj-ea"/>
              </a:rPr>
              <a:t>版本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59273-F815-40B2-9F28-8A8629625847}"/>
              </a:ext>
            </a:extLst>
          </p:cNvPr>
          <p:cNvSpPr txBox="1"/>
          <p:nvPr/>
        </p:nvSpPr>
        <p:spPr>
          <a:xfrm>
            <a:off x="7304926" y="3039303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	2008</a:t>
            </a:r>
            <a:r>
              <a:rPr lang="zh-CN" altLang="en-US" dirty="0">
                <a:solidFill>
                  <a:srgbClr val="FFFFFF"/>
                </a:solidFill>
              </a:rPr>
              <a:t>年 </a:t>
            </a:r>
            <a:endParaRPr lang="en-US" altLang="zh-CN" dirty="0">
              <a:solidFill>
                <a:srgbClr val="FFFFFF"/>
              </a:solidFill>
            </a:endParaRPr>
          </a:p>
          <a:p>
            <a:r>
              <a:rPr lang="en-US" altLang="zh-CN" dirty="0">
                <a:solidFill>
                  <a:srgbClr val="FFFFFF"/>
                </a:solidFill>
              </a:rPr>
              <a:t>Python</a:t>
            </a:r>
            <a:r>
              <a:rPr lang="zh-CN" altLang="en-US" dirty="0">
                <a:solidFill>
                  <a:srgbClr val="FFFFFF"/>
                </a:solidFill>
              </a:rPr>
              <a:t>发布了</a:t>
            </a:r>
            <a:r>
              <a:rPr lang="en-US" altLang="zh-CN" dirty="0">
                <a:solidFill>
                  <a:srgbClr val="FFFFFF"/>
                </a:solidFill>
              </a:rPr>
              <a:t>Python3.0</a:t>
            </a:r>
            <a:r>
              <a:rPr lang="zh-CN" altLang="en-US" dirty="0">
                <a:solidFill>
                  <a:srgbClr val="FFFFFF"/>
                </a:solidFill>
              </a:rPr>
              <a:t>版本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8B234B4-DFFE-48AB-AA62-66A36E54C8D1}"/>
              </a:ext>
            </a:extLst>
          </p:cNvPr>
          <p:cNvSpPr/>
          <p:nvPr/>
        </p:nvSpPr>
        <p:spPr>
          <a:xfrm>
            <a:off x="4673600" y="2565615"/>
            <a:ext cx="2378361" cy="15937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A7097A-B8CE-474D-A222-DA69D13066A3}"/>
              </a:ext>
            </a:extLst>
          </p:cNvPr>
          <p:cNvSpPr txBox="1"/>
          <p:nvPr/>
        </p:nvSpPr>
        <p:spPr>
          <a:xfrm>
            <a:off x="4868835" y="3070079"/>
            <a:ext cx="1714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不兼容</a:t>
            </a:r>
          </a:p>
        </p:txBody>
      </p:sp>
    </p:spTree>
    <p:extLst>
      <p:ext uri="{BB962C8B-B14F-4D97-AF65-F5344CB8AC3E}">
        <p14:creationId xmlns:p14="http://schemas.microsoft.com/office/powerpoint/2010/main" val="15439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98299-AA47-4BDF-AD66-6E4A5E98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6139C-D91A-4D65-9F8F-D63C0DD6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简单</a:t>
            </a:r>
            <a:r>
              <a:rPr lang="en-US" altLang="zh-CN" dirty="0">
                <a:latin typeface="+mj-ea"/>
                <a:ea typeface="+mj-ea"/>
              </a:rPr>
              <a:t>————Python</a:t>
            </a:r>
            <a:r>
              <a:rPr lang="zh-CN" altLang="en-US" dirty="0">
                <a:latin typeface="+mj-ea"/>
                <a:ea typeface="+mj-ea"/>
              </a:rPr>
              <a:t>是一种代表简单主义思想的语言。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易学</a:t>
            </a:r>
            <a:r>
              <a:rPr lang="en-US" altLang="zh-CN" dirty="0">
                <a:latin typeface="+mj-ea"/>
                <a:ea typeface="+mj-ea"/>
              </a:rPr>
              <a:t>————</a:t>
            </a:r>
            <a:r>
              <a:rPr lang="zh-CN" altLang="en-US" dirty="0">
                <a:latin typeface="+mj-ea"/>
                <a:ea typeface="+mj-ea"/>
              </a:rPr>
              <a:t>就如同你即将看到的一样，</a:t>
            </a:r>
            <a:r>
              <a:rPr lang="en-US" altLang="zh-CN" dirty="0">
                <a:latin typeface="+mj-ea"/>
                <a:ea typeface="+mj-ea"/>
              </a:rPr>
              <a:t>Python</a:t>
            </a:r>
            <a:r>
              <a:rPr lang="zh-CN" altLang="en-US" dirty="0">
                <a:latin typeface="+mj-ea"/>
                <a:ea typeface="+mj-ea"/>
              </a:rPr>
              <a:t>极其容易上手。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免费、开源</a:t>
            </a:r>
            <a:r>
              <a:rPr lang="en-US" altLang="zh-CN" dirty="0">
                <a:latin typeface="+mj-ea"/>
                <a:ea typeface="+mj-ea"/>
              </a:rPr>
              <a:t>————Python</a:t>
            </a:r>
            <a:r>
              <a:rPr lang="zh-CN" altLang="en-US" dirty="0">
                <a:latin typeface="+mj-ea"/>
                <a:ea typeface="+mj-ea"/>
              </a:rPr>
              <a:t>是</a:t>
            </a:r>
            <a:r>
              <a:rPr lang="en-US" altLang="zh-CN" dirty="0">
                <a:latin typeface="+mj-ea"/>
                <a:ea typeface="+mj-ea"/>
              </a:rPr>
              <a:t>FLOSS</a:t>
            </a:r>
            <a:r>
              <a:rPr lang="zh-CN" altLang="en-US" dirty="0">
                <a:latin typeface="+mj-ea"/>
                <a:ea typeface="+mj-ea"/>
              </a:rPr>
              <a:t>（自由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zh-CN" altLang="en-US" dirty="0">
                <a:latin typeface="+mj-ea"/>
                <a:ea typeface="+mj-ea"/>
              </a:rPr>
              <a:t>开放源码软件）之一。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高层语言</a:t>
            </a:r>
            <a:r>
              <a:rPr lang="en-US" altLang="zh-CN" dirty="0">
                <a:latin typeface="+mj-ea"/>
                <a:ea typeface="+mj-ea"/>
              </a:rPr>
              <a:t>————</a:t>
            </a:r>
            <a:r>
              <a:rPr lang="zh-CN" altLang="en-US" dirty="0">
                <a:latin typeface="+mj-ea"/>
                <a:ea typeface="+mj-ea"/>
              </a:rPr>
              <a:t>当你用</a:t>
            </a:r>
            <a:r>
              <a:rPr lang="en-US" altLang="zh-CN" dirty="0">
                <a:latin typeface="+mj-ea"/>
                <a:ea typeface="+mj-ea"/>
              </a:rPr>
              <a:t>Python</a:t>
            </a:r>
            <a:r>
              <a:rPr lang="zh-CN" altLang="en-US" dirty="0">
                <a:latin typeface="+mj-ea"/>
                <a:ea typeface="+mj-ea"/>
              </a:rPr>
              <a:t>语言编写程序的时候，你无需考虑诸如如何管理你的程序使用的内存一类的底层细节。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可移植性</a:t>
            </a:r>
            <a:r>
              <a:rPr lang="en-US" altLang="zh-CN" dirty="0">
                <a:latin typeface="+mj-ea"/>
                <a:ea typeface="+mj-ea"/>
              </a:rPr>
              <a:t>————</a:t>
            </a:r>
            <a:r>
              <a:rPr lang="zh-CN" altLang="en-US" dirty="0">
                <a:latin typeface="+mj-ea"/>
                <a:ea typeface="+mj-ea"/>
              </a:rPr>
              <a:t>由于它的开源本质，</a:t>
            </a:r>
            <a:r>
              <a:rPr lang="en-US" altLang="zh-CN" dirty="0">
                <a:latin typeface="+mj-ea"/>
                <a:ea typeface="+mj-ea"/>
              </a:rPr>
              <a:t>Python</a:t>
            </a:r>
            <a:r>
              <a:rPr lang="zh-CN" altLang="en-US" dirty="0">
                <a:latin typeface="+mj-ea"/>
                <a:ea typeface="+mj-ea"/>
              </a:rPr>
              <a:t>已经被移植在许多平台上（经过改动使它能够工作在不同平台上）。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+mj-ea"/>
                <a:ea typeface="+mj-ea"/>
              </a:rPr>
              <a:t>面向对象</a:t>
            </a:r>
            <a:r>
              <a:rPr lang="en-US" altLang="zh-CN" dirty="0">
                <a:latin typeface="+mj-ea"/>
                <a:ea typeface="+mj-ea"/>
              </a:rPr>
              <a:t>————Python</a:t>
            </a:r>
            <a:r>
              <a:rPr lang="zh-CN" altLang="en-US" dirty="0">
                <a:latin typeface="+mj-ea"/>
                <a:ea typeface="+mj-ea"/>
              </a:rPr>
              <a:t>既支持面向过程的编程也支持面向对象的编程。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可扩展性</a:t>
            </a:r>
            <a:r>
              <a:rPr lang="en-US" altLang="zh-CN" dirty="0">
                <a:latin typeface="+mj-ea"/>
                <a:ea typeface="+mj-ea"/>
              </a:rPr>
              <a:t>————</a:t>
            </a:r>
            <a:r>
              <a:rPr lang="zh-CN" altLang="en-US" dirty="0">
                <a:latin typeface="+mj-ea"/>
                <a:ea typeface="+mj-ea"/>
              </a:rPr>
              <a:t>如果你需要你的一段关键代码运行得更快或者希望某些算法不公开，你可以把你的部分程序用</a:t>
            </a:r>
            <a:r>
              <a:rPr lang="en-US" altLang="zh-CN" dirty="0">
                <a:latin typeface="+mj-ea"/>
                <a:ea typeface="+mj-ea"/>
              </a:rPr>
              <a:t>C</a:t>
            </a:r>
            <a:r>
              <a:rPr lang="zh-CN" altLang="en-US" dirty="0">
                <a:latin typeface="+mj-ea"/>
                <a:ea typeface="+mj-ea"/>
              </a:rPr>
              <a:t>或</a:t>
            </a:r>
            <a:r>
              <a:rPr lang="en-US" altLang="zh-CN" dirty="0">
                <a:latin typeface="+mj-ea"/>
                <a:ea typeface="+mj-ea"/>
              </a:rPr>
              <a:t>C++</a:t>
            </a:r>
            <a:r>
              <a:rPr lang="zh-CN" altLang="en-US" dirty="0">
                <a:latin typeface="+mj-ea"/>
                <a:ea typeface="+mj-ea"/>
              </a:rPr>
              <a:t>编写，然后在你的</a:t>
            </a:r>
            <a:r>
              <a:rPr lang="en-US" altLang="zh-CN" dirty="0">
                <a:latin typeface="+mj-ea"/>
                <a:ea typeface="+mj-ea"/>
              </a:rPr>
              <a:t>Python</a:t>
            </a:r>
            <a:r>
              <a:rPr lang="zh-CN" altLang="en-US" dirty="0">
                <a:latin typeface="+mj-ea"/>
                <a:ea typeface="+mj-ea"/>
              </a:rPr>
              <a:t>程序中使用它们。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j-ea"/>
                <a:ea typeface="+mj-ea"/>
              </a:rPr>
              <a:t>丰富的库</a:t>
            </a:r>
            <a:r>
              <a:rPr lang="en-US" altLang="zh-CN" dirty="0">
                <a:latin typeface="+mj-ea"/>
                <a:ea typeface="+mj-ea"/>
              </a:rPr>
              <a:t>————Python</a:t>
            </a:r>
            <a:r>
              <a:rPr lang="zh-CN" altLang="en-US" dirty="0">
                <a:latin typeface="+mj-ea"/>
                <a:ea typeface="+mj-ea"/>
              </a:rPr>
              <a:t>标准库确实很庞大。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E5D54-8FB5-4D2C-92B9-5C91A214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90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9A785-F1A9-4962-A527-44FA4AB1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Python </a:t>
            </a:r>
            <a:r>
              <a:rPr lang="zh-CN" altLang="en-US" dirty="0">
                <a:latin typeface="+mn-ea"/>
                <a:ea typeface="+mn-ea"/>
              </a:rPr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772D9-30DB-48F4-9A05-3CD88B6C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345" y="1690688"/>
            <a:ext cx="7420873" cy="3829268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Web</a:t>
            </a:r>
            <a:r>
              <a:rPr lang="zh-CN" altLang="en-US" dirty="0">
                <a:latin typeface="+mj-ea"/>
                <a:ea typeface="+mj-ea"/>
              </a:rPr>
              <a:t>应用开发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操作系统管理、服务器运维的自动化脚本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科学计算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桌面软件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服务器软件（网络软件）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游戏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构思实现，产品早期原型和迭代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08DA6-8869-4920-B6A3-9A160924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4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F566EA-AF15-4115-A046-8075C5C78770}"/>
              </a:ext>
            </a:extLst>
          </p:cNvPr>
          <p:cNvSpPr txBox="1"/>
          <p:nvPr/>
        </p:nvSpPr>
        <p:spPr>
          <a:xfrm>
            <a:off x="1500832" y="1653309"/>
            <a:ext cx="9190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在本节课中主要学习了计算机的概念、编程语言的分类以及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的基本介绍。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CA676-A509-4C97-85FF-81CDA2ED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9FBFDE-3AF2-4948-9903-D5B81A318B15}"/>
              </a:ext>
            </a:extLst>
          </p:cNvPr>
          <p:cNvSpPr txBox="1"/>
          <p:nvPr/>
        </p:nvSpPr>
        <p:spPr>
          <a:xfrm>
            <a:off x="3749879" y="2413337"/>
            <a:ext cx="3135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THANK!</a:t>
            </a:r>
            <a:endParaRPr lang="zh-CN" alt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3FBF8-E832-4588-A3D0-3413F77F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2D4C11-12C2-41B0-96F3-684942F4BC7E}"/>
              </a:ext>
            </a:extLst>
          </p:cNvPr>
          <p:cNvSpPr/>
          <p:nvPr/>
        </p:nvSpPr>
        <p:spPr>
          <a:xfrm>
            <a:off x="2179782" y="319559"/>
            <a:ext cx="6096000" cy="6218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课程预览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第一章 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基本语法元素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第二章 基本图形绘制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第三章 基本数据类型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第四章 程序的控制结构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第五章 异常处理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第六章 函数基础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第七章 高级数据类型</a:t>
            </a:r>
            <a:endParaRPr lang="en-US" altLang="zh-CN" sz="20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第八章 文件和数据格式化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第九章 程序设计思维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第十章 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正则表达式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第十一章 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标准库概览</a:t>
            </a:r>
          </a:p>
        </p:txBody>
      </p:sp>
    </p:spTree>
    <p:extLst>
      <p:ext uri="{BB962C8B-B14F-4D97-AF65-F5344CB8AC3E}">
        <p14:creationId xmlns:p14="http://schemas.microsoft.com/office/powerpoint/2010/main" val="28551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3A3E96-6DD3-4515-9C43-0937645D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1394420"/>
            <a:ext cx="9605948" cy="231866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基本介绍</a:t>
            </a:r>
          </a:p>
        </p:txBody>
      </p:sp>
    </p:spTree>
    <p:extLst>
      <p:ext uri="{BB962C8B-B14F-4D97-AF65-F5344CB8AC3E}">
        <p14:creationId xmlns:p14="http://schemas.microsoft.com/office/powerpoint/2010/main" val="377591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F06E784-0466-47D8-9000-863BFDCC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997" y="1466549"/>
            <a:ext cx="7474172" cy="63934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D55D4E0-60E3-4544-9027-2E528C0D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72" y="2219457"/>
            <a:ext cx="2770038" cy="220749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 dirty="0">
                <a:latin typeface="+mn-ea"/>
                <a:ea typeface="+mn-ea"/>
              </a:rPr>
              <a:t>1.</a:t>
            </a:r>
            <a:r>
              <a:rPr lang="zh-CN" altLang="en-US" sz="2400" b="1" dirty="0">
                <a:latin typeface="+mn-ea"/>
                <a:ea typeface="+mn-ea"/>
              </a:rPr>
              <a:t>计算机概念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+mn-ea"/>
                <a:ea typeface="+mn-ea"/>
              </a:rPr>
              <a:t>2.</a:t>
            </a:r>
            <a:r>
              <a:rPr lang="zh-CN" altLang="en-US" sz="2400" b="1" dirty="0">
                <a:latin typeface="+mn-ea"/>
                <a:ea typeface="+mn-ea"/>
              </a:rPr>
              <a:t>编程语言介绍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+mn-ea"/>
                <a:ea typeface="+mn-ea"/>
              </a:rPr>
              <a:t>3.Python</a:t>
            </a:r>
            <a:r>
              <a:rPr lang="zh-CN" altLang="en-US" sz="2400" b="1" dirty="0">
                <a:latin typeface="+mn-ea"/>
                <a:ea typeface="+mn-ea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7902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BEC88-4C54-4B7B-B1D9-865675A0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计算机的概念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A924ED-7725-4278-B365-9F17B4E7A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233" y="2424237"/>
            <a:ext cx="2723809" cy="200952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31B725-E0F8-4A94-8F5A-02A3A9D4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D5021-D548-4310-A5EA-448B86F62BC7}"/>
              </a:ext>
            </a:extLst>
          </p:cNvPr>
          <p:cNvSpPr txBox="1"/>
          <p:nvPr/>
        </p:nvSpPr>
        <p:spPr>
          <a:xfrm>
            <a:off x="4173629" y="2166217"/>
            <a:ext cx="7366119" cy="2513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FF"/>
                </a:solidFill>
                <a:latin typeface="+mn-ea"/>
              </a:rPr>
              <a:t>-</a:t>
            </a:r>
            <a:r>
              <a:rPr lang="zh-CN" altLang="en-US" sz="2400" b="1" dirty="0">
                <a:solidFill>
                  <a:srgbClr val="FF00FF"/>
                </a:solidFill>
                <a:latin typeface="+mn-ea"/>
              </a:rPr>
              <a:t>功能性</a:t>
            </a:r>
            <a:endParaRPr lang="en-US" altLang="zh-CN" sz="2400" b="1" dirty="0">
              <a:solidFill>
                <a:srgbClr val="FF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对数据的操作 ，表现为数据计算、输入输出处理和结果存储等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FF"/>
                </a:solidFill>
                <a:latin typeface="+mn-ea"/>
              </a:rPr>
              <a:t>-</a:t>
            </a:r>
            <a:r>
              <a:rPr lang="zh-CN" altLang="en-US" sz="2400" b="1" dirty="0">
                <a:solidFill>
                  <a:srgbClr val="FF00FF"/>
                </a:solidFill>
                <a:latin typeface="+mn-ea"/>
              </a:rPr>
              <a:t>可编程性</a:t>
            </a:r>
            <a:endParaRPr lang="en-US" altLang="zh-CN" sz="2400" b="1" dirty="0">
              <a:solidFill>
                <a:srgbClr val="FF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根据一系列指令自动地、可预测地、准确地完成操作者的意图</a:t>
            </a:r>
          </a:p>
        </p:txBody>
      </p:sp>
    </p:spTree>
    <p:extLst>
      <p:ext uri="{BB962C8B-B14F-4D97-AF65-F5344CB8AC3E}">
        <p14:creationId xmlns:p14="http://schemas.microsoft.com/office/powerpoint/2010/main" val="15077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26D9EA5-3E7E-4150-958B-241219ED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编译与解释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9B35D3-332A-4B2C-96B6-B574593C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377" y="1896753"/>
            <a:ext cx="8758805" cy="3363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B0F0"/>
                </a:solidFill>
                <a:latin typeface="+mn-ea"/>
                <a:ea typeface="+mn-ea"/>
              </a:rPr>
              <a:t>源代码：</a:t>
            </a:r>
            <a:r>
              <a:rPr lang="zh-CN" altLang="en-US" sz="2000" dirty="0">
                <a:latin typeface="+mn-ea"/>
                <a:ea typeface="+mn-ea"/>
              </a:rPr>
              <a:t>采用某种编程语言编写的计算机程序，人类可读。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如   </a:t>
            </a:r>
            <a:r>
              <a:rPr lang="en-US" altLang="zh-CN" sz="2000" dirty="0">
                <a:latin typeface="+mn-ea"/>
                <a:ea typeface="+mn-ea"/>
              </a:rPr>
              <a:t>sum = 4 + 5</a:t>
            </a:r>
            <a:r>
              <a:rPr lang="zh-CN" altLang="en-US" sz="2000" dirty="0">
                <a:latin typeface="+mn-ea"/>
                <a:ea typeface="+mn-ea"/>
              </a:rPr>
              <a:t>；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B0F0"/>
                </a:solidFill>
                <a:latin typeface="+mn-ea"/>
                <a:ea typeface="+mn-ea"/>
              </a:rPr>
              <a:t>目标代码：</a:t>
            </a:r>
            <a:r>
              <a:rPr lang="zh-CN" altLang="en-US" sz="2000" dirty="0">
                <a:latin typeface="+mn-ea"/>
                <a:ea typeface="+mn-ea"/>
              </a:rPr>
              <a:t>指计算机可直接执行，人类不可读（专家除外）。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如</a:t>
            </a:r>
            <a:r>
              <a:rPr lang="en-US" altLang="zh-CN" sz="2000" dirty="0">
                <a:latin typeface="+mn-ea"/>
                <a:ea typeface="+mn-ea"/>
              </a:rPr>
              <a:t>   01000111010000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2DCEDA9-D55E-4315-9A6D-AB684B5B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31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AC675-9284-4EE4-AFCC-FFEBA85A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C513B-E7D7-46EC-9684-25CF364C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965"/>
            <a:ext cx="10515600" cy="6944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将源代码一次性转换成目标代码的过程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A22F6E9A-9F5C-4831-958F-CC3D2EA6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9856A2A-BB99-48F7-8F2C-4B8756EAF534}"/>
              </a:ext>
            </a:extLst>
          </p:cNvPr>
          <p:cNvSpPr/>
          <p:nvPr/>
        </p:nvSpPr>
        <p:spPr>
          <a:xfrm>
            <a:off x="1302327" y="2782283"/>
            <a:ext cx="1625600" cy="8774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7AC6D5F-FD2F-4791-BFFE-30716BF1112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927927" y="3221011"/>
            <a:ext cx="94210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33DEE26-4FF6-48A6-850C-EF90C2BCB2B2}"/>
              </a:ext>
            </a:extLst>
          </p:cNvPr>
          <p:cNvSpPr/>
          <p:nvPr/>
        </p:nvSpPr>
        <p:spPr>
          <a:xfrm>
            <a:off x="3870036" y="2775774"/>
            <a:ext cx="1810327" cy="8800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1C15241-C68A-4DFF-87B8-3EC7297F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29" y="2709627"/>
            <a:ext cx="1658256" cy="91447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891485-14F9-4542-9C2F-D1E8AFD2A541}"/>
              </a:ext>
            </a:extLst>
          </p:cNvPr>
          <p:cNvCxnSpPr>
            <a:cxnSpLocks/>
          </p:cNvCxnSpPr>
          <p:nvPr/>
        </p:nvCxnSpPr>
        <p:spPr>
          <a:xfrm>
            <a:off x="5680363" y="3166868"/>
            <a:ext cx="94210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C978DA0-F0E0-4C7C-9F58-5D84C4A973BF}"/>
              </a:ext>
            </a:extLst>
          </p:cNvPr>
          <p:cNvCxnSpPr>
            <a:cxnSpLocks/>
          </p:cNvCxnSpPr>
          <p:nvPr/>
        </p:nvCxnSpPr>
        <p:spPr>
          <a:xfrm>
            <a:off x="7456057" y="3606909"/>
            <a:ext cx="0" cy="899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FD30EAC-3A6E-4CEB-9054-43F73B09475E}"/>
              </a:ext>
            </a:extLst>
          </p:cNvPr>
          <p:cNvSpPr/>
          <p:nvPr/>
        </p:nvSpPr>
        <p:spPr>
          <a:xfrm>
            <a:off x="6550893" y="4506515"/>
            <a:ext cx="1810327" cy="88001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1F5965E-E1B4-443D-A37F-A872602657E8}"/>
              </a:ext>
            </a:extLst>
          </p:cNvPr>
          <p:cNvSpPr/>
          <p:nvPr/>
        </p:nvSpPr>
        <p:spPr>
          <a:xfrm>
            <a:off x="9324114" y="4490595"/>
            <a:ext cx="1625600" cy="8774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30D5E7-CA9D-4A5E-B0E2-35FAA6700203}"/>
              </a:ext>
            </a:extLst>
          </p:cNvPr>
          <p:cNvCxnSpPr>
            <a:cxnSpLocks/>
          </p:cNvCxnSpPr>
          <p:nvPr/>
        </p:nvCxnSpPr>
        <p:spPr>
          <a:xfrm>
            <a:off x="8361220" y="4929323"/>
            <a:ext cx="942109" cy="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7274F88-C9DA-449B-919D-C9958A77C901}"/>
              </a:ext>
            </a:extLst>
          </p:cNvPr>
          <p:cNvSpPr/>
          <p:nvPr/>
        </p:nvSpPr>
        <p:spPr>
          <a:xfrm>
            <a:off x="3983184" y="4490180"/>
            <a:ext cx="1625600" cy="8774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DA3F6D-F870-409E-BD0C-DB51A9E20A09}"/>
              </a:ext>
            </a:extLst>
          </p:cNvPr>
          <p:cNvCxnSpPr>
            <a:cxnSpLocks/>
          </p:cNvCxnSpPr>
          <p:nvPr/>
        </p:nvCxnSpPr>
        <p:spPr>
          <a:xfrm>
            <a:off x="5604165" y="4946521"/>
            <a:ext cx="942109" cy="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9701631-208B-4295-902E-A696E65234A1}"/>
              </a:ext>
            </a:extLst>
          </p:cNvPr>
          <p:cNvSpPr txBox="1"/>
          <p:nvPr/>
        </p:nvSpPr>
        <p:spPr>
          <a:xfrm>
            <a:off x="1693408" y="30311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源代码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7B05A3-85FE-4D59-A122-35E3D6D7A7BE}"/>
              </a:ext>
            </a:extLst>
          </p:cNvPr>
          <p:cNvSpPr txBox="1"/>
          <p:nvPr/>
        </p:nvSpPr>
        <p:spPr>
          <a:xfrm>
            <a:off x="4227392" y="304922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编译器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0A30AC-0CC8-4A01-924D-D5F7D46F4F62}"/>
              </a:ext>
            </a:extLst>
          </p:cNvPr>
          <p:cNvSpPr txBox="1"/>
          <p:nvPr/>
        </p:nvSpPr>
        <p:spPr>
          <a:xfrm>
            <a:off x="6902058" y="3000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B75ACB-85F1-44CB-9D32-735669020B25}"/>
              </a:ext>
            </a:extLst>
          </p:cNvPr>
          <p:cNvSpPr txBox="1"/>
          <p:nvPr/>
        </p:nvSpPr>
        <p:spPr>
          <a:xfrm>
            <a:off x="4290129" y="474424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F66C5DD-8149-4E14-B2F4-7CF27E206F0D}"/>
              </a:ext>
            </a:extLst>
          </p:cNvPr>
          <p:cNvSpPr txBox="1"/>
          <p:nvPr/>
        </p:nvSpPr>
        <p:spPr>
          <a:xfrm>
            <a:off x="6902058" y="4715853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程序执行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B40CF0-A84D-4588-BF58-9A25D8C6C95A}"/>
              </a:ext>
            </a:extLst>
          </p:cNvPr>
          <p:cNvSpPr txBox="1"/>
          <p:nvPr/>
        </p:nvSpPr>
        <p:spPr>
          <a:xfrm>
            <a:off x="9567687" y="4709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结果输出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A3DA4B-E031-4A9B-9405-8CB6C830F3AF}"/>
              </a:ext>
            </a:extLst>
          </p:cNvPr>
          <p:cNvSpPr/>
          <p:nvPr/>
        </p:nvSpPr>
        <p:spPr>
          <a:xfrm>
            <a:off x="3216858" y="5801919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+mn-ea"/>
              </a:rPr>
              <a:t>执行编译过程的程序叫作编译器</a:t>
            </a:r>
          </a:p>
        </p:txBody>
      </p:sp>
    </p:spTree>
    <p:extLst>
      <p:ext uri="{BB962C8B-B14F-4D97-AF65-F5344CB8AC3E}">
        <p14:creationId xmlns:p14="http://schemas.microsoft.com/office/powerpoint/2010/main" val="261665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7" grpId="0" animBg="1"/>
      <p:bldP spid="18" grpId="0" animBg="1"/>
      <p:bldP spid="20" grpId="0" animBg="1"/>
      <p:bldP spid="22" grpId="0"/>
      <p:bldP spid="23" grpId="0"/>
      <p:bldP spid="24" grpId="0"/>
      <p:bldP spid="25" grpId="0"/>
      <p:bldP spid="26" grpId="0"/>
      <p:bldP spid="2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F3225-70A7-4BE4-965F-7FAFFC79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7D1C7-7111-4E1B-AFF9-89FB77C6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965"/>
            <a:ext cx="10515600" cy="589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  <a:ea typeface="+mn-ea"/>
              </a:rPr>
              <a:t>将源代码逐条转换成目标代码同时逐条运行的过程</a:t>
            </a:r>
          </a:p>
        </p:txBody>
      </p:sp>
      <p:sp>
        <p:nvSpPr>
          <p:cNvPr id="45" name="灯片编号占位符 44">
            <a:extLst>
              <a:ext uri="{FF2B5EF4-FFF2-40B4-BE49-F238E27FC236}">
                <a16:creationId xmlns:a16="http://schemas.microsoft.com/office/drawing/2014/main" id="{F7042457-A7F8-479B-9610-533D2D45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38A52E2-DC27-4F62-8A4D-3D8FF9B6CAA0}"/>
              </a:ext>
            </a:extLst>
          </p:cNvPr>
          <p:cNvSpPr/>
          <p:nvPr/>
        </p:nvSpPr>
        <p:spPr>
          <a:xfrm>
            <a:off x="1985136" y="2864057"/>
            <a:ext cx="1625600" cy="8774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3291DD-FEE6-4B71-87F7-092EF286714E}"/>
              </a:ext>
            </a:extLst>
          </p:cNvPr>
          <p:cNvCxnSpPr>
            <a:cxnSpLocks/>
            <a:stCxn id="24" idx="6"/>
            <a:endCxn id="26" idx="1"/>
          </p:cNvCxnSpPr>
          <p:nvPr/>
        </p:nvCxnSpPr>
        <p:spPr>
          <a:xfrm>
            <a:off x="3610736" y="3302785"/>
            <a:ext cx="1284535" cy="7739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8E7DEDCF-A66B-49A5-AE98-C35B4FD32BAD}"/>
              </a:ext>
            </a:extLst>
          </p:cNvPr>
          <p:cNvSpPr/>
          <p:nvPr/>
        </p:nvSpPr>
        <p:spPr>
          <a:xfrm>
            <a:off x="4895271" y="3636690"/>
            <a:ext cx="1810327" cy="8800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A36A64F-F8C5-4C99-AC52-63EEA6C9ABB5}"/>
              </a:ext>
            </a:extLst>
          </p:cNvPr>
          <p:cNvSpPr/>
          <p:nvPr/>
        </p:nvSpPr>
        <p:spPr>
          <a:xfrm>
            <a:off x="7647707" y="3741512"/>
            <a:ext cx="1625600" cy="8774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33921B-769F-40DC-8D15-816B6A350B60}"/>
              </a:ext>
            </a:extLst>
          </p:cNvPr>
          <p:cNvCxnSpPr>
            <a:cxnSpLocks/>
          </p:cNvCxnSpPr>
          <p:nvPr/>
        </p:nvCxnSpPr>
        <p:spPr>
          <a:xfrm>
            <a:off x="6705598" y="4144232"/>
            <a:ext cx="942109" cy="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FA46E19-62E2-4DA8-BA48-C25E24B0EF4E}"/>
              </a:ext>
            </a:extLst>
          </p:cNvPr>
          <p:cNvSpPr/>
          <p:nvPr/>
        </p:nvSpPr>
        <p:spPr>
          <a:xfrm>
            <a:off x="1985136" y="4490595"/>
            <a:ext cx="1625600" cy="8774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0E18D3F-F92D-4C22-AEFF-7DC1DF945ED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610736" y="4076696"/>
            <a:ext cx="1284535" cy="8526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9022308-3009-4BD6-88B2-AB996CCE1861}"/>
              </a:ext>
            </a:extLst>
          </p:cNvPr>
          <p:cNvSpPr txBox="1"/>
          <p:nvPr/>
        </p:nvSpPr>
        <p:spPr>
          <a:xfrm>
            <a:off x="2376217" y="3112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6B05361-E2EB-4AB8-B8F1-A7C6F47F7175}"/>
              </a:ext>
            </a:extLst>
          </p:cNvPr>
          <p:cNvSpPr txBox="1"/>
          <p:nvPr/>
        </p:nvSpPr>
        <p:spPr>
          <a:xfrm>
            <a:off x="5358061" y="389203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解释器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A8D14C2-7F31-43EC-A41D-83FBC82010CF}"/>
              </a:ext>
            </a:extLst>
          </p:cNvPr>
          <p:cNvSpPr txBox="1"/>
          <p:nvPr/>
        </p:nvSpPr>
        <p:spPr>
          <a:xfrm>
            <a:off x="2228709" y="476845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程序输入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43BEAF-D877-4BB7-9CA9-022CB3DF625E}"/>
              </a:ext>
            </a:extLst>
          </p:cNvPr>
          <p:cNvSpPr txBox="1"/>
          <p:nvPr/>
        </p:nvSpPr>
        <p:spPr>
          <a:xfrm>
            <a:off x="7891280" y="3960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结果输出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743C9F-A7DA-47AF-91C0-F1D30D23F9E5}"/>
              </a:ext>
            </a:extLst>
          </p:cNvPr>
          <p:cNvSpPr/>
          <p:nvPr/>
        </p:nvSpPr>
        <p:spPr>
          <a:xfrm>
            <a:off x="4231387" y="5266139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+mn-ea"/>
              </a:rPr>
              <a:t>执行解释过程的程序叫作解释器</a:t>
            </a:r>
          </a:p>
        </p:txBody>
      </p:sp>
    </p:spTree>
    <p:extLst>
      <p:ext uri="{BB962C8B-B14F-4D97-AF65-F5344CB8AC3E}">
        <p14:creationId xmlns:p14="http://schemas.microsoft.com/office/powerpoint/2010/main" val="254791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1" grpId="0" animBg="1"/>
      <p:bldP spid="33" grpId="0" animBg="1"/>
      <p:bldP spid="35" grpId="0"/>
      <p:bldP spid="36" grpId="0"/>
      <p:bldP spid="38" grpId="0"/>
      <p:bldP spid="40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2CCE5-2E99-44C0-968B-6FFB2327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zh-CN" altLang="en-US" dirty="0">
                <a:latin typeface="+mn-ea"/>
                <a:ea typeface="+mn-ea"/>
              </a:rPr>
              <a:t>语言</a:t>
            </a:r>
            <a:r>
              <a:rPr lang="zh-CN" altLang="en-US" dirty="0"/>
              <a:t>脚本语言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0410F-DABB-4F72-B99B-EB76C1FF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根据执行方式不同，编程语言分为两类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B0F0"/>
                </a:solidFill>
                <a:latin typeface="+mj-ea"/>
                <a:ea typeface="+mj-ea"/>
              </a:rPr>
              <a:t>静态语言：</a:t>
            </a:r>
            <a:r>
              <a:rPr lang="zh-CN" altLang="en-US" dirty="0">
                <a:latin typeface="+mj-ea"/>
                <a:ea typeface="+mj-ea"/>
              </a:rPr>
              <a:t>使用编译器执行的编程语言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		C/C++</a:t>
            </a:r>
            <a:r>
              <a:rPr lang="zh-CN" altLang="en-US" dirty="0">
                <a:latin typeface="+mj-ea"/>
                <a:ea typeface="+mj-ea"/>
              </a:rPr>
              <a:t>语言、</a:t>
            </a:r>
            <a:r>
              <a:rPr lang="en-US" altLang="zh-CN" dirty="0">
                <a:latin typeface="+mj-ea"/>
                <a:ea typeface="+mj-ea"/>
              </a:rPr>
              <a:t>Java</a:t>
            </a:r>
            <a:r>
              <a:rPr lang="zh-CN" altLang="en-US" dirty="0">
                <a:latin typeface="+mj-ea"/>
                <a:ea typeface="+mj-ea"/>
              </a:rPr>
              <a:t>语言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B0F0"/>
                </a:solidFill>
                <a:latin typeface="+mj-ea"/>
                <a:ea typeface="+mj-ea"/>
              </a:rPr>
              <a:t>脚本语言：</a:t>
            </a:r>
            <a:r>
              <a:rPr lang="zh-CN" altLang="en-US" dirty="0">
                <a:latin typeface="+mj-ea"/>
                <a:ea typeface="+mj-ea"/>
              </a:rPr>
              <a:t>使用解释器执行的编程语言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		Python</a:t>
            </a:r>
            <a:r>
              <a:rPr lang="zh-CN" altLang="en-US" dirty="0">
                <a:latin typeface="+mj-ea"/>
                <a:ea typeface="+mj-ea"/>
              </a:rPr>
              <a:t>语言、</a:t>
            </a:r>
            <a:r>
              <a:rPr lang="en-US" altLang="zh-CN" dirty="0">
                <a:latin typeface="+mj-ea"/>
                <a:ea typeface="+mj-ea"/>
              </a:rPr>
              <a:t>JavaScript</a:t>
            </a:r>
            <a:r>
              <a:rPr lang="zh-CN" altLang="en-US" dirty="0">
                <a:latin typeface="+mj-ea"/>
                <a:ea typeface="+mj-ea"/>
              </a:rPr>
              <a:t>语言、</a:t>
            </a:r>
            <a:r>
              <a:rPr lang="en-US" altLang="zh-CN" dirty="0">
                <a:latin typeface="+mj-ea"/>
                <a:ea typeface="+mj-ea"/>
              </a:rPr>
              <a:t>PHP</a:t>
            </a:r>
            <a:r>
              <a:rPr lang="zh-CN" altLang="en-US" dirty="0">
                <a:latin typeface="+mj-ea"/>
                <a:ea typeface="+mj-ea"/>
              </a:rPr>
              <a:t>语言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4C0144B-7185-4A0B-BD30-83808DC6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46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泰克Python爬虫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6" id="{A9104C7B-B6CF-9B46-AEE9-0E1FC821636D}" vid="{C19DDB6D-851D-F646-B159-DD37829DC0B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Python第一章Python语法基本元素02</Template>
  <TotalTime>1021</TotalTime>
  <Words>643</Words>
  <Application>Microsoft Office PowerPoint</Application>
  <PresentationFormat>宽屏</PresentationFormat>
  <Paragraphs>100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PingFang SC</vt:lpstr>
      <vt:lpstr>等线</vt:lpstr>
      <vt:lpstr>黑体</vt:lpstr>
      <vt:lpstr>宋体</vt:lpstr>
      <vt:lpstr>Arial</vt:lpstr>
      <vt:lpstr>泰克Python爬虫</vt:lpstr>
      <vt:lpstr>PowerPoint 演示文稿</vt:lpstr>
      <vt:lpstr>PowerPoint 演示文稿</vt:lpstr>
      <vt:lpstr>Python 基本介绍</vt:lpstr>
      <vt:lpstr>目录</vt:lpstr>
      <vt:lpstr>计算机的概念</vt:lpstr>
      <vt:lpstr>编译与解释</vt:lpstr>
      <vt:lpstr>编译</vt:lpstr>
      <vt:lpstr>解释</vt:lpstr>
      <vt:lpstr>静态语言脚本语言</vt:lpstr>
      <vt:lpstr>静态语言和脚本语言</vt:lpstr>
      <vt:lpstr>Python 简介</vt:lpstr>
      <vt:lpstr>Python介绍</vt:lpstr>
      <vt:lpstr>Python的优点</vt:lpstr>
      <vt:lpstr>Python 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基本介绍</dc:title>
  <dc:creator>张帅</dc:creator>
  <cp:lastModifiedBy>张帅</cp:lastModifiedBy>
  <cp:revision>107</cp:revision>
  <dcterms:created xsi:type="dcterms:W3CDTF">2019-04-08T03:43:04Z</dcterms:created>
  <dcterms:modified xsi:type="dcterms:W3CDTF">2019-05-24T02:00:48Z</dcterms:modified>
</cp:coreProperties>
</file>