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5" r:id="rId2"/>
    <p:sldId id="257" r:id="rId3"/>
    <p:sldId id="258" r:id="rId4"/>
    <p:sldId id="288" r:id="rId5"/>
    <p:sldId id="292" r:id="rId6"/>
    <p:sldId id="269" r:id="rId7"/>
    <p:sldId id="291" r:id="rId8"/>
    <p:sldId id="290" r:id="rId9"/>
    <p:sldId id="281" r:id="rId10"/>
    <p:sldId id="282" r:id="rId11"/>
    <p:sldId id="283" r:id="rId12"/>
    <p:sldId id="285" r:id="rId13"/>
    <p:sldId id="287" r:id="rId14"/>
    <p:sldId id="279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848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EF2017-F020-4408-B75C-12DA5FD3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5C272D-A651-46B4-81B6-AA2DE6B70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C5B8-0065-4DED-92BA-D0A11046A375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875836-7B86-4D92-8AB3-1A5DD5C51F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EB5745-5E72-4C09-BFF1-1B1BB80CD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1057-4187-4ACA-A713-39598E244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225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59723-2816-4546-8D6C-5FA238932BE3}" type="datetime1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F30D-72E3-4E58-9782-7291B792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4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5111386-3533-2543-864D-95706F1AB9CD}"/>
              </a:ext>
            </a:extLst>
          </p:cNvPr>
          <p:cNvSpPr/>
          <p:nvPr/>
        </p:nvSpPr>
        <p:spPr>
          <a:xfrm>
            <a:off x="0" y="0"/>
            <a:ext cx="12192000" cy="5153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1BEEE6C-849A-8849-93D3-99B355025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3025" y="1131980"/>
            <a:ext cx="9605948" cy="231866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>
                <a:latin typeface="+mn-ea"/>
                <a:ea typeface="+mn-ea"/>
              </a:defRPr>
            </a:lvl1pPr>
          </a:lstStyle>
          <a:p>
            <a:pPr algn="ctr"/>
            <a:r>
              <a:rPr kumimoji="1" lang="zh-CN" altLang="en-US" sz="5400" b="1" dirty="0">
                <a:solidFill>
                  <a:srgbClr val="FFFFFF"/>
                </a:solidFill>
              </a:rPr>
              <a:t>标题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827C25BD-DBDB-EF41-BE33-258CFA748FC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627238" y="4165600"/>
            <a:ext cx="8937522" cy="4613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latin typeface="+mn-ea"/>
                <a:ea typeface="+mn-ea"/>
              </a:defRPr>
            </a:lvl1pPr>
          </a:lstStyle>
          <a:p>
            <a:pPr algn="ctr"/>
            <a:r>
              <a:rPr kumimoji="1" lang="zh-CN" altLang="en-US" b="1" dirty="0">
                <a:solidFill>
                  <a:srgbClr val="FFFFFF"/>
                </a:solidFill>
              </a:rPr>
              <a:t>副标题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9F07F-3427-E54A-BB39-888DE6FB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5808009"/>
            <a:ext cx="179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897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8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1AB5C24-9729-9A44-B289-25E65B1A1CEB}"/>
              </a:ext>
            </a:extLst>
          </p:cNvPr>
          <p:cNvSpPr/>
          <p:nvPr/>
        </p:nvSpPr>
        <p:spPr>
          <a:xfrm>
            <a:off x="0" y="0"/>
            <a:ext cx="252429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23B494F-CB86-A140-8D9C-C8FF372C5405}"/>
              </a:ext>
            </a:extLst>
          </p:cNvPr>
          <p:cNvSpPr/>
          <p:nvPr/>
        </p:nvSpPr>
        <p:spPr>
          <a:xfrm>
            <a:off x="1403549" y="2391375"/>
            <a:ext cx="2241493" cy="2241493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394875C-5E9D-BE49-B1ED-9F07ABFD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210" y="466432"/>
            <a:ext cx="7474172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>
                <a:ea typeface="PingFang SC" panose="020B0400000000000000" pitchFamily="34" charset="-122"/>
              </a:rPr>
              <a:t>单击此处编辑母版标题样式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8EE4310-FB5C-934A-8B0F-7CD0893A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362" y="2253235"/>
            <a:ext cx="6467867" cy="34506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 sz="2400">
                <a:ea typeface="PingFang SC" panose="020B0400000000000000" pitchFamily="34" charset="-122"/>
              </a:rPr>
              <a:t>单击此处编辑母版文本样式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D35BA3-A6A3-A342-A3E5-2E8BD0627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684"/>
          <a:stretch/>
        </p:blipFill>
        <p:spPr>
          <a:xfrm>
            <a:off x="1591426" y="3249061"/>
            <a:ext cx="1865741" cy="5261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334802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C0A8626-5A11-D74E-A048-94FBE27376CE}"/>
              </a:ext>
            </a:extLst>
          </p:cNvPr>
          <p:cNvSpPr/>
          <p:nvPr/>
        </p:nvSpPr>
        <p:spPr>
          <a:xfrm>
            <a:off x="-1" y="6282918"/>
            <a:ext cx="12192000" cy="575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7CEB0A-E8B0-8841-B79F-88BC6DB2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991F2-DA82-E447-8242-1457C19C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49"/>
            <a:ext cx="10515600" cy="4457294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39" name="灯片编号占位符 5">
            <a:extLst>
              <a:ext uri="{FF2B5EF4-FFF2-40B4-BE49-F238E27FC236}">
                <a16:creationId xmlns:a16="http://schemas.microsoft.com/office/drawing/2014/main" id="{89D8F0B7-8360-7F4B-9A4D-46712B62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08269"/>
            <a:ext cx="880620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ADEB88-876B-4189-BB95-BE061CBCF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  <a:noFill/>
        </p:spPr>
      </p:pic>
      <p:sp>
        <p:nvSpPr>
          <p:cNvPr id="9" name="日期占位符 3">
            <a:extLst>
              <a:ext uri="{FF2B5EF4-FFF2-40B4-BE49-F238E27FC236}">
                <a16:creationId xmlns:a16="http://schemas.microsoft.com/office/drawing/2014/main" id="{BA127E49-5BCE-41C5-9566-5F9AC184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213"/>
            <a:ext cx="1393938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520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270D-0616-A34E-9270-6B0425DD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73886-1A16-8746-A8F1-BD84B3F3E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DCD94-0816-BD44-AC40-4DD77D79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068-10DB-DB47-80A3-9BEA15F218F0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3AABC5E8-24B4-C848-9DCD-AF2C73C2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9995"/>
            <a:ext cx="1268512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89B84243-6780-4222-B6DF-2208B361D28A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63FB033-F782-2144-9E6A-437FC8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490" y="6410359"/>
            <a:ext cx="880620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930ED82-90C7-4F0D-91BB-3220B8350A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07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4F05-6118-E64E-89C7-9BF84EC6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0F4314A-62C0-AA4E-9CFD-6223499E142F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43CF41E5-336D-7446-953A-3DC906B0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9995"/>
            <a:ext cx="1430437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EC6CD5-4FC4-4FB8-BA67-F804D3657091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62F1EB10-3A62-C640-904A-81F47E2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E7980E-1781-411C-BC47-FEA38E826B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09479-C2B9-0D40-9875-80335F9D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9" y="457200"/>
            <a:ext cx="5159312" cy="1600200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E362D-E1A3-1544-9A81-63C469FB7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9771" y="457200"/>
            <a:ext cx="6118371" cy="541178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>
                <a:latin typeface="+mn-ea"/>
                <a:ea typeface="+mn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D981B-DA8B-F046-9BBF-F3A25F8A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459" y="2057400"/>
            <a:ext cx="5159312" cy="381158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0" y="6278720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5F944991-54C1-8F41-8D4B-ED213FB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0800"/>
            <a:ext cx="1497112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E613FA08-4E15-4C7B-804C-D1DF0BB1BF00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400800"/>
            <a:ext cx="880620" cy="365125"/>
          </a:xfrm>
          <a:prstGeom prst="rect">
            <a:avLst/>
          </a:prstGeom>
          <a:noFill/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C7C1FC-7F0B-5742-96BF-DA2DCAF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后习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09301" y="2211183"/>
            <a:ext cx="77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635FD0-48C5-43B6-8096-80C5EE6836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27070"/>
            <a:ext cx="2028571" cy="676190"/>
          </a:xfrm>
          <a:prstGeom prst="rect">
            <a:avLst/>
          </a:prstGeom>
        </p:spPr>
      </p:pic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D4F1603C-42CB-4428-B61C-542F310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46B027-2588-4FE8-8605-561994AB3C6E}"/>
              </a:ext>
            </a:extLst>
          </p:cNvPr>
          <p:cNvSpPr txBox="1"/>
          <p:nvPr userDrawn="1"/>
        </p:nvSpPr>
        <p:spPr>
          <a:xfrm>
            <a:off x="1449111" y="1580724"/>
            <a:ext cx="89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78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44A9EABD-0F10-F346-8221-93932FAF118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5F944991-54C1-8F41-8D4B-ED213FB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9699E308-9851-C34C-A764-99CC4B2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89995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D3F093-18DA-4FBA-9252-BED0B27FF900}"/>
              </a:ext>
            </a:extLst>
          </p:cNvPr>
          <p:cNvSpPr txBox="1"/>
          <p:nvPr userDrawn="1"/>
        </p:nvSpPr>
        <p:spPr>
          <a:xfrm>
            <a:off x="1667490" y="1529539"/>
            <a:ext cx="918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8140DD-5595-449C-AE9E-A889F0FFB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472" y="691787"/>
            <a:ext cx="727442" cy="611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CB76CD-3EC6-4A7B-83BB-75C1D55F51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5D5108-3DE8-4F7D-B851-48762BF503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79914" y="691787"/>
            <a:ext cx="2266667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DF48AADA-D5AD-7A46-9FA8-50C92C36F277}"/>
              </a:ext>
            </a:extLst>
          </p:cNvPr>
          <p:cNvSpPr/>
          <p:nvPr/>
        </p:nvSpPr>
        <p:spPr>
          <a:xfrm>
            <a:off x="-1" y="6282918"/>
            <a:ext cx="12192000" cy="57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9F3E1857-C0F0-DE45-9E4A-1E36321D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730" y="6391292"/>
            <a:ext cx="88062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D71A0E-0577-44FB-BE65-EAF9A0B40E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4690" y="182330"/>
            <a:ext cx="1750701" cy="5497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49D470-9AD1-4AFD-83E9-ABAB4AB5F96B}"/>
              </a:ext>
            </a:extLst>
          </p:cNvPr>
          <p:cNvSpPr txBox="1"/>
          <p:nvPr userDrawn="1"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E127108-2250-4282-8B8B-287A91EF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100" y="6407765"/>
            <a:ext cx="1404325" cy="365125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F947598A-E87E-4414-9595-B81A6CA0D6B7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9F4F5-E53B-974B-ACE3-D081CF94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48899-46A1-5C4B-8FB3-44C266BE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D8F9A-4F23-FD45-B34F-BD5E6B5F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C48F6D05-18FE-410A-9F8C-0BA7CFD154FB}" type="datetime2">
              <a:rPr lang="zh-CN" altLang="en-US" smtClean="0"/>
              <a:pPr/>
              <a:t>2019年5月24日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1B97-313E-4446-BB8E-A8C05566F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18F7B-1D8A-6C46-A425-B015B6CB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092F6B9-E376-41E6-A048-7BC546A24D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71" r:id="rId8"/>
    <p:sldLayoutId id="2147483666" r:id="rId9"/>
    <p:sldLayoutId id="214748366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43CD5C-3B8C-415C-94D5-1E06039B9DA5}"/>
              </a:ext>
            </a:extLst>
          </p:cNvPr>
          <p:cNvSpPr/>
          <p:nvPr/>
        </p:nvSpPr>
        <p:spPr>
          <a:xfrm>
            <a:off x="2643085" y="3026058"/>
            <a:ext cx="6705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</a:t>
            </a:r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程序语言设计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56A13F-7AF5-4D21-A194-186718E363F5}"/>
              </a:ext>
            </a:extLst>
          </p:cNvPr>
          <p:cNvSpPr/>
          <p:nvPr/>
        </p:nvSpPr>
        <p:spPr>
          <a:xfrm>
            <a:off x="991565" y="86144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泰克教育</a:t>
            </a:r>
          </a:p>
        </p:txBody>
      </p:sp>
    </p:spTree>
    <p:extLst>
      <p:ext uri="{BB962C8B-B14F-4D97-AF65-F5344CB8AC3E}">
        <p14:creationId xmlns:p14="http://schemas.microsoft.com/office/powerpoint/2010/main" val="264875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7108D-8878-4079-8BDC-31847288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3" y="4406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实例分析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5E4C3-2CD2-4D6A-990E-7168E10B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B61F-5576-4CFA-B2C4-94F84539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5FCC09-1A17-47ED-A6F8-03783145C9C2}"/>
              </a:ext>
            </a:extLst>
          </p:cNvPr>
          <p:cNvSpPr txBox="1"/>
          <p:nvPr/>
        </p:nvSpPr>
        <p:spPr>
          <a:xfrm>
            <a:off x="1283516" y="2155970"/>
            <a:ext cx="874132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该问题中计算部分的理解和确定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+mn-ea"/>
              </a:rPr>
              <a:t>理解</a:t>
            </a:r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1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直接将温度值进行转换。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+mn-ea"/>
              </a:rPr>
              <a:t>理解</a:t>
            </a:r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2	</a:t>
            </a:r>
            <a:r>
              <a:rPr lang="zh-CN" altLang="en-US" sz="2400" dirty="0">
                <a:latin typeface="+mn-ea"/>
              </a:rPr>
              <a:t>将温度信息发布的声音或图像形式进行理解和转换。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FF"/>
                </a:solidFill>
                <a:latin typeface="+mn-ea"/>
              </a:rPr>
              <a:t>理解</a:t>
            </a:r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3</a:t>
            </a:r>
            <a:r>
              <a:rPr lang="en-US" altLang="zh-CN" sz="2400" dirty="0">
                <a:latin typeface="+mn-ea"/>
              </a:rPr>
              <a:t>	</a:t>
            </a:r>
            <a:r>
              <a:rPr lang="zh-CN" altLang="en-US" sz="2400" dirty="0">
                <a:latin typeface="+mn-ea"/>
              </a:rPr>
              <a:t>监控温度信息发布渠道，实时获取并转换温度值。</a:t>
            </a:r>
          </a:p>
        </p:txBody>
      </p:sp>
    </p:spTree>
    <p:extLst>
      <p:ext uri="{BB962C8B-B14F-4D97-AF65-F5344CB8AC3E}">
        <p14:creationId xmlns:p14="http://schemas.microsoft.com/office/powerpoint/2010/main" val="19501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0FDD3-D2D1-4DED-BED1-1884FDA7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实例分析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B1E9E-83AF-431E-9705-07B1633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7E683-28DF-4773-9E82-EA7249C8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95E442-9EEE-4293-B68A-403FE1EF9B63}"/>
              </a:ext>
            </a:extLst>
          </p:cNvPr>
          <p:cNvSpPr txBox="1"/>
          <p:nvPr/>
        </p:nvSpPr>
        <p:spPr>
          <a:xfrm>
            <a:off x="1132515" y="1690688"/>
            <a:ext cx="8657438" cy="16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采用理解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1	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直接将温度值进行转换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温度数值需要标明温度体系，即摄氏度</a:t>
            </a:r>
            <a:r>
              <a:rPr lang="en-US" altLang="zh-CN" sz="2400" dirty="0"/>
              <a:t>(C</a:t>
            </a:r>
            <a:r>
              <a:rPr lang="zh-CN" altLang="en-US" sz="2400" dirty="0"/>
              <a:t>或</a:t>
            </a:r>
            <a:r>
              <a:rPr lang="en-US" altLang="zh-CN" sz="2400" dirty="0"/>
              <a:t>c)</a:t>
            </a:r>
            <a:r>
              <a:rPr lang="zh-CN" altLang="en-US" sz="2400" dirty="0"/>
              <a:t>或华氏度</a:t>
            </a:r>
            <a:r>
              <a:rPr lang="en-US" altLang="zh-CN" sz="2400" dirty="0"/>
              <a:t>(F</a:t>
            </a:r>
            <a:r>
              <a:rPr lang="zh-CN" altLang="en-US" sz="2400" dirty="0"/>
              <a:t>或</a:t>
            </a:r>
            <a:r>
              <a:rPr lang="en-US" altLang="zh-CN" sz="2400" dirty="0"/>
              <a:t>f)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转换后也需要给出温度体系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F41C79-E648-4E1C-9171-61E625820590}"/>
              </a:ext>
            </a:extLst>
          </p:cNvPr>
          <p:cNvSpPr txBox="1"/>
          <p:nvPr/>
        </p:nvSpPr>
        <p:spPr>
          <a:xfrm>
            <a:off x="1132515" y="3429000"/>
            <a:ext cx="6340197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划分边界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输入</a:t>
            </a:r>
            <a:r>
              <a:rPr lang="en-US" altLang="zh-CN" sz="2400" dirty="0"/>
              <a:t>	</a:t>
            </a:r>
            <a:r>
              <a:rPr lang="zh-CN" altLang="en-US" sz="2400" dirty="0"/>
              <a:t>带华氏或摄氏标志的温度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处理</a:t>
            </a:r>
            <a:r>
              <a:rPr lang="en-US" altLang="zh-CN" sz="2400" dirty="0"/>
              <a:t>	</a:t>
            </a:r>
            <a:r>
              <a:rPr lang="zh-CN" altLang="en-US" sz="2400" dirty="0"/>
              <a:t>根据温度标志选择合适的温度转换算法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	</a:t>
            </a:r>
            <a:r>
              <a:rPr lang="zh-CN" altLang="en-US" sz="2400" dirty="0"/>
              <a:t>带</a:t>
            </a:r>
            <a:r>
              <a:rPr lang="zh-CN" altLang="en-US" sz="2400"/>
              <a:t>摄氏或华氏</a:t>
            </a:r>
            <a:r>
              <a:rPr lang="zh-CN" altLang="en-US" sz="2400" dirty="0"/>
              <a:t>标志的温度值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613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351D5-CDE2-41A8-9B64-2597252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实例分析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FC8F6-BD36-4044-8A11-BF6F38A9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CDDC5-67FD-491E-83B0-7421A53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073D42-C99B-4C37-830A-0E5FF360BC59}"/>
              </a:ext>
            </a:extLst>
          </p:cNvPr>
          <p:cNvSpPr txBox="1"/>
          <p:nvPr/>
        </p:nvSpPr>
        <p:spPr>
          <a:xfrm>
            <a:off x="1468057" y="1602297"/>
            <a:ext cx="67505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输入输出格式设计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标志放在温度最后，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表示华氏度，</a:t>
            </a:r>
            <a:r>
              <a:rPr lang="en-US" altLang="zh-CN" sz="2400" dirty="0"/>
              <a:t>C</a:t>
            </a:r>
            <a:r>
              <a:rPr lang="zh-CN" altLang="en-US" sz="2400" dirty="0"/>
              <a:t>表示摄氏度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</a:t>
            </a:r>
            <a:r>
              <a:rPr lang="en-US" altLang="zh-CN" sz="2400" dirty="0"/>
              <a:t>80F</a:t>
            </a:r>
            <a:r>
              <a:rPr lang="zh-CN" altLang="en-US" sz="2400" dirty="0"/>
              <a:t>表示华氏</a:t>
            </a:r>
            <a:r>
              <a:rPr lang="en-US" altLang="zh-CN" sz="2400" dirty="0"/>
              <a:t>80</a:t>
            </a:r>
            <a:r>
              <a:rPr lang="zh-CN" altLang="en-US" sz="2400" dirty="0"/>
              <a:t>度，</a:t>
            </a:r>
            <a:r>
              <a:rPr lang="en-US" altLang="zh-CN" sz="2400" dirty="0"/>
              <a:t>20C</a:t>
            </a:r>
            <a:r>
              <a:rPr lang="zh-CN" altLang="en-US" sz="2400" dirty="0"/>
              <a:t>表示摄氏</a:t>
            </a:r>
            <a:r>
              <a:rPr lang="en-US" altLang="zh-CN" sz="2400" dirty="0"/>
              <a:t>20</a:t>
            </a:r>
            <a:r>
              <a:rPr lang="zh-CN" altLang="en-US" sz="2400" dirty="0"/>
              <a:t>度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19501-6B5F-49C3-9A40-6857C52C9379}"/>
              </a:ext>
            </a:extLst>
          </p:cNvPr>
          <p:cNvSpPr txBox="1"/>
          <p:nvPr/>
        </p:nvSpPr>
        <p:spPr>
          <a:xfrm>
            <a:off x="1535169" y="3475508"/>
            <a:ext cx="6647974" cy="2790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算法设计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根据华氏和摄氏温度的定义，利用转换公式如下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	C = (F-32)/1.8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	F = C*1.8+32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其中，</a:t>
            </a:r>
            <a:r>
              <a:rPr lang="en-US" altLang="zh-CN" sz="2400" dirty="0"/>
              <a:t>C</a:t>
            </a:r>
            <a:r>
              <a:rPr lang="zh-CN" altLang="en-US" sz="2400" dirty="0"/>
              <a:t>表示摄氏温度，</a:t>
            </a:r>
            <a:r>
              <a:rPr lang="en-US" altLang="zh-CN" sz="2400" dirty="0"/>
              <a:t>F</a:t>
            </a:r>
            <a:r>
              <a:rPr lang="zh-CN" altLang="en-US" sz="2400" dirty="0"/>
              <a:t>表示华氏温度</a:t>
            </a:r>
          </a:p>
        </p:txBody>
      </p:sp>
    </p:spTree>
    <p:extLst>
      <p:ext uri="{BB962C8B-B14F-4D97-AF65-F5344CB8AC3E}">
        <p14:creationId xmlns:p14="http://schemas.microsoft.com/office/powerpoint/2010/main" val="31197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B5DBC-89E4-4106-BA12-515D8FD7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实例代码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A752A-467C-4C5C-9C43-1BBD60B1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2B798-63FC-48EE-82F8-BB75791D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7645F6-7D7A-4D19-B863-5EBA0C0A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627" y="1425891"/>
            <a:ext cx="5855514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#程序输入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"请输入带有符号的温度值："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#判断分支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'f'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#华氏度转换为摄氏度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C =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.format(C))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TempStr[-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'c'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#摄氏度转换为华氏度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F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1.8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eval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(TempStr[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])+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32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"转换后的温度是{:.2f}F"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.format(F))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#异常情况处理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ea"/>
              </a:rPr>
              <a:t>"输入格式错误"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BA9EDC-BF0C-4D2A-A1AC-A886D85C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24" y="2751454"/>
            <a:ext cx="5190476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F566EA-AF15-4115-A046-8075C5C78770}"/>
              </a:ext>
            </a:extLst>
          </p:cNvPr>
          <p:cNvSpPr txBox="1"/>
          <p:nvPr/>
        </p:nvSpPr>
        <p:spPr>
          <a:xfrm>
            <a:off x="1322946" y="1678476"/>
            <a:ext cx="1018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在本节课中主要讲解了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环境的配置、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工具、程序设计思路、温度转换实例。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13D122-6A40-47A7-B1E7-6A49E7C7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89F6-D5D5-4F54-BCA7-E62746990C79}" type="datetime2">
              <a:rPr lang="zh-CN" altLang="en-US" smtClean="0"/>
              <a:t>2019年5月24日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CA676-A509-4C97-85FF-81CDA2ED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9FBFDE-3AF2-4948-9903-D5B81A318B15}"/>
              </a:ext>
            </a:extLst>
          </p:cNvPr>
          <p:cNvSpPr txBox="1"/>
          <p:nvPr/>
        </p:nvSpPr>
        <p:spPr>
          <a:xfrm>
            <a:off x="3749879" y="2413337"/>
            <a:ext cx="3135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THANK!</a:t>
            </a:r>
            <a:endParaRPr lang="zh-CN" alt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5C48C-24BA-43C4-8E0D-BA8258BC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850" y="6389995"/>
            <a:ext cx="1509100" cy="365125"/>
          </a:xfrm>
        </p:spPr>
        <p:txBody>
          <a:bodyPr/>
          <a:lstStyle/>
          <a:p>
            <a:fld id="{B54B1B3F-41A0-4D39-9E2B-2F88DC9BDF5B}" type="datetime2">
              <a:rPr lang="zh-CN" altLang="en-US" smtClean="0"/>
              <a:t>2019年5月24日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3FBF8-E832-4588-A3D0-3413F77F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3A3E96-6DD3-4515-9C43-0937645DC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1394420"/>
            <a:ext cx="9605948" cy="231866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语法基本元素</a:t>
            </a:r>
          </a:p>
        </p:txBody>
      </p:sp>
    </p:spTree>
    <p:extLst>
      <p:ext uri="{BB962C8B-B14F-4D97-AF65-F5344CB8AC3E}">
        <p14:creationId xmlns:p14="http://schemas.microsoft.com/office/powerpoint/2010/main" val="377591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06E784-0466-47D8-9000-863BFDCC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058" y="1349104"/>
            <a:ext cx="7474172" cy="63934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D55D4E0-60E3-4544-9027-2E528C0D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177" y="2496293"/>
            <a:ext cx="3612919" cy="22074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1.Python</a:t>
            </a:r>
            <a:r>
              <a:rPr lang="zh-CN" altLang="en-US" sz="2400" b="1" dirty="0">
                <a:latin typeface="+mn-ea"/>
                <a:ea typeface="+mn-ea"/>
              </a:rPr>
              <a:t>环境配置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2.Python</a:t>
            </a:r>
            <a:r>
              <a:rPr lang="zh-CN" altLang="en-US" sz="2400" b="1" dirty="0">
                <a:latin typeface="+mn-ea"/>
                <a:ea typeface="+mn-ea"/>
              </a:rPr>
              <a:t>开发工具介绍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+mn-ea"/>
                <a:ea typeface="+mn-ea"/>
              </a:rPr>
              <a:t>3.</a:t>
            </a:r>
            <a:r>
              <a:rPr lang="zh-CN" altLang="en-US" sz="2400" b="1" dirty="0">
                <a:latin typeface="+mn-ea"/>
                <a:ea typeface="+mn-ea"/>
              </a:rPr>
              <a:t>温度转换实例</a:t>
            </a:r>
          </a:p>
        </p:txBody>
      </p:sp>
    </p:spTree>
    <p:extLst>
      <p:ext uri="{BB962C8B-B14F-4D97-AF65-F5344CB8AC3E}">
        <p14:creationId xmlns:p14="http://schemas.microsoft.com/office/powerpoint/2010/main" val="17902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CA51-F986-4191-AE5B-97FFAA7B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B4A8B-F25A-48F5-AF85-0923F15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997A3-5455-43DD-87D7-C4050910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F86C9-28F4-4FF0-BDF0-3386117B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437D99-6E7F-45B9-85B0-ACBC92F4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08"/>
            <a:ext cx="12192000" cy="6286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203769-137A-40AD-A16F-C2794102D44E}"/>
              </a:ext>
            </a:extLst>
          </p:cNvPr>
          <p:cNvSpPr/>
          <p:nvPr/>
        </p:nvSpPr>
        <p:spPr>
          <a:xfrm>
            <a:off x="1124125" y="235095"/>
            <a:ext cx="1803634" cy="2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D54D5E-01DC-4686-8128-20A45FC4F7C4}"/>
              </a:ext>
            </a:extLst>
          </p:cNvPr>
          <p:cNvSpPr txBox="1"/>
          <p:nvPr/>
        </p:nvSpPr>
        <p:spPr>
          <a:xfrm>
            <a:off x="2927759" y="15099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官网</a:t>
            </a:r>
          </a:p>
        </p:txBody>
      </p:sp>
    </p:spTree>
    <p:extLst>
      <p:ext uri="{BB962C8B-B14F-4D97-AF65-F5344CB8AC3E}">
        <p14:creationId xmlns:p14="http://schemas.microsoft.com/office/powerpoint/2010/main" val="23566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7EFE-DE4A-471D-AA8D-061DAB18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F958BC5-B89F-4A2C-9B6D-308A4B80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21" y="1690688"/>
            <a:ext cx="6380952" cy="392380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01820-8812-42BC-9E45-4A7AC750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07F37-03DC-4834-943C-89ECA2B0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6FFE2D-EF5F-460E-BB1B-EDC7CA2C08F6}"/>
              </a:ext>
            </a:extLst>
          </p:cNvPr>
          <p:cNvSpPr/>
          <p:nvPr/>
        </p:nvSpPr>
        <p:spPr>
          <a:xfrm>
            <a:off x="3540154" y="2952925"/>
            <a:ext cx="1937857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DC5310-CF9B-4359-956C-845A16DD7562}"/>
              </a:ext>
            </a:extLst>
          </p:cNvPr>
          <p:cNvSpPr/>
          <p:nvPr/>
        </p:nvSpPr>
        <p:spPr>
          <a:xfrm>
            <a:off x="3540153" y="5171506"/>
            <a:ext cx="1937857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A489-A09D-4771-882C-2B76F9E9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5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  <a:ea typeface="+mj-ea"/>
              </a:rPr>
              <a:t>Python</a:t>
            </a:r>
            <a:r>
              <a:rPr lang="zh-CN" altLang="en-US" sz="3600" dirty="0">
                <a:latin typeface="+mj-ea"/>
                <a:ea typeface="+mj-ea"/>
              </a:rPr>
              <a:t>的参数配置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BAC395-4564-4AB5-996F-B7335415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7610"/>
            <a:ext cx="9379591" cy="510765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EB78A7-029F-4A94-A11F-08A0D1903789}"/>
              </a:ext>
            </a:extLst>
          </p:cNvPr>
          <p:cNvCxnSpPr/>
          <p:nvPr/>
        </p:nvCxnSpPr>
        <p:spPr>
          <a:xfrm>
            <a:off x="1342239" y="2189527"/>
            <a:ext cx="2097247" cy="2080469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8C1DAF-9DA5-4D97-BF3D-2303F7B23098}"/>
              </a:ext>
            </a:extLst>
          </p:cNvPr>
          <p:cNvCxnSpPr>
            <a:cxnSpLocks/>
          </p:cNvCxnSpPr>
          <p:nvPr/>
        </p:nvCxnSpPr>
        <p:spPr>
          <a:xfrm flipV="1">
            <a:off x="5918434" y="3758268"/>
            <a:ext cx="1338043" cy="369115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68E19F-2F0D-4C8E-8E68-52CAC0DFBF9C}"/>
              </a:ext>
            </a:extLst>
          </p:cNvPr>
          <p:cNvCxnSpPr>
            <a:cxnSpLocks/>
          </p:cNvCxnSpPr>
          <p:nvPr/>
        </p:nvCxnSpPr>
        <p:spPr>
          <a:xfrm flipV="1">
            <a:off x="4102217" y="4158566"/>
            <a:ext cx="249924" cy="18833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E72C3E6-5EB4-411F-B5A6-4C5CD01EEB05}"/>
              </a:ext>
            </a:extLst>
          </p:cNvPr>
          <p:cNvSpPr/>
          <p:nvPr/>
        </p:nvSpPr>
        <p:spPr>
          <a:xfrm>
            <a:off x="838200" y="2114026"/>
            <a:ext cx="504039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F3B595-698E-477A-BCB6-58F585488E2F}"/>
              </a:ext>
            </a:extLst>
          </p:cNvPr>
          <p:cNvSpPr/>
          <p:nvPr/>
        </p:nvSpPr>
        <p:spPr>
          <a:xfrm>
            <a:off x="3331476" y="4274190"/>
            <a:ext cx="770741" cy="18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E1E192-E23E-4E57-A6F1-51F84CCFCE91}"/>
              </a:ext>
            </a:extLst>
          </p:cNvPr>
          <p:cNvSpPr/>
          <p:nvPr/>
        </p:nvSpPr>
        <p:spPr>
          <a:xfrm>
            <a:off x="4352141" y="4127383"/>
            <a:ext cx="2803667" cy="14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548B5F-A9FA-4EA0-BECB-7CCFB91C7C99}"/>
              </a:ext>
            </a:extLst>
          </p:cNvPr>
          <p:cNvSpPr/>
          <p:nvPr/>
        </p:nvSpPr>
        <p:spPr>
          <a:xfrm>
            <a:off x="7256477" y="3615655"/>
            <a:ext cx="1929466" cy="21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743760-2D42-43B7-B03C-318275A362B8}"/>
              </a:ext>
            </a:extLst>
          </p:cNvPr>
          <p:cNvSpPr/>
          <p:nvPr/>
        </p:nvSpPr>
        <p:spPr>
          <a:xfrm>
            <a:off x="8774884" y="5838737"/>
            <a:ext cx="469784" cy="21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2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4CF15-0449-44F0-AE09-51E1A6A0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7D5FB-8403-42E9-B512-CAA785D0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D4A0A67-C6F9-4230-9385-C28F77DE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Python </a:t>
            </a:r>
            <a:r>
              <a:rPr lang="zh-CN" altLang="en-US" dirty="0">
                <a:latin typeface="+mn-ea"/>
                <a:ea typeface="+mn-ea"/>
              </a:rPr>
              <a:t>开发工具介绍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5AE748-3569-4675-9DBD-A6DA746B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61" y="1883239"/>
            <a:ext cx="3285714" cy="6190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A3990B-04AC-41C3-BE32-05906F96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53" y="4032240"/>
            <a:ext cx="3635209" cy="16868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59FA18-7846-4B14-8E38-5760E3BC3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68" y="1282258"/>
            <a:ext cx="1979369" cy="2146742"/>
          </a:xfrm>
          <a:prstGeom prst="rect">
            <a:avLst/>
          </a:prstGeom>
        </p:spPr>
      </p:pic>
      <p:pic>
        <p:nvPicPr>
          <p:cNvPr id="1034" name="Picture 10" descr="https://ss3.bdstatic.com/70cFv8Sh_Q1YnxGkpoWK1HF6hhy/it/u=2320655027,1421769286&amp;fm=26&amp;gp=0.jpg">
            <a:extLst>
              <a:ext uri="{FF2B5EF4-FFF2-40B4-BE49-F238E27FC236}">
                <a16:creationId xmlns:a16="http://schemas.microsoft.com/office/drawing/2014/main" id="{0BEE52C1-A057-427A-A87D-64826FAB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2" y="392802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A033EF5-E560-4E7A-825C-396B0ABCB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25" y="1781284"/>
            <a:ext cx="2213050" cy="114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5FFC1F-20DD-42E0-A6FA-8932AB1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9BD97-689C-4110-B14E-035A48E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7800A3-51BB-41ED-842B-33DF2C91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90" y="1724244"/>
            <a:ext cx="6795782" cy="424410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6F80A3A2-0D43-4693-A20B-CB1E6882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398681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PyCharm</a:t>
            </a:r>
            <a:r>
              <a:rPr lang="zh-CN" altLang="en-US" dirty="0">
                <a:latin typeface="+mj-ea"/>
                <a:ea typeface="+mj-ea"/>
              </a:rPr>
              <a:t>工具使用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05CF25-5F23-4ED0-BBD3-43955868B988}"/>
              </a:ext>
            </a:extLst>
          </p:cNvPr>
          <p:cNvSpPr/>
          <p:nvPr/>
        </p:nvSpPr>
        <p:spPr>
          <a:xfrm>
            <a:off x="5408102" y="3798194"/>
            <a:ext cx="1621872" cy="24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92D169-7739-475D-BB08-DAEAC9E9BFB1}"/>
              </a:ext>
            </a:extLst>
          </p:cNvPr>
          <p:cNvSpPr/>
          <p:nvPr/>
        </p:nvSpPr>
        <p:spPr>
          <a:xfrm>
            <a:off x="5408102" y="4072254"/>
            <a:ext cx="1621872" cy="24050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0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E6372-257E-4200-B597-95A99846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347243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温度转换实例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BA6A8-C682-461B-9542-E0B1ED04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F6B9-E376-41E6-A048-7BC546A24D4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E1506-DF35-4600-A5CF-10A370F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D42D-3398-4513-BF54-9A6101F09D82}" type="datetime2">
              <a:rPr lang="zh-CN" altLang="en-US" smtClean="0"/>
              <a:pPr/>
              <a:t>2019年5月24日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F77E8-7BEF-4907-8A7A-D93892F11550}"/>
              </a:ext>
            </a:extLst>
          </p:cNvPr>
          <p:cNvSpPr txBox="1"/>
          <p:nvPr/>
        </p:nvSpPr>
        <p:spPr>
          <a:xfrm>
            <a:off x="838200" y="1981115"/>
            <a:ext cx="11076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温度刻画的两种不同体系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srgbClr val="FF00FF"/>
                </a:solidFill>
                <a:latin typeface="+mn-ea"/>
              </a:rPr>
              <a:t>摄氏度</a:t>
            </a:r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中国等世界大多数国家使用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  </a:t>
            </a:r>
            <a:r>
              <a:rPr lang="zh-CN" altLang="en-US" sz="2400" dirty="0">
                <a:latin typeface="+mn-ea"/>
              </a:rPr>
              <a:t>以标准大气压下水的结冰点为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度，沸点为</a:t>
            </a:r>
            <a:r>
              <a:rPr lang="en-US" altLang="zh-CN" sz="2400" dirty="0">
                <a:latin typeface="+mn-ea"/>
              </a:rPr>
              <a:t>100</a:t>
            </a:r>
            <a:r>
              <a:rPr lang="zh-CN" altLang="en-US" sz="2400" dirty="0">
                <a:latin typeface="+mn-ea"/>
              </a:rPr>
              <a:t>度，将温度进行等分刻画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FF00FF"/>
                </a:solidFill>
                <a:latin typeface="+mn-ea"/>
              </a:rPr>
              <a:t>-</a:t>
            </a:r>
            <a:r>
              <a:rPr lang="zh-CN" altLang="en-US" sz="2400" dirty="0">
                <a:solidFill>
                  <a:srgbClr val="FF00FF"/>
                </a:solidFill>
                <a:latin typeface="+mn-ea"/>
              </a:rPr>
              <a:t>华氏度     </a:t>
            </a:r>
            <a:r>
              <a:rPr lang="zh-CN" altLang="en-US" sz="2400" dirty="0">
                <a:latin typeface="+mn-ea"/>
              </a:rPr>
              <a:t>美国、英国等国家使用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  </a:t>
            </a:r>
            <a:r>
              <a:rPr lang="zh-CN" altLang="en-US" sz="2400" dirty="0">
                <a:latin typeface="+mn-ea"/>
              </a:rPr>
              <a:t>以标准大气压下水的结冰点为</a:t>
            </a:r>
            <a:r>
              <a:rPr lang="en-US" altLang="zh-CN" sz="2400" dirty="0">
                <a:latin typeface="+mn-ea"/>
              </a:rPr>
              <a:t>32</a:t>
            </a:r>
            <a:r>
              <a:rPr lang="zh-CN" altLang="en-US" sz="2400" dirty="0">
                <a:latin typeface="+mn-ea"/>
              </a:rPr>
              <a:t>度，沸点为</a:t>
            </a:r>
            <a:r>
              <a:rPr lang="en-US" altLang="zh-CN" sz="2400" dirty="0">
                <a:latin typeface="+mn-ea"/>
              </a:rPr>
              <a:t>212</a:t>
            </a:r>
            <a:r>
              <a:rPr lang="zh-CN" altLang="en-US" sz="2400" dirty="0">
                <a:latin typeface="+mn-ea"/>
              </a:rPr>
              <a:t>度，将温度进行等分刻画</a:t>
            </a:r>
          </a:p>
        </p:txBody>
      </p:sp>
    </p:spTree>
    <p:extLst>
      <p:ext uri="{BB962C8B-B14F-4D97-AF65-F5344CB8AC3E}">
        <p14:creationId xmlns:p14="http://schemas.microsoft.com/office/powerpoint/2010/main" val="30441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泰克Python爬虫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6" id="{A9104C7B-B6CF-9B46-AEE9-0E1FC821636D}" vid="{C19DDB6D-851D-F646-B159-DD37829DC0B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泰克Python爬虫</Template>
  <TotalTime>1481</TotalTime>
  <Words>175</Words>
  <Application>Microsoft Office PowerPoint</Application>
  <PresentationFormat>宽屏</PresentationFormat>
  <Paragraphs>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PingFang SC</vt:lpstr>
      <vt:lpstr>等线</vt:lpstr>
      <vt:lpstr>黑体</vt:lpstr>
      <vt:lpstr>宋体</vt:lpstr>
      <vt:lpstr>Arial</vt:lpstr>
      <vt:lpstr>泰克Python爬虫</vt:lpstr>
      <vt:lpstr>PowerPoint 演示文稿</vt:lpstr>
      <vt:lpstr>Python 语法基本元素</vt:lpstr>
      <vt:lpstr>目录</vt:lpstr>
      <vt:lpstr>PowerPoint 演示文稿</vt:lpstr>
      <vt:lpstr>Python安装</vt:lpstr>
      <vt:lpstr>Python的参数配置</vt:lpstr>
      <vt:lpstr>Python 开发工具介绍</vt:lpstr>
      <vt:lpstr>PyCharm工具使用</vt:lpstr>
      <vt:lpstr>温度转换实例</vt:lpstr>
      <vt:lpstr>实例分析</vt:lpstr>
      <vt:lpstr>实例分析</vt:lpstr>
      <vt:lpstr>实例分析</vt:lpstr>
      <vt:lpstr>实例代码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基本介绍</dc:title>
  <dc:creator>张帅</dc:creator>
  <cp:lastModifiedBy>张帅</cp:lastModifiedBy>
  <cp:revision>133</cp:revision>
  <dcterms:created xsi:type="dcterms:W3CDTF">2019-04-08T03:43:04Z</dcterms:created>
  <dcterms:modified xsi:type="dcterms:W3CDTF">2019-05-24T03:45:13Z</dcterms:modified>
</cp:coreProperties>
</file>