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75" r:id="rId2"/>
    <p:sldId id="257" r:id="rId3"/>
    <p:sldId id="258" r:id="rId4"/>
    <p:sldId id="287" r:id="rId5"/>
    <p:sldId id="288" r:id="rId6"/>
    <p:sldId id="290" r:id="rId7"/>
    <p:sldId id="292" r:id="rId8"/>
    <p:sldId id="291" r:id="rId9"/>
    <p:sldId id="293" r:id="rId10"/>
    <p:sldId id="289" r:id="rId11"/>
    <p:sldId id="294" r:id="rId12"/>
    <p:sldId id="296" r:id="rId13"/>
    <p:sldId id="300" r:id="rId14"/>
    <p:sldId id="295" r:id="rId15"/>
    <p:sldId id="299" r:id="rId16"/>
    <p:sldId id="301" r:id="rId17"/>
    <p:sldId id="302" r:id="rId18"/>
    <p:sldId id="303" r:id="rId19"/>
    <p:sldId id="298" r:id="rId20"/>
    <p:sldId id="297" r:id="rId21"/>
    <p:sldId id="304" r:id="rId22"/>
    <p:sldId id="307" r:id="rId23"/>
    <p:sldId id="305" r:id="rId24"/>
    <p:sldId id="306" r:id="rId25"/>
    <p:sldId id="279" r:id="rId26"/>
    <p:sldId id="26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848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EF2017-F020-4408-B75C-12DA5FD3D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5C272D-A651-46B4-81B6-AA2DE6B704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C5B8-0065-4DED-92BA-D0A11046A375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875836-7B86-4D92-8AB3-1A5DD5C51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EB5745-5E72-4C09-BFF1-1B1BB80CD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1057-4187-4ACA-A713-39598E2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225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9723-2816-4546-8D6C-5FA238932BE3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F30D-72E3-4E58-9782-7291B792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14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5111386-3533-2543-864D-95706F1AB9CD}"/>
              </a:ext>
            </a:extLst>
          </p:cNvPr>
          <p:cNvSpPr/>
          <p:nvPr/>
        </p:nvSpPr>
        <p:spPr>
          <a:xfrm>
            <a:off x="0" y="0"/>
            <a:ext cx="12192000" cy="5153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1BEEE6C-849A-8849-93D3-99B355025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3025" y="1131980"/>
            <a:ext cx="9605948" cy="23186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algn="ctr"/>
            <a:r>
              <a:rPr kumimoji="1" lang="zh-CN" altLang="en-US" sz="5400" b="1" dirty="0">
                <a:solidFill>
                  <a:srgbClr val="FFFFFF"/>
                </a:solidFill>
              </a:rPr>
              <a:t>标题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827C25BD-DBDB-EF41-BE33-258CFA748FC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627238" y="4165600"/>
            <a:ext cx="8937522" cy="46134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algn="ctr"/>
            <a:r>
              <a:rPr kumimoji="1" lang="zh-CN" altLang="en-US" b="1" dirty="0">
                <a:solidFill>
                  <a:srgbClr val="FFFFFF"/>
                </a:solidFill>
              </a:rPr>
              <a:t>副标题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F9F07F-3427-E54A-BB39-888DE6FB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5808009"/>
            <a:ext cx="179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9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8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1AB5C24-9729-9A44-B289-25E65B1A1CEB}"/>
              </a:ext>
            </a:extLst>
          </p:cNvPr>
          <p:cNvSpPr/>
          <p:nvPr/>
        </p:nvSpPr>
        <p:spPr>
          <a:xfrm>
            <a:off x="0" y="0"/>
            <a:ext cx="252429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23B494F-CB86-A140-8D9C-C8FF372C5405}"/>
              </a:ext>
            </a:extLst>
          </p:cNvPr>
          <p:cNvSpPr/>
          <p:nvPr/>
        </p:nvSpPr>
        <p:spPr>
          <a:xfrm>
            <a:off x="1403549" y="2391375"/>
            <a:ext cx="2241493" cy="224149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394875C-5E9D-BE49-B1ED-9F07ABFD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210" y="466432"/>
            <a:ext cx="7474172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>
                <a:ea typeface="PingFang SC" panose="020B0400000000000000" pitchFamily="34" charset="-122"/>
              </a:rPr>
              <a:t>单击此处编辑母版标题样式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8EE4310-FB5C-934A-8B0F-7CD0893A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362" y="2253235"/>
            <a:ext cx="6467867" cy="345061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 sz="2400">
                <a:ea typeface="PingFang SC" panose="020B0400000000000000" pitchFamily="34" charset="-122"/>
              </a:rPr>
              <a:t>单击此处编辑母版文本样式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D35BA3-A6A3-A342-A3E5-2E8BD0627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684"/>
          <a:stretch/>
        </p:blipFill>
        <p:spPr>
          <a:xfrm>
            <a:off x="1591426" y="3249061"/>
            <a:ext cx="1865741" cy="5261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33480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C0A8626-5A11-D74E-A048-94FBE27376CE}"/>
              </a:ext>
            </a:extLst>
          </p:cNvPr>
          <p:cNvSpPr/>
          <p:nvPr/>
        </p:nvSpPr>
        <p:spPr>
          <a:xfrm>
            <a:off x="-1" y="6282918"/>
            <a:ext cx="12192000" cy="575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7CEB0A-E8B0-8841-B79F-88BC6DB2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991F2-DA82-E447-8242-1457C19C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965"/>
            <a:ext cx="10515600" cy="4457294"/>
          </a:xfrm>
          <a:prstGeom prst="rect">
            <a:avLst/>
          </a:prstGeom>
          <a:noFill/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89D8F0B7-8360-7F4B-9A4D-46712B62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490" y="6408269"/>
            <a:ext cx="880620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ADEB88-876B-4189-BB95-BE061CBCF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A127E49-5BCE-41C5-9566-5F9AC184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6213"/>
            <a:ext cx="1393938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520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6270D-0616-A34E-9270-6B0425DD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73886-1A16-8746-A8F1-BD84B3F3E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DCD94-0816-BD44-AC40-4DD77D79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068-10DB-DB47-80A3-9BEA15F218F0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AABC5E8-24B4-C848-9DCD-AF2C73C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9995"/>
            <a:ext cx="1268512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9B84243-6780-4222-B6DF-2208B361D28A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63FB033-F782-2144-9E6A-437FC80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490" y="6410359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930ED82-90C7-4F0D-91BB-3220B8350A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2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4F05-6118-E64E-89C7-9BF84EC6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F4314A-62C0-AA4E-9CFD-6223499E142F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43CF41E5-336D-7446-953A-3DC906B0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9995"/>
            <a:ext cx="1430437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EC6CD5-4FC4-4FB8-BA67-F804D3657091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62F1EB10-3A62-C640-904A-81F47E2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89995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E7980E-1781-411C-BC47-FEA38E826B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09479-C2B9-0D40-9875-80335F9D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9" y="457200"/>
            <a:ext cx="5159312" cy="1600200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E362D-E1A3-1544-9A81-63C469FB7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9771" y="457200"/>
            <a:ext cx="6118371" cy="541178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>
                <a:latin typeface="+mn-ea"/>
                <a:ea typeface="+mn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0D981B-DA8B-F046-9BBF-F3A25F8A5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459" y="2057400"/>
            <a:ext cx="5159312" cy="381158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0" y="6278720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5F944991-54C1-8F41-8D4B-ED213FBE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100" y="6400800"/>
            <a:ext cx="1497112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613FA08-4E15-4C7B-804C-D1DF0BB1BF00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400800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C7C1FC-7F0B-5742-96BF-DA2DCAF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后习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91292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3F093-18DA-4FBA-9252-BED0B27FF900}"/>
              </a:ext>
            </a:extLst>
          </p:cNvPr>
          <p:cNvSpPr txBox="1"/>
          <p:nvPr userDrawn="1"/>
        </p:nvSpPr>
        <p:spPr>
          <a:xfrm>
            <a:off x="1609301" y="2211183"/>
            <a:ext cx="775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140DD-5595-449C-AE9E-A889F0FFB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CB76CD-3EC6-4A7B-83BB-75C1D55F51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635FD0-48C5-43B6-8096-80C5EE6836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9914" y="627070"/>
            <a:ext cx="2028571" cy="676190"/>
          </a:xfrm>
          <a:prstGeom prst="rect">
            <a:avLst/>
          </a:prstGeom>
        </p:spPr>
      </p:pic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D4F1603C-42CB-4428-B61C-542F310C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100" y="6407765"/>
            <a:ext cx="1404325" cy="365125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947598A-E87E-4414-9595-B81A6CA0D6B7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8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5F944991-54C1-8F41-8D4B-ED213FBE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100" y="6407765"/>
            <a:ext cx="1404325" cy="365125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947598A-E87E-4414-9595-B81A6CA0D6B7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89995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3F093-18DA-4FBA-9252-BED0B27FF900}"/>
              </a:ext>
            </a:extLst>
          </p:cNvPr>
          <p:cNvSpPr txBox="1"/>
          <p:nvPr userDrawn="1"/>
        </p:nvSpPr>
        <p:spPr>
          <a:xfrm>
            <a:off x="1667490" y="1529539"/>
            <a:ext cx="9180619" cy="46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140DD-5595-449C-AE9E-A889F0FFB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CB76CD-3EC6-4A7B-83BB-75C1D55F51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D5108-3DE8-4F7D-B851-48762BF503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9914" y="691787"/>
            <a:ext cx="226666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F48AADA-D5AD-7A46-9FA8-50C92C36F27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9F3E1857-C0F0-DE45-9E4A-1E36321D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91292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D71A0E-0577-44FB-BE65-EAF9A0B40E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49D470-9AD1-4AFD-83E9-ABAB4AB5F96B}"/>
              </a:ext>
            </a:extLst>
          </p:cNvPr>
          <p:cNvSpPr txBox="1"/>
          <p:nvPr userDrawn="1"/>
        </p:nvSpPr>
        <p:spPr>
          <a:xfrm>
            <a:off x="3749879" y="2413337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THANK!</a:t>
            </a:r>
            <a:endParaRPr lang="zh-CN" alt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E127108-2250-4282-8B8B-287A91EF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100" y="6407765"/>
            <a:ext cx="1404325" cy="365125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947598A-E87E-4414-9595-B81A6CA0D6B7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8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E9F4F5-E53B-974B-ACE3-D081CF94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48899-46A1-5C4B-8FB3-44C266BE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D8F9A-4F23-FD45-B34F-BD5E6B5FE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C48F6D05-18FE-410A-9F8C-0BA7CFD154FB}" type="datetime2">
              <a:rPr lang="zh-CN" altLang="en-US" smtClean="0"/>
              <a:t>2019年5月24日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1B97-313E-4446-BB8E-A8C05566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18F7B-1D8A-6C46-A425-B015B6CB7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71" r:id="rId8"/>
    <p:sldLayoutId id="2147483666" r:id="rId9"/>
    <p:sldLayoutId id="214748366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43CD5C-3B8C-415C-94D5-1E06039B9DA5}"/>
              </a:ext>
            </a:extLst>
          </p:cNvPr>
          <p:cNvSpPr/>
          <p:nvPr/>
        </p:nvSpPr>
        <p:spPr>
          <a:xfrm>
            <a:off x="2643085" y="3026058"/>
            <a:ext cx="6705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Python</a:t>
            </a:r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程序语言设计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56A13F-7AF5-4D21-A194-186718E363F5}"/>
              </a:ext>
            </a:extLst>
          </p:cNvPr>
          <p:cNvSpPr/>
          <p:nvPr/>
        </p:nvSpPr>
        <p:spPr>
          <a:xfrm>
            <a:off x="991565" y="86144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泰克教育</a:t>
            </a:r>
          </a:p>
        </p:txBody>
      </p:sp>
    </p:spTree>
    <p:extLst>
      <p:ext uri="{BB962C8B-B14F-4D97-AF65-F5344CB8AC3E}">
        <p14:creationId xmlns:p14="http://schemas.microsoft.com/office/powerpoint/2010/main" val="26487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138A7-D519-451A-8E64-7AC74D2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B8B6B-A220-4DED-9571-04A02233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409"/>
            <a:ext cx="10515600" cy="20059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保留字</a:t>
            </a:r>
            <a:r>
              <a:rPr lang="en-US" altLang="zh-CN" sz="2000" dirty="0">
                <a:latin typeface="+mn-ea"/>
                <a:ea typeface="+mn-ea"/>
              </a:rPr>
              <a:t>(reserved words)</a:t>
            </a:r>
            <a:r>
              <a:rPr lang="zh-CN" altLang="en-US" sz="2000" dirty="0">
                <a:latin typeface="+mn-ea"/>
                <a:ea typeface="+mn-ea"/>
              </a:rPr>
              <a:t>是</a:t>
            </a:r>
            <a:r>
              <a:rPr lang="en-US" altLang="zh-CN" sz="2000" dirty="0">
                <a:latin typeface="+mn-ea"/>
                <a:ea typeface="+mn-ea"/>
              </a:rPr>
              <a:t>Python</a:t>
            </a:r>
            <a:r>
              <a:rPr lang="zh-CN" altLang="en-US" sz="2000" dirty="0">
                <a:latin typeface="+mn-ea"/>
                <a:ea typeface="+mn-ea"/>
              </a:rPr>
              <a:t>语言预先保留的标识符</a:t>
            </a:r>
            <a:r>
              <a:rPr lang="en-US" altLang="zh-CN" sz="2000" dirty="0">
                <a:latin typeface="+mn-ea"/>
                <a:ea typeface="+mn-ea"/>
              </a:rPr>
              <a:t>(identifier)</a:t>
            </a:r>
            <a:r>
              <a:rPr lang="zh-CN" altLang="en-US" sz="2000" dirty="0">
                <a:latin typeface="+mn-ea"/>
                <a:ea typeface="+mn-ea"/>
              </a:rPr>
              <a:t>，这些标识符在</a:t>
            </a:r>
            <a:r>
              <a:rPr lang="en-US" altLang="zh-CN" sz="2000" dirty="0">
                <a:latin typeface="+mn-ea"/>
                <a:ea typeface="+mn-ea"/>
              </a:rPr>
              <a:t>Python</a:t>
            </a:r>
            <a:r>
              <a:rPr lang="zh-CN" altLang="en-US" sz="2000" dirty="0">
                <a:latin typeface="+mn-ea"/>
                <a:ea typeface="+mn-ea"/>
              </a:rPr>
              <a:t>程序中具有特定用途，不能被程序员作为常规变量名，函数名等使用。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关键字（</a:t>
            </a:r>
            <a:r>
              <a:rPr lang="en-US" altLang="zh-CN" sz="2000" dirty="0">
                <a:latin typeface="+mn-ea"/>
                <a:ea typeface="+mn-ea"/>
              </a:rPr>
              <a:t>keyword</a:t>
            </a:r>
            <a:r>
              <a:rPr lang="zh-CN" altLang="en-US" sz="2000" dirty="0">
                <a:latin typeface="+mn-ea"/>
                <a:ea typeface="+mn-ea"/>
              </a:rPr>
              <a:t>）是</a:t>
            </a:r>
            <a:r>
              <a:rPr lang="en-US" altLang="zh-CN" sz="2000" dirty="0">
                <a:latin typeface="+mn-ea"/>
                <a:ea typeface="+mn-ea"/>
              </a:rPr>
              <a:t>Python</a:t>
            </a:r>
            <a:r>
              <a:rPr lang="zh-CN" altLang="en-US" sz="2000" dirty="0">
                <a:latin typeface="+mn-ea"/>
                <a:ea typeface="+mn-ea"/>
              </a:rPr>
              <a:t>语言目前正在使用的保留字。目前未被使用的保留字，在未来版本中可能被使用，成为关键字。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D9950-3FDF-4F57-94CC-69CFCC0E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8A510-07C4-4DE5-B144-CB5CDF6A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75BEDA-57AB-45A0-AEF8-6DF81AD3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58988"/>
              </p:ext>
            </p:extLst>
          </p:nvPr>
        </p:nvGraphicFramePr>
        <p:xfrm>
          <a:off x="3834003" y="3604363"/>
          <a:ext cx="4673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659846862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3123219809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983379514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3651603618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734108860"/>
                    </a:ext>
                  </a:extLst>
                </a:gridCol>
              </a:tblGrid>
              <a:tr h="364949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zh-CN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1"/>
                          </a:solidFill>
                        </a:rPr>
                        <a:t>None</a:t>
                      </a:r>
                      <a:endParaRPr lang="zh-CN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zh-CN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1"/>
                          </a:solidFill>
                        </a:rPr>
                        <a:t>and</a:t>
                      </a:r>
                      <a:endParaRPr lang="zh-CN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accent1"/>
                          </a:solidFill>
                        </a:rPr>
                        <a:t>as</a:t>
                      </a:r>
                      <a:endParaRPr lang="zh-CN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7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assert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break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class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continue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def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del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elif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else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except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finally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8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for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from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global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if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import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in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is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lambda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nonlocal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not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9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or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pass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raise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return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try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59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while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with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yield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async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await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6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9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BB425-D44A-49EB-BEFD-889888DE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数据类型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7E872-0472-4BAB-9BCC-246387DF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4BC33-BE0F-4335-9161-B763993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6D0611-A36B-44A8-9814-4BA39AF1D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7925" y="1407705"/>
            <a:ext cx="6938394" cy="4422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TempStr = input(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in </a:t>
            </a:r>
            <a:r>
              <a:rPr lang="zh-CN" altLang="zh-CN" sz="2000" b="1" dirty="0">
                <a:solidFill>
                  <a:srgbClr val="008080"/>
                </a:solidFill>
                <a:latin typeface="+mn-ea"/>
                <a:ea typeface="+mn-ea"/>
              </a:rPr>
              <a:t>['F','f']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C =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])-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32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in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zh-CN" sz="2000" b="1" dirty="0">
                <a:solidFill>
                  <a:srgbClr val="008080"/>
                </a:solidFill>
                <a:latin typeface="+mn-ea"/>
                <a:ea typeface="+mn-ea"/>
              </a:rPr>
              <a:t>['C','c']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F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1.8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])+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  <a:ea typeface="+mn-ea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  <a:ea typeface="+mn-ea"/>
              </a:rPr>
              <a:t>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9E54A5-AF61-44B5-BA8F-A23AE9166BDE}"/>
              </a:ext>
            </a:extLst>
          </p:cNvPr>
          <p:cNvSpPr txBox="1"/>
          <p:nvPr/>
        </p:nvSpPr>
        <p:spPr>
          <a:xfrm>
            <a:off x="4756558" y="574894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数据类型</a:t>
            </a: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字符串、整出、浮点数、列表</a:t>
            </a:r>
          </a:p>
        </p:txBody>
      </p:sp>
    </p:spTree>
    <p:extLst>
      <p:ext uri="{BB962C8B-B14F-4D97-AF65-F5344CB8AC3E}">
        <p14:creationId xmlns:p14="http://schemas.microsoft.com/office/powerpoint/2010/main" val="11360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84134-5BDD-4C56-9EC9-892FA453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0A02-A113-4D7E-942B-A66A7FC6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144" y="1761187"/>
            <a:ext cx="4589477" cy="47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为什么要有不同的数据类型？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4F3EA-E100-4165-9B4F-C036BEA7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06041-9661-4252-9EC9-96B41DF1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47B1C0-C1D3-4FA0-969B-44BF2B956C42}"/>
              </a:ext>
            </a:extLst>
          </p:cNvPr>
          <p:cNvSpPr/>
          <p:nvPr/>
        </p:nvSpPr>
        <p:spPr>
          <a:xfrm>
            <a:off x="1127887" y="24177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以输入</a:t>
            </a:r>
            <a:r>
              <a:rPr lang="en-US" altLang="zh-CN" dirty="0">
                <a:latin typeface="+mn-ea"/>
              </a:rPr>
              <a:t>1,000</a:t>
            </a:r>
            <a:r>
              <a:rPr lang="zh-CN" altLang="en-US" dirty="0">
                <a:latin typeface="+mn-ea"/>
              </a:rPr>
              <a:t>为例，可以有多少种理解。</a:t>
            </a:r>
            <a:endParaRPr lang="en-US" altLang="zh-CN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456203-1A92-429D-BAC5-0747F353A567}"/>
              </a:ext>
            </a:extLst>
          </p:cNvPr>
          <p:cNvSpPr/>
          <p:nvPr/>
        </p:nvSpPr>
        <p:spPr>
          <a:xfrm>
            <a:off x="1336648" y="28666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latin typeface="+mn-ea"/>
              </a:rPr>
              <a:t>第一种：十进制表示为</a:t>
            </a:r>
            <a:r>
              <a:rPr lang="en-US" altLang="zh-CN">
                <a:latin typeface="+mn-ea"/>
              </a:rPr>
              <a:t>1000</a:t>
            </a:r>
            <a:endParaRPr lang="en-US" altLang="zh-CN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92DE1-10B0-4500-9F48-240FEB448D02}"/>
              </a:ext>
            </a:extLst>
          </p:cNvPr>
          <p:cNvSpPr/>
          <p:nvPr/>
        </p:nvSpPr>
        <p:spPr>
          <a:xfrm>
            <a:off x="1336648" y="3365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第二种：二进制表示为</a:t>
            </a:r>
            <a:r>
              <a:rPr lang="en-US" altLang="zh-CN" dirty="0">
                <a:latin typeface="+mn-ea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AA1080-9DE2-4D5B-A08C-A1C342A0F189}"/>
              </a:ext>
            </a:extLst>
          </p:cNvPr>
          <p:cNvSpPr/>
          <p:nvPr/>
        </p:nvSpPr>
        <p:spPr>
          <a:xfrm>
            <a:off x="1336648" y="3885729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第三种：字符型</a:t>
            </a:r>
            <a:r>
              <a:rPr lang="en-US" altLang="zh-CN" dirty="0">
                <a:latin typeface="+mn-ea"/>
              </a:rPr>
              <a:t>”1,000”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7C298D-8054-4AF7-ABBC-6EDB77684612}"/>
              </a:ext>
            </a:extLst>
          </p:cNvPr>
          <p:cNvSpPr txBox="1"/>
          <p:nvPr/>
        </p:nvSpPr>
        <p:spPr>
          <a:xfrm>
            <a:off x="5921926" y="176118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供计算机程序理解的数据形式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F57544-9BF5-4EB9-A7A3-8954465B64FF}"/>
              </a:ext>
            </a:extLst>
          </p:cNvPr>
          <p:cNvSpPr/>
          <p:nvPr/>
        </p:nvSpPr>
        <p:spPr>
          <a:xfrm>
            <a:off x="6096000" y="2407641"/>
            <a:ext cx="5950591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程序设计语言不允许存在语法歧义，需要定义数据的形式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需要给</a:t>
            </a:r>
            <a:r>
              <a:rPr lang="en-US" altLang="zh-CN" dirty="0"/>
              <a:t>1,000</a:t>
            </a:r>
            <a:r>
              <a:rPr lang="zh-CN" altLang="en-US" dirty="0"/>
              <a:t>关联一种计算机可以理解的形式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程序设计语言通过一定方式向计算机表达数据形式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如：“</a:t>
            </a:r>
            <a:r>
              <a:rPr lang="en-US" altLang="zh-CN" dirty="0"/>
              <a:t>123</a:t>
            </a:r>
            <a:r>
              <a:rPr lang="zh-CN" altLang="en-US" dirty="0"/>
              <a:t>”则表示文本字符串</a:t>
            </a:r>
            <a:r>
              <a:rPr lang="en-US" altLang="zh-CN" dirty="0"/>
              <a:t>123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123</a:t>
            </a:r>
            <a:r>
              <a:rPr lang="zh-CN" altLang="en-US" dirty="0"/>
              <a:t>则表示数字</a:t>
            </a:r>
            <a:r>
              <a:rPr lang="en-US" altLang="zh-CN" dirty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3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3A705-0646-4D94-B7B9-BB0BDCE2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5184D-81E7-4629-BFF6-F62DB901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24" y="1811520"/>
            <a:ext cx="3524077" cy="3523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数据类型的定义：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数值型：</a:t>
            </a:r>
            <a:r>
              <a:rPr lang="en-US" altLang="zh-CN" sz="2400" dirty="0"/>
              <a:t>123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字符型：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”123”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列表型：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[’1,’2’,’3’]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浮点型：</a:t>
            </a:r>
            <a:r>
              <a:rPr lang="en-US" altLang="zh-CN" sz="2400" dirty="0"/>
              <a:t>1.23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9E89E-7B06-45BF-9C7D-7F763EDE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35008-5213-4291-9885-2D6F33B0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934C88-5BDB-4C4E-AD88-F3788878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1228397"/>
            <a:ext cx="585551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 =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])-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32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F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1.8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66ED29-65EA-4A20-B785-B7C6A5DD1FF2}"/>
              </a:ext>
            </a:extLst>
          </p:cNvPr>
          <p:cNvCxnSpPr/>
          <p:nvPr/>
        </p:nvCxnSpPr>
        <p:spPr>
          <a:xfrm>
            <a:off x="8296712" y="3120705"/>
            <a:ext cx="385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5480EB6-1940-42F0-B3E8-4E9492DE067D}"/>
              </a:ext>
            </a:extLst>
          </p:cNvPr>
          <p:cNvCxnSpPr/>
          <p:nvPr/>
        </p:nvCxnSpPr>
        <p:spPr>
          <a:xfrm>
            <a:off x="8682605" y="4355285"/>
            <a:ext cx="385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13FE1A0-DB64-4507-895B-5AAAA6BCC442}"/>
              </a:ext>
            </a:extLst>
          </p:cNvPr>
          <p:cNvSpPr txBox="1"/>
          <p:nvPr/>
        </p:nvSpPr>
        <p:spPr>
          <a:xfrm>
            <a:off x="10913490" y="3619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数值型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2F75F7-18E0-4566-BEE7-4C58C25AB5E5}"/>
              </a:ext>
            </a:extLst>
          </p:cNvPr>
          <p:cNvCxnSpPr>
            <a:cxnSpLocks/>
          </p:cNvCxnSpPr>
          <p:nvPr/>
        </p:nvCxnSpPr>
        <p:spPr>
          <a:xfrm>
            <a:off x="8631001" y="3007508"/>
            <a:ext cx="2282489" cy="70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AA2F38-DA2D-4D06-A15C-412BFB6980C2}"/>
              </a:ext>
            </a:extLst>
          </p:cNvPr>
          <p:cNvCxnSpPr>
            <a:cxnSpLocks/>
          </p:cNvCxnSpPr>
          <p:nvPr/>
        </p:nvCxnSpPr>
        <p:spPr>
          <a:xfrm flipV="1">
            <a:off x="9121186" y="3896512"/>
            <a:ext cx="1792304" cy="365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5E1958C-83D2-4BED-B7D6-A9192154FF53}"/>
              </a:ext>
            </a:extLst>
          </p:cNvPr>
          <p:cNvSpPr/>
          <p:nvPr/>
        </p:nvSpPr>
        <p:spPr>
          <a:xfrm>
            <a:off x="10913490" y="3619514"/>
            <a:ext cx="94015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2DDDAEB-5651-4B70-929F-7B9966B38C8F}"/>
              </a:ext>
            </a:extLst>
          </p:cNvPr>
          <p:cNvCxnSpPr>
            <a:cxnSpLocks/>
          </p:cNvCxnSpPr>
          <p:nvPr/>
        </p:nvCxnSpPr>
        <p:spPr>
          <a:xfrm>
            <a:off x="6762924" y="1989590"/>
            <a:ext cx="323675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664733C-5671-4A52-AD2F-8A34303FD8DB}"/>
              </a:ext>
            </a:extLst>
          </p:cNvPr>
          <p:cNvCxnSpPr>
            <a:cxnSpLocks/>
          </p:cNvCxnSpPr>
          <p:nvPr/>
        </p:nvCxnSpPr>
        <p:spPr>
          <a:xfrm>
            <a:off x="7130642" y="2509707"/>
            <a:ext cx="87245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DBC7EB8-9135-45B9-A1CD-48326FF92E23}"/>
              </a:ext>
            </a:extLst>
          </p:cNvPr>
          <p:cNvCxnSpPr>
            <a:cxnSpLocks/>
          </p:cNvCxnSpPr>
          <p:nvPr/>
        </p:nvCxnSpPr>
        <p:spPr>
          <a:xfrm>
            <a:off x="5998128" y="3429000"/>
            <a:ext cx="2894202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B842AFB-A77D-4BE9-90F1-1D9F76E57946}"/>
              </a:ext>
            </a:extLst>
          </p:cNvPr>
          <p:cNvCxnSpPr>
            <a:cxnSpLocks/>
          </p:cNvCxnSpPr>
          <p:nvPr/>
        </p:nvCxnSpPr>
        <p:spPr>
          <a:xfrm>
            <a:off x="7400486" y="3711846"/>
            <a:ext cx="89622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120F25E-AF2A-42A1-A090-7345FFB787DA}"/>
              </a:ext>
            </a:extLst>
          </p:cNvPr>
          <p:cNvCxnSpPr>
            <a:cxnSpLocks/>
          </p:cNvCxnSpPr>
          <p:nvPr/>
        </p:nvCxnSpPr>
        <p:spPr>
          <a:xfrm>
            <a:off x="5998128" y="4674067"/>
            <a:ext cx="2894202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A999CD7-B287-4F2F-B815-E5F446205E42}"/>
              </a:ext>
            </a:extLst>
          </p:cNvPr>
          <p:cNvCxnSpPr>
            <a:cxnSpLocks/>
          </p:cNvCxnSpPr>
          <p:nvPr/>
        </p:nvCxnSpPr>
        <p:spPr>
          <a:xfrm>
            <a:off x="5998128" y="5629602"/>
            <a:ext cx="1788251" cy="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5315FA3-DF59-4E6E-B47D-577A4F1AB595}"/>
              </a:ext>
            </a:extLst>
          </p:cNvPr>
          <p:cNvCxnSpPr>
            <a:cxnSpLocks/>
          </p:cNvCxnSpPr>
          <p:nvPr/>
        </p:nvCxnSpPr>
        <p:spPr>
          <a:xfrm flipV="1">
            <a:off x="7856319" y="2852864"/>
            <a:ext cx="2411806" cy="252780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95ABCB7-2614-4EC1-B56C-B689438FB92E}"/>
              </a:ext>
            </a:extLst>
          </p:cNvPr>
          <p:cNvCxnSpPr>
            <a:cxnSpLocks/>
          </p:cNvCxnSpPr>
          <p:nvPr/>
        </p:nvCxnSpPr>
        <p:spPr>
          <a:xfrm>
            <a:off x="8320609" y="2026808"/>
            <a:ext cx="1947516" cy="54665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F8EE3D-19CF-4252-82BA-E0AB5DB8C982}"/>
              </a:ext>
            </a:extLst>
          </p:cNvPr>
          <p:cNvCxnSpPr>
            <a:cxnSpLocks/>
          </p:cNvCxnSpPr>
          <p:nvPr/>
        </p:nvCxnSpPr>
        <p:spPr>
          <a:xfrm flipV="1">
            <a:off x="8892330" y="2958671"/>
            <a:ext cx="1375795" cy="156690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D19495-CFBC-4F68-84DC-E3A43412420A}"/>
              </a:ext>
            </a:extLst>
          </p:cNvPr>
          <p:cNvCxnSpPr>
            <a:cxnSpLocks/>
          </p:cNvCxnSpPr>
          <p:nvPr/>
        </p:nvCxnSpPr>
        <p:spPr>
          <a:xfrm flipV="1">
            <a:off x="8859332" y="2686657"/>
            <a:ext cx="1408793" cy="57205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7010BC-E09A-4CDA-A18D-2756C205FE74}"/>
              </a:ext>
            </a:extLst>
          </p:cNvPr>
          <p:cNvCxnSpPr>
            <a:cxnSpLocks/>
          </p:cNvCxnSpPr>
          <p:nvPr/>
        </p:nvCxnSpPr>
        <p:spPr>
          <a:xfrm>
            <a:off x="8468426" y="3567006"/>
            <a:ext cx="2752859" cy="117067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057E3AF-11F0-4C34-B175-0CC88562F294}"/>
              </a:ext>
            </a:extLst>
          </p:cNvPr>
          <p:cNvSpPr/>
          <p:nvPr/>
        </p:nvSpPr>
        <p:spPr>
          <a:xfrm>
            <a:off x="10318458" y="2487168"/>
            <a:ext cx="1035342" cy="52033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D8FED6E-05A0-4061-BBFE-76DE11AC11D9}"/>
              </a:ext>
            </a:extLst>
          </p:cNvPr>
          <p:cNvCxnSpPr>
            <a:cxnSpLocks/>
          </p:cNvCxnSpPr>
          <p:nvPr/>
        </p:nvCxnSpPr>
        <p:spPr>
          <a:xfrm>
            <a:off x="8094994" y="2452244"/>
            <a:ext cx="3129095" cy="21668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A065DE0-0459-4651-B405-458C27DBCF63}"/>
              </a:ext>
            </a:extLst>
          </p:cNvPr>
          <p:cNvSpPr txBox="1"/>
          <p:nvPr/>
        </p:nvSpPr>
        <p:spPr>
          <a:xfrm>
            <a:off x="10398724" y="2560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字符型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6175058-9225-4061-B8B1-F5F238E5E831}"/>
              </a:ext>
            </a:extLst>
          </p:cNvPr>
          <p:cNvSpPr txBox="1"/>
          <p:nvPr/>
        </p:nvSpPr>
        <p:spPr>
          <a:xfrm>
            <a:off x="11271551" y="45452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列表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59EA9A8-817F-4CA2-94E0-0E64A482C467}"/>
              </a:ext>
            </a:extLst>
          </p:cNvPr>
          <p:cNvSpPr/>
          <p:nvPr/>
        </p:nvSpPr>
        <p:spPr>
          <a:xfrm>
            <a:off x="11283193" y="4525576"/>
            <a:ext cx="639025" cy="3651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94A7A11-2806-4BED-BBF3-947A8C07BFEF}"/>
              </a:ext>
            </a:extLst>
          </p:cNvPr>
          <p:cNvCxnSpPr/>
          <p:nvPr/>
        </p:nvCxnSpPr>
        <p:spPr>
          <a:xfrm>
            <a:off x="8875551" y="3120705"/>
            <a:ext cx="41881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FFB7286-E2EA-4303-8480-57C5B925741E}"/>
              </a:ext>
            </a:extLst>
          </p:cNvPr>
          <p:cNvCxnSpPr/>
          <p:nvPr/>
        </p:nvCxnSpPr>
        <p:spPr>
          <a:xfrm>
            <a:off x="5677184" y="4355285"/>
            <a:ext cx="41881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8D7F7C4-2C52-4D20-B21E-4BA3B85CF361}"/>
              </a:ext>
            </a:extLst>
          </p:cNvPr>
          <p:cNvCxnSpPr/>
          <p:nvPr/>
        </p:nvCxnSpPr>
        <p:spPr>
          <a:xfrm>
            <a:off x="9294367" y="2972684"/>
            <a:ext cx="1862991" cy="2496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9DE6D54-A1FB-4EEF-94B5-00735F3C98FD}"/>
              </a:ext>
            </a:extLst>
          </p:cNvPr>
          <p:cNvCxnSpPr>
            <a:cxnSpLocks/>
          </p:cNvCxnSpPr>
          <p:nvPr/>
        </p:nvCxnSpPr>
        <p:spPr>
          <a:xfrm>
            <a:off x="6143462" y="4271344"/>
            <a:ext cx="4995897" cy="13582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90599694-EBBE-4441-B773-876A0EDF106A}"/>
              </a:ext>
            </a:extLst>
          </p:cNvPr>
          <p:cNvSpPr/>
          <p:nvPr/>
        </p:nvSpPr>
        <p:spPr>
          <a:xfrm>
            <a:off x="11249255" y="5349217"/>
            <a:ext cx="779189" cy="365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ECC9DC9-57A1-4E57-97F3-DB7E384CEE6F}"/>
              </a:ext>
            </a:extLst>
          </p:cNvPr>
          <p:cNvSpPr txBox="1"/>
          <p:nvPr/>
        </p:nvSpPr>
        <p:spPr>
          <a:xfrm>
            <a:off x="11221285" y="5349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浮点型</a:t>
            </a:r>
          </a:p>
        </p:txBody>
      </p:sp>
    </p:spTree>
    <p:extLst>
      <p:ext uri="{BB962C8B-B14F-4D97-AF65-F5344CB8AC3E}">
        <p14:creationId xmlns:p14="http://schemas.microsoft.com/office/powerpoint/2010/main" val="17328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1" grpId="1"/>
      <p:bldP spid="20" grpId="0" animBg="1"/>
      <p:bldP spid="20" grpId="1" animBg="1"/>
      <p:bldP spid="61" grpId="0" animBg="1"/>
      <p:bldP spid="61" grpId="1" animBg="1"/>
      <p:bldP spid="74" grpId="0"/>
      <p:bldP spid="74" grpId="1"/>
      <p:bldP spid="77" grpId="0"/>
      <p:bldP spid="77" grpId="1"/>
      <p:bldP spid="78" grpId="0" animBg="1"/>
      <p:bldP spid="78" grpId="1" animBg="1"/>
      <p:bldP spid="88" grpId="0" animBg="1"/>
      <p:bldP spid="88" grpId="1" animBg="1"/>
      <p:bldP spid="89" grpId="0"/>
      <p:bldP spid="8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FCB8-A5A8-4530-BEC3-D06DF0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语句与函数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4D925-9B73-418C-A034-F93FABC5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EB452-778E-491D-899F-B2F5B757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F79B9C-AA8F-4CB4-A046-EF70C825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27" y="1425891"/>
            <a:ext cx="585551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 =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])-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32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F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1.8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78ECF-CF34-4AEB-9969-0507C2D0503B}"/>
              </a:ext>
            </a:extLst>
          </p:cNvPr>
          <p:cNvSpPr txBox="1"/>
          <p:nvPr/>
        </p:nvSpPr>
        <p:spPr>
          <a:xfrm>
            <a:off x="5964573" y="542698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赋值语句</a:t>
            </a:r>
            <a:r>
              <a:rPr lang="zh-CN" altLang="en-US" sz="2000" dirty="0">
                <a:latin typeface="+mn-ea"/>
              </a:rPr>
              <a:t>  有赋值符号构成的一行代码</a:t>
            </a:r>
          </a:p>
        </p:txBody>
      </p:sp>
    </p:spTree>
    <p:extLst>
      <p:ext uri="{BB962C8B-B14F-4D97-AF65-F5344CB8AC3E}">
        <p14:creationId xmlns:p14="http://schemas.microsoft.com/office/powerpoint/2010/main" val="239132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2C08-C151-44F6-9005-07B69DF2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BDFB0-71FC-4D64-8B88-92C00EFC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37B61-F45C-4012-81F8-E73A6223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0F7B86-529E-4CB8-A4AE-EEC2C1FD0C96}"/>
              </a:ext>
            </a:extLst>
          </p:cNvPr>
          <p:cNvSpPr/>
          <p:nvPr/>
        </p:nvSpPr>
        <p:spPr>
          <a:xfrm>
            <a:off x="1400262" y="1803074"/>
            <a:ext cx="8490359" cy="3251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由赋值符号构成的一行代码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+mn-ea"/>
              </a:rPr>
              <a:t>-</a:t>
            </a:r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赋值语句用来给变量赋予新的数据值</a:t>
            </a:r>
            <a:endParaRPr lang="en-US" altLang="zh-CN" sz="2000" dirty="0">
              <a:solidFill>
                <a:srgbClr val="FF00FF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C = (</a:t>
            </a:r>
            <a:r>
              <a:rPr lang="zh-CN" altLang="zh-CN" sz="2000" dirty="0">
                <a:solidFill>
                  <a:srgbClr val="000080"/>
                </a:solidFill>
                <a:latin typeface="+mn-ea"/>
              </a:rPr>
              <a:t>eval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(TempStr[</a:t>
            </a:r>
            <a:r>
              <a:rPr lang="zh-CN" altLang="zh-CN" sz="2000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:-</a:t>
            </a:r>
            <a:r>
              <a:rPr lang="zh-CN" altLang="zh-CN" sz="2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])-</a:t>
            </a:r>
            <a:r>
              <a:rPr lang="zh-CN" altLang="zh-CN" sz="2000" dirty="0">
                <a:solidFill>
                  <a:srgbClr val="0000FF"/>
                </a:solidFill>
                <a:latin typeface="+mn-ea"/>
              </a:rPr>
              <a:t>32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)/</a:t>
            </a:r>
            <a:r>
              <a:rPr lang="zh-CN" altLang="zh-CN" sz="2000" dirty="0">
                <a:solidFill>
                  <a:srgbClr val="0000FF"/>
                </a:solidFill>
                <a:latin typeface="+mn-ea"/>
              </a:rPr>
              <a:t>1.8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#</a:t>
            </a:r>
            <a:r>
              <a:rPr lang="zh-CN" altLang="en-US" sz="2000" dirty="0">
                <a:latin typeface="+mn-ea"/>
              </a:rPr>
              <a:t>右侧运算结果赋值给变量</a:t>
            </a:r>
            <a:r>
              <a:rPr lang="en-US" altLang="zh-CN" sz="2000" dirty="0">
                <a:latin typeface="+mn-ea"/>
              </a:rPr>
              <a:t>C</a:t>
            </a:r>
            <a:endParaRPr lang="zh-CN" altLang="en-US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+mn-ea"/>
              </a:rPr>
              <a:t>-</a:t>
            </a:r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赋值语句右侧的数据类型同时作用与变量</a:t>
            </a:r>
            <a:endParaRPr lang="en-US" altLang="zh-CN" sz="2000" dirty="0">
              <a:solidFill>
                <a:srgbClr val="FF00FF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TempStr = </a:t>
            </a:r>
            <a:r>
              <a:rPr lang="zh-CN" altLang="zh-CN" sz="2000" dirty="0">
                <a:solidFill>
                  <a:srgbClr val="000080"/>
                </a:solidFill>
                <a:latin typeface="+mn-ea"/>
              </a:rPr>
              <a:t>input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b="1" dirty="0">
                <a:solidFill>
                  <a:srgbClr val="008080"/>
                </a:solidFill>
                <a:latin typeface="+mn-ea"/>
              </a:rPr>
              <a:t>“</a:t>
            </a:r>
            <a:r>
              <a:rPr lang="zh-CN" altLang="zh-CN" sz="2000" b="1" dirty="0">
                <a:solidFill>
                  <a:srgbClr val="008080"/>
                </a:solidFill>
                <a:latin typeface="+mn-ea"/>
              </a:rPr>
              <a:t>请输入带有符号的温度值：</a:t>
            </a:r>
            <a:r>
              <a:rPr lang="zh-CN" altLang="en-US" sz="2000" b="1" dirty="0">
                <a:solidFill>
                  <a:srgbClr val="008080"/>
                </a:solidFill>
                <a:latin typeface="+mn-ea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 #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input(“”)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返回一个字符串，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TempStr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也是字符串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16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FCB8-A5A8-4530-BEC3-D06DF0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语句与函数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4D925-9B73-418C-A034-F93FABC5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EB452-778E-491D-899F-B2F5B757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F79B9C-AA8F-4CB4-A046-EF70C825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27" y="1425891"/>
            <a:ext cx="585551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 = input(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C = (eval(TempStr[0:-1])-32)/1.8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F = 1.8*eval(TempStr[0:-1])+32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78ECF-CF34-4AEB-9969-0507C2D0503B}"/>
              </a:ext>
            </a:extLst>
          </p:cNvPr>
          <p:cNvSpPr txBox="1"/>
          <p:nvPr/>
        </p:nvSpPr>
        <p:spPr>
          <a:xfrm>
            <a:off x="5964573" y="5426986"/>
            <a:ext cx="56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分支语句</a:t>
            </a:r>
            <a:r>
              <a:rPr lang="zh-CN" altLang="en-US" sz="2000" dirty="0">
                <a:latin typeface="+mn-ea"/>
              </a:rPr>
              <a:t>  由判断条件决定程序运行方向的语句</a:t>
            </a:r>
          </a:p>
        </p:txBody>
      </p:sp>
    </p:spTree>
    <p:extLst>
      <p:ext uri="{BB962C8B-B14F-4D97-AF65-F5344CB8AC3E}">
        <p14:creationId xmlns:p14="http://schemas.microsoft.com/office/powerpoint/2010/main" val="32407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C944-F072-4790-82C8-3BC5C43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AC31F-058D-4146-917B-B58009A6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B4FE6-72C2-474D-B822-D6A3F251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CC376A-7FFB-444E-928A-8B04B9D850F0}"/>
              </a:ext>
            </a:extLst>
          </p:cNvPr>
          <p:cNvSpPr/>
          <p:nvPr/>
        </p:nvSpPr>
        <p:spPr>
          <a:xfrm>
            <a:off x="1437314" y="1774578"/>
            <a:ext cx="7639574" cy="288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由判断条件决定程序运行方向的语句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使用保留字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if elif else</a:t>
            </a:r>
            <a:r>
              <a:rPr lang="zh-CN" altLang="en-US" sz="2000" dirty="0">
                <a:latin typeface="+mn-ea"/>
              </a:rPr>
              <a:t>构成条件判断的分支结构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80"/>
                </a:solidFill>
                <a:latin typeface="+mn-ea"/>
              </a:rPr>
              <a:t>  </a:t>
            </a:r>
            <a:r>
              <a:rPr lang="zh-CN" altLang="zh-CN" sz="2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TempStr[-</a:t>
            </a:r>
            <a:r>
              <a:rPr lang="zh-CN" altLang="zh-CN" sz="2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zh-CN" altLang="zh-CN" sz="2000" b="1" dirty="0">
                <a:solidFill>
                  <a:srgbClr val="000080"/>
                </a:solidFill>
                <a:latin typeface="+mn-ea"/>
              </a:rPr>
              <a:t>in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[</a:t>
            </a:r>
            <a:r>
              <a:rPr lang="zh-CN" altLang="zh-CN" sz="2000" b="1" dirty="0">
                <a:solidFill>
                  <a:srgbClr val="008080"/>
                </a:solidFill>
                <a:latin typeface="+mn-ea"/>
              </a:rPr>
              <a:t>'F'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zh-CN" sz="2000" b="1" dirty="0">
                <a:solidFill>
                  <a:srgbClr val="008080"/>
                </a:solidFill>
                <a:latin typeface="+mn-ea"/>
              </a:rPr>
              <a:t>'f</a:t>
            </a:r>
            <a:r>
              <a:rPr lang="zh-CN" altLang="en-US" sz="2000" b="1" dirty="0">
                <a:solidFill>
                  <a:srgbClr val="008080"/>
                </a:solidFill>
                <a:latin typeface="+mn-ea"/>
              </a:rPr>
              <a:t>’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]: 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#</a:t>
            </a:r>
            <a:r>
              <a:rPr lang="zh-CN" altLang="en-US" sz="2000" dirty="0">
                <a:latin typeface="+mn-ea"/>
              </a:rPr>
              <a:t>如果条件为</a:t>
            </a:r>
            <a:r>
              <a:rPr lang="en-US" altLang="zh-CN" sz="2000" dirty="0">
                <a:latin typeface="+mn-ea"/>
              </a:rPr>
              <a:t>True</a:t>
            </a:r>
            <a:r>
              <a:rPr lang="zh-CN" altLang="en-US" sz="2000" dirty="0">
                <a:latin typeface="+mn-ea"/>
              </a:rPr>
              <a:t>则执行冒号后语句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每个保留字所在行最后存在一个冒号（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），语法的一部分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冒号及后续缩进用来表示后续语句与条件的所属关系</a:t>
            </a:r>
          </a:p>
        </p:txBody>
      </p:sp>
    </p:spTree>
    <p:extLst>
      <p:ext uri="{BB962C8B-B14F-4D97-AF65-F5344CB8AC3E}">
        <p14:creationId xmlns:p14="http://schemas.microsoft.com/office/powerpoint/2010/main" val="100836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CFA41-F0A2-4B92-A954-A74378B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语句与函数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8564C-F659-4FD3-91CF-B6359459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53CD0-EC33-4C50-9E5D-E5513BC9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379C47-8729-40E5-8981-0208902D8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4368" y="1462299"/>
            <a:ext cx="6275665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TempStr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C =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TempStr[0:-1]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32)/1.8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F = 1.8*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TempStr[0:-1]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035EA2-4215-4CE7-9328-988CFA0533AB}"/>
              </a:ext>
            </a:extLst>
          </p:cNvPr>
          <p:cNvSpPr txBox="1"/>
          <p:nvPr/>
        </p:nvSpPr>
        <p:spPr>
          <a:xfrm>
            <a:off x="5735116" y="5552900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+mj-ea"/>
                <a:ea typeface="+mj-ea"/>
              </a:rPr>
              <a:t>函数</a:t>
            </a:r>
            <a:r>
              <a:rPr lang="zh-CN" altLang="en-US" sz="2000" dirty="0">
                <a:latin typeface="+mj-ea"/>
                <a:ea typeface="+mj-ea"/>
              </a:rPr>
              <a:t>   根据输入参数产生不同输出的功能过程</a:t>
            </a:r>
          </a:p>
        </p:txBody>
      </p:sp>
    </p:spTree>
    <p:extLst>
      <p:ext uri="{BB962C8B-B14F-4D97-AF65-F5344CB8AC3E}">
        <p14:creationId xmlns:p14="http://schemas.microsoft.com/office/powerpoint/2010/main" val="29966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63B35-E234-46F1-A88E-FD41134C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62D17-F777-43B7-9CFB-18CD796A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965"/>
            <a:ext cx="10515600" cy="35238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根据输入参数产生不同输出的功能过程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类似数学中的函数，</a:t>
            </a:r>
            <a:r>
              <a:rPr lang="en-US" altLang="zh-CN" sz="2400" dirty="0"/>
              <a:t>y = f(x)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zh-CN" altLang="zh-CN" sz="2400" dirty="0">
                <a:solidFill>
                  <a:srgbClr val="000080"/>
                </a:solidFill>
              </a:rPr>
              <a:t> print</a:t>
            </a:r>
            <a:r>
              <a:rPr lang="zh-CN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b="1" dirty="0">
                <a:solidFill>
                  <a:srgbClr val="008080"/>
                </a:solidFill>
              </a:rPr>
              <a:t>“</a:t>
            </a:r>
            <a:r>
              <a:rPr lang="zh-CN" altLang="zh-CN" sz="2400" b="1" dirty="0">
                <a:solidFill>
                  <a:srgbClr val="008080"/>
                </a:solidFill>
              </a:rPr>
              <a:t>输入格式错误</a:t>
            </a:r>
            <a:r>
              <a:rPr lang="zh-CN" altLang="en-US" sz="2400" b="1" dirty="0">
                <a:solidFill>
                  <a:srgbClr val="008080"/>
                </a:solidFill>
              </a:rPr>
              <a:t>”</a:t>
            </a:r>
            <a:r>
              <a:rPr lang="zh-CN" altLang="zh-CN" sz="2400" dirty="0">
                <a:solidFill>
                  <a:srgbClr val="000000"/>
                </a:solidFill>
              </a:rPr>
              <a:t>)</a:t>
            </a:r>
            <a:r>
              <a:rPr lang="en-US" altLang="zh-CN" sz="2400" dirty="0">
                <a:solidFill>
                  <a:srgbClr val="000000"/>
                </a:solidFill>
              </a:rPr>
              <a:t>  #</a:t>
            </a:r>
            <a:r>
              <a:rPr lang="zh-CN" altLang="en-US" sz="2400" dirty="0">
                <a:solidFill>
                  <a:srgbClr val="000000"/>
                </a:solidFill>
              </a:rPr>
              <a:t>打印输出 “输入格式错误”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函数采用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zh-CN" altLang="en-US" sz="2400" dirty="0">
                <a:solidFill>
                  <a:srgbClr val="000000"/>
                </a:solidFill>
              </a:rPr>
              <a:t>函数名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zh-CN" altLang="en-US" sz="2400" dirty="0">
                <a:solidFill>
                  <a:srgbClr val="000000"/>
                </a:solidFill>
              </a:rPr>
              <a:t>参数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）方式使用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 eval(TempStr[0:1])</a:t>
            </a:r>
            <a:r>
              <a:rPr lang="zh-CN" altLang="en-US" sz="2400" dirty="0">
                <a:solidFill>
                  <a:srgbClr val="000000"/>
                </a:solidFill>
              </a:rPr>
              <a:t>是参数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57E21B-C7E1-4813-A2A1-AAABDB0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A2E7-BDFD-4781-A2C6-B1FF7F7D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18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3A3E96-6DD3-4515-9C43-0937645D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394420"/>
            <a:ext cx="9605948" cy="231866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语法基本元素</a:t>
            </a:r>
          </a:p>
        </p:txBody>
      </p:sp>
    </p:spTree>
    <p:extLst>
      <p:ext uri="{BB962C8B-B14F-4D97-AF65-F5344CB8AC3E}">
        <p14:creationId xmlns:p14="http://schemas.microsoft.com/office/powerpoint/2010/main" val="377591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1BB8D-D0C1-47AD-883D-7C5EC181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170F7-6661-4064-9FAD-58BD1CBE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72B01-4CF3-4C3F-9346-B47249BA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ABFF35-DC0A-41B8-9DB0-05DCE5A2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27" y="1425891"/>
            <a:ext cx="585551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C = (eval(TempStr[0:-1])-32)/1.8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F = 1.8*eval(TempStr[0:-1])+32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9CD859-3FE7-46F9-BE35-B839E389B181}"/>
              </a:ext>
            </a:extLst>
          </p:cNvPr>
          <p:cNvSpPr txBox="1"/>
          <p:nvPr/>
        </p:nvSpPr>
        <p:spPr>
          <a:xfrm>
            <a:off x="6471685" y="5129997"/>
            <a:ext cx="401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输入  </a:t>
            </a:r>
            <a:r>
              <a:rPr lang="zh-CN" altLang="en-US" sz="2000" dirty="0">
                <a:latin typeface="+mn-ea"/>
              </a:rPr>
              <a:t>程序获得外部信息的过程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387B67-A259-4D4D-9E52-D140B068ED53}"/>
              </a:ext>
            </a:extLst>
          </p:cNvPr>
          <p:cNvSpPr txBox="1"/>
          <p:nvPr/>
        </p:nvSpPr>
        <p:spPr>
          <a:xfrm>
            <a:off x="6471685" y="562704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FF"/>
                </a:solidFill>
                <a:latin typeface="+mn-ea"/>
              </a:rPr>
              <a:t>input() </a:t>
            </a:r>
            <a:r>
              <a:rPr lang="zh-CN" altLang="en-US" sz="2000" dirty="0">
                <a:latin typeface="+mn-ea"/>
              </a:rPr>
              <a:t>从控制台获得用户输入</a:t>
            </a:r>
          </a:p>
        </p:txBody>
      </p:sp>
    </p:spTree>
    <p:extLst>
      <p:ext uri="{BB962C8B-B14F-4D97-AF65-F5344CB8AC3E}">
        <p14:creationId xmlns:p14="http://schemas.microsoft.com/office/powerpoint/2010/main" val="7704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0C81C-D46F-4B99-95EF-449D38E8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F9500-CE93-4DDD-A83A-BDC124C2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2D99A-6A6F-45A3-89BE-9F28772B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4E4ECD-EC82-4938-9E26-4F17934B2BFE}"/>
              </a:ext>
            </a:extLst>
          </p:cNvPr>
          <p:cNvSpPr/>
          <p:nvPr/>
        </p:nvSpPr>
        <p:spPr>
          <a:xfrm>
            <a:off x="1325444" y="1690688"/>
            <a:ext cx="8850402" cy="288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从控制台获得用户输入的函数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-input()</a:t>
            </a:r>
            <a:r>
              <a:rPr lang="zh-CN" altLang="en-US" sz="2000" dirty="0">
                <a:latin typeface="+mn-ea"/>
              </a:rPr>
              <a:t>函数的使用格式：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&lt;</a:t>
            </a:r>
            <a:r>
              <a:rPr lang="zh-CN" altLang="en-US" sz="2000" dirty="0">
                <a:latin typeface="+mn-ea"/>
              </a:rPr>
              <a:t>变量</a:t>
            </a:r>
            <a:r>
              <a:rPr lang="en-US" altLang="zh-CN" sz="2000" dirty="0">
                <a:latin typeface="+mn-ea"/>
              </a:rPr>
              <a:t>&gt; = input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提示信息字符串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>
                <a:latin typeface="+mn-ea"/>
              </a:rPr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-</a:t>
            </a:r>
            <a:r>
              <a:rPr lang="zh-CN" altLang="en-US" sz="2000" dirty="0">
                <a:latin typeface="+mn-ea"/>
              </a:rPr>
              <a:t>用户输入的信息以字符串类型保存在</a:t>
            </a: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变量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>
                <a:latin typeface="+mn-ea"/>
              </a:rPr>
              <a:t>中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TempStr = </a:t>
            </a:r>
            <a:r>
              <a:rPr lang="zh-CN" altLang="zh-CN" sz="2000" dirty="0">
                <a:solidFill>
                  <a:srgbClr val="000080"/>
                </a:solidFill>
                <a:latin typeface="+mn-ea"/>
              </a:rPr>
              <a:t>input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zh-CN" sz="2000" b="1" dirty="0">
                <a:solidFill>
                  <a:srgbClr val="008080"/>
                </a:solidFill>
                <a:latin typeface="+mn-ea"/>
              </a:rPr>
              <a:t>"请输入带有符号的温度值："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) 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#TempStr</a:t>
            </a:r>
            <a:r>
              <a:rPr lang="zh-CN" altLang="en-US" sz="2000" dirty="0">
                <a:latin typeface="+mn-ea"/>
              </a:rPr>
              <a:t>保存用户输入的信息</a:t>
            </a:r>
          </a:p>
        </p:txBody>
      </p:sp>
    </p:spTree>
    <p:extLst>
      <p:ext uri="{BB962C8B-B14F-4D97-AF65-F5344CB8AC3E}">
        <p14:creationId xmlns:p14="http://schemas.microsoft.com/office/powerpoint/2010/main" val="373569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0D723-6B3A-44E1-B3CD-AD1F452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079AD-AE52-4A83-BA20-DF748C13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4A7F3-F5EE-4695-B6FB-32613953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5B3ED4-ABA4-4B56-8302-E36B273E8C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8000"/>
            <a:ext cx="10515600" cy="4457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 = input(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C = (eval(TempStr[0:-1])-32)/1.8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F = 1.8*eval(TempStr[0:-1])+32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C82B0C-5132-4847-B637-D316A5B83947}"/>
              </a:ext>
            </a:extLst>
          </p:cNvPr>
          <p:cNvSpPr txBox="1"/>
          <p:nvPr/>
        </p:nvSpPr>
        <p:spPr>
          <a:xfrm>
            <a:off x="6096000" y="5625925"/>
            <a:ext cx="56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FF"/>
                </a:solidFill>
                <a:latin typeface="+mn-ea"/>
              </a:rPr>
              <a:t>print()  </a:t>
            </a:r>
            <a:r>
              <a:rPr lang="zh-CN" altLang="en-US" sz="2000" dirty="0">
                <a:latin typeface="+mn-ea"/>
              </a:rPr>
              <a:t>以字符串形式向控制台输出结果的函数</a:t>
            </a:r>
          </a:p>
        </p:txBody>
      </p:sp>
    </p:spTree>
    <p:extLst>
      <p:ext uri="{BB962C8B-B14F-4D97-AF65-F5344CB8AC3E}">
        <p14:creationId xmlns:p14="http://schemas.microsoft.com/office/powerpoint/2010/main" val="113730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B58D-5B05-4348-900F-61E241F4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0FF07B-599D-44AD-B92E-3EFB3B6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4BD15-0DCB-4988-9C37-7559FF78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C22480-185F-45E4-B13E-B33E479C23A3}"/>
              </a:ext>
            </a:extLst>
          </p:cNvPr>
          <p:cNvSpPr txBox="1"/>
          <p:nvPr/>
        </p:nvSpPr>
        <p:spPr>
          <a:xfrm>
            <a:off x="1241554" y="1749411"/>
            <a:ext cx="7810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以</a:t>
            </a:r>
            <a:r>
              <a:rPr lang="zh-CN" altLang="en-US" sz="2000" dirty="0">
                <a:latin typeface="+mn-ea"/>
              </a:rPr>
              <a:t>字符形式向控制台输出结果的函数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-print()</a:t>
            </a:r>
            <a:r>
              <a:rPr lang="zh-CN" altLang="en-US" sz="2000" dirty="0">
                <a:latin typeface="+mn-ea"/>
              </a:rPr>
              <a:t>函数的基本使用格式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print(&lt;</a:t>
            </a:r>
            <a:r>
              <a:rPr lang="zh-CN" altLang="en-US" sz="2000" dirty="0">
                <a:latin typeface="+mn-ea"/>
              </a:rPr>
              <a:t>拟输出字符串或字符串变量</a:t>
            </a:r>
            <a:r>
              <a:rPr lang="en-US" altLang="zh-CN" sz="2000" dirty="0">
                <a:latin typeface="+mn-ea"/>
              </a:rPr>
              <a:t>&gt;)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字符串类型的一对引号仅在程序内部使用，输出无引号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80"/>
                </a:solidFill>
                <a:latin typeface="+mn-ea"/>
              </a:rPr>
              <a:t>  </a:t>
            </a:r>
            <a:r>
              <a:rPr lang="zh-CN" altLang="zh-CN" sz="2000" dirty="0">
                <a:solidFill>
                  <a:srgbClr val="000080"/>
                </a:solidFill>
                <a:latin typeface="+mn-ea"/>
              </a:rPr>
              <a:t>print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b="1" dirty="0">
                <a:solidFill>
                  <a:srgbClr val="008080"/>
                </a:solidFill>
                <a:latin typeface="+mn-ea"/>
              </a:rPr>
              <a:t>“</a:t>
            </a:r>
            <a:r>
              <a:rPr lang="zh-CN" altLang="zh-CN" sz="2000" b="1" dirty="0">
                <a:solidFill>
                  <a:srgbClr val="008080"/>
                </a:solidFill>
                <a:latin typeface="+mn-ea"/>
              </a:rPr>
              <a:t>输入格式错误</a:t>
            </a:r>
            <a:r>
              <a:rPr lang="zh-CN" altLang="en-US" sz="2000" b="1" dirty="0">
                <a:solidFill>
                  <a:srgbClr val="008080"/>
                </a:solidFill>
                <a:latin typeface="+mn-ea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#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向控制台输出 输入格式错误</a:t>
            </a:r>
            <a:endParaRPr lang="en-US" altLang="zh-CN" sz="20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23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C58FF-7C11-43F0-92DB-8CCCB40F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790B9-ABE5-4FB4-8B37-F0F5E143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965"/>
            <a:ext cx="10331836" cy="931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print()</a:t>
            </a:r>
            <a:r>
              <a:rPr lang="zh-CN" altLang="en-US" sz="2000" dirty="0"/>
              <a:t>函数格式化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0"/>
                </a:solidFill>
              </a:rPr>
              <a:t>   </a:t>
            </a:r>
            <a:r>
              <a:rPr lang="zh-CN" altLang="zh-CN" sz="2000" dirty="0">
                <a:solidFill>
                  <a:srgbClr val="000080"/>
                </a:solidFill>
              </a:rPr>
              <a:t>print</a:t>
            </a:r>
            <a:r>
              <a:rPr lang="zh-CN" altLang="zh-CN" sz="2000" dirty="0">
                <a:solidFill>
                  <a:srgbClr val="000000"/>
                </a:solidFill>
              </a:rPr>
              <a:t>(</a:t>
            </a:r>
            <a:r>
              <a:rPr lang="zh-CN" altLang="zh-CN" sz="2000" b="1" dirty="0">
                <a:solidFill>
                  <a:srgbClr val="008080"/>
                </a:solidFill>
              </a:rPr>
              <a:t>"转换后的温度是{:.2f}C"</a:t>
            </a:r>
            <a:r>
              <a:rPr lang="zh-CN" altLang="zh-CN" sz="2000" dirty="0">
                <a:solidFill>
                  <a:srgbClr val="000000"/>
                </a:solidFill>
              </a:rPr>
              <a:t>.format(C))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2BDF9-4701-4C6D-B33F-9103AD63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049C3-4E95-41C9-87E9-C45DD468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C57E3E-8A0C-4182-89FB-0368D541BD0E}"/>
              </a:ext>
            </a:extLst>
          </p:cNvPr>
          <p:cNvCxnSpPr>
            <a:cxnSpLocks/>
          </p:cNvCxnSpPr>
          <p:nvPr/>
        </p:nvCxnSpPr>
        <p:spPr>
          <a:xfrm>
            <a:off x="4117040" y="2516697"/>
            <a:ext cx="552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542FEC32-0B4A-40D6-B4C8-B5845B99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01" y="2610664"/>
            <a:ext cx="2110897" cy="64476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603EDED-75B4-4ED1-B7C9-5EAAB6B78CFA}"/>
              </a:ext>
            </a:extLst>
          </p:cNvPr>
          <p:cNvSpPr/>
          <p:nvPr/>
        </p:nvSpPr>
        <p:spPr>
          <a:xfrm>
            <a:off x="1094839" y="5429113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eval()</a:t>
            </a:r>
            <a:r>
              <a:rPr lang="zh-CN" altLang="en-US" sz="2000" dirty="0">
                <a:latin typeface="+mn-ea"/>
              </a:rPr>
              <a:t>函数：去掉参数最外侧引号并执行余下语句的函数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3AD1AD-B695-44C4-BF4B-26897E15BE32}"/>
              </a:ext>
            </a:extLst>
          </p:cNvPr>
          <p:cNvSpPr txBox="1"/>
          <p:nvPr/>
        </p:nvSpPr>
        <p:spPr>
          <a:xfrm>
            <a:off x="4437601" y="358384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{}</a:t>
            </a:r>
            <a:r>
              <a:rPr lang="zh-CN" altLang="en-US" sz="2000" dirty="0">
                <a:latin typeface="+mn-ea"/>
              </a:rPr>
              <a:t>表示槽，后续变量填充到槽中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A2FE59-9DB6-4268-9430-1C63283B335C}"/>
              </a:ext>
            </a:extLst>
          </p:cNvPr>
          <p:cNvSpPr txBox="1"/>
          <p:nvPr/>
        </p:nvSpPr>
        <p:spPr>
          <a:xfrm>
            <a:off x="3283438" y="430047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{</a:t>
            </a:r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:.2f</a:t>
            </a:r>
            <a:r>
              <a:rPr lang="en-US" altLang="zh-CN" sz="2000" dirty="0">
                <a:latin typeface="+mn-ea"/>
              </a:rPr>
              <a:t>}</a:t>
            </a:r>
            <a:r>
              <a:rPr lang="zh-CN" altLang="en-US" sz="2000" dirty="0">
                <a:latin typeface="+mn-ea"/>
              </a:rPr>
              <a:t>表示将变量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填充到这个位置时取小数点后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14C8EB-1A67-4576-9499-56DC389E7083}"/>
              </a:ext>
            </a:extLst>
          </p:cNvPr>
          <p:cNvSpPr txBox="1"/>
          <p:nvPr/>
        </p:nvSpPr>
        <p:spPr>
          <a:xfrm>
            <a:off x="2533476" y="4863977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如</a:t>
            </a:r>
            <a:r>
              <a:rPr lang="en-US" altLang="zh-CN" sz="2000" dirty="0">
                <a:latin typeface="+mn-ea"/>
              </a:rPr>
              <a:t>:C = 3.1415926</a:t>
            </a:r>
            <a:r>
              <a:rPr lang="zh-CN" altLang="en-US" sz="2000" dirty="0">
                <a:latin typeface="+mn-ea"/>
              </a:rPr>
              <a:t>，经过上述</a:t>
            </a:r>
            <a:r>
              <a:rPr lang="en-US" altLang="zh-CN" sz="2000" dirty="0">
                <a:latin typeface="+mn-ea"/>
              </a:rPr>
              <a:t>print()</a:t>
            </a:r>
            <a:r>
              <a:rPr lang="zh-CN" altLang="en-US" sz="2000" dirty="0">
                <a:latin typeface="+mn-ea"/>
              </a:rPr>
              <a:t>函数进行输出后，得到的值为</a:t>
            </a:r>
            <a:r>
              <a:rPr lang="en-US" altLang="zh-CN" sz="2000" dirty="0">
                <a:latin typeface="+mn-ea"/>
              </a:rPr>
              <a:t>3.14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098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F566EA-AF15-4115-A046-8075C5C78770}"/>
              </a:ext>
            </a:extLst>
          </p:cNvPr>
          <p:cNvSpPr txBox="1"/>
          <p:nvPr/>
        </p:nvSpPr>
        <p:spPr>
          <a:xfrm>
            <a:off x="1322946" y="1678476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在本节课中主要对温度转换实例中的语法元素进行了详细讲解。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3D122-6A40-47A7-B1E7-6A49E7C7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89F6-D5D5-4F54-BCA7-E62746990C79}" type="datetime2">
              <a:rPr lang="zh-CN" altLang="en-US" smtClean="0"/>
              <a:t>2019年5月24日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CA676-A509-4C97-85FF-81CDA2E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9FBFDE-3AF2-4948-9903-D5B81A318B15}"/>
              </a:ext>
            </a:extLst>
          </p:cNvPr>
          <p:cNvSpPr txBox="1"/>
          <p:nvPr/>
        </p:nvSpPr>
        <p:spPr>
          <a:xfrm>
            <a:off x="3749879" y="2413337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THANK!</a:t>
            </a:r>
            <a:endParaRPr lang="zh-CN" alt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3FBF8-E832-4588-A3D0-3413F77F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5C48C-24BA-43C4-8E0D-BA8258BC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850" y="6389995"/>
            <a:ext cx="1509100" cy="365125"/>
          </a:xfrm>
        </p:spPr>
        <p:txBody>
          <a:bodyPr/>
          <a:lstStyle/>
          <a:p>
            <a:fld id="{B54B1B3F-41A0-4D39-9E2B-2F88DC9BDF5B}" type="datetime2">
              <a:rPr lang="zh-CN" altLang="en-US" smtClean="0"/>
              <a:t>2019年5月24日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06E784-0466-47D8-9000-863BFDCC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058" y="1349104"/>
            <a:ext cx="7474172" cy="63934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D55D4E0-60E3-4544-9027-2E528C0D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731" y="2323304"/>
            <a:ext cx="5349441" cy="93270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>
                <a:latin typeface="+mn-ea"/>
                <a:ea typeface="+mn-ea"/>
              </a:rPr>
              <a:t>1. Python</a:t>
            </a:r>
            <a:r>
              <a:rPr lang="zh-CN" altLang="en-US" sz="2400" b="1" dirty="0">
                <a:latin typeface="+mn-ea"/>
                <a:ea typeface="+mn-ea"/>
              </a:rPr>
              <a:t>程序语法元素分析</a:t>
            </a:r>
          </a:p>
        </p:txBody>
      </p:sp>
    </p:spTree>
    <p:extLst>
      <p:ext uri="{BB962C8B-B14F-4D97-AF65-F5344CB8AC3E}">
        <p14:creationId xmlns:p14="http://schemas.microsoft.com/office/powerpoint/2010/main" val="17902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5DBC-89E4-4106-BA12-515D8FD7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实例代码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A752A-467C-4C5C-9C43-1BBD60B1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2B798-63FC-48EE-82F8-BB75791D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C7645F6-7D7A-4D19-B863-5EBA0C0A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27" y="1425891"/>
            <a:ext cx="585551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 =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])-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32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F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1.8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BA9EDC-BF0C-4D2A-A1AC-A886D85C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24" y="2759843"/>
            <a:ext cx="5190476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7792E76A-52A5-41B3-ABF9-46351BCC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69" y="5500172"/>
            <a:ext cx="990600" cy="5001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1F1314-A042-4B6E-8B3D-781AA14F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69" y="3956844"/>
            <a:ext cx="990600" cy="8001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3BB316B-10A7-4E36-BB9E-B0792145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69" y="2713421"/>
            <a:ext cx="990600" cy="800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480B63-E98D-4394-A1CA-B3A33613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程序格式框架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EBE1D5-4D79-43B7-92DB-CABFF0634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5168" y="1543073"/>
            <a:ext cx="6182703" cy="44572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TempStr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C =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])-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32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1.8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650C3-82A9-4B1F-AA89-8D81C13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91986-7621-43A8-83C5-3B49FBA4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F563A2-BC4B-47BC-8761-14AEFEC347F2}"/>
              </a:ext>
            </a:extLst>
          </p:cNvPr>
          <p:cNvSpPr txBox="1"/>
          <p:nvPr/>
        </p:nvSpPr>
        <p:spPr>
          <a:xfrm>
            <a:off x="5338842" y="5286067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缩进</a:t>
            </a: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一行代码开始前的空白区域，表达程序的格式框架。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176B42-8730-402B-989C-5E20690AB29E}"/>
              </a:ext>
            </a:extLst>
          </p:cNvPr>
          <p:cNvSpPr txBox="1"/>
          <p:nvPr/>
        </p:nvSpPr>
        <p:spPr>
          <a:xfrm>
            <a:off x="5338842" y="5760229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高亮</a:t>
            </a:r>
            <a:r>
              <a:rPr lang="zh-CN" altLang="en-US" sz="2000" dirty="0">
                <a:latin typeface="+mn-ea"/>
              </a:rPr>
              <a:t>  编程的色彩辅助体系，并非语法要求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237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FFA29-44EF-4B93-B7C9-2828E060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程序格式框架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62CD9-979F-497A-83D5-4E406510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48" y="1810388"/>
            <a:ext cx="10721829" cy="19898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FF"/>
                </a:solidFill>
                <a:latin typeface="+mn-ea"/>
                <a:ea typeface="+mn-ea"/>
              </a:rPr>
              <a:t>代码高亮：</a:t>
            </a:r>
            <a:r>
              <a:rPr lang="zh-CN" altLang="en-US" sz="2000" dirty="0">
                <a:latin typeface="+mn-ea"/>
                <a:ea typeface="+mn-ea"/>
              </a:rPr>
              <a:t>编程的色彩辅助体系，并非语法要求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FF"/>
                </a:solidFill>
                <a:latin typeface="+mn-ea"/>
                <a:ea typeface="+mn-ea"/>
              </a:rPr>
              <a:t>缩进：</a:t>
            </a:r>
            <a:r>
              <a:rPr lang="zh-CN" altLang="en-US" sz="2000" dirty="0">
                <a:latin typeface="+mn-ea"/>
                <a:ea typeface="+mn-ea"/>
              </a:rPr>
              <a:t>一行代码开始前的空白区域，表达程序的格式框架，在</a:t>
            </a:r>
            <a:r>
              <a:rPr lang="en-US" altLang="zh-CN" sz="2000" dirty="0">
                <a:latin typeface="+mn-ea"/>
                <a:ea typeface="+mn-ea"/>
              </a:rPr>
              <a:t>Python</a:t>
            </a:r>
            <a:r>
              <a:rPr lang="zh-CN" altLang="en-US" sz="2000" dirty="0">
                <a:latin typeface="+mn-ea"/>
                <a:ea typeface="+mn-ea"/>
              </a:rPr>
              <a:t>中缩进是语法的一部分，表达代码之间的包含和层次关系有严格的要求，如果缩进不正确会导致程序运行错误。一般用</a:t>
            </a:r>
            <a:r>
              <a:rPr lang="en-US" altLang="zh-CN" sz="2000" dirty="0">
                <a:latin typeface="+mn-ea"/>
                <a:ea typeface="+mn-ea"/>
              </a:rPr>
              <a:t>4</a:t>
            </a:r>
            <a:r>
              <a:rPr lang="zh-CN" altLang="en-US" sz="2000" dirty="0">
                <a:latin typeface="+mn-ea"/>
                <a:ea typeface="+mn-ea"/>
              </a:rPr>
              <a:t>个空格或者一个</a:t>
            </a:r>
            <a:r>
              <a:rPr lang="en-US" altLang="zh-CN" sz="2000" dirty="0">
                <a:latin typeface="+mn-ea"/>
                <a:ea typeface="+mn-ea"/>
              </a:rPr>
              <a:t>Tab</a:t>
            </a:r>
            <a:r>
              <a:rPr lang="zh-CN" altLang="en-US" sz="2000" dirty="0">
                <a:latin typeface="+mn-ea"/>
                <a:ea typeface="+mn-ea"/>
              </a:rPr>
              <a:t>键表示。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5B7B0-48DC-4557-AB1B-6FCC8AFD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17867-4056-4048-A166-505D92A5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8D50A76-113A-4474-9830-DE06D50F3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138" y="4245976"/>
            <a:ext cx="394215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TempStr[-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 =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(TempStr[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1.8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4F39ED-7240-42B1-9A23-7A701215D8DE}"/>
              </a:ext>
            </a:extLst>
          </p:cNvPr>
          <p:cNvSpPr/>
          <p:nvPr/>
        </p:nvSpPr>
        <p:spPr>
          <a:xfrm>
            <a:off x="2074876" y="48432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多层缩进</a:t>
            </a:r>
            <a:endParaRPr lang="en-US" altLang="zh-CN" dirty="0">
              <a:latin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5DD7EA-6328-4F8E-B72D-2294DBB9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138" y="5178480"/>
            <a:ext cx="5433440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Perceptron(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eta=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n_iter=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.eta = eta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.n_iter = n_iter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991912-9F13-41DB-9379-852775DC83B5}"/>
              </a:ext>
            </a:extLst>
          </p:cNvPr>
          <p:cNvSpPr/>
          <p:nvPr/>
        </p:nvSpPr>
        <p:spPr>
          <a:xfrm>
            <a:off x="2169628" y="38831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单层缩进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A4E2-D844-415F-8275-D83A44C0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28123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30197-C5E8-4274-A080-A1D9679E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796" y="5822063"/>
            <a:ext cx="7760516" cy="365126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FF"/>
                </a:solidFill>
                <a:latin typeface="+mn-ea"/>
                <a:ea typeface="+mn-ea"/>
              </a:rPr>
              <a:t>注释</a:t>
            </a:r>
            <a:r>
              <a:rPr lang="zh-CN" altLang="en-US" sz="2000" dirty="0">
                <a:latin typeface="+mn-ea"/>
                <a:ea typeface="+mn-ea"/>
              </a:rPr>
              <a:t>  用于提高代码可读性的辅助性文字，不被执行。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D94B1-D7C7-4440-8188-FF6C3C20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54349-2399-4BC3-97B7-300B1CF6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CD7E3F-C40A-48A3-AB12-745E7AD1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41" y="1349276"/>
            <a:ext cx="585551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TempStr = input(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ea"/>
              </a:rPr>
              <a:t>TempStr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C = (eval(TempStr[0:-1])-32)/1.8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TempStr[-1]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F = 1.8*eval(TempStr[0:-1])+32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5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79780-1FB5-4E75-8CFA-7403740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注释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B8D07-B42C-4646-8252-9E7DEEFE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9B897-76E2-4CA9-8116-8AD73DD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D4DD0A-CD03-4297-AF9B-43F8D953C62D}"/>
              </a:ext>
            </a:extLst>
          </p:cNvPr>
          <p:cNvSpPr txBox="1"/>
          <p:nvPr/>
        </p:nvSpPr>
        <p:spPr>
          <a:xfrm>
            <a:off x="1535169" y="1690688"/>
            <a:ext cx="707191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不被程序执行的辅助性说明信息</a:t>
            </a:r>
            <a:endParaRPr lang="en-US" altLang="zh-CN" sz="2000" dirty="0">
              <a:solidFill>
                <a:srgbClr val="FF00FF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470D01-A7C4-4410-A6DD-932FE934398C}"/>
              </a:ext>
            </a:extLst>
          </p:cNvPr>
          <p:cNvSpPr/>
          <p:nvPr/>
        </p:nvSpPr>
        <p:spPr>
          <a:xfrm>
            <a:off x="3584896" y="2655863"/>
            <a:ext cx="2832682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以</a:t>
            </a:r>
            <a:r>
              <a:rPr lang="en-US" altLang="zh-CN" dirty="0">
                <a:latin typeface="+mn-ea"/>
              </a:rPr>
              <a:t>#</a:t>
            </a:r>
            <a:r>
              <a:rPr lang="zh-CN" altLang="en-US" dirty="0">
                <a:latin typeface="+mn-ea"/>
              </a:rPr>
              <a:t>开头，其中内容为注释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#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这里是单行注释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0B95A3-B377-47DE-B6DB-81FA3E91B236}"/>
              </a:ext>
            </a:extLst>
          </p:cNvPr>
          <p:cNvSpPr/>
          <p:nvPr/>
        </p:nvSpPr>
        <p:spPr>
          <a:xfrm>
            <a:off x="3509395" y="3707933"/>
            <a:ext cx="3176631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’’’</a:t>
            </a:r>
            <a:r>
              <a:rPr lang="zh-CN" altLang="en-US" dirty="0">
                <a:latin typeface="+mn-ea"/>
              </a:rPr>
              <a:t>开头和结尾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’’’</a:t>
            </a:r>
            <a:r>
              <a:rPr lang="zh-CN" altLang="en-US" dirty="0">
                <a:latin typeface="+mn-ea"/>
              </a:rPr>
              <a:t>这是多行注释第一行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这是多行注释第二行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’’’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715B65-F83D-4359-B9DC-53A72FA5AD58}"/>
              </a:ext>
            </a:extLst>
          </p:cNvPr>
          <p:cNvSpPr/>
          <p:nvPr/>
        </p:nvSpPr>
        <p:spPr>
          <a:xfrm>
            <a:off x="1627502" y="3698418"/>
            <a:ext cx="1107996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  <a:latin typeface="+mn-ea"/>
              </a:rPr>
              <a:t>多行注释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D99006-0CFC-4623-B07E-E2B69F38952C}"/>
              </a:ext>
            </a:extLst>
          </p:cNvPr>
          <p:cNvSpPr/>
          <p:nvPr/>
        </p:nvSpPr>
        <p:spPr>
          <a:xfrm>
            <a:off x="1627502" y="2670568"/>
            <a:ext cx="2031325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  <a:latin typeface="+mn-ea"/>
              </a:rPr>
              <a:t>单行注释</a:t>
            </a:r>
            <a:r>
              <a:rPr lang="en-US" altLang="zh-CN" dirty="0">
                <a:latin typeface="+mn-ea"/>
              </a:rPr>
              <a:t>        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E5E98-81CD-4A13-8406-213EB3D0AB8E}"/>
              </a:ext>
            </a:extLst>
          </p:cNvPr>
          <p:cNvCxnSpPr>
            <a:cxnSpLocks/>
          </p:cNvCxnSpPr>
          <p:nvPr/>
        </p:nvCxnSpPr>
        <p:spPr>
          <a:xfrm>
            <a:off x="1812022" y="3582099"/>
            <a:ext cx="46055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4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53B5A-D4C8-427D-A7DE-BCEA4669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F27BC-F584-40BE-A4B8-C8B92AF1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A01AF-7E9F-4CAD-8600-D30D436C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AA0455-4A26-4466-AA3C-82CE19AFA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3892" y="1381610"/>
            <a:ext cx="6158218" cy="44572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TempStr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= input(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if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TempStr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= (eval(TempStr[0:-1])-32)/1.8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.format(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elif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TempStr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[-1]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= 1.8*eval(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TempStr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[0:-1])+32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.format(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    print(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7BD47-16F3-438D-9087-BB8D1C725CE1}"/>
              </a:ext>
            </a:extLst>
          </p:cNvPr>
          <p:cNvSpPr txBox="1"/>
          <p:nvPr/>
        </p:nvSpPr>
        <p:spPr>
          <a:xfrm>
            <a:off x="5540313" y="5638849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+mn-ea"/>
              </a:rPr>
              <a:t>变量</a:t>
            </a:r>
            <a:r>
              <a:rPr lang="zh-CN" altLang="en-US" sz="2000" dirty="0">
                <a:latin typeface="+mn-ea"/>
              </a:rPr>
              <a:t>  程序中用于保存和表示数据的占位符</a:t>
            </a:r>
          </a:p>
        </p:txBody>
      </p:sp>
    </p:spTree>
    <p:extLst>
      <p:ext uri="{BB962C8B-B14F-4D97-AF65-F5344CB8AC3E}">
        <p14:creationId xmlns:p14="http://schemas.microsoft.com/office/powerpoint/2010/main" val="19717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theme/theme1.xml><?xml version="1.0" encoding="utf-8"?>
<a:theme xmlns:a="http://schemas.openxmlformats.org/drawingml/2006/main" name="泰克Python爬虫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" id="{A9104C7B-B6CF-9B46-AEE9-0E1FC821636D}" vid="{C19DDB6D-851D-F646-B159-DD37829DC0B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Python第一章Python语法基本元素02</Template>
  <TotalTime>1934</TotalTime>
  <Words>1034</Words>
  <Application>Microsoft Office PowerPoint</Application>
  <PresentationFormat>宽屏</PresentationFormat>
  <Paragraphs>202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PingFang SC</vt:lpstr>
      <vt:lpstr>等线</vt:lpstr>
      <vt:lpstr>黑体</vt:lpstr>
      <vt:lpstr>宋体</vt:lpstr>
      <vt:lpstr>Arial</vt:lpstr>
      <vt:lpstr>泰克Python爬虫</vt:lpstr>
      <vt:lpstr>PowerPoint 演示文稿</vt:lpstr>
      <vt:lpstr>Python 语法基本元素</vt:lpstr>
      <vt:lpstr>目录</vt:lpstr>
      <vt:lpstr>实例代码</vt:lpstr>
      <vt:lpstr>程序格式框架</vt:lpstr>
      <vt:lpstr>程序格式框架</vt:lpstr>
      <vt:lpstr>注释</vt:lpstr>
      <vt:lpstr>注释</vt:lpstr>
      <vt:lpstr>变量</vt:lpstr>
      <vt:lpstr>关键字</vt:lpstr>
      <vt:lpstr>数据类型</vt:lpstr>
      <vt:lpstr>数据类型</vt:lpstr>
      <vt:lpstr>数据类型</vt:lpstr>
      <vt:lpstr>语句与函数</vt:lpstr>
      <vt:lpstr>赋值语句</vt:lpstr>
      <vt:lpstr>语句与函数</vt:lpstr>
      <vt:lpstr>分支语句</vt:lpstr>
      <vt:lpstr>语句与函数</vt:lpstr>
      <vt:lpstr>函数</vt:lpstr>
      <vt:lpstr>输入</vt:lpstr>
      <vt:lpstr>输入</vt:lpstr>
      <vt:lpstr>输出</vt:lpstr>
      <vt:lpstr>输出</vt:lpstr>
      <vt:lpstr>其他元素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基本介绍</dc:title>
  <dc:creator>张帅</dc:creator>
  <cp:lastModifiedBy>张帅</cp:lastModifiedBy>
  <cp:revision>195</cp:revision>
  <dcterms:created xsi:type="dcterms:W3CDTF">2019-04-08T03:43:04Z</dcterms:created>
  <dcterms:modified xsi:type="dcterms:W3CDTF">2019-05-24T09:55:40Z</dcterms:modified>
</cp:coreProperties>
</file>