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88" r:id="rId6"/>
    <p:sldId id="306" r:id="rId7"/>
    <p:sldId id="307" r:id="rId8"/>
    <p:sldId id="275" r:id="rId9"/>
    <p:sldId id="276" r:id="rId10"/>
    <p:sldId id="277" r:id="rId11"/>
    <p:sldId id="280" r:id="rId12"/>
    <p:sldId id="283" r:id="rId13"/>
    <p:sldId id="290" r:id="rId14"/>
    <p:sldId id="282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58" y="78"/>
      </p:cViewPr>
      <p:guideLst>
        <p:guide orient="horz" pos="2142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20B43-E9AD-4928-8C12-EA0A77001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AE18C-38D6-4D3D-93D5-AB34807AD2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A57E-A825-4571-8C48-E0264926D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A57E-A825-4571-8C48-E0264926D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A57E-A825-4571-8C48-E0264926D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A57E-A825-4571-8C48-E0264926D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A57E-A825-4571-8C48-E0264926D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A57E-A825-4571-8C48-E0264926D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07A4-092D-4E34-9674-B0D57CCBD2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9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555875" y="1052736"/>
            <a:ext cx="4679950" cy="7016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/>
              <a:t>   </a:t>
            </a:r>
            <a:r>
              <a:rPr lang="zh-CN" altLang="en-US" sz="4000" b="1" dirty="0">
                <a:solidFill>
                  <a:schemeClr val="hlink"/>
                </a:solidFill>
                <a:ea typeface="华文新魏" pitchFamily="2" charset="-122"/>
              </a:rPr>
              <a:t>大学物理实验</a:t>
            </a:r>
            <a:endParaRPr lang="zh-CN" altLang="en-US" sz="4000" b="1" dirty="0">
              <a:solidFill>
                <a:schemeClr val="hlink"/>
              </a:solidFill>
              <a:ea typeface="华文新魏" pitchFamily="2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187624" y="2350621"/>
            <a:ext cx="6476107" cy="92333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rPr>
              <a:t>惠斯登</a:t>
            </a:r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rPr>
              <a:t>电桥法测电阻</a:t>
            </a: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pic>
        <p:nvPicPr>
          <p:cNvPr id="17" name="Picture 4" descr="9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73141"/>
            <a:ext cx="9144000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307479"/>
            <a:ext cx="4824536" cy="5649913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  <a:ea typeface="+mj-ea"/>
              </a:rPr>
              <a:t>当</a:t>
            </a:r>
            <a:r>
              <a:rPr lang="en-US" altLang="zh-CN" b="1" dirty="0">
                <a:latin typeface="+mj-ea"/>
                <a:ea typeface="+mj-ea"/>
              </a:rPr>
              <a:t>B</a:t>
            </a:r>
            <a:r>
              <a:rPr lang="zh-CN" altLang="en-US" b="1" dirty="0">
                <a:latin typeface="+mj-ea"/>
                <a:ea typeface="+mj-ea"/>
              </a:rPr>
              <a:t>、</a:t>
            </a:r>
            <a:r>
              <a:rPr lang="en-US" altLang="zh-CN" b="1" dirty="0">
                <a:latin typeface="+mj-ea"/>
                <a:ea typeface="+mj-ea"/>
              </a:rPr>
              <a:t>D</a:t>
            </a:r>
            <a:r>
              <a:rPr lang="zh-CN" altLang="en-US" b="1" dirty="0">
                <a:latin typeface="+mj-ea"/>
                <a:ea typeface="+mj-ea"/>
              </a:rPr>
              <a:t>两点间电势</a:t>
            </a:r>
            <a:r>
              <a:rPr lang="zh-CN" altLang="en-US" b="1" dirty="0" smtClean="0">
                <a:latin typeface="+mj-ea"/>
                <a:ea typeface="+mj-ea"/>
              </a:rPr>
              <a:t>不等，电桥不平衡时，可调节</a:t>
            </a:r>
            <a:r>
              <a:rPr lang="en-US" altLang="zh-CN" b="1" i="1" dirty="0" smtClean="0">
                <a:latin typeface="+mj-ea"/>
                <a:ea typeface="+mj-ea"/>
              </a:rPr>
              <a:t>R</a:t>
            </a:r>
            <a:r>
              <a:rPr lang="en-US" altLang="zh-CN" b="1" baseline="-25000" dirty="0" smtClean="0">
                <a:latin typeface="+mj-ea"/>
                <a:ea typeface="+mj-ea"/>
              </a:rPr>
              <a:t>3</a:t>
            </a:r>
            <a:r>
              <a:rPr lang="zh-CN" altLang="en-US" b="1" dirty="0" smtClean="0">
                <a:latin typeface="+mj-ea"/>
                <a:ea typeface="+mj-ea"/>
              </a:rPr>
              <a:t>，</a:t>
            </a:r>
            <a:r>
              <a:rPr lang="zh-CN" altLang="en-US" b="1" dirty="0">
                <a:latin typeface="+mj-ea"/>
                <a:ea typeface="+mj-ea"/>
              </a:rPr>
              <a:t>使检流计中电流为</a:t>
            </a:r>
            <a:r>
              <a:rPr lang="zh-CN" altLang="en-US" b="1" dirty="0" smtClean="0">
                <a:latin typeface="+mj-ea"/>
                <a:ea typeface="+mj-ea"/>
              </a:rPr>
              <a:t>零，此时电桥</a:t>
            </a:r>
            <a:r>
              <a:rPr lang="zh-CN" altLang="en-US" b="1" dirty="0">
                <a:latin typeface="+mj-ea"/>
                <a:ea typeface="+mj-ea"/>
              </a:rPr>
              <a:t>达到平衡，</a:t>
            </a:r>
            <a:r>
              <a:rPr lang="zh-CN" altLang="en-US" b="1" dirty="0" smtClean="0">
                <a:latin typeface="+mj-ea"/>
                <a:ea typeface="+mj-ea"/>
              </a:rPr>
              <a:t>于是有</a:t>
            </a:r>
            <a:r>
              <a:rPr lang="en-US" altLang="zh-CN" b="1" dirty="0" smtClean="0">
                <a:latin typeface="+mj-ea"/>
                <a:ea typeface="+mj-ea"/>
              </a:rPr>
              <a:t>      </a:t>
            </a:r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619896" y="3865133"/>
          <a:ext cx="2377440" cy="78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Equation" r:id="rId1" imgW="16764000" imgH="5486400" progId="Equation.DSMT4">
                  <p:embed/>
                </p:oleObj>
              </mc:Choice>
              <mc:Fallback>
                <p:oleObj name="Equation" r:id="rId1" imgW="16764000" imgH="548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896" y="3865133"/>
                        <a:ext cx="2377440" cy="7880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953000" y="914400"/>
            <a:ext cx="3975100" cy="4621213"/>
          </a:xfrm>
          <a:prstGeom prst="rect">
            <a:avLst/>
          </a:prstGeom>
          <a:noFill/>
        </p:spPr>
      </p:pic>
      <p:grpSp>
        <p:nvGrpSpPr>
          <p:cNvPr id="25" name="组合 24"/>
          <p:cNvGrpSpPr/>
          <p:nvPr/>
        </p:nvGrpSpPr>
        <p:grpSpPr>
          <a:xfrm>
            <a:off x="6228184" y="1556792"/>
            <a:ext cx="2448272" cy="2285891"/>
            <a:chOff x="6228184" y="1556792"/>
            <a:chExt cx="2448272" cy="2285891"/>
          </a:xfrm>
        </p:grpSpPr>
        <p:sp>
          <p:nvSpPr>
            <p:cNvPr id="26" name="TextBox 25"/>
            <p:cNvSpPr txBox="1"/>
            <p:nvPr/>
          </p:nvSpPr>
          <p:spPr>
            <a:xfrm>
              <a:off x="7242224" y="2804379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lang="zh-CN" alt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56376" y="1556792"/>
              <a:ext cx="720080" cy="5219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r>
                <a:rPr lang="en-US" altLang="zh-CN" sz="2800" baseline="-25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lang="zh-CN" altLang="en-US" sz="28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56375" y="3319463"/>
              <a:ext cx="58265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r>
                <a:rPr lang="en-US" altLang="zh-CN" sz="2800" baseline="-25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7823649" y="3035093"/>
              <a:ext cx="0" cy="776694"/>
            </a:xfrm>
            <a:prstGeom prst="line">
              <a:avLst/>
            </a:prstGeom>
            <a:ln w="38100">
              <a:solidFill>
                <a:schemeClr val="bg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6300192" y="1628800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7823649" y="1683968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6228184" y="2996952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三、惠斯登电桥原理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0190" y="4789170"/>
          <a:ext cx="236410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723900" imgH="228600" progId="Equation.KSEE3">
                  <p:embed/>
                </p:oleObj>
              </mc:Choice>
              <mc:Fallback>
                <p:oleObj name="" r:id="rId5" imgW="723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0190" y="4789170"/>
                        <a:ext cx="2364105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619672" y="1484784"/>
          <a:ext cx="2377888" cy="78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Equation" r:id="rId1" imgW="16764000" imgH="5486400" progId="Equation.DSMT4">
                  <p:embed/>
                </p:oleObj>
              </mc:Choice>
              <mc:Fallback>
                <p:oleObj name="Equation" r:id="rId1" imgW="16764000" imgH="5486400" progId="Equation.DSMT4">
                  <p:embed/>
                  <p:pic>
                    <p:nvPicPr>
                      <p:cNvPr id="0" name="图片 58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484784"/>
                        <a:ext cx="2377888" cy="7879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ltGray">
          <a:xfrm>
            <a:off x="71755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953000" y="914400"/>
            <a:ext cx="3975100" cy="4621213"/>
          </a:xfrm>
          <a:prstGeom prst="rect">
            <a:avLst/>
          </a:prstGeom>
          <a:noFill/>
        </p:spPr>
      </p:pic>
      <p:grpSp>
        <p:nvGrpSpPr>
          <p:cNvPr id="25" name="组合 24"/>
          <p:cNvGrpSpPr/>
          <p:nvPr/>
        </p:nvGrpSpPr>
        <p:grpSpPr>
          <a:xfrm>
            <a:off x="6228184" y="1556792"/>
            <a:ext cx="2448272" cy="2285891"/>
            <a:chOff x="6228184" y="1556792"/>
            <a:chExt cx="2448272" cy="2285891"/>
          </a:xfrm>
        </p:grpSpPr>
        <p:sp>
          <p:nvSpPr>
            <p:cNvPr id="26" name="TextBox 25"/>
            <p:cNvSpPr txBox="1"/>
            <p:nvPr/>
          </p:nvSpPr>
          <p:spPr>
            <a:xfrm>
              <a:off x="7242224" y="2804379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lang="zh-CN" alt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56376" y="1556792"/>
              <a:ext cx="720080" cy="5219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r>
                <a:rPr lang="en-US" sz="2800" baseline="-25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lang="en-US" sz="28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56375" y="3319463"/>
              <a:ext cx="58265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r>
                <a:rPr lang="en-US" altLang="zh-CN" sz="2800" baseline="-25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7823649" y="3035093"/>
              <a:ext cx="0" cy="776694"/>
            </a:xfrm>
            <a:prstGeom prst="line">
              <a:avLst/>
            </a:prstGeom>
            <a:ln w="38100">
              <a:solidFill>
                <a:schemeClr val="bg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6300192" y="1628800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7823649" y="1683968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6228184" y="2996952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78570" y="3409836"/>
            <a:ext cx="296929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两式相比，可得</a:t>
            </a:r>
            <a:endParaRPr lang="zh-CN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-31943" y="591730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三、惠斯登电桥原理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245114" y="5445224"/>
            <a:ext cx="8002587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因此，由标准电阻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求得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1691640" y="4192905"/>
            <a:ext cx="609600" cy="1251585"/>
          </a:xfrm>
          <a:prstGeom prst="wedgeEllipseCallout">
            <a:avLst>
              <a:gd name="adj1" fmla="val 146347"/>
              <a:gd name="adj2" fmla="val -700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8321" y="3701415"/>
            <a:ext cx="1584325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2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比率臂</a:t>
            </a:r>
            <a:endParaRPr lang="zh-CN" altLang="en-US" sz="2800" b="1" dirty="0">
              <a:solidFill>
                <a:srgbClr val="FF33CC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7924" y="4537075"/>
            <a:ext cx="1584325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2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比较臂</a:t>
            </a:r>
            <a:endParaRPr lang="zh-CN" altLang="en-US" sz="2800" b="1" dirty="0">
              <a:solidFill>
                <a:srgbClr val="FF33CC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2699385" y="4796790"/>
            <a:ext cx="648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6870" y="2475865"/>
          <a:ext cx="236410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723900" imgH="228600" progId="Equation.KSEE3">
                  <p:embed/>
                </p:oleObj>
              </mc:Choice>
              <mc:Fallback>
                <p:oleObj name="" r:id="rId5" imgW="723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6870" y="2475865"/>
                        <a:ext cx="2364105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885" y="4121150"/>
          <a:ext cx="2153285" cy="133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7" imgW="698500" imgH="431800" progId="Equation.KSEE3">
                  <p:embed/>
                </p:oleObj>
              </mc:Choice>
              <mc:Fallback>
                <p:oleObj name="" r:id="rId7" imgW="698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885" y="4121150"/>
                        <a:ext cx="2153285" cy="1331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568574"/>
            <a:ext cx="8229600" cy="4812754"/>
          </a:xfrm>
          <a:noFill/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电桥采用待测电阻与标准电阻相比较的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方法，测量的精度主要取决于标准电阻的精度，而制造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较高精度的标准电阻并不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困难。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灵敏电流计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只用来判断有无电流，只要有足够的灵敏度即可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存在接入误差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83568" y="735668"/>
            <a:ext cx="5586786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4000" b="1" dirty="0" smtClean="0">
                <a:latin typeface="+mj-ea"/>
                <a:ea typeface="+mj-ea"/>
              </a:rPr>
              <a:t>电桥测量电阻的优点：</a:t>
            </a:r>
            <a:r>
              <a:rPr lang="zh-CN" sz="4000" dirty="0" smtClean="0">
                <a:latin typeface="+mj-ea"/>
                <a:ea typeface="+mj-ea"/>
              </a:rPr>
              <a:t> </a:t>
            </a:r>
            <a:endParaRPr lang="zh-CN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916832"/>
            <a:ext cx="75608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利用惠斯登电桥测量电阻，需要知道被测量电阻值的大致范围。</a:t>
            </a:r>
            <a:endParaRPr lang="zh-CN" altLang="en-US" sz="3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3429000"/>
            <a:ext cx="727280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若不知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3200" b="1" baseline="-250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的大概数值，可用万用表的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Ω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档进行粗测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zh-CN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869160"/>
            <a:ext cx="705678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然后再利用惠斯登电桥测量电阻的精确值。</a:t>
            </a:r>
            <a:endParaRPr lang="zh-CN" altLang="en-US" sz="3200" b="1" dirty="0" smtClean="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20" descr="QQ截图2015081813443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07587" y="1628800"/>
            <a:ext cx="7636413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01955" y="692150"/>
            <a:ext cx="86702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/>
                </a:solidFill>
              </a:rPr>
              <a:t>滑线式惠斯通电桥，直流可调稳压电源，数字检流计，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ZX21</a:t>
            </a:r>
            <a:r>
              <a:rPr lang="zh-CN" altLang="zh-CN" sz="2800" b="1" dirty="0" smtClean="0">
                <a:solidFill>
                  <a:schemeClr val="tx1"/>
                </a:solidFill>
              </a:rPr>
              <a:t>型旋转式电阻箱，单刀单掷开关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r>
              <a:rPr lang="zh-CN" altLang="zh-CN" sz="2800" b="1" dirty="0" smtClean="0">
                <a:solidFill>
                  <a:schemeClr val="tx1"/>
                </a:solidFill>
              </a:rPr>
              <a:t>只，待测电阻，导线若干。</a:t>
            </a:r>
            <a:endParaRPr lang="zh-CN" altLang="zh-CN" sz="2800" b="1" dirty="0" smtClean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5661248"/>
            <a:ext cx="3131840" cy="1196752"/>
            <a:chOff x="179511" y="5661248"/>
            <a:chExt cx="3347864" cy="1008112"/>
          </a:xfrm>
        </p:grpSpPr>
        <p:grpSp>
          <p:nvGrpSpPr>
            <p:cNvPr id="9" name="组合 8"/>
            <p:cNvGrpSpPr/>
            <p:nvPr/>
          </p:nvGrpSpPr>
          <p:grpSpPr>
            <a:xfrm>
              <a:off x="179511" y="5661248"/>
              <a:ext cx="3347864" cy="1008112"/>
              <a:chOff x="79124" y="5661248"/>
              <a:chExt cx="1475656" cy="100811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79124" y="5661248"/>
                <a:ext cx="14756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1747" name="Picture 6"/>
              <p:cNvGraphicFramePr>
                <a:graphicFrameLocks noChangeAspect="1"/>
              </p:cNvGraphicFramePr>
              <p:nvPr/>
            </p:nvGraphicFramePr>
            <p:xfrm>
              <a:off x="197635" y="5782563"/>
              <a:ext cx="639309" cy="741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" name="Equation" r:id="rId2" imgW="17068800" imgH="10363200" progId="">
                      <p:embed/>
                    </p:oleObj>
                  </mc:Choice>
                  <mc:Fallback>
                    <p:oleObj name="Equation" r:id="rId2" imgW="17068800" imgH="10363200" progId="">
                      <p:embed/>
                      <p:pic>
                        <p:nvPicPr>
                          <p:cNvPr id="0" name="图片 204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97635" y="5782563"/>
                            <a:ext cx="639309" cy="74136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TextBox 9"/>
            <p:cNvSpPr txBox="1"/>
            <p:nvPr/>
          </p:nvSpPr>
          <p:spPr>
            <a:xfrm>
              <a:off x="2339752" y="6021288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2060"/>
                  </a:solidFill>
                </a:rPr>
                <a:t>(2)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51460" y="100965"/>
            <a:ext cx="4773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eaLnBrk="0" hangingPunct="0">
              <a:spcBef>
                <a:spcPct val="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四、实验仪器及介绍：</a:t>
            </a:r>
            <a:endParaRPr lang="zh-CN" altLang="en-US" sz="3600" b="1" dirty="0">
              <a:solidFill>
                <a:srgbClr val="FF3300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1952" y="629072"/>
            <a:ext cx="770485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问题：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滑键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D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在什么位置时，测量结果的相对误差最小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？</a:t>
            </a:r>
            <a:endParaRPr lang="zh-CN" altLang="en-US" sz="3600" b="1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2636912"/>
            <a:ext cx="734481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/>
                </a:solidFill>
              </a:rPr>
              <a:t>答：</a:t>
            </a:r>
            <a:r>
              <a:rPr lang="zh-CN" altLang="zh-CN" sz="3600" b="1" dirty="0" smtClean="0">
                <a:solidFill>
                  <a:schemeClr val="tx1"/>
                </a:solidFill>
              </a:rPr>
              <a:t>我们应当这样选择</a:t>
            </a:r>
            <a:r>
              <a:rPr lang="en-US" altLang="zh-CN" sz="3600" b="1" i="1" dirty="0" smtClean="0">
                <a:solidFill>
                  <a:schemeClr val="tx1"/>
                </a:solidFill>
              </a:rPr>
              <a:t>R</a:t>
            </a:r>
            <a:r>
              <a:rPr lang="en-US" altLang="zh-CN" sz="3600" b="1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 </a:t>
            </a:r>
            <a:r>
              <a:rPr lang="zh-CN" altLang="zh-CN" sz="3600" b="1" dirty="0" smtClean="0">
                <a:solidFill>
                  <a:schemeClr val="tx1"/>
                </a:solidFill>
              </a:rPr>
              <a:t>：当滑键</a:t>
            </a:r>
            <a:r>
              <a:rPr lang="en-US" altLang="zh-CN" sz="3600" b="1" i="1" dirty="0" smtClean="0">
                <a:solidFill>
                  <a:schemeClr val="tx1"/>
                </a:solidFill>
              </a:rPr>
              <a:t>D</a:t>
            </a:r>
            <a:r>
              <a:rPr lang="zh-CN" altLang="zh-CN" sz="3600" b="1" dirty="0" smtClean="0">
                <a:solidFill>
                  <a:schemeClr val="tx1"/>
                </a:solidFill>
              </a:rPr>
              <a:t>在电阻丝中央时，使电桥达到平衡状态。</a:t>
            </a:r>
            <a:endParaRPr lang="zh-CN" altLang="zh-CN" sz="3600" b="1" dirty="0" smtClean="0">
              <a:solidFill>
                <a:schemeClr val="tx1"/>
              </a:solidFill>
            </a:endParaRPr>
          </a:p>
          <a:p>
            <a:endParaRPr lang="zh-CN" altLang="zh-CN" sz="3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605" y="981710"/>
            <a:ext cx="84836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1) 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按图先摆好仪器，再接线路。选择待测电阻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3200" b="1" baseline="-250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=510Ω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，可知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3200" b="1" baseline="-250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的阻值在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510Ω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左右。将电阻箱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3200" b="1" baseline="-250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的阻值调至与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3200" b="1" baseline="-250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相当，稳压电源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调节到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1V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左右；滑键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滑到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AC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中央。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经老师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检查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线路无误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后，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闭合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稳压电源开关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altLang="zh-CN" sz="3200" b="1" baseline="-250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zh-C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1746" name="图片 20" descr="QQ截图2015081813443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54405" y="3761105"/>
            <a:ext cx="7636510" cy="302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534670" y="177800"/>
            <a:ext cx="56921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eaLnBrk="0" hangingPunct="0">
              <a:buClrTx/>
              <a:buSzTx/>
              <a:buFontTx/>
            </a:pPr>
            <a:r>
              <a:rPr lang="zh-CN" altLang="en-US" sz="3600" b="1" dirty="0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五、实验步骤与操作提示：</a:t>
            </a:r>
            <a:endParaRPr lang="zh-CN" altLang="en-US" sz="3600" b="1" dirty="0">
              <a:solidFill>
                <a:srgbClr val="FF3300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485" y="168910"/>
            <a:ext cx="90690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</a:rPr>
              <a:t>2) 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用左手按下滑键</a:t>
            </a:r>
            <a:r>
              <a:rPr lang="en-US" altLang="zh-CN" sz="2400" b="1" i="1" dirty="0" smtClean="0">
                <a:solidFill>
                  <a:schemeClr val="tx2"/>
                </a:solidFill>
              </a:rPr>
              <a:t>D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上的铜片（注意只能按滑键的一端），眼睛密切注视检流计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G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，如果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检流计示数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迅速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变化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，说明通过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G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的电流很大，应迅速松开手指，使铜片弹起，以免烧坏检流计。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zh-CN" altLang="zh-CN" sz="2400" b="1" dirty="0" smtClean="0">
                <a:solidFill>
                  <a:schemeClr val="tx2"/>
                </a:solidFill>
              </a:rPr>
              <a:t>这是由于</a:t>
            </a:r>
            <a:r>
              <a:rPr lang="en-US" altLang="zh-CN" sz="2400" b="1" i="1" dirty="0" smtClean="0">
                <a:solidFill>
                  <a:schemeClr val="tx2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chemeClr val="tx2"/>
                </a:solidFill>
              </a:rPr>
              <a:t>0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的阻值和</a:t>
            </a:r>
            <a:r>
              <a:rPr lang="en-US" altLang="zh-CN" sz="2400" b="1" i="1" dirty="0" smtClean="0">
                <a:solidFill>
                  <a:schemeClr val="tx2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chemeClr val="tx2"/>
                </a:solidFill>
              </a:rPr>
              <a:t>X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的阻值相差太大，电桥很不平衡造成的。应检查</a:t>
            </a:r>
            <a:r>
              <a:rPr lang="en-US" altLang="zh-CN" sz="2400" b="1" i="1" dirty="0" smtClean="0">
                <a:solidFill>
                  <a:schemeClr val="tx2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chemeClr val="tx2"/>
                </a:solidFill>
              </a:rPr>
              <a:t>0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的阻值，如有错置，立即改正。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zh-CN" altLang="zh-CN" sz="2400" b="1" dirty="0" smtClean="0">
                <a:solidFill>
                  <a:schemeClr val="tx2"/>
                </a:solidFill>
              </a:rPr>
              <a:t>当左手按下铜片时，如果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检流计示数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较慢地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变化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，可用右手调节</a:t>
            </a:r>
            <a:r>
              <a:rPr lang="en-US" altLang="zh-CN" sz="2400" b="1" i="1" dirty="0" smtClean="0">
                <a:solidFill>
                  <a:schemeClr val="tx2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chemeClr val="tx2"/>
                </a:solidFill>
              </a:rPr>
              <a:t>0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，使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G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的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示数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向“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0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”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变化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，直到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示数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最接近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“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0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”为止。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zh-CN" altLang="zh-CN" sz="2400" b="1" dirty="0" smtClean="0">
                <a:solidFill>
                  <a:srgbClr val="FF33CC"/>
                </a:solidFill>
              </a:rPr>
              <a:t>调节的方法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是由电阻箱的高阻档到低阻档，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(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×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100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档、×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10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档和×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档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)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逐个仔细调节。</a:t>
            </a:r>
            <a:endParaRPr lang="zh-CN" altLang="zh-CN" sz="2400" b="1" dirty="0" smtClean="0">
              <a:solidFill>
                <a:schemeClr val="tx2"/>
              </a:solidFill>
            </a:endParaRPr>
          </a:p>
          <a:p>
            <a:endParaRPr lang="zh-CN" altLang="zh-CN" sz="2400" b="1" dirty="0" smtClean="0">
              <a:solidFill>
                <a:schemeClr val="tx2"/>
              </a:solidFill>
            </a:endParaRPr>
          </a:p>
        </p:txBody>
      </p:sp>
      <p:pic>
        <p:nvPicPr>
          <p:cNvPr id="31746" name="图片 20" descr="QQ截图2015081813443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2470" y="3782695"/>
            <a:ext cx="8141970" cy="282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960" y="276860"/>
            <a:ext cx="86150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C0000"/>
                </a:solidFill>
              </a:rPr>
              <a:t> 3) </a:t>
            </a:r>
            <a:r>
              <a:rPr lang="zh-CN" altLang="zh-CN" sz="2800" b="1" dirty="0" smtClean="0">
                <a:solidFill>
                  <a:srgbClr val="CC0000"/>
                </a:solidFill>
              </a:rPr>
              <a:t>缓慢增加稳压电源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E</a:t>
            </a:r>
            <a:r>
              <a:rPr lang="zh-CN" altLang="zh-CN" sz="2800" b="1" dirty="0" smtClean="0">
                <a:solidFill>
                  <a:srgbClr val="CC0000"/>
                </a:solidFill>
              </a:rPr>
              <a:t>到</a:t>
            </a:r>
            <a:r>
              <a:rPr lang="en-US" altLang="zh-CN" sz="28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3V</a:t>
            </a:r>
            <a:r>
              <a:rPr lang="zh-CN" altLang="zh-CN" sz="2800" b="1" dirty="0" smtClean="0">
                <a:solidFill>
                  <a:srgbClr val="CC0000"/>
                </a:solidFill>
              </a:rPr>
              <a:t>左右，提高加在</a:t>
            </a:r>
            <a:r>
              <a:rPr lang="en-US" altLang="zh-CN" sz="2800" b="1" i="1" dirty="0" smtClean="0">
                <a:solidFill>
                  <a:srgbClr val="CC0000"/>
                </a:solidFill>
              </a:rPr>
              <a:t>AC</a:t>
            </a:r>
            <a:r>
              <a:rPr lang="zh-CN" altLang="zh-CN" sz="2800" b="1" dirty="0" smtClean="0">
                <a:solidFill>
                  <a:srgbClr val="CC0000"/>
                </a:solidFill>
              </a:rPr>
              <a:t>两端的电压，以增大电桥的灵敏度，这时检流计的</a:t>
            </a:r>
            <a:r>
              <a:rPr lang="zh-CN" altLang="en-US" sz="2800" b="1" dirty="0" smtClean="0">
                <a:solidFill>
                  <a:srgbClr val="CC0000"/>
                </a:solidFill>
              </a:rPr>
              <a:t>示数</a:t>
            </a:r>
            <a:r>
              <a:rPr lang="zh-CN" altLang="zh-CN" sz="2800" b="1" dirty="0" smtClean="0">
                <a:solidFill>
                  <a:srgbClr val="CC0000"/>
                </a:solidFill>
              </a:rPr>
              <a:t>又会偏离“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0</a:t>
            </a:r>
            <a:r>
              <a:rPr lang="zh-CN" altLang="zh-CN" sz="2800" b="1" dirty="0" smtClean="0">
                <a:solidFill>
                  <a:srgbClr val="CC0000"/>
                </a:solidFill>
              </a:rPr>
              <a:t>”，仔细调</a:t>
            </a:r>
            <a:r>
              <a:rPr lang="en-US" altLang="zh-CN" sz="2800" b="1" i="1" dirty="0" smtClean="0">
                <a:solidFill>
                  <a:srgbClr val="CC0000"/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rgbClr val="CC0000"/>
                </a:solidFill>
              </a:rPr>
              <a:t>0</a:t>
            </a:r>
            <a:r>
              <a:rPr lang="zh-CN" altLang="zh-CN" sz="2800" b="1" dirty="0" smtClean="0">
                <a:solidFill>
                  <a:srgbClr val="CC0000"/>
                </a:solidFill>
              </a:rPr>
              <a:t>的低阻档，使</a:t>
            </a:r>
            <a:r>
              <a:rPr lang="zh-CN" altLang="en-US" sz="2800" b="1" dirty="0" smtClean="0">
                <a:solidFill>
                  <a:srgbClr val="CC0000"/>
                </a:solidFill>
              </a:rPr>
              <a:t>示数</a:t>
            </a:r>
            <a:r>
              <a:rPr lang="zh-CN" altLang="zh-CN" sz="2800" b="1" dirty="0" smtClean="0">
                <a:solidFill>
                  <a:srgbClr val="CC0000"/>
                </a:solidFill>
              </a:rPr>
              <a:t>重新接近“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0</a:t>
            </a:r>
            <a:r>
              <a:rPr lang="zh-CN" altLang="zh-CN" sz="2800" b="1" dirty="0" smtClean="0">
                <a:solidFill>
                  <a:srgbClr val="CC0000"/>
                </a:solidFill>
              </a:rPr>
              <a:t>”，这时电桥基本处于平衡状态。</a:t>
            </a:r>
            <a:endParaRPr lang="zh-CN" altLang="zh-CN" sz="2800" b="1" dirty="0">
              <a:solidFill>
                <a:srgbClr val="CC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960" y="2249805"/>
            <a:ext cx="86150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4)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稍微移动滑键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，当按下铜片时，检流计指针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准确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指“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”，这时电桥就处于平衡状态。读记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1746" name="图片 20" descr="QQ截图2015081813443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2470" y="3572510"/>
            <a:ext cx="8141970" cy="303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755576" y="2636912"/>
            <a:ext cx="3528392" cy="1200150"/>
            <a:chOff x="755576" y="3573016"/>
            <a:chExt cx="3528392" cy="1056134"/>
          </a:xfrm>
        </p:grpSpPr>
        <p:sp>
          <p:nvSpPr>
            <p:cNvPr id="8" name="矩形 7"/>
            <p:cNvSpPr/>
            <p:nvPr/>
          </p:nvSpPr>
          <p:spPr>
            <a:xfrm>
              <a:off x="755576" y="3573016"/>
              <a:ext cx="3528392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" name="对象 2"/>
            <p:cNvGraphicFramePr/>
            <p:nvPr/>
          </p:nvGraphicFramePr>
          <p:xfrm>
            <a:off x="885825" y="3573463"/>
            <a:ext cx="3230563" cy="1055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" name="Equation" r:id="rId1" imgW="33528000" imgH="10363200" progId="">
                    <p:embed/>
                  </p:oleObj>
                </mc:Choice>
                <mc:Fallback>
                  <p:oleObj name="Equation" r:id="rId1" imgW="33528000" imgH="10363200" progId="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85825" y="3573463"/>
                          <a:ext cx="3230563" cy="10556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755576" y="404664"/>
            <a:ext cx="7416824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5)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把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的位置对调，重复上述步骤，读记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altLang="zh-CN" sz="2800" b="1" baseline="30000" dirty="0" smtClean="0">
                <a:solidFill>
                  <a:schemeClr val="accent1">
                    <a:lumMod val="50000"/>
                  </a:schemeClr>
                </a:solidFill>
              </a:rPr>
              <a:t>’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CN" sz="2800" b="1" baseline="30000" dirty="0" smtClean="0">
                <a:solidFill>
                  <a:schemeClr val="accent1">
                    <a:lumMod val="50000"/>
                  </a:schemeClr>
                </a:solidFill>
              </a:rPr>
              <a:t>’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zh-CN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6)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根据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(3)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式和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(4)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式，分别计算出待测电阻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X1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X2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，并求出它们的平均值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X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zh-CN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10"/>
          <p:cNvGrpSpPr/>
          <p:nvPr/>
        </p:nvGrpSpPr>
        <p:grpSpPr>
          <a:xfrm>
            <a:off x="4932040" y="2564904"/>
            <a:ext cx="3744416" cy="1224136"/>
            <a:chOff x="5076056" y="3429000"/>
            <a:chExt cx="3384376" cy="1152128"/>
          </a:xfrm>
        </p:grpSpPr>
        <p:sp>
          <p:nvSpPr>
            <p:cNvPr id="10" name="矩形 9"/>
            <p:cNvSpPr/>
            <p:nvPr/>
          </p:nvSpPr>
          <p:spPr>
            <a:xfrm>
              <a:off x="5076056" y="3429000"/>
              <a:ext cx="338437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4578" name="Picture 7"/>
            <p:cNvGraphicFramePr>
              <a:graphicFrameLocks noChangeAspect="1"/>
            </p:cNvGraphicFramePr>
            <p:nvPr/>
          </p:nvGraphicFramePr>
          <p:xfrm>
            <a:off x="5148064" y="3573016"/>
            <a:ext cx="3094343" cy="1008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33832800" imgH="10972800" progId="">
                    <p:embed/>
                  </p:oleObj>
                </mc:Choice>
                <mc:Fallback>
                  <p:oleObj name="Equation" r:id="rId3" imgW="33832800" imgH="10972800" progId="">
                    <p:embed/>
                    <p:pic>
                      <p:nvPicPr>
                        <p:cNvPr id="0" name="图片 307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48064" y="3573016"/>
                          <a:ext cx="3094343" cy="10081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"/>
          <p:cNvSpPr txBox="1"/>
          <p:nvPr/>
        </p:nvSpPr>
        <p:spPr>
          <a:xfrm>
            <a:off x="683568" y="4005064"/>
            <a:ext cx="7488832" cy="196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7) 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选择其它待测电阻，重复上述步骤。</a:t>
            </a:r>
            <a:endParaRPr lang="zh-CN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</a:rPr>
              <a:t>实验要求测量四</a:t>
            </a:r>
            <a:r>
              <a:rPr lang="zh-CN" altLang="en-US" sz="2800" b="1" dirty="0">
                <a:solidFill>
                  <a:schemeClr val="tx1"/>
                </a:solidFill>
              </a:rPr>
              <a:t>个电阻（电阻值约为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510</a:t>
            </a:r>
            <a:r>
              <a:rPr lang="en-US" altLang="zh-CN" sz="2800" b="1" dirty="0" smtClean="0">
                <a:solidFill>
                  <a:schemeClr val="tx1"/>
                </a:solidFill>
                <a:sym typeface="Symbol" panose="05050102010706020507" charset="0"/>
              </a:rPr>
              <a:t>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3000</a:t>
            </a:r>
            <a:r>
              <a:rPr lang="en-US" altLang="zh-CN" sz="2800" b="1" dirty="0" smtClean="0">
                <a:solidFill>
                  <a:schemeClr val="tx1"/>
                </a:solidFill>
                <a:sym typeface="Symbol" panose="05050102010706020507" charset="0"/>
              </a:rPr>
              <a:t>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10000</a:t>
            </a:r>
            <a:r>
              <a:rPr lang="en-US" altLang="zh-CN" sz="2800" b="1" dirty="0">
                <a:solidFill>
                  <a:schemeClr val="tx1"/>
                </a:solidFill>
                <a:sym typeface="Symbol" panose="05050102010706020507" charset="0"/>
              </a:rPr>
              <a:t>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51000</a:t>
            </a:r>
            <a:r>
              <a:rPr lang="en-US" altLang="zh-CN" sz="2800" b="1" dirty="0">
                <a:solidFill>
                  <a:schemeClr val="tx1"/>
                </a:solidFill>
                <a:sym typeface="Symbol" panose="05050102010706020507" charset="0"/>
              </a:rPr>
              <a:t></a:t>
            </a:r>
            <a:r>
              <a:rPr lang="zh-CN" altLang="en-US" sz="2800" b="1" dirty="0">
                <a:solidFill>
                  <a:schemeClr val="tx1"/>
                </a:solidFill>
              </a:rPr>
              <a:t>）完成测量完成后，测量数据交给实验教师盖章作为实验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原始据。 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4896544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一、实验目的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23528" y="1340768"/>
            <a:ext cx="8820472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4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、认识模拟电路中常用的电阻器</a:t>
            </a:r>
            <a:endParaRPr lang="zh-CN" altLang="en-US" sz="4400" b="1" dirty="0">
              <a:solidFill>
                <a:srgbClr val="002060"/>
              </a:solidFill>
              <a:ea typeface="华文新魏" pitchFamily="2" charset="-122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47465" y="1988840"/>
            <a:ext cx="8820472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4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、测量电阻器的阻值</a:t>
            </a:r>
            <a:endParaRPr lang="zh-CN" altLang="en-US" sz="4400" b="1" dirty="0">
              <a:solidFill>
                <a:srgbClr val="002060"/>
              </a:solidFill>
              <a:ea typeface="华文新魏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770485"/>
            <a:ext cx="4622435" cy="34668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16" y="2758281"/>
            <a:ext cx="4389120" cy="34381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5785" y="2214880"/>
          <a:ext cx="8218170" cy="3898900"/>
        </p:xfrm>
        <a:graphic>
          <a:graphicData uri="http://schemas.openxmlformats.org/drawingml/2006/table">
            <a:tbl>
              <a:tblPr/>
              <a:tblGrid>
                <a:gridCol w="1040130"/>
                <a:gridCol w="630555"/>
                <a:gridCol w="633095"/>
                <a:gridCol w="630555"/>
                <a:gridCol w="631190"/>
                <a:gridCol w="629920"/>
                <a:gridCol w="631825"/>
                <a:gridCol w="630555"/>
                <a:gridCol w="1379855"/>
                <a:gridCol w="1380490"/>
              </a:tblGrid>
              <a:tr h="66548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r>
                        <a:rPr lang="zh-CN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标称值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zh-CN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Ω</a:t>
                      </a: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(cm)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</a:t>
                      </a:r>
                      <a:r>
                        <a:rPr lang="en-US" sz="24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(cm)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zh-CN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Ω</a:t>
                      </a: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</a:t>
                      </a:r>
                      <a:r>
                        <a:rPr lang="en-US" sz="2400" kern="100"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’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(cm)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</a:t>
                      </a:r>
                      <a:r>
                        <a:rPr lang="en-US" sz="2400" kern="100"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’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(cm)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400" kern="100" baseline="30000"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’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Ω</a:t>
                      </a: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实验值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Ω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10972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= (</a:t>
                      </a: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X1</a:t>
                      </a: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+</a:t>
                      </a: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X2</a:t>
                      </a: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 / 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510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3K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10K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51K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6222" y="345356"/>
            <a:ext cx="68407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</a:rPr>
              <a:t>六. 测量记录和数据处理</a:t>
            </a:r>
            <a:endParaRPr lang="zh-CN" altLang="zh-CN" sz="2800" b="1" dirty="0" smtClean="0">
              <a:solidFill>
                <a:srgbClr val="FF0000"/>
              </a:solidFill>
            </a:endParaRPr>
          </a:p>
          <a:p>
            <a:r>
              <a:rPr lang="zh-CN" altLang="zh-CN" sz="2800" b="1" dirty="0" smtClean="0">
                <a:solidFill>
                  <a:schemeClr val="tx1"/>
                </a:solidFill>
              </a:rPr>
              <a:t>滑线式惠斯通电桥测电阻</a:t>
            </a:r>
            <a:endParaRPr lang="zh-CN" altLang="zh-CN" sz="2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4896544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一、实验目的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41" y="1412776"/>
            <a:ext cx="4394663" cy="48868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770485"/>
            <a:ext cx="4622435" cy="3466827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79512" y="1667989"/>
            <a:ext cx="8820472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电阻器的颜色条表示其阻值</a:t>
            </a:r>
            <a:endParaRPr lang="zh-CN" altLang="en-US" sz="2800" b="1" dirty="0">
              <a:solidFill>
                <a:srgbClr val="00206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3530" y="764540"/>
            <a:ext cx="853694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附：色环电阻识别方法-四色环电阻识别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1489710"/>
            <a:ext cx="73025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四色环电阻 就是指用四条色环表示阻值的电阻，从左向右数，</a:t>
            </a:r>
            <a:r>
              <a:rPr lang="zh-CN" altLang="en-US" sz="3200" b="1">
                <a:solidFill>
                  <a:srgbClr val="003399"/>
                </a:solidFill>
              </a:rPr>
              <a:t>第一道色环表示阻值的最大一位数字</a:t>
            </a:r>
            <a:r>
              <a:rPr lang="zh-CN" altLang="en-US" sz="3200" b="1"/>
              <a:t>；第二道色环表示阻值的第二位数字；</a:t>
            </a:r>
            <a:r>
              <a:rPr lang="zh-CN" altLang="en-US" sz="3200" b="1">
                <a:solidFill>
                  <a:srgbClr val="003399"/>
                </a:solidFill>
              </a:rPr>
              <a:t>第三道色环表示阻值倍乘的数</a:t>
            </a:r>
            <a:r>
              <a:rPr lang="zh-CN" altLang="en-US" sz="3200" b="1">
                <a:sym typeface="+mn-ea"/>
              </a:rPr>
              <a:t>；</a:t>
            </a:r>
            <a:r>
              <a:rPr lang="zh-CN" altLang="en-US" sz="3200" b="1"/>
              <a:t>第四道色环表示阻值允许的偏差（精度）。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763270" y="4686300"/>
            <a:ext cx="7301865" cy="1383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有一个小口决：棕一红二橙是三，四黄五绿六为蓝，七紫八灰九对白，黑是零，金五银十表误差。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p>
            <a:endParaRPr lang="zh-CN" altLang="en-US" sz="28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9875" y="1443990"/>
            <a:ext cx="4620260" cy="39693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例如：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　　1、红，黄，棕，金 24*10=240欧 误差为5%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　　2、绿，红，黄，银 52*10000=520K欧 误差为10%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465" y="1833880"/>
            <a:ext cx="4253865" cy="3190875"/>
          </a:xfrm>
          <a:prstGeom prst="rect">
            <a:avLst/>
          </a:prstGeom>
        </p:spPr>
      </p:pic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p>
            <a:endParaRPr lang="zh-CN" altLang="en-US" sz="36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28600" y="1520344"/>
            <a:ext cx="3775393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600" b="1" dirty="0" smtClean="0">
                <a:latin typeface="+mj-ea"/>
                <a:ea typeface="+mj-ea"/>
              </a:rPr>
              <a:t>1</a:t>
            </a:r>
            <a:r>
              <a:rPr lang="zh-CN" sz="3600" b="1" dirty="0" smtClean="0">
                <a:latin typeface="+mj-ea"/>
                <a:ea typeface="+mj-ea"/>
              </a:rPr>
              <a:t>、</a:t>
            </a:r>
            <a:r>
              <a:rPr lang="zh-CN" sz="3600" b="1" dirty="0">
                <a:latin typeface="+mj-ea"/>
                <a:ea typeface="+mj-ea"/>
              </a:rPr>
              <a:t>欧姆表测量法</a:t>
            </a:r>
            <a:r>
              <a:rPr lang="zh-CN" dirty="0">
                <a:latin typeface="+mj-ea"/>
                <a:ea typeface="+mj-ea"/>
              </a:rPr>
              <a:t> </a:t>
            </a:r>
            <a:endParaRPr lang="zh-CN" dirty="0">
              <a:latin typeface="+mj-ea"/>
              <a:ea typeface="+mj-ea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992609" y="2368674"/>
            <a:ext cx="1420582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sz="3200" b="1" dirty="0"/>
              <a:t>优点：</a:t>
            </a:r>
            <a:endParaRPr lang="zh-CN" sz="3200" b="1" dirty="0"/>
          </a:p>
          <a:p>
            <a:r>
              <a:rPr lang="zh-CN" sz="3200" b="1" dirty="0"/>
              <a:t>缺点：</a:t>
            </a:r>
            <a:endParaRPr lang="zh-CN" sz="3200" b="1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059409" y="2373883"/>
            <a:ext cx="222455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3200" b="1" dirty="0"/>
              <a:t>快速、方便</a:t>
            </a:r>
            <a:endParaRPr lang="zh-CN" sz="3200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051720" y="2852936"/>
            <a:ext cx="183255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3200" b="1" dirty="0"/>
              <a:t>误差较大</a:t>
            </a:r>
            <a:endParaRPr lang="zh-CN" sz="3200" b="1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619268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二、测量电阻的方法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59279"/>
            <a:ext cx="3576438" cy="41878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utoUpdateAnimBg="0"/>
      <p:bldP spid="22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52400" y="1558533"/>
            <a:ext cx="4876800" cy="16927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latin typeface="+mj-ea"/>
                <a:ea typeface="+mj-ea"/>
              </a:rPr>
              <a:t>2</a:t>
            </a:r>
            <a:r>
              <a:rPr lang="zh-CN" sz="3200" b="1" dirty="0" smtClean="0">
                <a:latin typeface="+mj-ea"/>
                <a:ea typeface="+mj-ea"/>
              </a:rPr>
              <a:t>、伏安法</a:t>
            </a:r>
            <a:endParaRPr lang="zh-CN" sz="3200" b="1" dirty="0" smtClean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zh-CN" sz="2400" b="1" u="sng" dirty="0" smtClean="0">
                <a:solidFill>
                  <a:srgbClr val="FF0000"/>
                </a:solidFill>
              </a:rPr>
              <a:t>电压表</a:t>
            </a:r>
            <a:r>
              <a:rPr lang="zh-CN" altLang="zh-CN" sz="2400" b="1" u="sng" dirty="0" smtClean="0">
                <a:solidFill>
                  <a:srgbClr val="FF0000"/>
                </a:solidFill>
              </a:rPr>
              <a:t>+</a:t>
            </a:r>
            <a:r>
              <a:rPr lang="zh-CN" sz="2400" b="1" u="sng" dirty="0" smtClean="0">
                <a:solidFill>
                  <a:srgbClr val="FF0000"/>
                </a:solidFill>
              </a:rPr>
              <a:t>电流表</a:t>
            </a:r>
            <a:endParaRPr lang="zh-CN" sz="2400" b="1" u="sng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zh-CN" altLang="zh-CN" sz="2400" u="sng" dirty="0">
              <a:solidFill>
                <a:srgbClr val="990033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69776" y="4917757"/>
            <a:ext cx="3886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限流电路，安培表内接法</a:t>
            </a:r>
            <a:endParaRPr 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grpSp>
        <p:nvGrpSpPr>
          <p:cNvPr id="20" name="Group 4"/>
          <p:cNvGrpSpPr/>
          <p:nvPr/>
        </p:nvGrpSpPr>
        <p:grpSpPr bwMode="auto">
          <a:xfrm>
            <a:off x="4948808" y="2375649"/>
            <a:ext cx="3352800" cy="2527300"/>
            <a:chOff x="0" y="0"/>
            <a:chExt cx="2112" cy="1592"/>
          </a:xfrm>
        </p:grpSpPr>
        <p:sp>
          <p:nvSpPr>
            <p:cNvPr id="24" name="xjhzja25"/>
            <p:cNvSpPr>
              <a:spLocks noChangeAspect="1"/>
            </p:cNvSpPr>
            <p:nvPr/>
          </p:nvSpPr>
          <p:spPr bwMode="auto">
            <a:xfrm flipV="1">
              <a:off x="660" y="162"/>
              <a:ext cx="961" cy="4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40"/>
                </a:cxn>
                <a:cxn ang="0">
                  <a:pos x="2420" y="840"/>
                </a:cxn>
                <a:cxn ang="0">
                  <a:pos x="2420" y="0"/>
                </a:cxn>
              </a:cxnLst>
              <a:rect l="0" t="0" r="r" b="b"/>
              <a:pathLst>
                <a:path w="2420" h="840">
                  <a:moveTo>
                    <a:pt x="0" y="0"/>
                  </a:moveTo>
                  <a:lnTo>
                    <a:pt x="0" y="840"/>
                  </a:lnTo>
                  <a:lnTo>
                    <a:pt x="2420" y="840"/>
                  </a:lnTo>
                  <a:lnTo>
                    <a:pt x="242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xjhzja29"/>
            <p:cNvSpPr>
              <a:spLocks noChangeAspect="1" noChangeArrowheads="1"/>
            </p:cNvSpPr>
            <p:nvPr/>
          </p:nvSpPr>
          <p:spPr bwMode="auto">
            <a:xfrm>
              <a:off x="0" y="639"/>
              <a:ext cx="2112" cy="746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" name="Group 7"/>
            <p:cNvGrpSpPr>
              <a:grpSpLocks noChangeAspect="1"/>
            </p:cNvGrpSpPr>
            <p:nvPr/>
          </p:nvGrpSpPr>
          <p:grpSpPr bwMode="auto">
            <a:xfrm>
              <a:off x="907" y="1268"/>
              <a:ext cx="132" cy="324"/>
              <a:chOff x="0" y="0"/>
              <a:chExt cx="94" cy="274"/>
            </a:xfrm>
          </p:grpSpPr>
          <p:sp>
            <p:nvSpPr>
              <p:cNvPr id="44" name="Rectangle 8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94" cy="2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9"/>
              <p:cNvSpPr>
                <a:spLocks noChangeAspect="1" noChangeShapeType="1"/>
              </p:cNvSpPr>
              <p:nvPr/>
            </p:nvSpPr>
            <p:spPr bwMode="auto">
              <a:xfrm>
                <a:off x="0" y="47"/>
                <a:ext cx="0" cy="183"/>
              </a:xfrm>
              <a:prstGeom prst="line">
                <a:avLst/>
              </a:prstGeom>
              <a:noFill/>
              <a:ln w="38100" cmpd="sng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0"/>
              <p:cNvSpPr>
                <a:spLocks noChangeAspect="1" noChangeShapeType="1"/>
              </p:cNvSpPr>
              <p:nvPr/>
            </p:nvSpPr>
            <p:spPr bwMode="auto">
              <a:xfrm>
                <a:off x="94" y="0"/>
                <a:ext cx="0" cy="274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" name="Rectangle 11"/>
            <p:cNvSpPr>
              <a:spLocks noChangeAspect="1" noChangeArrowheads="1"/>
            </p:cNvSpPr>
            <p:nvPr/>
          </p:nvSpPr>
          <p:spPr bwMode="auto">
            <a:xfrm>
              <a:off x="349" y="1268"/>
              <a:ext cx="237" cy="1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12"/>
            <p:cNvGrpSpPr>
              <a:grpSpLocks noChangeAspect="1"/>
            </p:cNvGrpSpPr>
            <p:nvPr/>
          </p:nvGrpSpPr>
          <p:grpSpPr bwMode="auto">
            <a:xfrm>
              <a:off x="349" y="1277"/>
              <a:ext cx="237" cy="90"/>
              <a:chOff x="0" y="0"/>
              <a:chExt cx="296" cy="123"/>
            </a:xfrm>
          </p:grpSpPr>
          <p:sp>
            <p:nvSpPr>
              <p:cNvPr id="42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0" y="0"/>
                <a:ext cx="296" cy="123"/>
              </a:xfrm>
              <a:prstGeom prst="line">
                <a:avLst/>
              </a:prstGeom>
              <a:noFill/>
              <a:ln w="57150" cmpd="sng">
                <a:solidFill>
                  <a:srgbClr val="0000FF"/>
                </a:solidFill>
                <a:round/>
                <a:head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4"/>
              <p:cNvSpPr>
                <a:spLocks noChangeAspect="1" noChangeShapeType="1"/>
              </p:cNvSpPr>
              <p:nvPr/>
            </p:nvSpPr>
            <p:spPr bwMode="auto">
              <a:xfrm>
                <a:off x="296" y="123"/>
                <a:ext cx="0" cy="0"/>
              </a:xfrm>
              <a:prstGeom prst="line">
                <a:avLst/>
              </a:prstGeom>
              <a:noFill/>
              <a:ln w="57150" cmpd="sng">
                <a:solidFill>
                  <a:srgbClr val="0000FF"/>
                </a:solidFill>
                <a:round/>
                <a:headEnd type="oval" w="sm" len="sm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" name="xjhzja19"/>
            <p:cNvSpPr>
              <a:spLocks noChangeAspect="1" noChangeArrowheads="1"/>
            </p:cNvSpPr>
            <p:nvPr/>
          </p:nvSpPr>
          <p:spPr bwMode="auto">
            <a:xfrm>
              <a:off x="816" y="575"/>
              <a:ext cx="581" cy="109"/>
            </a:xfrm>
            <a:prstGeom prst="rect">
              <a:avLst/>
            </a:prstGeom>
            <a:solidFill>
              <a:schemeClr val="folHlink"/>
            </a:solidFill>
            <a:ln w="38100" cmpd="sng">
              <a:solidFill>
                <a:srgbClr val="FF0000"/>
              </a:solidFill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16"/>
            <p:cNvSpPr txBox="1">
              <a:spLocks noChangeAspect="1" noChangeArrowheads="1"/>
            </p:cNvSpPr>
            <p:nvPr/>
          </p:nvSpPr>
          <p:spPr bwMode="auto">
            <a:xfrm>
              <a:off x="974" y="728"/>
              <a:ext cx="370" cy="35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zh-CN" sz="2400" b="1">
                  <a:latin typeface="Times New Roman" panose="02020603050405020304" pitchFamily="18" charset="0"/>
                </a:rPr>
                <a:t>R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X</a:t>
              </a:r>
              <a:endParaRPr lang="zh-CN" altLang="zh-CN" sz="2400" b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31" name="Group 17"/>
            <p:cNvGrpSpPr>
              <a:grpSpLocks noChangeAspect="1"/>
            </p:cNvGrpSpPr>
            <p:nvPr/>
          </p:nvGrpSpPr>
          <p:grpSpPr bwMode="auto">
            <a:xfrm>
              <a:off x="1256" y="1198"/>
              <a:ext cx="593" cy="219"/>
              <a:chOff x="0" y="0"/>
              <a:chExt cx="720" cy="356"/>
            </a:xfrm>
          </p:grpSpPr>
          <p:sp>
            <p:nvSpPr>
              <p:cNvPr id="40" name="未知"/>
              <p:cNvSpPr>
                <a:spLocks noChangeAspect="1"/>
              </p:cNvSpPr>
              <p:nvPr/>
            </p:nvSpPr>
            <p:spPr bwMode="auto">
              <a:xfrm>
                <a:off x="0" y="0"/>
                <a:ext cx="420" cy="280"/>
              </a:xfrm>
              <a:custGeom>
                <a:avLst/>
                <a:gdLst/>
                <a:ahLst/>
                <a:cxnLst>
                  <a:cxn ang="0">
                    <a:pos x="0" y="270"/>
                  </a:cxn>
                  <a:cxn ang="0">
                    <a:pos x="0" y="0"/>
                  </a:cxn>
                  <a:cxn ang="0">
                    <a:pos x="390" y="0"/>
                  </a:cxn>
                  <a:cxn ang="0">
                    <a:pos x="390" y="218"/>
                  </a:cxn>
                </a:cxnLst>
                <a:rect l="0" t="0" r="r" b="b"/>
                <a:pathLst>
                  <a:path w="390" h="270">
                    <a:moveTo>
                      <a:pt x="0" y="270"/>
                    </a:moveTo>
                    <a:lnTo>
                      <a:pt x="0" y="0"/>
                    </a:lnTo>
                    <a:lnTo>
                      <a:pt x="390" y="0"/>
                    </a:lnTo>
                    <a:lnTo>
                      <a:pt x="390" y="218"/>
                    </a:ln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rou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190" y="196"/>
                <a:ext cx="530" cy="160"/>
              </a:xfrm>
              <a:prstGeom prst="rect">
                <a:avLst/>
              </a:prstGeom>
              <a:solidFill>
                <a:srgbClr val="FFFF00"/>
              </a:solidFill>
              <a:ln w="38100" cmpd="sng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" name="Group 20"/>
            <p:cNvGrpSpPr>
              <a:grpSpLocks noChangeAspect="1"/>
            </p:cNvGrpSpPr>
            <p:nvPr/>
          </p:nvGrpSpPr>
          <p:grpSpPr bwMode="auto">
            <a:xfrm>
              <a:off x="144" y="420"/>
              <a:ext cx="576" cy="499"/>
              <a:chOff x="0" y="0"/>
              <a:chExt cx="576" cy="499"/>
            </a:xfrm>
          </p:grpSpPr>
          <p:sp>
            <p:nvSpPr>
              <p:cNvPr id="38" name="Oval 21"/>
              <p:cNvSpPr>
                <a:spLocks noChangeAspect="1" noChangeArrowheads="1"/>
              </p:cNvSpPr>
              <p:nvPr/>
            </p:nvSpPr>
            <p:spPr bwMode="auto">
              <a:xfrm>
                <a:off x="5" y="7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0" y="0"/>
                <a:ext cx="576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zh-CN" sz="3200" b="1">
                    <a:latin typeface="Times New Roman" panose="02020603050405020304" pitchFamily="18" charset="0"/>
                  </a:rPr>
                  <a:t>A</a:t>
                </a:r>
                <a:endParaRPr lang="zh-CN" altLang="zh-CN" sz="4800" b="1"/>
              </a:p>
            </p:txBody>
          </p:sp>
        </p:grpSp>
        <p:grpSp>
          <p:nvGrpSpPr>
            <p:cNvPr id="33" name="Group 23"/>
            <p:cNvGrpSpPr>
              <a:grpSpLocks noChangeAspect="1"/>
            </p:cNvGrpSpPr>
            <p:nvPr/>
          </p:nvGrpSpPr>
          <p:grpSpPr bwMode="auto">
            <a:xfrm>
              <a:off x="981" y="0"/>
              <a:ext cx="576" cy="499"/>
              <a:chOff x="0" y="0"/>
              <a:chExt cx="576" cy="499"/>
            </a:xfrm>
          </p:grpSpPr>
          <p:sp>
            <p:nvSpPr>
              <p:cNvPr id="36" name="Oval 24"/>
              <p:cNvSpPr>
                <a:spLocks noChangeAspect="1" noChangeArrowheads="1"/>
              </p:cNvSpPr>
              <p:nvPr/>
            </p:nvSpPr>
            <p:spPr bwMode="auto">
              <a:xfrm>
                <a:off x="14" y="43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0" y="0"/>
                <a:ext cx="576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zh-CN" sz="3200" b="1">
                    <a:latin typeface="Times New Roman" panose="02020603050405020304" pitchFamily="18" charset="0"/>
                  </a:rPr>
                  <a:t>V</a:t>
                </a:r>
                <a:endParaRPr lang="zh-CN" altLang="zh-CN" sz="4800" b="1"/>
              </a:p>
            </p:txBody>
          </p:sp>
        </p:grp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1500" y="305"/>
              <a:ext cx="240" cy="4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zh-CN" altLang="zh-CN" sz="6000">
                  <a:solidFill>
                    <a:srgbClr val="0000FF"/>
                  </a:solidFill>
                  <a:latin typeface="Times New Roman" panose="02020603050405020304" pitchFamily="18" charset="0"/>
                </a:rPr>
                <a:t>·</a:t>
              </a:r>
              <a:endParaRPr lang="zh-CN" altLang="zh-CN" sz="8800">
                <a:solidFill>
                  <a:srgbClr val="0000FF"/>
                </a:solidFill>
              </a:endParaRP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546" y="302"/>
              <a:ext cx="240" cy="4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zh-CN" altLang="zh-CN" sz="6000">
                  <a:solidFill>
                    <a:srgbClr val="0000FF"/>
                  </a:solidFill>
                  <a:latin typeface="Times New Roman" panose="02020603050405020304" pitchFamily="18" charset="0"/>
                </a:rPr>
                <a:t>·</a:t>
              </a:r>
              <a:endParaRPr lang="zh-CN" altLang="zh-CN" sz="8800">
                <a:solidFill>
                  <a:srgbClr val="0000FF"/>
                </a:solidFill>
              </a:endParaRPr>
            </a:p>
          </p:txBody>
        </p:sp>
      </p:grp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930080" y="4917757"/>
            <a:ext cx="3962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限流电路，安培表外接法       </a:t>
            </a:r>
            <a:endParaRPr 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grpSp>
        <p:nvGrpSpPr>
          <p:cNvPr id="48" name="Group 87"/>
          <p:cNvGrpSpPr>
            <a:grpSpLocks noChangeAspect="1"/>
          </p:cNvGrpSpPr>
          <p:nvPr/>
        </p:nvGrpSpPr>
        <p:grpSpPr bwMode="auto">
          <a:xfrm>
            <a:off x="457200" y="2625333"/>
            <a:ext cx="3581400" cy="2286000"/>
            <a:chOff x="0" y="0"/>
            <a:chExt cx="2256" cy="1440"/>
          </a:xfrm>
        </p:grpSpPr>
        <p:sp>
          <p:nvSpPr>
            <p:cNvPr id="49" name="xjhzja25"/>
            <p:cNvSpPr>
              <a:spLocks noChangeAspect="1"/>
            </p:cNvSpPr>
            <p:nvPr/>
          </p:nvSpPr>
          <p:spPr bwMode="auto">
            <a:xfrm flipV="1">
              <a:off x="0" y="212"/>
              <a:ext cx="1708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40"/>
                </a:cxn>
                <a:cxn ang="0">
                  <a:pos x="2420" y="840"/>
                </a:cxn>
                <a:cxn ang="0">
                  <a:pos x="2420" y="0"/>
                </a:cxn>
              </a:cxnLst>
              <a:rect l="0" t="0" r="r" b="b"/>
              <a:pathLst>
                <a:path w="2420" h="840">
                  <a:moveTo>
                    <a:pt x="0" y="0"/>
                  </a:moveTo>
                  <a:lnTo>
                    <a:pt x="0" y="840"/>
                  </a:lnTo>
                  <a:lnTo>
                    <a:pt x="2420" y="840"/>
                  </a:lnTo>
                  <a:lnTo>
                    <a:pt x="2420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xjhzja29"/>
            <p:cNvSpPr>
              <a:spLocks noChangeAspect="1" noChangeArrowheads="1"/>
            </p:cNvSpPr>
            <p:nvPr/>
          </p:nvSpPr>
          <p:spPr bwMode="auto">
            <a:xfrm>
              <a:off x="3" y="746"/>
              <a:ext cx="2253" cy="478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90"/>
            <p:cNvGrpSpPr>
              <a:grpSpLocks noChangeAspect="1"/>
            </p:cNvGrpSpPr>
            <p:nvPr/>
          </p:nvGrpSpPr>
          <p:grpSpPr bwMode="auto">
            <a:xfrm>
              <a:off x="841" y="1062"/>
              <a:ext cx="162" cy="378"/>
              <a:chOff x="0" y="0"/>
              <a:chExt cx="94" cy="274"/>
            </a:xfrm>
          </p:grpSpPr>
          <p:sp>
            <p:nvSpPr>
              <p:cNvPr id="68" name="Rectangle 91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94" cy="2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92"/>
              <p:cNvSpPr>
                <a:spLocks noChangeAspect="1" noChangeShapeType="1"/>
              </p:cNvSpPr>
              <p:nvPr/>
            </p:nvSpPr>
            <p:spPr bwMode="auto">
              <a:xfrm>
                <a:off x="0" y="47"/>
                <a:ext cx="0" cy="183"/>
              </a:xfrm>
              <a:prstGeom prst="line">
                <a:avLst/>
              </a:prstGeom>
              <a:noFill/>
              <a:ln w="38100" cmpd="sng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93"/>
              <p:cNvSpPr>
                <a:spLocks noChangeAspect="1" noChangeShapeType="1"/>
              </p:cNvSpPr>
              <p:nvPr/>
            </p:nvSpPr>
            <p:spPr bwMode="auto">
              <a:xfrm>
                <a:off x="94" y="0"/>
                <a:ext cx="0" cy="274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94"/>
            <p:cNvGrpSpPr>
              <a:grpSpLocks noChangeAspect="1"/>
            </p:cNvGrpSpPr>
            <p:nvPr/>
          </p:nvGrpSpPr>
          <p:grpSpPr bwMode="auto">
            <a:xfrm>
              <a:off x="373" y="1135"/>
              <a:ext cx="264" cy="198"/>
              <a:chOff x="0" y="0"/>
              <a:chExt cx="296" cy="245"/>
            </a:xfrm>
          </p:grpSpPr>
          <p:sp>
            <p:nvSpPr>
              <p:cNvPr id="64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96" cy="2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5" name="Group 96"/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96" cy="123"/>
                <a:chOff x="0" y="0"/>
                <a:chExt cx="296" cy="123"/>
              </a:xfrm>
            </p:grpSpPr>
            <p:sp>
              <p:nvSpPr>
                <p:cNvPr id="66" name="Line 9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0" y="0"/>
                  <a:ext cx="296" cy="123"/>
                </a:xfrm>
                <a:prstGeom prst="line">
                  <a:avLst/>
                </a:prstGeom>
                <a:noFill/>
                <a:ln w="57150" cmpd="sng">
                  <a:solidFill>
                    <a:srgbClr val="0000FF"/>
                  </a:solidFill>
                  <a:round/>
                  <a:headEnd type="oval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296" y="123"/>
                  <a:ext cx="0" cy="0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xjhzja19"/>
            <p:cNvSpPr>
              <a:spLocks noChangeAspect="1" noChangeArrowheads="1"/>
            </p:cNvSpPr>
            <p:nvPr/>
          </p:nvSpPr>
          <p:spPr bwMode="auto">
            <a:xfrm>
              <a:off x="856" y="711"/>
              <a:ext cx="661" cy="106"/>
            </a:xfrm>
            <a:prstGeom prst="rect">
              <a:avLst/>
            </a:prstGeom>
            <a:solidFill>
              <a:schemeClr val="folHlink"/>
            </a:solidFill>
            <a:ln w="38100" cmpd="sng">
              <a:solidFill>
                <a:srgbClr val="FF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100"/>
            <p:cNvSpPr txBox="1">
              <a:spLocks noChangeAspect="1" noChangeArrowheads="1"/>
            </p:cNvSpPr>
            <p:nvPr/>
          </p:nvSpPr>
          <p:spPr bwMode="auto">
            <a:xfrm>
              <a:off x="1081" y="399"/>
              <a:ext cx="359" cy="3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zh-CN" sz="2400" b="1">
                  <a:latin typeface="Times New Roman" panose="02020603050405020304" pitchFamily="18" charset="0"/>
                </a:rPr>
                <a:t>R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X</a:t>
              </a:r>
              <a:endParaRPr lang="zh-CN" altLang="zh-CN" sz="2400" b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55" name="Group 101"/>
            <p:cNvGrpSpPr>
              <a:grpSpLocks noChangeAspect="1"/>
            </p:cNvGrpSpPr>
            <p:nvPr/>
          </p:nvGrpSpPr>
          <p:grpSpPr bwMode="auto">
            <a:xfrm>
              <a:off x="1326" y="1030"/>
              <a:ext cx="661" cy="245"/>
              <a:chOff x="0" y="0"/>
              <a:chExt cx="720" cy="356"/>
            </a:xfrm>
          </p:grpSpPr>
          <p:sp>
            <p:nvSpPr>
              <p:cNvPr id="62" name="未知"/>
              <p:cNvSpPr>
                <a:spLocks noChangeAspect="1"/>
              </p:cNvSpPr>
              <p:nvPr/>
            </p:nvSpPr>
            <p:spPr bwMode="auto">
              <a:xfrm>
                <a:off x="0" y="0"/>
                <a:ext cx="420" cy="280"/>
              </a:xfrm>
              <a:custGeom>
                <a:avLst/>
                <a:gdLst/>
                <a:ahLst/>
                <a:cxnLst>
                  <a:cxn ang="0">
                    <a:pos x="0" y="270"/>
                  </a:cxn>
                  <a:cxn ang="0">
                    <a:pos x="0" y="0"/>
                  </a:cxn>
                  <a:cxn ang="0">
                    <a:pos x="390" y="0"/>
                  </a:cxn>
                  <a:cxn ang="0">
                    <a:pos x="390" y="218"/>
                  </a:cxn>
                </a:cxnLst>
                <a:rect l="0" t="0" r="r" b="b"/>
                <a:pathLst>
                  <a:path w="390" h="270">
                    <a:moveTo>
                      <a:pt x="0" y="270"/>
                    </a:moveTo>
                    <a:lnTo>
                      <a:pt x="0" y="0"/>
                    </a:lnTo>
                    <a:lnTo>
                      <a:pt x="390" y="0"/>
                    </a:lnTo>
                    <a:lnTo>
                      <a:pt x="390" y="218"/>
                    </a:ln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rou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190" y="196"/>
                <a:ext cx="530" cy="160"/>
              </a:xfrm>
              <a:prstGeom prst="rect">
                <a:avLst/>
              </a:prstGeom>
              <a:solidFill>
                <a:srgbClr val="FFFF00"/>
              </a:solidFill>
              <a:ln w="38100" cmpd="sng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" name="Group 104"/>
            <p:cNvGrpSpPr>
              <a:grpSpLocks noChangeAspect="1"/>
            </p:cNvGrpSpPr>
            <p:nvPr/>
          </p:nvGrpSpPr>
          <p:grpSpPr bwMode="auto">
            <a:xfrm>
              <a:off x="624" y="0"/>
              <a:ext cx="576" cy="499"/>
              <a:chOff x="0" y="0"/>
              <a:chExt cx="576" cy="499"/>
            </a:xfrm>
          </p:grpSpPr>
          <p:sp>
            <p:nvSpPr>
              <p:cNvPr id="60" name="Oval 105"/>
              <p:cNvSpPr>
                <a:spLocks noChangeAspect="1" noChangeArrowheads="1"/>
              </p:cNvSpPr>
              <p:nvPr/>
            </p:nvSpPr>
            <p:spPr bwMode="auto">
              <a:xfrm>
                <a:off x="14" y="43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Text Box 106"/>
              <p:cNvSpPr txBox="1">
                <a:spLocks noChangeAspect="1" noChangeArrowheads="1"/>
              </p:cNvSpPr>
              <p:nvPr/>
            </p:nvSpPr>
            <p:spPr bwMode="auto">
              <a:xfrm>
                <a:off x="0" y="0"/>
                <a:ext cx="576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zh-CN" sz="3200" b="1">
                    <a:latin typeface="Times New Roman" panose="02020603050405020304" pitchFamily="18" charset="0"/>
                  </a:rPr>
                  <a:t>V</a:t>
                </a:r>
                <a:endParaRPr lang="zh-CN" altLang="zh-CN" sz="4800" b="1"/>
              </a:p>
            </p:txBody>
          </p:sp>
        </p:grpSp>
        <p:grpSp>
          <p:nvGrpSpPr>
            <p:cNvPr id="57" name="Group 107"/>
            <p:cNvGrpSpPr>
              <a:grpSpLocks noChangeAspect="1"/>
            </p:cNvGrpSpPr>
            <p:nvPr/>
          </p:nvGrpSpPr>
          <p:grpSpPr bwMode="auto">
            <a:xfrm>
              <a:off x="288" y="528"/>
              <a:ext cx="576" cy="499"/>
              <a:chOff x="0" y="0"/>
              <a:chExt cx="576" cy="499"/>
            </a:xfrm>
          </p:grpSpPr>
          <p:sp>
            <p:nvSpPr>
              <p:cNvPr id="58" name="Oval 108"/>
              <p:cNvSpPr>
                <a:spLocks noChangeAspect="1" noChangeArrowheads="1"/>
              </p:cNvSpPr>
              <p:nvPr/>
            </p:nvSpPr>
            <p:spPr bwMode="auto">
              <a:xfrm>
                <a:off x="5" y="7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Text Box 109"/>
              <p:cNvSpPr txBox="1">
                <a:spLocks noChangeAspect="1" noChangeArrowheads="1"/>
              </p:cNvSpPr>
              <p:nvPr/>
            </p:nvSpPr>
            <p:spPr bwMode="auto">
              <a:xfrm>
                <a:off x="0" y="0"/>
                <a:ext cx="576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zh-CN" sz="3200" b="1">
                    <a:latin typeface="Times New Roman" panose="02020603050405020304" pitchFamily="18" charset="0"/>
                  </a:rPr>
                  <a:t>A</a:t>
                </a:r>
                <a:endParaRPr lang="zh-CN" altLang="zh-CN" sz="4800" b="1"/>
              </a:p>
            </p:txBody>
          </p:sp>
        </p:grpSp>
      </p:grp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378570" y="5590981"/>
            <a:ext cx="7937846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细黑" pitchFamily="2" charset="-122"/>
              </a:rPr>
              <a:t>伏特表与安培表的读数存在误差</a:t>
            </a:r>
            <a:endParaRPr lang="zh-CN" sz="3600" b="1" dirty="0">
              <a:solidFill>
                <a:srgbClr val="002060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619268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二、测量电阻的方法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47" grpId="0" autoUpdateAnimBg="0"/>
      <p:bldP spid="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65" name="副标题 2050"/>
          <p:cNvSpPr txBox="1"/>
          <p:nvPr/>
        </p:nvSpPr>
        <p:spPr>
          <a:xfrm>
            <a:off x="467544" y="2152565"/>
            <a:ext cx="7920037" cy="3436676"/>
          </a:xfrm>
          <a:prstGeom prst="rect">
            <a:avLst/>
          </a:prstGeom>
        </p:spPr>
        <p:txBody>
          <a:bodyPr wrap="square" lIns="91440" tIns="45720" rIns="91440" bIns="45720" anchor="t"/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根据用途不同，电桥有多种类型，其性能构造各有特点。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在各种电桥中，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惠斯登电桥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是其中最基本的一种，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又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称直流单臂电桥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惠斯登电桥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通常用来准确测量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10-10</a:t>
            </a:r>
            <a:r>
              <a:rPr kumimoji="0" lang="en-US" altLang="zh-CN" sz="32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6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欧姆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的中值电阻。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28600" y="1520344"/>
            <a:ext cx="3312125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600" b="1" dirty="0" smtClean="0">
                <a:latin typeface="+mj-ea"/>
                <a:ea typeface="+mj-ea"/>
              </a:rPr>
              <a:t>3</a:t>
            </a:r>
            <a:r>
              <a:rPr lang="zh-CN" sz="3600" b="1" dirty="0" smtClean="0">
                <a:latin typeface="+mj-ea"/>
                <a:ea typeface="+mj-ea"/>
              </a:rPr>
              <a:t>、</a:t>
            </a:r>
            <a:r>
              <a:rPr lang="zh-CN" altLang="en-US" sz="3600" b="1" dirty="0" smtClean="0">
                <a:latin typeface="+mj-ea"/>
                <a:ea typeface="+mj-ea"/>
              </a:rPr>
              <a:t>电桥测量</a:t>
            </a:r>
            <a:r>
              <a:rPr lang="zh-CN" sz="3600" b="1" dirty="0" smtClean="0">
                <a:latin typeface="+mj-ea"/>
                <a:ea typeface="+mj-ea"/>
              </a:rPr>
              <a:t>法</a:t>
            </a:r>
            <a:r>
              <a:rPr lang="zh-CN" dirty="0" smtClean="0">
                <a:latin typeface="+mj-ea"/>
                <a:ea typeface="+mj-ea"/>
              </a:rPr>
              <a:t> </a:t>
            </a:r>
            <a:endParaRPr lang="zh-CN" dirty="0">
              <a:latin typeface="+mj-ea"/>
              <a:ea typeface="+mj-ea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619268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二、测量电阻的方法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953000" y="914400"/>
            <a:ext cx="3975100" cy="4621213"/>
          </a:xfrm>
          <a:noFill/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860290" y="5589270"/>
            <a:ext cx="4284345" cy="52197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latin typeface="Arial" panose="020B0604020202020204" pitchFamily="34" charset="0"/>
              </a:rPr>
              <a:t>惠斯登</a:t>
            </a:r>
            <a:r>
              <a:rPr kumimoji="0" lang="en-US" altLang="zh-CN" sz="2800" dirty="0">
                <a:latin typeface="Arial" panose="020B0604020202020204" pitchFamily="34" charset="0"/>
              </a:rPr>
              <a:t>1843</a:t>
            </a:r>
            <a:r>
              <a:rPr kumimoji="0" lang="zh-CN" altLang="en-US" sz="2800" dirty="0">
                <a:latin typeface="Arial" panose="020B0604020202020204" pitchFamily="34" charset="0"/>
              </a:rPr>
              <a:t>年</a:t>
            </a:r>
            <a:r>
              <a:rPr kumimoji="0" lang="zh-CN" altLang="en-US" sz="2800" dirty="0" smtClean="0">
                <a:latin typeface="Arial" panose="020B0604020202020204" pitchFamily="34" charset="0"/>
              </a:rPr>
              <a:t>发明此电桥</a:t>
            </a:r>
            <a:endParaRPr kumimoji="0"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三、惠斯登电桥原理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57200" y="1628800"/>
            <a:ext cx="4546600" cy="39604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+mj-ea"/>
                <a:ea typeface="+mj-ea"/>
              </a:rPr>
              <a:t>检流计所在</a:t>
            </a:r>
            <a:r>
              <a:rPr lang="en-US" altLang="zh-CN" b="1" dirty="0" smtClean="0">
                <a:latin typeface="+mj-ea"/>
                <a:ea typeface="+mj-ea"/>
              </a:rPr>
              <a:t>BD</a:t>
            </a:r>
            <a:r>
              <a:rPr lang="zh-CN" altLang="en-US" b="1" dirty="0" smtClean="0">
                <a:latin typeface="+mj-ea"/>
                <a:ea typeface="+mj-ea"/>
              </a:rPr>
              <a:t>支路像“桥”一样架于</a:t>
            </a:r>
            <a:r>
              <a:rPr lang="en-US" altLang="zh-CN" b="1" dirty="0" smtClean="0">
                <a:latin typeface="+mj-ea"/>
                <a:ea typeface="+mj-ea"/>
              </a:rPr>
              <a:t>BD</a:t>
            </a:r>
            <a:r>
              <a:rPr lang="zh-CN" altLang="en-US" b="1" dirty="0" smtClean="0">
                <a:latin typeface="+mj-ea"/>
                <a:ea typeface="+mj-ea"/>
              </a:rPr>
              <a:t>之间，故称其为电桥。</a:t>
            </a:r>
            <a:endParaRPr lang="en-US" altLang="zh-CN" b="1" dirty="0" smtClean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当</a:t>
            </a:r>
            <a:r>
              <a:rPr lang="en-US" altLang="zh-CN" b="1" dirty="0">
                <a:latin typeface="+mj-ea"/>
                <a:ea typeface="+mj-ea"/>
              </a:rPr>
              <a:t>BD</a:t>
            </a:r>
            <a:r>
              <a:rPr lang="zh-CN" altLang="en-US" b="1" dirty="0">
                <a:latin typeface="+mj-ea"/>
                <a:ea typeface="+mj-ea"/>
              </a:rPr>
              <a:t>两点电势相等时，灵敏电流计</a:t>
            </a:r>
            <a:r>
              <a:rPr lang="en-US" altLang="zh-CN" b="1" dirty="0">
                <a:latin typeface="+mj-ea"/>
                <a:ea typeface="+mj-ea"/>
              </a:rPr>
              <a:t>G</a:t>
            </a:r>
            <a:r>
              <a:rPr lang="zh-CN" altLang="en-US" b="1" dirty="0">
                <a:latin typeface="+mj-ea"/>
                <a:ea typeface="+mj-ea"/>
              </a:rPr>
              <a:t>中无电流</a:t>
            </a:r>
            <a:r>
              <a:rPr lang="zh-CN" altLang="en-US" b="1" dirty="0" smtClean="0">
                <a:latin typeface="+mj-ea"/>
                <a:ea typeface="+mj-ea"/>
              </a:rPr>
              <a:t>通过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zh-CN" altLang="en-US" b="1" dirty="0" smtClean="0">
                <a:latin typeface="+mj-ea"/>
                <a:ea typeface="+mj-ea"/>
              </a:rPr>
              <a:t>则称此时电桥</a:t>
            </a:r>
            <a:r>
              <a:rPr lang="zh-CN" altLang="en-US" b="1" dirty="0">
                <a:latin typeface="+mj-ea"/>
                <a:ea typeface="+mj-ea"/>
              </a:rPr>
              <a:t>平衡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  <a:endParaRPr lang="zh-CN" altLang="en-US" b="1" dirty="0">
              <a:latin typeface="+mj-ea"/>
              <a:ea typeface="+mj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28184" y="1556792"/>
            <a:ext cx="2448272" cy="2285891"/>
            <a:chOff x="6228184" y="1556792"/>
            <a:chExt cx="2448272" cy="2285891"/>
          </a:xfrm>
        </p:grpSpPr>
        <p:sp>
          <p:nvSpPr>
            <p:cNvPr id="2" name="TextBox 1"/>
            <p:cNvSpPr txBox="1"/>
            <p:nvPr/>
          </p:nvSpPr>
          <p:spPr>
            <a:xfrm>
              <a:off x="7242224" y="2804379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lang="zh-CN" alt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6376" y="1556792"/>
              <a:ext cx="72008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r>
                <a:rPr lang="en-US" altLang="zh-CN" sz="2800" baseline="-25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28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56375" y="3319463"/>
              <a:ext cx="58265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r>
                <a:rPr lang="en-US" altLang="zh-CN" sz="2800" baseline="-25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823649" y="3035093"/>
              <a:ext cx="0" cy="776694"/>
            </a:xfrm>
            <a:prstGeom prst="line">
              <a:avLst/>
            </a:prstGeom>
            <a:ln w="38100">
              <a:solidFill>
                <a:schemeClr val="bg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6300192" y="1628800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7823649" y="1683968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6228184" y="2996952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bldLvl="0" animBg="1" autoUpdateAnimBg="0"/>
      <p:bldP spid="18" grpId="0" animBg="1" build="p"/>
    </p:bldLst>
  </p:timing>
</p:sld>
</file>

<file path=ppt/tags/tag1.xml><?xml version="1.0" encoding="utf-8"?>
<p:tagLst xmlns:p="http://schemas.openxmlformats.org/presentationml/2006/main">
  <p:tag name="KSO_WM_DOC_GUID" val="{bb42bfba-066e-431c-9a0a-7f26680469b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1832</Words>
  <Application>WPS 演示</Application>
  <PresentationFormat>全屏显示(4:3)</PresentationFormat>
  <Paragraphs>218</Paragraphs>
  <Slides>20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46" baseType="lpstr">
      <vt:lpstr>Arial</vt:lpstr>
      <vt:lpstr>宋体</vt:lpstr>
      <vt:lpstr>Wingdings</vt:lpstr>
      <vt:lpstr>Verdana</vt:lpstr>
      <vt:lpstr>华文新魏</vt:lpstr>
      <vt:lpstr>黑体</vt:lpstr>
      <vt:lpstr>华文行楷</vt:lpstr>
      <vt:lpstr>华文琥珀</vt:lpstr>
      <vt:lpstr>Times New Roman</vt:lpstr>
      <vt:lpstr>华文细黑</vt:lpstr>
      <vt:lpstr>楷体</vt:lpstr>
      <vt:lpstr>楷体_GB2312</vt:lpstr>
      <vt:lpstr>Arial Unicode MS</vt:lpstr>
      <vt:lpstr>Calibri</vt:lpstr>
      <vt:lpstr>微软雅黑</vt:lpstr>
      <vt:lpstr>Arial Unicode MS</vt:lpstr>
      <vt:lpstr>Symbol</vt:lpstr>
      <vt:lpstr>Times New Roman</vt:lpstr>
      <vt:lpstr>Helvetica</vt:lpstr>
      <vt:lpstr>Arial Black</vt:lpstr>
      <vt:lpstr>Office 主题</vt:lpstr>
      <vt:lpstr>Equation.DSMT4</vt:lpstr>
      <vt:lpstr>Equation.KSEE3</vt:lpstr>
      <vt:lpstr>Equation.DSMT4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wzp</dc:creator>
  <cp:lastModifiedBy>多空神话</cp:lastModifiedBy>
  <cp:revision>86</cp:revision>
  <dcterms:created xsi:type="dcterms:W3CDTF">2017-05-05T04:39:00Z</dcterms:created>
  <dcterms:modified xsi:type="dcterms:W3CDTF">2019-11-01T02:17:14Z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