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22"/>
  </p:notesMasterIdLst>
  <p:sldIdLst>
    <p:sldId id="256" r:id="rId4"/>
    <p:sldId id="314" r:id="rId5"/>
    <p:sldId id="315" r:id="rId6"/>
    <p:sldId id="316" r:id="rId7"/>
    <p:sldId id="317" r:id="rId8"/>
    <p:sldId id="257" r:id="rId9"/>
    <p:sldId id="269" r:id="rId10"/>
    <p:sldId id="297" r:id="rId11"/>
    <p:sldId id="258" r:id="rId12"/>
    <p:sldId id="298" r:id="rId13"/>
    <p:sldId id="259" r:id="rId14"/>
    <p:sldId id="260" r:id="rId15"/>
    <p:sldId id="261" r:id="rId16"/>
    <p:sldId id="262" r:id="rId17"/>
    <p:sldId id="263" r:id="rId18"/>
    <p:sldId id="281" r:id="rId19"/>
    <p:sldId id="282" r:id="rId20"/>
    <p:sldId id="283" r:id="rId21"/>
    <p:sldId id="264" r:id="rId23"/>
    <p:sldId id="265" r:id="rId24"/>
    <p:sldId id="266" r:id="rId25"/>
    <p:sldId id="267" r:id="rId26"/>
    <p:sldId id="268"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1674" y="-168"/>
      </p:cViewPr>
      <p:guideLst>
        <p:guide orient="horz" pos="2197"/>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notesMaster" Target="notesMasters/notes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6" Type="http://schemas.openxmlformats.org/officeDocument/2006/relationships/image" Target="../media/image17.wmf"/><Relationship Id="rId5" Type="http://schemas.openxmlformats.org/officeDocument/2006/relationships/image" Target="../media/image14.wmf"/><Relationship Id="rId4" Type="http://schemas.openxmlformats.org/officeDocument/2006/relationships/image" Target="../media/image21.wmf"/><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12.wmf"/><Relationship Id="rId7" Type="http://schemas.openxmlformats.org/officeDocument/2006/relationships/image" Target="../media/image29.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wmf"/><Relationship Id="rId1" Type="http://schemas.openxmlformats.org/officeDocument/2006/relationships/image" Target="../media/image36.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609600"/>
            <a:ext cx="5676900" cy="5486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cstate="print"/>
          <a:stretch>
            <a:fillRect/>
          </a:stretch>
        </a:blipFill>
        <a:effectLst/>
      </p:bgPr>
    </p:bg>
    <p:spTree>
      <p:nvGrpSpPr>
        <p:cNvPr id="1" name=""/>
        <p:cNvGrpSpPr/>
        <p:nvPr/>
      </p:nvGrpSpPr>
      <p:grpSpPr>
        <a:xfrm>
          <a:off x="0" y="0"/>
          <a:ext cx="0" cy="0"/>
          <a:chOff x="0" y="0"/>
          <a:chExt cx="0" cy="0"/>
        </a:xfrm>
      </p:grpSpPr>
      <p:pic>
        <p:nvPicPr>
          <p:cNvPr id="1026" name="Picture 7" descr="www"/>
          <p:cNvPicPr>
            <a:picLocks noChangeAspect="1"/>
          </p:cNvPicPr>
          <p:nvPr userDrawn="1"/>
        </p:nvPicPr>
        <p:blipFill>
          <a:blip r:embed="rId13" cstate="print"/>
          <a:stretch>
            <a:fillRect/>
          </a:stretch>
        </p:blipFill>
        <p:spPr>
          <a:xfrm>
            <a:off x="0" y="0"/>
            <a:ext cx="9217025" cy="6913563"/>
          </a:xfrm>
          <a:prstGeom prst="rect">
            <a:avLst/>
          </a:prstGeom>
          <a:noFill/>
          <a:ln w="9525">
            <a:noFill/>
          </a:ln>
        </p:spPr>
      </p:pic>
      <p:sp>
        <p:nvSpPr>
          <p:cNvPr id="1027" name="Rectangle 2"/>
          <p:cNvSpPr>
            <a:spLocks noGrp="1"/>
          </p:cNvSpPr>
          <p:nvPr>
            <p:ph type="title"/>
          </p:nvPr>
        </p:nvSpPr>
        <p:spPr>
          <a:xfrm>
            <a:off x="685800" y="609600"/>
            <a:ext cx="7772400" cy="1143000"/>
          </a:xfrm>
          <a:prstGeom prst="rect">
            <a:avLst/>
          </a:prstGeom>
          <a:noFill/>
          <a:ln w="9525">
            <a:noFill/>
          </a:ln>
        </p:spPr>
        <p:txBody>
          <a:bodyPr anchor="ctr"/>
          <a:lstStyle/>
          <a:p>
            <a:pPr lvl="0"/>
            <a:r>
              <a:rPr lang="zh-CN" altLang="zh-CN" dirty="0"/>
              <a:t>单击以编辑</a:t>
            </a:r>
            <a:r>
              <a:rPr lang="zh-CN" altLang="en-US" dirty="0"/>
              <a:t>母版标题样式</a:t>
            </a:r>
            <a:endParaRPr lang="zh-CN" altLang="en-US" dirty="0"/>
          </a:p>
        </p:txBody>
      </p:sp>
      <p:sp>
        <p:nvSpPr>
          <p:cNvPr id="1028" name="Rectangle 3"/>
          <p:cNvSpPr>
            <a:spLocks noGrp="1"/>
          </p:cNvSpPr>
          <p:nvPr>
            <p:ph type="body"/>
          </p:nvPr>
        </p:nvSpPr>
        <p:spPr>
          <a:xfrm>
            <a:off x="685800" y="1981200"/>
            <a:ext cx="7772400" cy="4114800"/>
          </a:xfrm>
          <a:prstGeom prst="rect">
            <a:avLst/>
          </a:prstGeom>
          <a:noFill/>
          <a:ln w="9525">
            <a:noFill/>
          </a:ln>
        </p:spPr>
        <p:txBody>
          <a:bodyPr anchor="t"/>
          <a:lstStyle/>
          <a:p>
            <a:pPr lvl="0" indent="-342900"/>
            <a:r>
              <a:rPr lang="zh-CN" altLang="en-US" dirty="0"/>
              <a:t>单击以编辑母版文本样式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 name="Rectangle 4"/>
          <p:cNvSpPr>
            <a:spLocks noGrp="1" noChangeArrowheads="1"/>
          </p:cNvSpPr>
          <p:nvPr>
            <p:ph type="dt" sz="half" idx="2"/>
          </p:nvPr>
        </p:nvSpPr>
        <p:spPr bwMode="auto">
          <a:xfrm>
            <a:off x="685800" y="6248400"/>
            <a:ext cx="1905000" cy="457200"/>
          </a:xfrm>
          <a:prstGeom prst="rect">
            <a:avLst/>
          </a:prstGeom>
          <a:noFill/>
          <a:ln w="9525">
            <a:noFill/>
            <a:miter lim="800000"/>
          </a:ln>
        </p:spPr>
        <p:txBody>
          <a:bodyPr vert="horz" wrap="square" lIns="91440" tIns="45720" rIns="91440" bIns="45720" numCol="1" anchor="t" anchorCtr="0" compatLnSpc="1"/>
          <a:lstStyle>
            <a:lvl1pPr eaLnBrk="1" hangingPunct="1">
              <a:lnSpc>
                <a:spcPct val="100000"/>
              </a:lnSpc>
              <a:defRPr sz="1400" b="0" smtClean="0"/>
            </a:lvl1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p:spPr>
        <p:txBody>
          <a:bodyPr vert="horz" wrap="square" lIns="91440" tIns="45720" rIns="91440" bIns="45720" numCol="1" anchor="t" anchorCtr="0" compatLnSpc="1"/>
          <a:lstStyle>
            <a:lvl1pPr algn="ctr" eaLnBrk="1" hangingPunct="1">
              <a:lnSpc>
                <a:spcPct val="100000"/>
              </a:lnSpc>
              <a:defRPr sz="1400" b="0" smtClean="0"/>
            </a:lvl1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15.bin"/><Relationship Id="rId8" Type="http://schemas.openxmlformats.org/officeDocument/2006/relationships/image" Target="../media/image21.wmf"/><Relationship Id="rId7" Type="http://schemas.openxmlformats.org/officeDocument/2006/relationships/oleObject" Target="../embeddings/oleObject14.bin"/><Relationship Id="rId6" Type="http://schemas.openxmlformats.org/officeDocument/2006/relationships/image" Target="../media/image20.wmf"/><Relationship Id="rId5" Type="http://schemas.openxmlformats.org/officeDocument/2006/relationships/oleObject" Target="../embeddings/oleObject13.bin"/><Relationship Id="rId4" Type="http://schemas.openxmlformats.org/officeDocument/2006/relationships/image" Target="../media/image19.wmf"/><Relationship Id="rId3" Type="http://schemas.openxmlformats.org/officeDocument/2006/relationships/oleObject" Target="../embeddings/oleObject12.bin"/><Relationship Id="rId2" Type="http://schemas.openxmlformats.org/officeDocument/2006/relationships/image" Target="../media/image18.wmf"/><Relationship Id="rId14" Type="http://schemas.openxmlformats.org/officeDocument/2006/relationships/vmlDrawing" Target="../drawings/vmlDrawing4.vml"/><Relationship Id="rId13" Type="http://schemas.openxmlformats.org/officeDocument/2006/relationships/slideLayout" Target="../slideLayouts/slideLayout2.xml"/><Relationship Id="rId12" Type="http://schemas.openxmlformats.org/officeDocument/2006/relationships/image" Target="../media/image17.wmf"/><Relationship Id="rId11" Type="http://schemas.openxmlformats.org/officeDocument/2006/relationships/oleObject" Target="../embeddings/oleObject16.bin"/><Relationship Id="rId10" Type="http://schemas.openxmlformats.org/officeDocument/2006/relationships/image" Target="../media/image14.wmf"/><Relationship Id="rId1" Type="http://schemas.openxmlformats.org/officeDocument/2006/relationships/oleObject" Target="../embeddings/oleObject11.bin"/></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22.wmf"/><Relationship Id="rId1" Type="http://schemas.openxmlformats.org/officeDocument/2006/relationships/oleObject" Target="../embeddings/oleObject17.bin"/></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22.bin"/><Relationship Id="rId8" Type="http://schemas.openxmlformats.org/officeDocument/2006/relationships/image" Target="../media/image26.wmf"/><Relationship Id="rId7" Type="http://schemas.openxmlformats.org/officeDocument/2006/relationships/oleObject" Target="../embeddings/oleObject21.bin"/><Relationship Id="rId6" Type="http://schemas.openxmlformats.org/officeDocument/2006/relationships/image" Target="../media/image25.wmf"/><Relationship Id="rId5" Type="http://schemas.openxmlformats.org/officeDocument/2006/relationships/oleObject" Target="../embeddings/oleObject20.bin"/><Relationship Id="rId4" Type="http://schemas.openxmlformats.org/officeDocument/2006/relationships/image" Target="../media/image24.wmf"/><Relationship Id="rId3" Type="http://schemas.openxmlformats.org/officeDocument/2006/relationships/oleObject" Target="../embeddings/oleObject19.bin"/><Relationship Id="rId2" Type="http://schemas.openxmlformats.org/officeDocument/2006/relationships/image" Target="../media/image23.wmf"/><Relationship Id="rId18" Type="http://schemas.openxmlformats.org/officeDocument/2006/relationships/vmlDrawing" Target="../drawings/vmlDrawing6.vml"/><Relationship Id="rId17" Type="http://schemas.openxmlformats.org/officeDocument/2006/relationships/slideLayout" Target="../slideLayouts/slideLayout2.xml"/><Relationship Id="rId16" Type="http://schemas.openxmlformats.org/officeDocument/2006/relationships/image" Target="../media/image12.wmf"/><Relationship Id="rId15" Type="http://schemas.openxmlformats.org/officeDocument/2006/relationships/oleObject" Target="../embeddings/oleObject25.bin"/><Relationship Id="rId14" Type="http://schemas.openxmlformats.org/officeDocument/2006/relationships/image" Target="../media/image29.wmf"/><Relationship Id="rId13" Type="http://schemas.openxmlformats.org/officeDocument/2006/relationships/oleObject" Target="../embeddings/oleObject24.bin"/><Relationship Id="rId12" Type="http://schemas.openxmlformats.org/officeDocument/2006/relationships/image" Target="../media/image28.wmf"/><Relationship Id="rId11" Type="http://schemas.openxmlformats.org/officeDocument/2006/relationships/oleObject" Target="../embeddings/oleObject23.bin"/><Relationship Id="rId10" Type="http://schemas.openxmlformats.org/officeDocument/2006/relationships/image" Target="../media/image27.wmf"/><Relationship Id="rId1" Type="http://schemas.openxmlformats.org/officeDocument/2006/relationships/oleObject" Target="../embeddings/oleObject18.bin"/></Relationships>
</file>

<file path=ppt/slides/_rels/slide13.xml.rels><?xml version="1.0" encoding="UTF-8" standalone="yes"?>
<Relationships xmlns="http://schemas.openxmlformats.org/package/2006/relationships"><Relationship Id="rId8" Type="http://schemas.openxmlformats.org/officeDocument/2006/relationships/vmlDrawing" Target="../drawings/vmlDrawing7.vml"/><Relationship Id="rId7" Type="http://schemas.openxmlformats.org/officeDocument/2006/relationships/slideLayout" Target="../slideLayouts/slideLayout2.xml"/><Relationship Id="rId6" Type="http://schemas.openxmlformats.org/officeDocument/2006/relationships/image" Target="../media/image32.wmf"/><Relationship Id="rId5" Type="http://schemas.openxmlformats.org/officeDocument/2006/relationships/oleObject" Target="../embeddings/oleObject28.bin"/><Relationship Id="rId4" Type="http://schemas.openxmlformats.org/officeDocument/2006/relationships/image" Target="../media/image31.wmf"/><Relationship Id="rId3" Type="http://schemas.openxmlformats.org/officeDocument/2006/relationships/oleObject" Target="../embeddings/oleObject27.bin"/><Relationship Id="rId2" Type="http://schemas.openxmlformats.org/officeDocument/2006/relationships/image" Target="../media/image30.wmf"/><Relationship Id="rId1" Type="http://schemas.openxmlformats.org/officeDocument/2006/relationships/oleObject" Target="../embeddings/oleObject26.bin"/></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jpeg"/><Relationship Id="rId1" Type="http://schemas.openxmlformats.org/officeDocument/2006/relationships/image" Target="../media/image33.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vmlDrawing" Target="../drawings/vmlDrawing8.vml"/><Relationship Id="rId7"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oleObject" Target="../embeddings/oleObject31.bin"/><Relationship Id="rId4" Type="http://schemas.openxmlformats.org/officeDocument/2006/relationships/image" Target="../media/image37.wmf"/><Relationship Id="rId3" Type="http://schemas.openxmlformats.org/officeDocument/2006/relationships/oleObject" Target="../embeddings/oleObject30.bin"/><Relationship Id="rId2" Type="http://schemas.openxmlformats.org/officeDocument/2006/relationships/image" Target="../media/image36.png"/><Relationship Id="rId1" Type="http://schemas.openxmlformats.org/officeDocument/2006/relationships/oleObject" Target="../embeddings/oleObject29.bin"/></Relationships>
</file>

<file path=ppt/slides/_rels/slide19.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2.xml"/><Relationship Id="rId3" Type="http://schemas.openxmlformats.org/officeDocument/2006/relationships/image" Target="../media/image40.png"/><Relationship Id="rId2" Type="http://schemas.openxmlformats.org/officeDocument/2006/relationships/image" Target="../media/image39.wmf"/><Relationship Id="rId1" Type="http://schemas.openxmlformats.org/officeDocument/2006/relationships/oleObject" Target="../embeddings/oleObject3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3.wmf"/><Relationship Id="rId7" Type="http://schemas.openxmlformats.org/officeDocument/2006/relationships/oleObject" Target="../embeddings/oleObject35.bin"/><Relationship Id="rId6" Type="http://schemas.openxmlformats.org/officeDocument/2006/relationships/tags" Target="../tags/tag2.xml"/><Relationship Id="rId5" Type="http://schemas.openxmlformats.org/officeDocument/2006/relationships/image" Target="../media/image42.wmf"/><Relationship Id="rId4" Type="http://schemas.openxmlformats.org/officeDocument/2006/relationships/oleObject" Target="../embeddings/oleObject34.bin"/><Relationship Id="rId3" Type="http://schemas.openxmlformats.org/officeDocument/2006/relationships/tags" Target="../tags/tag1.xml"/><Relationship Id="rId2" Type="http://schemas.openxmlformats.org/officeDocument/2006/relationships/image" Target="../media/image41.wmf"/><Relationship Id="rId10" Type="http://schemas.openxmlformats.org/officeDocument/2006/relationships/vmlDrawing" Target="../drawings/vmlDrawing10.vml"/><Relationship Id="rId1" Type="http://schemas.openxmlformats.org/officeDocument/2006/relationships/oleObject" Target="../embeddings/oleObject33.bin"/></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3.xml"/><Relationship Id="rId2" Type="http://schemas.openxmlformats.org/officeDocument/2006/relationships/image" Target="../media/image3.png"/><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jpe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7.jpeg"/><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hyperlink" Target="https://baike.baidu.com/item/%E5%88%86%E6%9E%90" TargetMode="External"/><Relationship Id="rId5" Type="http://schemas.openxmlformats.org/officeDocument/2006/relationships/hyperlink" Target="https://baike.baidu.com/item/%E7%BA%A7%E6%95%B0" TargetMode="External"/><Relationship Id="rId4" Type="http://schemas.openxmlformats.org/officeDocument/2006/relationships/hyperlink" Target="https://baike.baidu.com/item/%E4%B8%89%E8%A7%92%E5%87%BD%E6%95%B0" TargetMode="External"/><Relationship Id="rId3" Type="http://schemas.openxmlformats.org/officeDocument/2006/relationships/image" Target="../media/image8.jpeg"/><Relationship Id="rId2" Type="http://schemas.openxmlformats.org/officeDocument/2006/relationships/hyperlink" Target="https://baike.baidu.com/item/%E7%83%AD%E9%87%8F/1137730" TargetMode="External"/><Relationship Id="rId1" Type="http://schemas.openxmlformats.org/officeDocument/2006/relationships/hyperlink" Target="https://baike.baidu.com/item/%E6%9D%90%E6%96%99/2089204" TargetMode="External"/></Relationships>
</file>

<file path=ppt/slides/_rels/slide8.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oleObject" Target="../embeddings/oleObject4.bin"/><Relationship Id="rId4" Type="http://schemas.openxmlformats.org/officeDocument/2006/relationships/image" Target="../media/image10.wmf"/><Relationship Id="rId3" Type="http://schemas.openxmlformats.org/officeDocument/2006/relationships/oleObject" Target="../embeddings/oleObject3.bin"/><Relationship Id="rId2" Type="http://schemas.openxmlformats.org/officeDocument/2006/relationships/image" Target="../media/image9.wmf"/><Relationship Id="rId1"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9.bin"/><Relationship Id="rId8" Type="http://schemas.openxmlformats.org/officeDocument/2006/relationships/image" Target="../media/image15.wmf"/><Relationship Id="rId7" Type="http://schemas.openxmlformats.org/officeDocument/2006/relationships/oleObject" Target="../embeddings/oleObject8.bin"/><Relationship Id="rId6" Type="http://schemas.openxmlformats.org/officeDocument/2006/relationships/image" Target="../media/image14.wmf"/><Relationship Id="rId5" Type="http://schemas.openxmlformats.org/officeDocument/2006/relationships/oleObject" Target="../embeddings/oleObject7.bin"/><Relationship Id="rId4" Type="http://schemas.openxmlformats.org/officeDocument/2006/relationships/image" Target="../media/image13.wmf"/><Relationship Id="rId3" Type="http://schemas.openxmlformats.org/officeDocument/2006/relationships/oleObject" Target="../embeddings/oleObject6.bin"/><Relationship Id="rId2" Type="http://schemas.openxmlformats.org/officeDocument/2006/relationships/image" Target="../media/image12.wmf"/><Relationship Id="rId14" Type="http://schemas.openxmlformats.org/officeDocument/2006/relationships/vmlDrawing" Target="../drawings/vmlDrawing3.vml"/><Relationship Id="rId13" Type="http://schemas.openxmlformats.org/officeDocument/2006/relationships/slideLayout" Target="../slideLayouts/slideLayout2.xml"/><Relationship Id="rId12" Type="http://schemas.openxmlformats.org/officeDocument/2006/relationships/image" Target="../media/image17.wmf"/><Relationship Id="rId11" Type="http://schemas.openxmlformats.org/officeDocument/2006/relationships/oleObject" Target="../embeddings/oleObject10.bin"/><Relationship Id="rId10" Type="http://schemas.openxmlformats.org/officeDocument/2006/relationships/image" Target="../media/image16.wmf"/><Relationship Id="rId1"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43042" y="2928934"/>
            <a:ext cx="6357620" cy="768350"/>
          </a:xfrm>
          <a:prstGeom prst="rect">
            <a:avLst/>
          </a:prstGeom>
          <a:noFill/>
        </p:spPr>
        <p:txBody>
          <a:bodyPr wrap="none" rtlCol="0">
            <a:spAutoFit/>
          </a:bodyPr>
          <a:lstStyle/>
          <a:p>
            <a:r>
              <a:rPr lang="zh-CN" altLang="en-US" sz="4400" b="1" dirty="0" smtClean="0">
                <a:solidFill>
                  <a:srgbClr val="FF0000"/>
                </a:solidFill>
                <a:latin typeface="楷体" panose="02010609060101010101" pitchFamily="49" charset="-122"/>
                <a:ea typeface="楷体" panose="02010609060101010101" pitchFamily="49" charset="-122"/>
              </a:rPr>
              <a:t>准稳态法导热系数的测量</a:t>
            </a:r>
            <a:endParaRPr lang="zh-CN" altLang="en-US" sz="44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对象 41"/>
          <p:cNvGraphicFramePr>
            <a:graphicFrameLocks noChangeAspect="1"/>
          </p:cNvGraphicFramePr>
          <p:nvPr/>
        </p:nvGraphicFramePr>
        <p:xfrm>
          <a:off x="1782445" y="2522855"/>
          <a:ext cx="6631940" cy="735965"/>
        </p:xfrm>
        <a:graphic>
          <a:graphicData uri="http://schemas.openxmlformats.org/presentationml/2006/ole">
            <mc:AlternateContent xmlns:mc="http://schemas.openxmlformats.org/markup-compatibility/2006">
              <mc:Choice xmlns:v="urn:schemas-microsoft-com:vml" Requires="v">
                <p:oleObj spid="_x0000_s6" name="" r:id="rId1" imgW="3657600" imgH="431800" progId="Equation.DSMT4">
                  <p:embed/>
                </p:oleObj>
              </mc:Choice>
              <mc:Fallback>
                <p:oleObj name="" r:id="rId1" imgW="3657600" imgH="431800" progId="Equation.DSMT4">
                  <p:embed/>
                  <p:pic>
                    <p:nvPicPr>
                      <p:cNvPr id="0" name="对象 41" descr="image3"/>
                      <p:cNvPicPr>
                        <a:picLocks noChangeAspect="1"/>
                      </p:cNvPicPr>
                      <p:nvPr/>
                    </p:nvPicPr>
                    <p:blipFill>
                      <a:blip r:embed="rId2"/>
                      <a:stretch>
                        <a:fillRect/>
                      </a:stretch>
                    </p:blipFill>
                    <p:spPr>
                      <a:xfrm>
                        <a:off x="1782445" y="2522855"/>
                        <a:ext cx="6631940" cy="735965"/>
                      </a:xfrm>
                      <a:prstGeom prst="rect">
                        <a:avLst/>
                      </a:prstGeom>
                      <a:noFill/>
                      <a:ln w="9525">
                        <a:noFill/>
                      </a:ln>
                    </p:spPr>
                  </p:pic>
                </p:oleObj>
              </mc:Fallback>
            </mc:AlternateContent>
          </a:graphicData>
        </a:graphic>
      </p:graphicFrame>
      <p:graphicFrame>
        <p:nvGraphicFramePr>
          <p:cNvPr id="9" name="对象 41"/>
          <p:cNvGraphicFramePr>
            <a:graphicFrameLocks noChangeAspect="1"/>
          </p:cNvGraphicFramePr>
          <p:nvPr/>
        </p:nvGraphicFramePr>
        <p:xfrm>
          <a:off x="1782445" y="3684588"/>
          <a:ext cx="5849620" cy="1082040"/>
        </p:xfrm>
        <a:graphic>
          <a:graphicData uri="http://schemas.openxmlformats.org/presentationml/2006/ole">
            <mc:AlternateContent xmlns:mc="http://schemas.openxmlformats.org/markup-compatibility/2006">
              <mc:Choice xmlns:v="urn:schemas-microsoft-com:vml" Requires="v">
                <p:oleObj spid="_x0000_s10" name="" r:id="rId3" imgW="3225800" imgH="634365" progId="Equation.DSMT4">
                  <p:embed/>
                </p:oleObj>
              </mc:Choice>
              <mc:Fallback>
                <p:oleObj name="" r:id="rId3" imgW="3225800" imgH="634365" progId="Equation.DSMT4">
                  <p:embed/>
                  <p:pic>
                    <p:nvPicPr>
                      <p:cNvPr id="0" name="对象 41" descr="image3"/>
                      <p:cNvPicPr>
                        <a:picLocks noChangeAspect="1"/>
                      </p:cNvPicPr>
                      <p:nvPr/>
                    </p:nvPicPr>
                    <p:blipFill>
                      <a:blip r:embed="rId4"/>
                      <a:stretch>
                        <a:fillRect/>
                      </a:stretch>
                    </p:blipFill>
                    <p:spPr>
                      <a:xfrm>
                        <a:off x="1782445" y="3684588"/>
                        <a:ext cx="5849620" cy="1082040"/>
                      </a:xfrm>
                      <a:prstGeom prst="rect">
                        <a:avLst/>
                      </a:prstGeom>
                      <a:noFill/>
                      <a:ln w="9525">
                        <a:noFill/>
                      </a:ln>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5" imgW="914400" imgH="215900" progId="Equation.KSEE3">
                  <p:embed/>
                </p:oleObj>
              </mc:Choice>
              <mc:Fallback>
                <p:oleObj name="" r:id="rId5" imgW="914400" imgH="215900" progId="Equation.KSEE3">
                  <p:embed/>
                  <p:pic>
                    <p:nvPicPr>
                      <p:cNvPr id="0" name="图片 1024"/>
                      <p:cNvPicPr/>
                      <p:nvPr/>
                    </p:nvPicPr>
                    <p:blipFill>
                      <a:blip r:embed="rId6"/>
                      <a:stretch>
                        <a:fillRect/>
                      </a:stretch>
                    </p:blipFill>
                    <p:spPr>
                      <a:xfrm>
                        <a:off x="4114800" y="3321050"/>
                        <a:ext cx="914400" cy="215900"/>
                      </a:xfrm>
                      <a:prstGeom prst="rect">
                        <a:avLst/>
                      </a:prstGeom>
                    </p:spPr>
                  </p:pic>
                </p:oleObj>
              </mc:Fallback>
            </mc:AlternateContent>
          </a:graphicData>
        </a:graphic>
      </p:graphicFrame>
      <p:graphicFrame>
        <p:nvGraphicFramePr>
          <p:cNvPr id="12" name="对象 11"/>
          <p:cNvGraphicFramePr/>
          <p:nvPr/>
        </p:nvGraphicFramePr>
        <p:xfrm>
          <a:off x="3861435" y="5395595"/>
          <a:ext cx="4163060" cy="1033145"/>
        </p:xfrm>
        <a:graphic>
          <a:graphicData uri="http://schemas.openxmlformats.org/presentationml/2006/ole">
            <mc:AlternateContent xmlns:mc="http://schemas.openxmlformats.org/markup-compatibility/2006">
              <mc:Choice xmlns:v="urn:schemas-microsoft-com:vml" Requires="v">
                <p:oleObj spid="_x0000_s13" name="" r:id="rId7" imgW="4729480" imgH="1213485" progId="Equation.KSEE3">
                  <p:embed/>
                </p:oleObj>
              </mc:Choice>
              <mc:Fallback>
                <p:oleObj name="" r:id="rId7" imgW="4729480" imgH="1213485" progId="Equation.KSEE3">
                  <p:embed/>
                  <p:pic>
                    <p:nvPicPr>
                      <p:cNvPr id="0" name="图片 12"/>
                      <p:cNvPicPr/>
                      <p:nvPr/>
                    </p:nvPicPr>
                    <p:blipFill>
                      <a:blip r:embed="rId8"/>
                      <a:stretch>
                        <a:fillRect/>
                      </a:stretch>
                    </p:blipFill>
                    <p:spPr>
                      <a:xfrm>
                        <a:off x="3861435" y="5395595"/>
                        <a:ext cx="4163060" cy="1033145"/>
                      </a:xfrm>
                      <a:prstGeom prst="rect">
                        <a:avLst/>
                      </a:prstGeom>
                    </p:spPr>
                  </p:pic>
                </p:oleObj>
              </mc:Fallback>
            </mc:AlternateContent>
          </a:graphicData>
        </a:graphic>
      </p:graphicFrame>
      <p:sp>
        <p:nvSpPr>
          <p:cNvPr id="14" name="Rectangle 3"/>
          <p:cNvSpPr>
            <a:spLocks noChangeArrowheads="1"/>
          </p:cNvSpPr>
          <p:nvPr/>
        </p:nvSpPr>
        <p:spPr bwMode="auto">
          <a:xfrm>
            <a:off x="52073" y="5651157"/>
            <a:ext cx="3042920" cy="521970"/>
          </a:xfrm>
          <a:prstGeom prst="rect">
            <a:avLst/>
          </a:prstGeom>
          <a:noFill/>
          <a:ln w="9525">
            <a:noFill/>
            <a:miter lim="800000"/>
          </a:ln>
          <a:effectLst/>
        </p:spPr>
        <p:txBody>
          <a:bodyPr vert="horz" wrap="none" lIns="91440" tIns="45720" rIns="91440" bIns="45720" numCol="1" anchor="ctr" anchorCtr="0" compatLnSpc="1">
            <a:spAutoFit/>
          </a:bodyPr>
          <a:p>
            <a:pPr marL="0" marR="0" lvl="0" indent="0" algn="l" defTabSz="914400" rtl="0" eaLnBrk="1" fontAlgn="base" latinLnBrk="0" hangingPunct="1">
              <a:lnSpc>
                <a:spcPct val="100000"/>
              </a:lnSpc>
              <a:spcBef>
                <a:spcPct val="0"/>
              </a:spcBef>
              <a:spcAft>
                <a:spcPct val="0"/>
              </a:spcAft>
              <a:buClrTx/>
              <a:buSzTx/>
              <a:buFontTx/>
              <a:buNone/>
            </a:pPr>
            <a:r>
              <a:rPr kumimoji="0" lang="zh-CN" sz="2800" b="1" i="0" u="none" strike="noStrike" cap="none" normalizeH="0" baseline="0" dirty="0" smtClean="0">
                <a:ln>
                  <a:noFill/>
                </a:ln>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热</a:t>
            </a:r>
            <a:r>
              <a:rPr kumimoji="0" lang="zh-CN" altLang="en-US" sz="2800" b="1" i="0" u="none" strike="noStrike" cap="none" normalizeH="0" baseline="0" dirty="0" smtClean="0">
                <a:ln>
                  <a:noFill/>
                </a:ln>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传导微分方程：</a:t>
            </a:r>
            <a:endParaRPr kumimoji="0" lang="zh-CN" sz="2800" b="1" i="0" u="none" strike="noStrike" cap="none" normalizeH="0" baseline="0" dirty="0" smtClean="0">
              <a:ln>
                <a:noFill/>
              </a:ln>
              <a:solidFill>
                <a:srgbClr val="FF0000"/>
              </a:solidFill>
              <a:effectLst/>
              <a:latin typeface="楷体" panose="02010609060101010101" pitchFamily="49" charset="-122"/>
              <a:ea typeface="楷体" panose="02010609060101010101" pitchFamily="49" charset="-122"/>
              <a:cs typeface="宋体" panose="02010600030101010101" pitchFamily="2" charset="-122"/>
            </a:endParaRPr>
          </a:p>
        </p:txBody>
      </p:sp>
      <p:graphicFrame>
        <p:nvGraphicFramePr>
          <p:cNvPr id="15" name="对象 41"/>
          <p:cNvGraphicFramePr>
            <a:graphicFrameLocks noChangeAspect="1"/>
          </p:cNvGraphicFramePr>
          <p:nvPr/>
        </p:nvGraphicFramePr>
        <p:xfrm>
          <a:off x="1257300" y="144780"/>
          <a:ext cx="4706620" cy="871220"/>
        </p:xfrm>
        <a:graphic>
          <a:graphicData uri="http://schemas.openxmlformats.org/presentationml/2006/ole">
            <mc:AlternateContent xmlns:mc="http://schemas.openxmlformats.org/markup-compatibility/2006">
              <mc:Choice xmlns:v="urn:schemas-microsoft-com:vml" Requires="v">
                <p:oleObj spid="_x0000_s16" name="" r:id="rId9" imgW="55473600" imgH="10363200" progId="Equation.DSMT4">
                  <p:embed/>
                </p:oleObj>
              </mc:Choice>
              <mc:Fallback>
                <p:oleObj name="" r:id="rId9" imgW="55473600" imgH="10363200" progId="Equation.DSMT4">
                  <p:embed/>
                  <p:pic>
                    <p:nvPicPr>
                      <p:cNvPr id="0" name="对象 41" descr="image3"/>
                      <p:cNvPicPr>
                        <a:picLocks noChangeAspect="1"/>
                      </p:cNvPicPr>
                      <p:nvPr/>
                    </p:nvPicPr>
                    <p:blipFill>
                      <a:blip r:embed="rId10"/>
                      <a:stretch>
                        <a:fillRect/>
                      </a:stretch>
                    </p:blipFill>
                    <p:spPr>
                      <a:xfrm>
                        <a:off x="1257300" y="144780"/>
                        <a:ext cx="4706620" cy="871220"/>
                      </a:xfrm>
                      <a:prstGeom prst="rect">
                        <a:avLst/>
                      </a:prstGeom>
                      <a:noFill/>
                      <a:ln w="9525">
                        <a:noFill/>
                      </a:ln>
                    </p:spPr>
                  </p:pic>
                </p:oleObj>
              </mc:Fallback>
            </mc:AlternateContent>
          </a:graphicData>
        </a:graphic>
      </p:graphicFrame>
      <p:graphicFrame>
        <p:nvGraphicFramePr>
          <p:cNvPr id="17" name="对象 43"/>
          <p:cNvGraphicFramePr>
            <a:graphicFrameLocks noChangeAspect="1"/>
          </p:cNvGraphicFramePr>
          <p:nvPr/>
        </p:nvGraphicFramePr>
        <p:xfrm>
          <a:off x="2817495" y="1224280"/>
          <a:ext cx="5596890" cy="590550"/>
        </p:xfrm>
        <a:graphic>
          <a:graphicData uri="http://schemas.openxmlformats.org/presentationml/2006/ole">
            <mc:AlternateContent xmlns:mc="http://schemas.openxmlformats.org/markup-compatibility/2006">
              <mc:Choice xmlns:v="urn:schemas-microsoft-com:vml" Requires="v">
                <p:oleObj spid="_x0000_s18" name="" r:id="rId11" imgW="51511200" imgH="6096000" progId="Equation.DSMT4">
                  <p:embed/>
                </p:oleObj>
              </mc:Choice>
              <mc:Fallback>
                <p:oleObj name="" r:id="rId11" imgW="51511200" imgH="6096000" progId="Equation.DSMT4">
                  <p:embed/>
                  <p:pic>
                    <p:nvPicPr>
                      <p:cNvPr id="0" name="对象 43" descr="image6"/>
                      <p:cNvPicPr>
                        <a:picLocks noChangeAspect="1"/>
                      </p:cNvPicPr>
                      <p:nvPr/>
                    </p:nvPicPr>
                    <p:blipFill>
                      <a:blip r:embed="rId12"/>
                      <a:stretch>
                        <a:fillRect/>
                      </a:stretch>
                    </p:blipFill>
                    <p:spPr>
                      <a:xfrm>
                        <a:off x="2817495" y="1224280"/>
                        <a:ext cx="5596890" cy="590550"/>
                      </a:xfrm>
                      <a:prstGeom prst="rect">
                        <a:avLst/>
                      </a:prstGeom>
                      <a:noFill/>
                      <a:ln w="9525">
                        <a:noFill/>
                      </a:ln>
                    </p:spPr>
                  </p:pic>
                </p:oleObj>
              </mc:Fallback>
            </mc:AlternateContent>
          </a:graphicData>
        </a:graphic>
      </p:graphicFrame>
      <p:sp>
        <p:nvSpPr>
          <p:cNvPr id="19" name="右箭头 18"/>
          <p:cNvSpPr/>
          <p:nvPr/>
        </p:nvSpPr>
        <p:spPr>
          <a:xfrm>
            <a:off x="395605" y="2924810"/>
            <a:ext cx="791845" cy="7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右箭头 19"/>
          <p:cNvSpPr/>
          <p:nvPr/>
        </p:nvSpPr>
        <p:spPr>
          <a:xfrm>
            <a:off x="379095" y="4283075"/>
            <a:ext cx="791845" cy="7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下箭头 20"/>
          <p:cNvSpPr/>
          <p:nvPr/>
        </p:nvSpPr>
        <p:spPr>
          <a:xfrm>
            <a:off x="1043940" y="4871085"/>
            <a:ext cx="127000" cy="7797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30721" name="对象 43"/>
          <p:cNvGraphicFramePr>
            <a:graphicFrameLocks noChangeAspect="1"/>
          </p:cNvGraphicFramePr>
          <p:nvPr/>
        </p:nvGraphicFramePr>
        <p:xfrm>
          <a:off x="728980" y="1214120"/>
          <a:ext cx="4206240" cy="3077210"/>
        </p:xfrm>
        <a:graphic>
          <a:graphicData uri="http://schemas.openxmlformats.org/presentationml/2006/ole">
            <mc:AlternateContent xmlns:mc="http://schemas.openxmlformats.org/markup-compatibility/2006">
              <mc:Choice xmlns:v="urn:schemas-microsoft-com:vml" Requires="v">
                <p:oleObj spid="_x0000_s2049" name="公式" r:id="rId1" imgW="1879600" imgH="1371600" progId="">
                  <p:embed/>
                </p:oleObj>
              </mc:Choice>
              <mc:Fallback>
                <p:oleObj name="公式" r:id="rId1" imgW="1879600" imgH="1371600" progId="">
                  <p:embed/>
                  <p:pic>
                    <p:nvPicPr>
                      <p:cNvPr id="0" name="对象 43" descr="image7"/>
                      <p:cNvPicPr>
                        <a:picLocks noChangeAspect="1"/>
                      </p:cNvPicPr>
                      <p:nvPr/>
                    </p:nvPicPr>
                    <p:blipFill>
                      <a:blip r:embed="rId2"/>
                      <a:stretch>
                        <a:fillRect/>
                      </a:stretch>
                    </p:blipFill>
                    <p:spPr>
                      <a:xfrm>
                        <a:off x="728980" y="1214120"/>
                        <a:ext cx="4206240" cy="3077210"/>
                      </a:xfrm>
                      <a:prstGeom prst="rect">
                        <a:avLst/>
                      </a:prstGeom>
                      <a:noFill/>
                      <a:ln w="9525">
                        <a:noFill/>
                      </a:ln>
                    </p:spPr>
                  </p:pic>
                </p:oleObj>
              </mc:Fallback>
            </mc:AlternateContent>
          </a:graphicData>
        </a:graphic>
      </p:graphicFrame>
      <p:sp>
        <p:nvSpPr>
          <p:cNvPr id="30723" name="Rectangle 3"/>
          <p:cNvSpPr>
            <a:spLocks noChangeArrowheads="1"/>
          </p:cNvSpPr>
          <p:nvPr/>
        </p:nvSpPr>
        <p:spPr bwMode="auto">
          <a:xfrm>
            <a:off x="0" y="191136"/>
            <a:ext cx="6288901" cy="52322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sz="28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热传导方程及边界条件、初始条件为：</a:t>
            </a:r>
            <a:endParaRPr kumimoji="0" lang="zh-CN" sz="28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宋体" panose="02010600030101010101" pitchFamily="2" charset="-122"/>
            </a:endParaRPr>
          </a:p>
        </p:txBody>
      </p:sp>
      <p:sp>
        <p:nvSpPr>
          <p:cNvPr id="30725" name="Rectangle 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9" name="Rectangle 3"/>
          <p:cNvSpPr>
            <a:spLocks noChangeArrowheads="1"/>
          </p:cNvSpPr>
          <p:nvPr/>
        </p:nvSpPr>
        <p:spPr bwMode="auto">
          <a:xfrm>
            <a:off x="285750" y="4501515"/>
            <a:ext cx="6464935" cy="52197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zh-CN" altLang="en-US" sz="2800" b="1" dirty="0" smtClean="0">
                <a:latin typeface="楷体" panose="02010609060101010101" pitchFamily="49" charset="-122"/>
                <a:ea typeface="楷体" panose="02010609060101010101" pitchFamily="49" charset="-122"/>
                <a:cs typeface="Times New Roman" panose="02020603050405020304" pitchFamily="18" charset="0"/>
              </a:rPr>
              <a:t>解微分方程</a:t>
            </a:r>
            <a:r>
              <a:rPr kumimoji="0" lang="zh-CN" sz="28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：（略）只给出结果。</a:t>
            </a:r>
            <a:endParaRPr kumimoji="0" lang="zh-CN" sz="28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宋体" panose="02010600030101010101" pitchFamily="2" charset="-122"/>
            </a:endParaRPr>
          </a:p>
        </p:txBody>
      </p:sp>
      <p:sp>
        <p:nvSpPr>
          <p:cNvPr id="7" name="Rectangle 3"/>
          <p:cNvSpPr>
            <a:spLocks noChangeArrowheads="1"/>
          </p:cNvSpPr>
          <p:nvPr/>
        </p:nvSpPr>
        <p:spPr bwMode="auto">
          <a:xfrm>
            <a:off x="5000628" y="1214422"/>
            <a:ext cx="2709396" cy="52322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sz="2800" b="1" i="0" u="none" strike="noStrike" cap="none" normalizeH="0" baseline="0" dirty="0" smtClean="0">
                <a:ln>
                  <a:noFill/>
                </a:ln>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热</a:t>
            </a:r>
            <a:r>
              <a:rPr kumimoji="0" lang="zh-CN" altLang="en-US" sz="2800" b="1" i="0" u="none" strike="noStrike" cap="none" normalizeH="0" baseline="0" dirty="0" smtClean="0">
                <a:ln>
                  <a:noFill/>
                </a:ln>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传导微分方程</a:t>
            </a:r>
            <a:endParaRPr kumimoji="0" lang="zh-CN" sz="2800" b="1" i="0" u="none" strike="noStrike" cap="none" normalizeH="0" baseline="0" dirty="0" smtClean="0">
              <a:ln>
                <a:noFill/>
              </a:ln>
              <a:solidFill>
                <a:srgbClr val="FF0000"/>
              </a:solidFill>
              <a:effectLst/>
              <a:latin typeface="楷体" panose="02010609060101010101" pitchFamily="49" charset="-122"/>
              <a:ea typeface="楷体" panose="02010609060101010101" pitchFamily="49" charset="-122"/>
              <a:cs typeface="宋体" panose="02010600030101010101" pitchFamily="2" charset="-122"/>
            </a:endParaRPr>
          </a:p>
        </p:txBody>
      </p:sp>
      <p:sp>
        <p:nvSpPr>
          <p:cNvPr id="8" name="Rectangle 3"/>
          <p:cNvSpPr>
            <a:spLocks noChangeArrowheads="1"/>
          </p:cNvSpPr>
          <p:nvPr/>
        </p:nvSpPr>
        <p:spPr bwMode="auto">
          <a:xfrm>
            <a:off x="6006008" y="2357430"/>
            <a:ext cx="1627369" cy="52322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zh-CN" altLang="en-US" sz="28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边界条件</a:t>
            </a:r>
            <a:endParaRPr kumimoji="0" lang="zh-CN" sz="2800" b="1" i="0" u="none" strike="noStrike" cap="none" normalizeH="0" baseline="0" dirty="0" smtClean="0">
              <a:ln>
                <a:noFill/>
              </a:ln>
              <a:solidFill>
                <a:srgbClr val="FF0000"/>
              </a:solidFill>
              <a:effectLst/>
              <a:latin typeface="楷体" panose="02010609060101010101" pitchFamily="49" charset="-122"/>
              <a:ea typeface="楷体" panose="02010609060101010101" pitchFamily="49" charset="-122"/>
              <a:cs typeface="宋体" panose="02010600030101010101" pitchFamily="2" charset="-122"/>
            </a:endParaRPr>
          </a:p>
        </p:txBody>
      </p:sp>
      <p:sp>
        <p:nvSpPr>
          <p:cNvPr id="10" name="Rectangle 3"/>
          <p:cNvSpPr>
            <a:spLocks noChangeArrowheads="1"/>
          </p:cNvSpPr>
          <p:nvPr/>
        </p:nvSpPr>
        <p:spPr bwMode="auto">
          <a:xfrm>
            <a:off x="6016465" y="3262970"/>
            <a:ext cx="1627369" cy="52322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zh-CN" altLang="en-US" sz="28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初始条件</a:t>
            </a:r>
            <a:endParaRPr kumimoji="0" lang="zh-CN" sz="2800" b="1" i="0" u="none" strike="noStrike" cap="none" normalizeH="0" baseline="0" dirty="0" smtClean="0">
              <a:ln>
                <a:noFill/>
              </a:ln>
              <a:solidFill>
                <a:srgbClr val="FF0000"/>
              </a:solidFill>
              <a:effectLst/>
              <a:latin typeface="楷体" panose="02010609060101010101" pitchFamily="49" charset="-122"/>
              <a:ea typeface="楷体" panose="02010609060101010101" pitchFamily="49"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31745" name="对象 12"/>
          <p:cNvGraphicFramePr>
            <a:graphicFrameLocks noChangeAspect="1"/>
          </p:cNvGraphicFramePr>
          <p:nvPr/>
        </p:nvGraphicFramePr>
        <p:xfrm>
          <a:off x="714348" y="2000240"/>
          <a:ext cx="1257309" cy="785818"/>
        </p:xfrm>
        <a:graphic>
          <a:graphicData uri="http://schemas.openxmlformats.org/presentationml/2006/ole">
            <mc:AlternateContent xmlns:mc="http://schemas.openxmlformats.org/markup-compatibility/2006">
              <mc:Choice xmlns:v="urn:schemas-microsoft-com:vml" Requires="v">
                <p:oleObj spid="_x0000_s3073" name="公式" r:id="rId1" imgW="14325600" imgH="9448800" progId="">
                  <p:embed/>
                </p:oleObj>
              </mc:Choice>
              <mc:Fallback>
                <p:oleObj name="公式" r:id="rId1" imgW="14325600" imgH="9448800" progId="">
                  <p:embed/>
                  <p:pic>
                    <p:nvPicPr>
                      <p:cNvPr id="0" name="对象 12" descr="image8"/>
                      <p:cNvPicPr>
                        <a:picLocks noChangeAspect="1"/>
                      </p:cNvPicPr>
                      <p:nvPr/>
                    </p:nvPicPr>
                    <p:blipFill>
                      <a:blip r:embed="rId2"/>
                      <a:stretch>
                        <a:fillRect/>
                      </a:stretch>
                    </p:blipFill>
                    <p:spPr>
                      <a:xfrm>
                        <a:off x="714348" y="2000240"/>
                        <a:ext cx="1257309" cy="785818"/>
                      </a:xfrm>
                      <a:prstGeom prst="rect">
                        <a:avLst/>
                      </a:prstGeom>
                      <a:noFill/>
                      <a:ln w="9525">
                        <a:noFill/>
                      </a:ln>
                    </p:spPr>
                  </p:pic>
                </p:oleObj>
              </mc:Fallback>
            </mc:AlternateContent>
          </a:graphicData>
        </a:graphic>
      </p:graphicFrame>
      <p:graphicFrame>
        <p:nvGraphicFramePr>
          <p:cNvPr id="31747" name="对象 10"/>
          <p:cNvGraphicFramePr>
            <a:graphicFrameLocks noChangeAspect="1"/>
          </p:cNvGraphicFramePr>
          <p:nvPr/>
        </p:nvGraphicFramePr>
        <p:xfrm>
          <a:off x="379730" y="727374"/>
          <a:ext cx="8667750" cy="928688"/>
        </p:xfrm>
        <a:graphic>
          <a:graphicData uri="http://schemas.openxmlformats.org/presentationml/2006/ole">
            <mc:AlternateContent xmlns:mc="http://schemas.openxmlformats.org/markup-compatibility/2006">
              <mc:Choice xmlns:v="urn:schemas-microsoft-com:vml" Requires="v">
                <p:oleObj spid="_x0000_s3074" name="公式" r:id="rId3" imgW="97536000" imgH="10972800" progId="">
                  <p:embed/>
                </p:oleObj>
              </mc:Choice>
              <mc:Fallback>
                <p:oleObj name="公式" r:id="rId3" imgW="97536000" imgH="10972800" progId="">
                  <p:embed/>
                  <p:pic>
                    <p:nvPicPr>
                      <p:cNvPr id="0" name="对象 10" descr="image9"/>
                      <p:cNvPicPr>
                        <a:picLocks noChangeAspect="1"/>
                      </p:cNvPicPr>
                      <p:nvPr/>
                    </p:nvPicPr>
                    <p:blipFill>
                      <a:blip r:embed="rId4"/>
                      <a:stretch>
                        <a:fillRect/>
                      </a:stretch>
                    </p:blipFill>
                    <p:spPr>
                      <a:xfrm>
                        <a:off x="379730" y="727374"/>
                        <a:ext cx="8667750" cy="928688"/>
                      </a:xfrm>
                      <a:prstGeom prst="rect">
                        <a:avLst/>
                      </a:prstGeom>
                      <a:noFill/>
                      <a:ln w="9525">
                        <a:noFill/>
                      </a:ln>
                    </p:spPr>
                  </p:pic>
                </p:oleObj>
              </mc:Fallback>
            </mc:AlternateContent>
          </a:graphicData>
        </a:graphic>
      </p:graphicFrame>
      <p:sp>
        <p:nvSpPr>
          <p:cNvPr id="7" name="Rectangle 3"/>
          <p:cNvSpPr>
            <a:spLocks noChangeArrowheads="1"/>
          </p:cNvSpPr>
          <p:nvPr/>
        </p:nvSpPr>
        <p:spPr bwMode="auto">
          <a:xfrm>
            <a:off x="285720" y="357166"/>
            <a:ext cx="1988045" cy="52322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求解得到</a:t>
            </a:r>
            <a:r>
              <a:rPr kumimoji="0" lang="zh-CN" sz="28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t>
            </a:r>
            <a:endParaRPr kumimoji="0" lang="zh-CN" sz="28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宋体" panose="02010600030101010101" pitchFamily="2" charset="-122"/>
            </a:endParaRPr>
          </a:p>
        </p:txBody>
      </p:sp>
      <p:sp>
        <p:nvSpPr>
          <p:cNvPr id="8" name="Rectangle 3"/>
          <p:cNvSpPr>
            <a:spLocks noChangeArrowheads="1"/>
          </p:cNvSpPr>
          <p:nvPr/>
        </p:nvSpPr>
        <p:spPr bwMode="auto">
          <a:xfrm>
            <a:off x="285720" y="1548458"/>
            <a:ext cx="906017" cy="52322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zh-CN" altLang="en-US" sz="2800" b="1" dirty="0" smtClean="0">
                <a:latin typeface="楷体" panose="02010609060101010101" pitchFamily="49" charset="-122"/>
                <a:ea typeface="楷体" panose="02010609060101010101" pitchFamily="49" charset="-122"/>
                <a:cs typeface="Times New Roman" panose="02020603050405020304" pitchFamily="18" charset="0"/>
              </a:rPr>
              <a:t>当：</a:t>
            </a:r>
            <a:endParaRPr kumimoji="0" lang="zh-CN" sz="28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宋体" panose="02010600030101010101" pitchFamily="2" charset="-122"/>
            </a:endParaRPr>
          </a:p>
        </p:txBody>
      </p:sp>
      <p:sp>
        <p:nvSpPr>
          <p:cNvPr id="31749" name="Rectangle 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31748" name="对象 13"/>
          <p:cNvGraphicFramePr>
            <a:graphicFrameLocks noChangeAspect="1"/>
          </p:cNvGraphicFramePr>
          <p:nvPr/>
        </p:nvGraphicFramePr>
        <p:xfrm>
          <a:off x="1714480" y="2643182"/>
          <a:ext cx="4020138" cy="1000132"/>
        </p:xfrm>
        <a:graphic>
          <a:graphicData uri="http://schemas.openxmlformats.org/presentationml/2006/ole">
            <mc:AlternateContent xmlns:mc="http://schemas.openxmlformats.org/markup-compatibility/2006">
              <mc:Choice xmlns:v="urn:schemas-microsoft-com:vml" Requires="v">
                <p:oleObj spid="_x0000_s3075" name="公式" r:id="rId5" imgW="46939200" imgH="11582400" progId="">
                  <p:embed/>
                </p:oleObj>
              </mc:Choice>
              <mc:Fallback>
                <p:oleObj name="公式" r:id="rId5" imgW="46939200" imgH="11582400" progId="">
                  <p:embed/>
                  <p:pic>
                    <p:nvPicPr>
                      <p:cNvPr id="0" name="对象 13" descr="image10"/>
                      <p:cNvPicPr>
                        <a:picLocks noChangeAspect="1"/>
                      </p:cNvPicPr>
                      <p:nvPr/>
                    </p:nvPicPr>
                    <p:blipFill>
                      <a:blip r:embed="rId6"/>
                      <a:stretch>
                        <a:fillRect/>
                      </a:stretch>
                    </p:blipFill>
                    <p:spPr>
                      <a:xfrm>
                        <a:off x="1714480" y="2643182"/>
                        <a:ext cx="4020138" cy="1000132"/>
                      </a:xfrm>
                      <a:prstGeom prst="rect">
                        <a:avLst/>
                      </a:prstGeom>
                      <a:noFill/>
                      <a:ln w="9525">
                        <a:noFill/>
                      </a:ln>
                    </p:spPr>
                  </p:pic>
                </p:oleObj>
              </mc:Fallback>
            </mc:AlternateContent>
          </a:graphicData>
        </a:graphic>
      </p:graphicFrame>
      <p:sp>
        <p:nvSpPr>
          <p:cNvPr id="11" name="Rectangle 3"/>
          <p:cNvSpPr>
            <a:spLocks noChangeArrowheads="1"/>
          </p:cNvSpPr>
          <p:nvPr/>
        </p:nvSpPr>
        <p:spPr bwMode="auto">
          <a:xfrm>
            <a:off x="379835" y="2714620"/>
            <a:ext cx="906017" cy="52322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zh-CN" altLang="en-US" sz="2800" b="1" dirty="0" smtClean="0">
                <a:latin typeface="楷体" panose="02010609060101010101" pitchFamily="49" charset="-122"/>
                <a:ea typeface="楷体" panose="02010609060101010101" pitchFamily="49" charset="-122"/>
                <a:cs typeface="Times New Roman" panose="02020603050405020304" pitchFamily="18" charset="0"/>
              </a:rPr>
              <a:t>得：</a:t>
            </a:r>
            <a:endParaRPr kumimoji="0" lang="zh-CN" sz="28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宋体" panose="02010600030101010101" pitchFamily="2" charset="-122"/>
            </a:endParaRPr>
          </a:p>
        </p:txBody>
      </p:sp>
      <p:sp>
        <p:nvSpPr>
          <p:cNvPr id="31751" name="Rectangle 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31750" name="对象 20"/>
          <p:cNvGraphicFramePr>
            <a:graphicFrameLocks noChangeAspect="1"/>
          </p:cNvGraphicFramePr>
          <p:nvPr/>
        </p:nvGraphicFramePr>
        <p:xfrm>
          <a:off x="857224" y="4214818"/>
          <a:ext cx="4372670" cy="1000132"/>
        </p:xfrm>
        <a:graphic>
          <a:graphicData uri="http://schemas.openxmlformats.org/presentationml/2006/ole">
            <mc:AlternateContent xmlns:mc="http://schemas.openxmlformats.org/markup-compatibility/2006">
              <mc:Choice xmlns:v="urn:schemas-microsoft-com:vml" Requires="v">
                <p:oleObj spid="_x0000_s3076" name="公式" r:id="rId7" imgW="42976800" imgH="9753600" progId="">
                  <p:embed/>
                </p:oleObj>
              </mc:Choice>
              <mc:Fallback>
                <p:oleObj name="公式" r:id="rId7" imgW="42976800" imgH="9753600" progId="">
                  <p:embed/>
                  <p:pic>
                    <p:nvPicPr>
                      <p:cNvPr id="0" name="对象 20" descr="image11"/>
                      <p:cNvPicPr>
                        <a:picLocks noChangeAspect="1"/>
                      </p:cNvPicPr>
                      <p:nvPr/>
                    </p:nvPicPr>
                    <p:blipFill>
                      <a:blip r:embed="rId8"/>
                      <a:stretch>
                        <a:fillRect/>
                      </a:stretch>
                    </p:blipFill>
                    <p:spPr>
                      <a:xfrm>
                        <a:off x="857224" y="4214818"/>
                        <a:ext cx="4372670" cy="1000132"/>
                      </a:xfrm>
                      <a:prstGeom prst="rect">
                        <a:avLst/>
                      </a:prstGeom>
                      <a:noFill/>
                      <a:ln w="9525">
                        <a:noFill/>
                      </a:ln>
                    </p:spPr>
                  </p:pic>
                </p:oleObj>
              </mc:Fallback>
            </mc:AlternateContent>
          </a:graphicData>
        </a:graphic>
      </p:graphicFrame>
      <p:sp>
        <p:nvSpPr>
          <p:cNvPr id="14" name="Rectangle 3"/>
          <p:cNvSpPr>
            <a:spLocks noChangeArrowheads="1"/>
          </p:cNvSpPr>
          <p:nvPr/>
        </p:nvSpPr>
        <p:spPr bwMode="auto">
          <a:xfrm>
            <a:off x="357158" y="3643314"/>
            <a:ext cx="6292107" cy="523220"/>
          </a:xfrm>
          <a:prstGeom prst="rect">
            <a:avLst/>
          </a:prstGeom>
          <a:noFill/>
          <a:ln w="9525">
            <a:noFill/>
            <a:miter lim="800000"/>
          </a:ln>
          <a:effectLst/>
        </p:spPr>
        <p:txBody>
          <a:bodyPr vert="horz" wrap="none" lIns="91440" tIns="45720" rIns="91440" bIns="45720" numCol="1" anchor="ctr" anchorCtr="0" compatLnSpc="1">
            <a:spAutoFit/>
          </a:bodyPr>
          <a:lstStyle/>
          <a:p>
            <a:pPr lvl="0" fontAlgn="base">
              <a:spcBef>
                <a:spcPct val="0"/>
              </a:spcBef>
              <a:spcAft>
                <a:spcPct val="0"/>
              </a:spcAft>
            </a:pPr>
            <a:r>
              <a:rPr lang="zh-CN" altLang="en-US" sz="2800" b="1" dirty="0" smtClean="0">
                <a:latin typeface="楷体" panose="02010609060101010101" pitchFamily="49" charset="-122"/>
                <a:ea typeface="楷体" panose="02010609060101010101" pitchFamily="49" charset="-122"/>
                <a:cs typeface="Times New Roman" panose="02020603050405020304" pitchFamily="18" charset="0"/>
              </a:rPr>
              <a:t>得</a:t>
            </a:r>
            <a:r>
              <a:rPr lang="zh-CN" altLang="zh-CN" sz="2800" b="1" dirty="0" smtClean="0">
                <a:latin typeface="楷体" panose="02010609060101010101" pitchFamily="49" charset="-122"/>
                <a:ea typeface="楷体" panose="02010609060101010101" pitchFamily="49" charset="-122"/>
              </a:rPr>
              <a:t>此时加热面和中心面间的温度差为</a:t>
            </a:r>
            <a:r>
              <a:rPr lang="zh-CN" altLang="en-US" sz="2800" b="1" dirty="0" smtClean="0">
                <a:latin typeface="楷体" panose="02010609060101010101" pitchFamily="49" charset="-122"/>
                <a:ea typeface="楷体" panose="02010609060101010101" pitchFamily="49" charset="-122"/>
                <a:cs typeface="Times New Roman" panose="02020603050405020304" pitchFamily="18" charset="0"/>
              </a:rPr>
              <a:t>：</a:t>
            </a:r>
            <a:endParaRPr kumimoji="0" lang="zh-CN" sz="28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宋体" panose="02010600030101010101" pitchFamily="2" charset="-122"/>
            </a:endParaRPr>
          </a:p>
        </p:txBody>
      </p:sp>
      <p:sp>
        <p:nvSpPr>
          <p:cNvPr id="31758" name="Rectangle 1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1760" name="Rectangle 1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3" name="组合 2"/>
          <p:cNvGrpSpPr/>
          <p:nvPr/>
        </p:nvGrpSpPr>
        <p:grpSpPr>
          <a:xfrm>
            <a:off x="285750" y="5213350"/>
            <a:ext cx="8715375" cy="1383665"/>
            <a:chOff x="450" y="8210"/>
            <a:chExt cx="13725" cy="2179"/>
          </a:xfrm>
        </p:grpSpPr>
        <p:sp>
          <p:nvSpPr>
            <p:cNvPr id="20" name="Rectangle 3"/>
            <p:cNvSpPr>
              <a:spLocks noChangeArrowheads="1"/>
            </p:cNvSpPr>
            <p:nvPr/>
          </p:nvSpPr>
          <p:spPr bwMode="auto">
            <a:xfrm>
              <a:off x="450" y="8210"/>
              <a:ext cx="13725" cy="2179"/>
            </a:xfrm>
            <a:prstGeom prst="rect">
              <a:avLst/>
            </a:prstGeom>
            <a:noFill/>
            <a:ln w="9525">
              <a:noFill/>
              <a:miter lim="800000"/>
            </a:ln>
            <a:effectLst/>
          </p:spPr>
          <p:txBody>
            <a:bodyPr vert="horz" wrap="square" lIns="91440" tIns="45720" rIns="91440" bIns="45720" numCol="1" anchor="ctr" anchorCtr="0" compatLnSpc="1">
              <a:spAutoFit/>
            </a:bodyPr>
            <a:lstStyle/>
            <a:p>
              <a:pPr lvl="0" fontAlgn="base">
                <a:spcBef>
                  <a:spcPct val="0"/>
                </a:spcBef>
                <a:spcAft>
                  <a:spcPct val="0"/>
                </a:spcAft>
              </a:pPr>
              <a:r>
                <a:rPr lang="zh-CN" altLang="zh-CN" sz="2800" b="1" dirty="0" smtClean="0"/>
                <a:t>此时</a:t>
              </a:r>
              <a:r>
                <a:rPr lang="zh-CN" altLang="zh-CN" sz="2800" b="1" dirty="0" smtClean="0">
                  <a:gradFill>
                    <a:gsLst>
                      <a:gs pos="0">
                        <a:srgbClr val="007BD3"/>
                      </a:gs>
                      <a:gs pos="100000">
                        <a:srgbClr val="034373"/>
                      </a:gs>
                    </a:gsLst>
                    <a:lin scaled="0"/>
                  </a:gradFill>
                </a:rPr>
                <a:t>加热面</a:t>
              </a:r>
              <a:r>
                <a:rPr lang="zh-CN" altLang="zh-CN" sz="2800" b="1" dirty="0" smtClean="0"/>
                <a:t>和</a:t>
              </a:r>
              <a:r>
                <a:rPr lang="zh-CN" altLang="zh-CN" sz="2800" b="1" dirty="0" smtClean="0">
                  <a:solidFill>
                    <a:schemeClr val="accent1"/>
                  </a:solidFill>
                </a:rPr>
                <a:t>中心面</a:t>
              </a:r>
              <a:r>
                <a:rPr lang="zh-CN" altLang="zh-CN" sz="2800" b="1" dirty="0" smtClean="0"/>
                <a:t>间的</a:t>
              </a:r>
              <a:r>
                <a:rPr lang="zh-CN" altLang="zh-CN" sz="2800" b="1" dirty="0" smtClean="0">
                  <a:solidFill>
                    <a:srgbClr val="FF0000"/>
                  </a:solidFill>
                </a:rPr>
                <a:t>温度差</a:t>
              </a:r>
              <a:r>
                <a:rPr lang="en-US" altLang="zh-CN" sz="2800" b="1" dirty="0" smtClean="0">
                  <a:solidFill>
                    <a:srgbClr val="FF0000"/>
                  </a:solidFill>
                </a:rPr>
                <a:t>     </a:t>
              </a:r>
              <a:r>
                <a:rPr lang="zh-CN" altLang="zh-CN" sz="2800" b="1" dirty="0" smtClean="0"/>
                <a:t>和加热时间</a:t>
              </a:r>
              <a:r>
                <a:rPr lang="en-US" altLang="zh-CN" sz="2800" b="1" dirty="0" smtClean="0"/>
                <a:t>  </a:t>
              </a:r>
              <a:r>
                <a:rPr lang="zh-CN" altLang="zh-CN" sz="2800" b="1" dirty="0" smtClean="0"/>
                <a:t>没有关系，</a:t>
              </a:r>
              <a:r>
                <a:rPr lang="zh-CN" altLang="zh-CN" sz="2800" b="1" dirty="0" smtClean="0">
                  <a:solidFill>
                    <a:srgbClr val="FF0000"/>
                  </a:solidFill>
                </a:rPr>
                <a:t>保持恒定</a:t>
              </a:r>
              <a:r>
                <a:rPr lang="zh-CN" altLang="zh-CN" sz="2800" b="1" dirty="0" smtClean="0"/>
                <a:t>。系统各处的温度和时间是线性关系，</a:t>
              </a:r>
              <a:r>
                <a:rPr lang="zh-CN" altLang="zh-CN" sz="2800" b="1" dirty="0" smtClean="0">
                  <a:sym typeface="+mn-ea"/>
                </a:rPr>
                <a:t>升</a:t>
              </a:r>
              <a:r>
                <a:rPr lang="zh-CN" altLang="zh-CN" sz="2800" b="1" dirty="0" smtClean="0"/>
                <a:t>温速率也相同，我们称此种状态为</a:t>
              </a:r>
              <a:r>
                <a:rPr lang="zh-CN" altLang="zh-CN" sz="2800" b="1" dirty="0" smtClean="0">
                  <a:solidFill>
                    <a:srgbClr val="FF0000"/>
                  </a:solidFill>
                </a:rPr>
                <a:t>准稳态</a:t>
              </a:r>
              <a:r>
                <a:rPr lang="zh-CN" altLang="en-US" sz="2800" b="1" dirty="0" smtClean="0">
                  <a:solidFill>
                    <a:srgbClr val="FF0000"/>
                  </a:solidFill>
                </a:rPr>
                <a:t>。</a:t>
              </a:r>
              <a:endParaRPr kumimoji="0" lang="zh-CN" sz="2800" b="1" i="0" u="none" strike="noStrike" cap="none" normalizeH="0" baseline="0" dirty="0" smtClean="0">
                <a:ln>
                  <a:noFill/>
                </a:ln>
                <a:solidFill>
                  <a:srgbClr val="FF0000"/>
                </a:solidFill>
                <a:effectLst/>
                <a:latin typeface="楷体" panose="02010609060101010101" pitchFamily="49" charset="-122"/>
                <a:ea typeface="楷体" panose="02010609060101010101" pitchFamily="49" charset="-122"/>
                <a:cs typeface="宋体" panose="02010600030101010101" pitchFamily="2" charset="-122"/>
              </a:endParaRPr>
            </a:p>
          </p:txBody>
        </p:sp>
        <p:graphicFrame>
          <p:nvGraphicFramePr>
            <p:cNvPr id="31757" name="对象 21"/>
            <p:cNvGraphicFramePr>
              <a:graphicFrameLocks noChangeAspect="1"/>
            </p:cNvGraphicFramePr>
            <p:nvPr/>
          </p:nvGraphicFramePr>
          <p:xfrm>
            <a:off x="8438" y="8213"/>
            <a:ext cx="711" cy="788"/>
          </p:xfrm>
          <a:graphic>
            <a:graphicData uri="http://schemas.openxmlformats.org/presentationml/2006/ole">
              <mc:AlternateContent xmlns:mc="http://schemas.openxmlformats.org/markup-compatibility/2006">
                <mc:Choice xmlns:v="urn:schemas-microsoft-com:vml" Requires="v">
                  <p:oleObj spid="_x0000_s3077" name="公式" r:id="rId9" imgW="4572000" imgH="4267200" progId="">
                    <p:embed/>
                  </p:oleObj>
                </mc:Choice>
                <mc:Fallback>
                  <p:oleObj name="公式" r:id="rId9" imgW="4572000" imgH="4267200" progId="">
                    <p:embed/>
                    <p:pic>
                      <p:nvPicPr>
                        <p:cNvPr id="0" name="对象 21" descr="image12"/>
                        <p:cNvPicPr>
                          <a:picLocks noChangeAspect="1"/>
                        </p:cNvPicPr>
                        <p:nvPr/>
                      </p:nvPicPr>
                      <p:blipFill>
                        <a:blip r:embed="rId10"/>
                        <a:stretch>
                          <a:fillRect/>
                        </a:stretch>
                      </p:blipFill>
                      <p:spPr>
                        <a:xfrm>
                          <a:off x="8438" y="8213"/>
                          <a:ext cx="711" cy="788"/>
                        </a:xfrm>
                        <a:prstGeom prst="rect">
                          <a:avLst/>
                        </a:prstGeom>
                        <a:noFill/>
                        <a:ln w="9525">
                          <a:noFill/>
                        </a:ln>
                      </p:spPr>
                    </p:pic>
                  </p:oleObj>
                </mc:Fallback>
              </mc:AlternateContent>
            </a:graphicData>
          </a:graphic>
        </p:graphicFrame>
        <p:graphicFrame>
          <p:nvGraphicFramePr>
            <p:cNvPr id="31759" name="对象 22"/>
            <p:cNvGraphicFramePr>
              <a:graphicFrameLocks noChangeAspect="1"/>
            </p:cNvGraphicFramePr>
            <p:nvPr/>
          </p:nvGraphicFramePr>
          <p:xfrm>
            <a:off x="11825" y="8438"/>
            <a:ext cx="675" cy="450"/>
          </p:xfrm>
          <a:graphic>
            <a:graphicData uri="http://schemas.openxmlformats.org/presentationml/2006/ole">
              <mc:AlternateContent xmlns:mc="http://schemas.openxmlformats.org/markup-compatibility/2006">
                <mc:Choice xmlns:v="urn:schemas-microsoft-com:vml" Requires="v">
                  <p:oleObj spid="_x0000_s3078" name="公式" r:id="rId11" imgW="3048000" imgH="3352800" progId="">
                    <p:embed/>
                  </p:oleObj>
                </mc:Choice>
                <mc:Fallback>
                  <p:oleObj name="公式" r:id="rId11" imgW="3048000" imgH="3352800" progId="">
                    <p:embed/>
                    <p:pic>
                      <p:nvPicPr>
                        <p:cNvPr id="0" name="对象 22" descr="image13"/>
                        <p:cNvPicPr>
                          <a:picLocks noChangeAspect="1"/>
                        </p:cNvPicPr>
                        <p:nvPr/>
                      </p:nvPicPr>
                      <p:blipFill>
                        <a:blip r:embed="rId12"/>
                        <a:stretch>
                          <a:fillRect/>
                        </a:stretch>
                      </p:blipFill>
                      <p:spPr>
                        <a:xfrm>
                          <a:off x="11825" y="8438"/>
                          <a:ext cx="675" cy="450"/>
                        </a:xfrm>
                        <a:prstGeom prst="rect">
                          <a:avLst/>
                        </a:prstGeom>
                        <a:noFill/>
                        <a:ln w="9525">
                          <a:noFill/>
                        </a:ln>
                      </p:spPr>
                    </p:pic>
                  </p:oleObj>
                </mc:Fallback>
              </mc:AlternateContent>
            </a:graphicData>
          </a:graphic>
        </p:graphicFrame>
      </p:grpSp>
      <p:sp>
        <p:nvSpPr>
          <p:cNvPr id="18" name="Rectangle 3"/>
          <p:cNvSpPr>
            <a:spLocks noChangeArrowheads="1"/>
          </p:cNvSpPr>
          <p:nvPr/>
        </p:nvSpPr>
        <p:spPr bwMode="auto">
          <a:xfrm>
            <a:off x="2380099" y="2119962"/>
            <a:ext cx="1266693" cy="52322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zh-CN" altLang="en-US" sz="2800" b="1" dirty="0" smtClean="0">
                <a:latin typeface="楷体" panose="02010609060101010101" pitchFamily="49" charset="-122"/>
                <a:ea typeface="楷体" panose="02010609060101010101" pitchFamily="49" charset="-122"/>
                <a:cs typeface="Times New Roman" panose="02020603050405020304" pitchFamily="18" charset="0"/>
              </a:rPr>
              <a:t>其中：</a:t>
            </a:r>
            <a:endParaRPr kumimoji="0" lang="zh-CN" sz="28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宋体" panose="02010600030101010101" pitchFamily="2" charset="-122"/>
            </a:endParaRPr>
          </a:p>
        </p:txBody>
      </p:sp>
      <p:sp>
        <p:nvSpPr>
          <p:cNvPr id="31761" name="Rectangle 17"/>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 name="对象 7"/>
          <p:cNvGraphicFramePr>
            <a:graphicFrameLocks noChangeAspect="1"/>
          </p:cNvGraphicFramePr>
          <p:nvPr/>
        </p:nvGraphicFramePr>
        <p:xfrm>
          <a:off x="3500120" y="2072005"/>
          <a:ext cx="1711960" cy="499745"/>
        </p:xfrm>
        <a:graphic>
          <a:graphicData uri="http://schemas.openxmlformats.org/presentationml/2006/ole">
            <mc:AlternateContent xmlns:mc="http://schemas.openxmlformats.org/markup-compatibility/2006">
              <mc:Choice xmlns:v="urn:schemas-microsoft-com:vml" Requires="v">
                <p:oleObj spid="_x0000_s3079" name="公式" r:id="rId13" imgW="16459200" imgH="4876800" progId="">
                  <p:embed/>
                </p:oleObj>
              </mc:Choice>
              <mc:Fallback>
                <p:oleObj name="公式" r:id="rId13" imgW="16459200" imgH="4876800" progId="">
                  <p:embed/>
                  <p:pic>
                    <p:nvPicPr>
                      <p:cNvPr id="0" name="对象 7" descr="image14"/>
                      <p:cNvPicPr>
                        <a:picLocks noChangeAspect="1"/>
                      </p:cNvPicPr>
                      <p:nvPr/>
                    </p:nvPicPr>
                    <p:blipFill>
                      <a:blip r:embed="rId14"/>
                      <a:stretch>
                        <a:fillRect/>
                      </a:stretch>
                    </p:blipFill>
                    <p:spPr>
                      <a:xfrm>
                        <a:off x="3500120" y="2072005"/>
                        <a:ext cx="1711960" cy="499745"/>
                      </a:xfrm>
                      <a:prstGeom prst="rect">
                        <a:avLst/>
                      </a:prstGeom>
                      <a:noFill/>
                      <a:ln w="9525">
                        <a:noFill/>
                      </a:ln>
                    </p:spPr>
                  </p:pic>
                </p:oleObj>
              </mc:Fallback>
            </mc:AlternateContent>
          </a:graphicData>
        </a:graphic>
      </p:graphicFrame>
      <p:graphicFrame>
        <p:nvGraphicFramePr>
          <p:cNvPr id="15363" name="Object 85"/>
          <p:cNvGraphicFramePr>
            <a:graphicFrameLocks noChangeAspect="1"/>
          </p:cNvGraphicFramePr>
          <p:nvPr/>
        </p:nvGraphicFramePr>
        <p:xfrm>
          <a:off x="6649085" y="2072005"/>
          <a:ext cx="2028825" cy="2807970"/>
        </p:xfrm>
        <a:graphic>
          <a:graphicData uri="http://schemas.openxmlformats.org/presentationml/2006/ole">
            <mc:AlternateContent xmlns:mc="http://schemas.openxmlformats.org/markup-compatibility/2006">
              <mc:Choice xmlns:v="urn:schemas-microsoft-com:vml" Requires="v">
                <p:oleObj spid="_x0000_s1025" name="" r:id="rId15" imgW="306343050" imgH="151809450" progId="">
                  <p:embed/>
                </p:oleObj>
              </mc:Choice>
              <mc:Fallback>
                <p:oleObj name="" r:id="rId15" imgW="306343050" imgH="151809450" progId="">
                  <p:embed/>
                  <p:pic>
                    <p:nvPicPr>
                      <p:cNvPr id="0" name="Object 85" descr="image1"/>
                      <p:cNvPicPr>
                        <a:picLocks noChangeAspect="1"/>
                      </p:cNvPicPr>
                      <p:nvPr/>
                    </p:nvPicPr>
                    <p:blipFill>
                      <a:blip r:embed="rId16"/>
                      <a:srcRect l="46104" t="20006" r="30716" b="12476"/>
                      <a:stretch>
                        <a:fillRect/>
                      </a:stretch>
                    </p:blipFill>
                    <p:spPr>
                      <a:xfrm>
                        <a:off x="6649085" y="2072005"/>
                        <a:ext cx="2028825" cy="280797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0" y="-714404"/>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32769" name="对象 23"/>
          <p:cNvGraphicFramePr>
            <a:graphicFrameLocks noChangeAspect="1"/>
          </p:cNvGraphicFramePr>
          <p:nvPr/>
        </p:nvGraphicFramePr>
        <p:xfrm>
          <a:off x="2786050" y="0"/>
          <a:ext cx="2192947" cy="1571612"/>
        </p:xfrm>
        <a:graphic>
          <a:graphicData uri="http://schemas.openxmlformats.org/presentationml/2006/ole">
            <mc:AlternateContent xmlns:mc="http://schemas.openxmlformats.org/markup-compatibility/2006">
              <mc:Choice xmlns:v="urn:schemas-microsoft-com:vml" Requires="v">
                <p:oleObj spid="_x0000_s4097" name="公式" r:id="rId1" imgW="13716000" imgH="9753600" progId="">
                  <p:embed/>
                </p:oleObj>
              </mc:Choice>
              <mc:Fallback>
                <p:oleObj name="公式" r:id="rId1" imgW="13716000" imgH="9753600" progId="">
                  <p:embed/>
                  <p:pic>
                    <p:nvPicPr>
                      <p:cNvPr id="0" name="对象 23" descr="image15"/>
                      <p:cNvPicPr>
                        <a:picLocks noChangeAspect="1"/>
                      </p:cNvPicPr>
                      <p:nvPr/>
                    </p:nvPicPr>
                    <p:blipFill>
                      <a:blip r:embed="rId2"/>
                      <a:stretch>
                        <a:fillRect/>
                      </a:stretch>
                    </p:blipFill>
                    <p:spPr>
                      <a:xfrm>
                        <a:off x="2786050" y="0"/>
                        <a:ext cx="2192947" cy="1571612"/>
                      </a:xfrm>
                      <a:prstGeom prst="rect">
                        <a:avLst/>
                      </a:prstGeom>
                      <a:noFill/>
                      <a:ln w="9525">
                        <a:noFill/>
                      </a:ln>
                    </p:spPr>
                  </p:pic>
                </p:oleObj>
              </mc:Fallback>
            </mc:AlternateContent>
          </a:graphicData>
        </a:graphic>
      </p:graphicFrame>
      <p:sp>
        <p:nvSpPr>
          <p:cNvPr id="6" name="矩形 5"/>
          <p:cNvSpPr/>
          <p:nvPr/>
        </p:nvSpPr>
        <p:spPr>
          <a:xfrm>
            <a:off x="428596" y="214290"/>
            <a:ext cx="2286016" cy="646331"/>
          </a:xfrm>
          <a:prstGeom prst="rect">
            <a:avLst/>
          </a:prstGeom>
        </p:spPr>
        <p:txBody>
          <a:bodyPr wrap="square">
            <a:spAutoFit/>
          </a:bodyPr>
          <a:lstStyle/>
          <a:p>
            <a:r>
              <a:rPr lang="zh-CN" altLang="zh-CN" sz="3600" b="1" dirty="0" smtClean="0">
                <a:solidFill>
                  <a:srgbClr val="FF0000"/>
                </a:solidFill>
                <a:latin typeface="楷体" panose="02010609060101010101" pitchFamily="49" charset="-122"/>
                <a:ea typeface="楷体" panose="02010609060101010101" pitchFamily="49" charset="-122"/>
              </a:rPr>
              <a:t>准稳态</a:t>
            </a:r>
            <a:r>
              <a:rPr lang="zh-CN" altLang="en-US" sz="3600" b="1" dirty="0" smtClean="0">
                <a:solidFill>
                  <a:srgbClr val="FF0000"/>
                </a:solidFill>
                <a:latin typeface="楷体" panose="02010609060101010101" pitchFamily="49" charset="-122"/>
                <a:ea typeface="楷体" panose="02010609060101010101" pitchFamily="49" charset="-122"/>
              </a:rPr>
              <a:t>：</a:t>
            </a:r>
            <a:endParaRPr lang="zh-CN" altLang="en-US" sz="3600" b="1" dirty="0">
              <a:latin typeface="楷体" panose="02010609060101010101" pitchFamily="49" charset="-122"/>
              <a:ea typeface="楷体" panose="02010609060101010101" pitchFamily="49" charset="-122"/>
            </a:endParaRPr>
          </a:p>
        </p:txBody>
      </p:sp>
      <p:sp>
        <p:nvSpPr>
          <p:cNvPr id="7" name="矩形 6"/>
          <p:cNvSpPr/>
          <p:nvPr/>
        </p:nvSpPr>
        <p:spPr>
          <a:xfrm>
            <a:off x="285720" y="1643050"/>
            <a:ext cx="3500462" cy="646331"/>
          </a:xfrm>
          <a:prstGeom prst="rect">
            <a:avLst/>
          </a:prstGeom>
        </p:spPr>
        <p:txBody>
          <a:bodyPr wrap="square">
            <a:spAutoFit/>
          </a:bodyPr>
          <a:lstStyle/>
          <a:p>
            <a:r>
              <a:rPr lang="zh-CN" altLang="en-US" sz="3600" b="1" dirty="0" smtClean="0">
                <a:solidFill>
                  <a:srgbClr val="FF0000"/>
                </a:solidFill>
                <a:latin typeface="楷体" panose="02010609060101010101" pitchFamily="49" charset="-122"/>
                <a:ea typeface="楷体" panose="02010609060101010101" pitchFamily="49" charset="-122"/>
              </a:rPr>
              <a:t>已知各参量：</a:t>
            </a:r>
            <a:endParaRPr lang="zh-CN" altLang="en-US" sz="3600" b="1" dirty="0">
              <a:latin typeface="楷体" panose="02010609060101010101" pitchFamily="49" charset="-122"/>
              <a:ea typeface="楷体" panose="02010609060101010101" pitchFamily="49" charset="-122"/>
            </a:endParaRPr>
          </a:p>
        </p:txBody>
      </p:sp>
      <p:graphicFrame>
        <p:nvGraphicFramePr>
          <p:cNvPr id="32775" name="对象 33"/>
          <p:cNvGraphicFramePr>
            <a:graphicFrameLocks noChangeAspect="1"/>
          </p:cNvGraphicFramePr>
          <p:nvPr/>
        </p:nvGraphicFramePr>
        <p:xfrm>
          <a:off x="6570980" y="2753995"/>
          <a:ext cx="372110" cy="295910"/>
        </p:xfrm>
        <a:graphic>
          <a:graphicData uri="http://schemas.openxmlformats.org/presentationml/2006/ole">
            <mc:AlternateContent xmlns:mc="http://schemas.openxmlformats.org/markup-compatibility/2006">
              <mc:Choice xmlns:v="urn:schemas-microsoft-com:vml" Requires="v">
                <p:oleObj spid="_x0000_s4098" name="公式" r:id="rId3" imgW="266700" imgH="165100" progId="">
                  <p:embed/>
                </p:oleObj>
              </mc:Choice>
              <mc:Fallback>
                <p:oleObj name="公式" r:id="rId3" imgW="266700" imgH="165100" progId="">
                  <p:embed/>
                  <p:pic>
                    <p:nvPicPr>
                      <p:cNvPr id="0" name="对象 33" descr="image16"/>
                      <p:cNvPicPr>
                        <a:picLocks noChangeAspect="1"/>
                      </p:cNvPicPr>
                      <p:nvPr/>
                    </p:nvPicPr>
                    <p:blipFill>
                      <a:blip r:embed="rId4"/>
                      <a:stretch>
                        <a:fillRect/>
                      </a:stretch>
                    </p:blipFill>
                    <p:spPr>
                      <a:xfrm>
                        <a:off x="6570980" y="2753995"/>
                        <a:ext cx="372110" cy="295910"/>
                      </a:xfrm>
                      <a:prstGeom prst="rect">
                        <a:avLst/>
                      </a:prstGeom>
                      <a:noFill/>
                      <a:ln w="9525">
                        <a:noFill/>
                      </a:ln>
                    </p:spPr>
                  </p:pic>
                </p:oleObj>
              </mc:Fallback>
            </mc:AlternateContent>
          </a:graphicData>
        </a:graphic>
      </p:graphicFrame>
      <p:graphicFrame>
        <p:nvGraphicFramePr>
          <p:cNvPr id="32771" name="对象 82"/>
          <p:cNvGraphicFramePr>
            <a:graphicFrameLocks noChangeAspect="1"/>
          </p:cNvGraphicFramePr>
          <p:nvPr/>
        </p:nvGraphicFramePr>
        <p:xfrm>
          <a:off x="1857356" y="3571852"/>
          <a:ext cx="2571768" cy="857256"/>
        </p:xfrm>
        <a:graphic>
          <a:graphicData uri="http://schemas.openxmlformats.org/presentationml/2006/ole">
            <mc:AlternateContent xmlns:mc="http://schemas.openxmlformats.org/markup-compatibility/2006">
              <mc:Choice xmlns:v="urn:schemas-microsoft-com:vml" Requires="v">
                <p:oleObj spid="_x0000_s4099" name="" r:id="rId5" imgW="30480000" imgH="10058400" progId="Equation.DSMT4">
                  <p:embed/>
                </p:oleObj>
              </mc:Choice>
              <mc:Fallback>
                <p:oleObj name="" r:id="rId5" imgW="30480000" imgH="10058400" progId="Equation.DSMT4">
                  <p:embed/>
                  <p:pic>
                    <p:nvPicPr>
                      <p:cNvPr id="0" name="对象 82" descr="image17"/>
                      <p:cNvPicPr>
                        <a:picLocks noChangeAspect="1"/>
                      </p:cNvPicPr>
                      <p:nvPr/>
                    </p:nvPicPr>
                    <p:blipFill>
                      <a:blip r:embed="rId6"/>
                      <a:stretch>
                        <a:fillRect/>
                      </a:stretch>
                    </p:blipFill>
                    <p:spPr>
                      <a:xfrm>
                        <a:off x="1857356" y="3571852"/>
                        <a:ext cx="2571768" cy="857256"/>
                      </a:xfrm>
                      <a:prstGeom prst="rect">
                        <a:avLst/>
                      </a:prstGeom>
                      <a:noFill/>
                      <a:ln w="9525">
                        <a:noFill/>
                      </a:ln>
                    </p:spPr>
                  </p:pic>
                </p:oleObj>
              </mc:Fallback>
            </mc:AlternateContent>
          </a:graphicData>
        </a:graphic>
      </p:graphicFrame>
      <p:sp>
        <p:nvSpPr>
          <p:cNvPr id="32776" name="Rectangle 8"/>
          <p:cNvSpPr>
            <a:spLocks noChangeArrowheads="1"/>
          </p:cNvSpPr>
          <p:nvPr/>
        </p:nvSpPr>
        <p:spPr bwMode="auto">
          <a:xfrm>
            <a:off x="285" y="2609193"/>
            <a:ext cx="9215469" cy="4248785"/>
          </a:xfrm>
          <a:prstGeom prst="rect">
            <a:avLst/>
          </a:prstGeom>
          <a:noFill/>
          <a:ln w="9525">
            <a:noFill/>
            <a:miter lim="800000"/>
          </a:ln>
          <a:effectLst/>
        </p:spPr>
        <p:txBody>
          <a:bodyPr vert="horz" wrap="square" lIns="91440" tIns="45720" rIns="91440" bIns="45720" numCol="1" anchor="ctr" anchorCtr="0" compatLnSpc="1">
            <a:spAutoFit/>
          </a:bodyPr>
          <a:lstStyle/>
          <a:p>
            <a:pPr indent="266700" fontAlgn="base">
              <a:spcBef>
                <a:spcPct val="0"/>
              </a:spcBef>
              <a:spcAft>
                <a:spcPct val="0"/>
              </a:spcAft>
            </a:pPr>
            <a:r>
              <a:rPr kumimoji="0" lang="zh-CN" sz="28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样品厚度</a:t>
            </a:r>
            <a:r>
              <a:rPr kumimoji="0" lang="zh-CN" altLang="en-US" sz="28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  </a:t>
            </a:r>
            <a:r>
              <a:rPr kumimoji="0" lang="en-US" altLang="zh-CN" sz="2800" b="1" i="1"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R </a:t>
            </a:r>
            <a:r>
              <a:rPr kumimoji="0" lang="en-US" altLang="zh-CN" sz="28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 0.010m</a:t>
            </a:r>
            <a:r>
              <a:rPr kumimoji="0" lang="zh-CN" altLang="en-US" sz="28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，有机玻璃密度    </a:t>
            </a:r>
            <a:r>
              <a:rPr kumimoji="0" lang="en-US" altLang="zh-CN" sz="28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1196Kg/m</a:t>
            </a:r>
            <a:r>
              <a:rPr kumimoji="0" lang="en-US" altLang="zh-CN" sz="2800" b="1" i="0" u="none" strike="noStrike" cap="none" normalizeH="0" baseline="3000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3</a:t>
            </a:r>
            <a:r>
              <a:rPr kumimoji="0" lang="en-US" altLang="zh-CN" sz="28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t>
            </a:r>
            <a:endParaRPr kumimoji="0" lang="en-US" altLang="zh-CN" sz="28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p>
            <a:pPr indent="266700" fontAlgn="base">
              <a:spcBef>
                <a:spcPct val="0"/>
              </a:spcBef>
              <a:spcAft>
                <a:spcPct val="0"/>
              </a:spcAft>
            </a:pPr>
            <a:r>
              <a:rPr lang="en-US" altLang="zh-CN" sz="2800" b="1" dirty="0" smtClean="0">
                <a:latin typeface="楷体" panose="02010609060101010101" pitchFamily="49" charset="-122"/>
                <a:ea typeface="楷体" panose="02010609060101010101" pitchFamily="49" charset="-122"/>
                <a:cs typeface="Times New Roman" panose="02020603050405020304" pitchFamily="18" charset="0"/>
              </a:rPr>
              <a:t>橡胶密度 =1374Kg/</a:t>
            </a:r>
            <a:r>
              <a:rPr lang="en-US" altLang="zh-CN" sz="2800" b="1" dirty="0" smtClean="0">
                <a:ln>
                  <a:noFill/>
                </a:ln>
                <a:effectLst/>
                <a:latin typeface="楷体" panose="02010609060101010101" pitchFamily="49" charset="-122"/>
                <a:ea typeface="楷体" panose="02010609060101010101" pitchFamily="49" charset="-122"/>
                <a:cs typeface="Times New Roman" panose="02020603050405020304" pitchFamily="18" charset="0"/>
                <a:sym typeface="+mn-ea"/>
              </a:rPr>
              <a:t>m</a:t>
            </a:r>
            <a:r>
              <a:rPr lang="en-US" altLang="zh-CN" sz="2800" b="1" baseline="30000" dirty="0" smtClean="0">
                <a:ln>
                  <a:noFill/>
                </a:ln>
                <a:effectLst/>
                <a:latin typeface="楷体" panose="02010609060101010101" pitchFamily="49" charset="-122"/>
                <a:ea typeface="楷体" panose="02010609060101010101" pitchFamily="49" charset="-122"/>
                <a:cs typeface="Times New Roman" panose="02020603050405020304" pitchFamily="18" charset="0"/>
                <a:sym typeface="+mn-ea"/>
              </a:rPr>
              <a:t>3</a:t>
            </a:r>
            <a:endParaRPr lang="en-US" altLang="zh-CN" sz="2800" b="1" baseline="30000" dirty="0" smtClean="0">
              <a:ln>
                <a:noFill/>
              </a:ln>
              <a:effectLst/>
              <a:latin typeface="楷体" panose="02010609060101010101" pitchFamily="49" charset="-122"/>
              <a:ea typeface="楷体" panose="02010609060101010101" pitchFamily="49" charset="-122"/>
              <a:cs typeface="Times New Roman" panose="02020603050405020304" pitchFamily="18" charset="0"/>
              <a:sym typeface="+mn-ea"/>
            </a:endParaRPr>
          </a:p>
          <a:p>
            <a:pPr indent="266700" fontAlgn="base">
              <a:spcBef>
                <a:spcPct val="0"/>
              </a:spcBef>
              <a:spcAft>
                <a:spcPct val="0"/>
              </a:spcAft>
            </a:pPr>
            <a:endParaRPr lang="en-US" altLang="zh-CN" sz="2800" b="1" baseline="30000" dirty="0" smtClean="0">
              <a:ln>
                <a:noFill/>
              </a:ln>
              <a:effectLst/>
              <a:latin typeface="楷体" panose="02010609060101010101" pitchFamily="49" charset="-122"/>
              <a:ea typeface="楷体" panose="02010609060101010101" pitchFamily="49" charset="-122"/>
              <a:cs typeface="Times New Roman" panose="02020603050405020304" pitchFamily="18" charset="0"/>
              <a:sym typeface="+mn-ea"/>
            </a:endParaRPr>
          </a:p>
          <a:p>
            <a:pPr indent="266700" fontAlgn="base">
              <a:spcBef>
                <a:spcPct val="0"/>
              </a:spcBef>
              <a:spcAft>
                <a:spcPct val="0"/>
              </a:spcAft>
            </a:pPr>
            <a:r>
              <a:rPr lang="zh-CN" altLang="zh-CN" sz="2800" b="1" dirty="0" smtClean="0">
                <a:latin typeface="楷体" panose="02010609060101010101" pitchFamily="49" charset="-122"/>
                <a:ea typeface="楷体" panose="02010609060101010101" pitchFamily="49" charset="-122"/>
                <a:cs typeface="Times New Roman" panose="02020603050405020304" pitchFamily="18" charset="0"/>
              </a:rPr>
              <a:t>热流密度</a:t>
            </a:r>
            <a:r>
              <a:rPr lang="zh-CN" altLang="en-US" sz="2800" b="1" dirty="0" smtClean="0">
                <a:latin typeface="楷体" panose="02010609060101010101" pitchFamily="49" charset="-122"/>
                <a:ea typeface="楷体" panose="02010609060101010101" pitchFamily="49" charset="-122"/>
                <a:cs typeface="Times New Roman" panose="02020603050405020304" pitchFamily="18" charset="0"/>
              </a:rPr>
              <a:t>  </a:t>
            </a:r>
            <a:endParaRPr lang="zh-CN" altLang="en-US" sz="2800" b="1" dirty="0" smtClean="0">
              <a:latin typeface="楷体" panose="02010609060101010101" pitchFamily="49" charset="-122"/>
              <a:ea typeface="楷体" panose="02010609060101010101" pitchFamily="49" charset="-122"/>
              <a:cs typeface="宋体" panose="02010600030101010101" pitchFamily="2" charset="-122"/>
            </a:endParaRPr>
          </a:p>
          <a:p>
            <a:pPr marL="0" marR="0" lvl="0" indent="266700" algn="l"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宋体" panose="02010600030101010101" pitchFamily="2" charset="-122"/>
              </a:rPr>
              <a:t> </a:t>
            </a:r>
            <a:endParaRPr kumimoji="0" lang="en-US" altLang="zh-CN" sz="28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宋体" panose="02010600030101010101" pitchFamily="2" charset="-122"/>
            </a:endParaRPr>
          </a:p>
          <a:p>
            <a:pPr lvl="0" indent="266700" fontAlgn="base">
              <a:spcBef>
                <a:spcPct val="0"/>
              </a:spcBef>
              <a:spcAft>
                <a:spcPct val="0"/>
              </a:spcAft>
            </a:pPr>
            <a:r>
              <a:rPr kumimoji="0" lang="en-US" altLang="zh-CN" sz="28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宋体" panose="02010600030101010101" pitchFamily="2" charset="-122"/>
              </a:rPr>
              <a:t>V</a:t>
            </a:r>
            <a:r>
              <a:rPr lang="zh-CN" altLang="en-US" sz="2800" b="1" dirty="0" smtClean="0">
                <a:latin typeface="楷体" panose="02010609060101010101" pitchFamily="49" charset="-122"/>
                <a:ea typeface="楷体" panose="02010609060101010101" pitchFamily="49" charset="-122"/>
                <a:cs typeface="宋体" panose="02010600030101010101" pitchFamily="2" charset="-122"/>
              </a:rPr>
              <a:t>为加热电压，</a:t>
            </a:r>
            <a:r>
              <a:rPr lang="en-US" altLang="zh-CN" sz="2800" b="1" i="1" dirty="0" smtClean="0">
                <a:latin typeface="楷体" panose="02010609060101010101" pitchFamily="49" charset="-122"/>
                <a:ea typeface="楷体" panose="02010609060101010101" pitchFamily="49" charset="-122"/>
              </a:rPr>
              <a:t>F = </a:t>
            </a:r>
            <a:r>
              <a:rPr lang="en-US" altLang="zh-CN" sz="2800" b="1" dirty="0" smtClean="0">
                <a:latin typeface="楷体" panose="02010609060101010101" pitchFamily="49" charset="-122"/>
                <a:ea typeface="楷体" panose="02010609060101010101" pitchFamily="49" charset="-122"/>
              </a:rPr>
              <a:t>0.090m×0.090m</a:t>
            </a:r>
            <a:r>
              <a:rPr lang="zh-CN" altLang="zh-CN" sz="2800" b="1" dirty="0" smtClean="0">
                <a:latin typeface="楷体" panose="02010609060101010101" pitchFamily="49" charset="-122"/>
                <a:ea typeface="楷体" panose="02010609060101010101" pitchFamily="49" charset="-122"/>
              </a:rPr>
              <a:t>为加热面积，</a:t>
            </a:r>
            <a:r>
              <a:rPr lang="en-US" altLang="zh-CN" sz="2800" b="1" i="1" dirty="0" smtClean="0">
                <a:latin typeface="楷体" panose="02010609060101010101" pitchFamily="49" charset="-122"/>
                <a:ea typeface="楷体" panose="02010609060101010101" pitchFamily="49" charset="-122"/>
              </a:rPr>
              <a:t>A</a:t>
            </a:r>
            <a:r>
              <a:rPr lang="zh-CN" altLang="zh-CN" sz="2800" b="1" dirty="0" smtClean="0">
                <a:latin typeface="楷体" panose="02010609060101010101" pitchFamily="49" charset="-122"/>
                <a:ea typeface="楷体" panose="02010609060101010101" pitchFamily="49" charset="-122"/>
              </a:rPr>
              <a:t>为考虑边缘效应后的修正系数，对于有机玻璃和橡胶，</a:t>
            </a:r>
            <a:r>
              <a:rPr lang="en-US" altLang="zh-CN" sz="2800" b="1" i="1" dirty="0" smtClean="0">
                <a:latin typeface="楷体" panose="02010609060101010101" pitchFamily="49" charset="-122"/>
                <a:ea typeface="楷体" panose="02010609060101010101" pitchFamily="49" charset="-122"/>
              </a:rPr>
              <a:t>A </a:t>
            </a:r>
            <a:r>
              <a:rPr lang="en-US" altLang="zh-CN" sz="2800" b="1" dirty="0" smtClean="0">
                <a:latin typeface="楷体" panose="02010609060101010101" pitchFamily="49" charset="-122"/>
                <a:ea typeface="楷体" panose="02010609060101010101" pitchFamily="49" charset="-122"/>
              </a:rPr>
              <a:t>= 0.85</a:t>
            </a:r>
            <a:r>
              <a:rPr lang="zh-CN" altLang="zh-CN" sz="2800" b="1" dirty="0" smtClean="0">
                <a:latin typeface="楷体" panose="02010609060101010101" pitchFamily="49" charset="-122"/>
                <a:ea typeface="楷体" panose="02010609060101010101" pitchFamily="49" charset="-122"/>
              </a:rPr>
              <a:t>，</a:t>
            </a:r>
            <a:r>
              <a:rPr lang="en-US" altLang="zh-CN" sz="2800" b="1" i="1" dirty="0" smtClean="0">
                <a:latin typeface="楷体" panose="02010609060101010101" pitchFamily="49" charset="-122"/>
                <a:ea typeface="楷体" panose="02010609060101010101" pitchFamily="49" charset="-122"/>
              </a:rPr>
              <a:t>r</a:t>
            </a:r>
            <a:r>
              <a:rPr lang="zh-CN" altLang="zh-CN" sz="2800" b="1" dirty="0" smtClean="0">
                <a:latin typeface="楷体" panose="02010609060101010101" pitchFamily="49" charset="-122"/>
                <a:ea typeface="楷体" panose="02010609060101010101" pitchFamily="49" charset="-122"/>
              </a:rPr>
              <a:t>为加热面横梁下加热膜的电阻</a:t>
            </a:r>
            <a:r>
              <a:rPr lang="zh-CN" altLang="en-US" sz="2800" b="1" dirty="0" smtClean="0">
                <a:latin typeface="楷体" panose="02010609060101010101" pitchFamily="49" charset="-122"/>
                <a:ea typeface="楷体" panose="02010609060101010101" pitchFamily="49" charset="-122"/>
              </a:rPr>
              <a:t>。</a:t>
            </a:r>
            <a:endParaRPr lang="en-US" altLang="zh-CN" sz="2800" b="1" dirty="0" smtClean="0">
              <a:latin typeface="楷体" panose="02010609060101010101" pitchFamily="49" charset="-122"/>
              <a:ea typeface="楷体" panose="02010609060101010101" pitchFamily="49" charset="-122"/>
            </a:endParaRPr>
          </a:p>
          <a:p>
            <a:pPr indent="266700" fontAlgn="base">
              <a:spcBef>
                <a:spcPct val="0"/>
              </a:spcBef>
              <a:spcAft>
                <a:spcPct val="0"/>
              </a:spcAft>
            </a:pPr>
            <a:r>
              <a:rPr lang="zh-CN" altLang="zh-CN" sz="2800" b="1" dirty="0" smtClean="0">
                <a:latin typeface="楷体" panose="02010609060101010101" pitchFamily="49" charset="-122"/>
                <a:ea typeface="楷体" panose="02010609060101010101" pitchFamily="49" charset="-122"/>
              </a:rPr>
              <a:t>加热器电阻：</a:t>
            </a:r>
            <a:r>
              <a:rPr lang="en-US" altLang="zh-CN" sz="2800" b="1" dirty="0" smtClean="0">
                <a:latin typeface="楷体" panose="02010609060101010101" pitchFamily="49" charset="-122"/>
                <a:ea typeface="楷体" panose="02010609060101010101" pitchFamily="49" charset="-122"/>
              </a:rPr>
              <a:t> 113.1</a:t>
            </a:r>
            <a:r>
              <a:rPr lang="zh-CN" altLang="zh-CN" sz="2800" b="1" dirty="0" smtClean="0">
                <a:latin typeface="楷体" panose="02010609060101010101" pitchFamily="49" charset="-122"/>
                <a:ea typeface="楷体" panose="02010609060101010101" pitchFamily="49" charset="-122"/>
              </a:rPr>
              <a:t>欧姆</a:t>
            </a:r>
            <a:endParaRPr lang="zh-CN" altLang="zh-CN" sz="2800" b="1" dirty="0" smtClean="0">
              <a:latin typeface="楷体" panose="02010609060101010101" pitchFamily="49" charset="-122"/>
              <a:ea typeface="楷体" panose="02010609060101010101" pitchFamily="49" charset="-122"/>
            </a:endParaRPr>
          </a:p>
          <a:p>
            <a:pPr lvl="0" indent="266700" fontAlgn="base">
              <a:spcBef>
                <a:spcPct val="0"/>
              </a:spcBef>
              <a:spcAft>
                <a:spcPct val="0"/>
              </a:spcAft>
            </a:pPr>
            <a:endParaRPr kumimoji="0" lang="en-US" altLang="zh-CN" sz="28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5720" y="214290"/>
            <a:ext cx="2857520" cy="523220"/>
          </a:xfrm>
          <a:prstGeom prst="rect">
            <a:avLst/>
          </a:prstGeom>
        </p:spPr>
        <p:txBody>
          <a:bodyPr wrap="square">
            <a:spAutoFit/>
          </a:bodyPr>
          <a:lstStyle/>
          <a:p>
            <a:pPr lvl="0" fontAlgn="base">
              <a:spcBef>
                <a:spcPct val="0"/>
              </a:spcBef>
              <a:spcAft>
                <a:spcPct val="0"/>
              </a:spcAft>
            </a:pPr>
            <a:r>
              <a:rPr lang="zh-CN" altLang="zh-CN" sz="28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【实验</a:t>
            </a:r>
            <a:r>
              <a:rPr lang="zh-CN" altLang="en-US" sz="28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仪器</a:t>
            </a:r>
            <a:r>
              <a:rPr lang="zh-CN" altLang="zh-CN" sz="28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a:t>
            </a:r>
            <a:endParaRPr lang="en-US" altLang="zh-CN" sz="28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p:txBody>
      </p:sp>
      <p:grpSp>
        <p:nvGrpSpPr>
          <p:cNvPr id="33794" name="组合 130"/>
          <p:cNvGrpSpPr/>
          <p:nvPr/>
        </p:nvGrpSpPr>
        <p:grpSpPr bwMode="auto">
          <a:xfrm>
            <a:off x="357158" y="1071546"/>
            <a:ext cx="2500330" cy="2731174"/>
            <a:chOff x="6873" y="11166"/>
            <a:chExt cx="3150" cy="3635"/>
          </a:xfrm>
        </p:grpSpPr>
        <p:sp>
          <p:nvSpPr>
            <p:cNvPr id="33795" name="文本框 85"/>
            <p:cNvSpPr txBox="1">
              <a:spLocks noChangeArrowheads="1"/>
            </p:cNvSpPr>
            <p:nvPr/>
          </p:nvSpPr>
          <p:spPr bwMode="auto">
            <a:xfrm>
              <a:off x="7197" y="14494"/>
              <a:ext cx="2592" cy="307"/>
            </a:xfrm>
            <a:prstGeom prst="rect">
              <a:avLst/>
            </a:prstGeom>
            <a:solidFill>
              <a:srgbClr val="FFFFFF"/>
            </a:solidFill>
            <a:ln w="9525">
              <a:solidFill>
                <a:srgbClr val="FFFFFF"/>
              </a:solidFill>
              <a:miter lim="800000"/>
            </a:ln>
          </p:spPr>
          <p:txBody>
            <a:bodyPr vert="horz" wrap="square" lIns="91440" tIns="10800" rIns="91440" bIns="1080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宋体" panose="02010600030101010101" pitchFamily="2" charset="-122"/>
                </a:rPr>
                <a:t>被测样品安装图</a:t>
              </a:r>
              <a:endParaRPr kumimoji="0" lang="zh-CN" sz="20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宋体" panose="02010600030101010101" pitchFamily="2" charset="-122"/>
              </a:endParaRPr>
            </a:p>
          </p:txBody>
        </p:sp>
        <p:pic>
          <p:nvPicPr>
            <p:cNvPr id="33796" name="图片 129" descr="样品"/>
            <p:cNvPicPr>
              <a:picLocks noChangeAspect="1" noChangeArrowheads="1"/>
            </p:cNvPicPr>
            <p:nvPr/>
          </p:nvPicPr>
          <p:blipFill>
            <a:blip r:embed="rId1" cstate="print"/>
            <a:srcRect/>
            <a:stretch>
              <a:fillRect/>
            </a:stretch>
          </p:blipFill>
          <p:spPr bwMode="auto">
            <a:xfrm>
              <a:off x="6873" y="11166"/>
              <a:ext cx="3150" cy="3270"/>
            </a:xfrm>
            <a:prstGeom prst="rect">
              <a:avLst/>
            </a:prstGeom>
            <a:noFill/>
            <a:ln w="9525">
              <a:noFill/>
              <a:miter lim="800000"/>
              <a:headEnd/>
              <a:tailEnd/>
            </a:ln>
          </p:spPr>
        </p:pic>
      </p:grpSp>
      <p:sp>
        <p:nvSpPr>
          <p:cNvPr id="6" name="矩形 5"/>
          <p:cNvSpPr/>
          <p:nvPr/>
        </p:nvSpPr>
        <p:spPr>
          <a:xfrm>
            <a:off x="3714744" y="571480"/>
            <a:ext cx="4572000" cy="6986528"/>
          </a:xfrm>
          <a:prstGeom prst="rect">
            <a:avLst/>
          </a:prstGeom>
        </p:spPr>
        <p:txBody>
          <a:bodyPr wrap="square">
            <a:spAutoFit/>
          </a:bodyPr>
          <a:lstStyle/>
          <a:p>
            <a:r>
              <a:rPr lang="en-US" altLang="zh-CN" sz="2800" b="1" dirty="0" smtClean="0">
                <a:solidFill>
                  <a:srgbClr val="002060"/>
                </a:solidFill>
                <a:latin typeface="楷体" panose="02010609060101010101" pitchFamily="49" charset="-122"/>
                <a:ea typeface="楷体" panose="02010609060101010101" pitchFamily="49" charset="-122"/>
              </a:rPr>
              <a:t>1</a:t>
            </a:r>
            <a:r>
              <a:rPr lang="zh-CN" altLang="en-US" sz="2800" b="1" dirty="0" smtClean="0">
                <a:solidFill>
                  <a:srgbClr val="002060"/>
                </a:solidFill>
                <a:latin typeface="楷体" panose="02010609060101010101" pitchFamily="49" charset="-122"/>
                <a:ea typeface="楷体" panose="02010609060101010101" pitchFamily="49" charset="-122"/>
              </a:rPr>
              <a:t>、</a:t>
            </a:r>
            <a:r>
              <a:rPr lang="zh-CN" altLang="zh-CN" sz="2800" b="1" dirty="0" smtClean="0">
                <a:solidFill>
                  <a:srgbClr val="002060"/>
                </a:solidFill>
                <a:latin typeface="楷体" panose="02010609060101010101" pitchFamily="49" charset="-122"/>
                <a:ea typeface="楷体" panose="02010609060101010101" pitchFamily="49" charset="-122"/>
              </a:rPr>
              <a:t>利用超薄型加热器作为热源，其加热功率在整个加热面上均匀并可精确控制，加热器本身的热容可忽略不计。为了在加热器两侧得到相同的热阻，采用四个样品块的配置，可认为热流密度为功率密度的一半。</a:t>
            </a:r>
            <a:endParaRPr lang="en-US" altLang="zh-CN" sz="2800" b="1" dirty="0" smtClean="0">
              <a:solidFill>
                <a:srgbClr val="002060"/>
              </a:solidFill>
              <a:latin typeface="楷体" panose="02010609060101010101" pitchFamily="49" charset="-122"/>
              <a:ea typeface="楷体" panose="02010609060101010101" pitchFamily="49" charset="-122"/>
            </a:endParaRPr>
          </a:p>
          <a:p>
            <a:endParaRPr lang="en-US" altLang="zh-CN" sz="2800" b="1" dirty="0" smtClean="0">
              <a:solidFill>
                <a:srgbClr val="002060"/>
              </a:solidFill>
              <a:latin typeface="楷体" panose="02010609060101010101" pitchFamily="49" charset="-122"/>
              <a:ea typeface="楷体" panose="02010609060101010101" pitchFamily="49" charset="-122"/>
            </a:endParaRPr>
          </a:p>
          <a:p>
            <a:r>
              <a:rPr lang="en-US" altLang="zh-CN" sz="2800" b="1" dirty="0" smtClean="0">
                <a:solidFill>
                  <a:srgbClr val="002060"/>
                </a:solidFill>
                <a:latin typeface="楷体" panose="02010609060101010101" pitchFamily="49" charset="-122"/>
                <a:ea typeface="楷体" panose="02010609060101010101" pitchFamily="49" charset="-122"/>
              </a:rPr>
              <a:t>2</a:t>
            </a:r>
            <a:r>
              <a:rPr lang="zh-CN" altLang="en-US" sz="2800" b="1" dirty="0" smtClean="0">
                <a:solidFill>
                  <a:srgbClr val="002060"/>
                </a:solidFill>
                <a:latin typeface="楷体" panose="02010609060101010101" pitchFamily="49" charset="-122"/>
                <a:ea typeface="楷体" panose="02010609060101010101" pitchFamily="49" charset="-122"/>
              </a:rPr>
              <a:t>、</a:t>
            </a:r>
            <a:r>
              <a:rPr lang="zh-CN" altLang="zh-CN" sz="2800" b="1" dirty="0" smtClean="0">
                <a:solidFill>
                  <a:srgbClr val="002060"/>
                </a:solidFill>
                <a:latin typeface="楷体" panose="02010609060101010101" pitchFamily="49" charset="-122"/>
                <a:ea typeface="楷体" panose="02010609060101010101" pitchFamily="49" charset="-122"/>
              </a:rPr>
              <a:t>为了精确地测量出温度和温差，用两个分别放置在加热面和中心面中心部位的热电偶作为传感器来测量温差和温升速率。</a:t>
            </a:r>
            <a:endParaRPr lang="zh-CN" altLang="zh-CN" sz="2800" b="1" dirty="0" smtClean="0">
              <a:solidFill>
                <a:srgbClr val="002060"/>
              </a:solidFill>
              <a:latin typeface="楷体" panose="02010609060101010101" pitchFamily="49" charset="-122"/>
              <a:ea typeface="楷体" panose="02010609060101010101" pitchFamily="49" charset="-122"/>
            </a:endParaRPr>
          </a:p>
          <a:p>
            <a:endParaRPr lang="en-US" altLang="zh-CN" sz="2800" b="1" dirty="0" smtClean="0">
              <a:solidFill>
                <a:srgbClr val="002060"/>
              </a:solidFill>
              <a:latin typeface="楷体" panose="02010609060101010101" pitchFamily="49" charset="-122"/>
              <a:ea typeface="楷体" panose="02010609060101010101" pitchFamily="49" charset="-122"/>
            </a:endParaRPr>
          </a:p>
          <a:p>
            <a:endParaRPr lang="zh-CN" altLang="en-US" sz="2800" b="1" dirty="0">
              <a:solidFill>
                <a:srgbClr val="002060"/>
              </a:solidFill>
              <a:latin typeface="楷体" panose="02010609060101010101" pitchFamily="49" charset="-122"/>
              <a:ea typeface="楷体" panose="02010609060101010101" pitchFamily="49" charset="-122"/>
            </a:endParaRPr>
          </a:p>
        </p:txBody>
      </p:sp>
      <p:sp>
        <p:nvSpPr>
          <p:cNvPr id="33815" name="Rectangle 23"/>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33797" name="组合 313"/>
          <p:cNvGrpSpPr/>
          <p:nvPr/>
        </p:nvGrpSpPr>
        <p:grpSpPr bwMode="auto">
          <a:xfrm>
            <a:off x="500034" y="4286256"/>
            <a:ext cx="2570163" cy="1981200"/>
            <a:chOff x="6010" y="11638"/>
            <a:chExt cx="4047" cy="3119"/>
          </a:xfrm>
        </p:grpSpPr>
        <p:grpSp>
          <p:nvGrpSpPr>
            <p:cNvPr id="33799" name="组合 314"/>
            <p:cNvGrpSpPr/>
            <p:nvPr/>
          </p:nvGrpSpPr>
          <p:grpSpPr bwMode="auto">
            <a:xfrm>
              <a:off x="6010" y="11638"/>
              <a:ext cx="4047" cy="2646"/>
              <a:chOff x="1800" y="1502"/>
              <a:chExt cx="4150" cy="2788"/>
            </a:xfrm>
          </p:grpSpPr>
          <p:pic>
            <p:nvPicPr>
              <p:cNvPr id="33814" name="图片 315" descr="样品架"/>
              <p:cNvPicPr>
                <a:picLocks noChangeAspect="1" noChangeArrowheads="1"/>
              </p:cNvPicPr>
              <p:nvPr/>
            </p:nvPicPr>
            <p:blipFill>
              <a:blip r:embed="rId2" cstate="print"/>
              <a:srcRect/>
              <a:stretch>
                <a:fillRect/>
              </a:stretch>
            </p:blipFill>
            <p:spPr bwMode="auto">
              <a:xfrm>
                <a:off x="1800" y="1502"/>
                <a:ext cx="4150" cy="2400"/>
              </a:xfrm>
              <a:prstGeom prst="rect">
                <a:avLst/>
              </a:prstGeom>
              <a:noFill/>
            </p:spPr>
          </p:pic>
          <p:sp>
            <p:nvSpPr>
              <p:cNvPr id="33813" name="直线 316"/>
              <p:cNvSpPr>
                <a:spLocks noChangeShapeType="1"/>
              </p:cNvSpPr>
              <p:nvPr/>
            </p:nvSpPr>
            <p:spPr bwMode="auto">
              <a:xfrm>
                <a:off x="2157" y="2688"/>
                <a:ext cx="213" cy="1296"/>
              </a:xfrm>
              <a:prstGeom prst="line">
                <a:avLst/>
              </a:prstGeom>
              <a:noFill/>
              <a:ln w="6350">
                <a:solidFill>
                  <a:srgbClr val="000000"/>
                </a:solidFill>
                <a:round/>
              </a:ln>
            </p:spPr>
            <p:txBody>
              <a:bodyPr vert="horz" wrap="square" lIns="91440" tIns="45720" rIns="91440" bIns="45720" numCol="1" anchor="t" anchorCtr="0" compatLnSpc="1"/>
              <a:lstStyle/>
              <a:p>
                <a:endParaRPr lang="zh-CN" altLang="en-US"/>
              </a:p>
            </p:txBody>
          </p:sp>
          <p:sp>
            <p:nvSpPr>
              <p:cNvPr id="33812" name="文本框 317"/>
              <p:cNvSpPr txBox="1">
                <a:spLocks noChangeArrowheads="1"/>
              </p:cNvSpPr>
              <p:nvPr/>
            </p:nvSpPr>
            <p:spPr bwMode="auto">
              <a:xfrm>
                <a:off x="2199" y="3984"/>
                <a:ext cx="360" cy="306"/>
              </a:xfrm>
              <a:prstGeom prst="rect">
                <a:avLst/>
              </a:prstGeom>
              <a:solidFill>
                <a:srgbClr val="FFFFFF"/>
              </a:solidFill>
              <a:ln w="9525">
                <a:noFill/>
                <a:miter lim="800000"/>
              </a:ln>
            </p:spPr>
            <p:txBody>
              <a:bodyPr vert="horz" wrap="square" lIns="18000" tIns="10800" rIns="18000" bIns="1080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9</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3811" name="文本框 318"/>
              <p:cNvSpPr txBox="1">
                <a:spLocks noChangeArrowheads="1"/>
              </p:cNvSpPr>
              <p:nvPr/>
            </p:nvSpPr>
            <p:spPr bwMode="auto">
              <a:xfrm>
                <a:off x="2712" y="3984"/>
                <a:ext cx="360" cy="306"/>
              </a:xfrm>
              <a:prstGeom prst="rect">
                <a:avLst/>
              </a:prstGeom>
              <a:solidFill>
                <a:srgbClr val="FFFFFF"/>
              </a:solidFill>
              <a:ln w="9525">
                <a:noFill/>
                <a:miter lim="800000"/>
              </a:ln>
            </p:spPr>
            <p:txBody>
              <a:bodyPr vert="horz" wrap="square" lIns="18000" tIns="10800" rIns="18000" bIns="1080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Times New Roman" panose="02020603050405020304" pitchFamily="18" charset="0"/>
                    <a:ea typeface="BatangChe" panose="02030609000101010101" pitchFamily="49" charset="-127"/>
                    <a:cs typeface="Times New Roman" panose="02020603050405020304" pitchFamily="18" charset="0"/>
                  </a:rPr>
                  <a:t>1</a:t>
                </a:r>
                <a:r>
                  <a:rPr kumimoji="0" lang="en-US"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0</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3810" name="直线 319"/>
              <p:cNvSpPr>
                <a:spLocks noChangeShapeType="1"/>
              </p:cNvSpPr>
              <p:nvPr/>
            </p:nvSpPr>
            <p:spPr bwMode="auto">
              <a:xfrm>
                <a:off x="2880" y="1752"/>
                <a:ext cx="3" cy="2232"/>
              </a:xfrm>
              <a:prstGeom prst="line">
                <a:avLst/>
              </a:prstGeom>
              <a:noFill/>
              <a:ln w="6350">
                <a:solidFill>
                  <a:srgbClr val="000000"/>
                </a:solidFill>
                <a:round/>
              </a:ln>
            </p:spPr>
            <p:txBody>
              <a:bodyPr vert="horz" wrap="square" lIns="91440" tIns="45720" rIns="91440" bIns="45720" numCol="1" anchor="t" anchorCtr="0" compatLnSpc="1"/>
              <a:lstStyle/>
              <a:p>
                <a:endParaRPr lang="zh-CN" altLang="en-US"/>
              </a:p>
            </p:txBody>
          </p:sp>
          <p:sp>
            <p:nvSpPr>
              <p:cNvPr id="33809" name="直线 320"/>
              <p:cNvSpPr>
                <a:spLocks noChangeShapeType="1"/>
              </p:cNvSpPr>
              <p:nvPr/>
            </p:nvSpPr>
            <p:spPr bwMode="auto">
              <a:xfrm flipH="1">
                <a:off x="3339" y="1758"/>
                <a:ext cx="6" cy="2226"/>
              </a:xfrm>
              <a:prstGeom prst="line">
                <a:avLst/>
              </a:prstGeom>
              <a:noFill/>
              <a:ln w="6350">
                <a:solidFill>
                  <a:srgbClr val="000000"/>
                </a:solidFill>
                <a:round/>
              </a:ln>
            </p:spPr>
            <p:txBody>
              <a:bodyPr vert="horz" wrap="square" lIns="91440" tIns="45720" rIns="91440" bIns="45720" numCol="1" anchor="t" anchorCtr="0" compatLnSpc="1"/>
              <a:lstStyle/>
              <a:p>
                <a:endParaRPr lang="zh-CN" altLang="en-US"/>
              </a:p>
            </p:txBody>
          </p:sp>
          <p:sp>
            <p:nvSpPr>
              <p:cNvPr id="33808" name="文本框 321"/>
              <p:cNvSpPr txBox="1">
                <a:spLocks noChangeArrowheads="1"/>
              </p:cNvSpPr>
              <p:nvPr/>
            </p:nvSpPr>
            <p:spPr bwMode="auto">
              <a:xfrm>
                <a:off x="3168" y="3984"/>
                <a:ext cx="360" cy="306"/>
              </a:xfrm>
              <a:prstGeom prst="rect">
                <a:avLst/>
              </a:prstGeom>
              <a:solidFill>
                <a:srgbClr val="FFFFFF"/>
              </a:solidFill>
              <a:ln w="9525">
                <a:noFill/>
                <a:miter lim="800000"/>
              </a:ln>
            </p:spPr>
            <p:txBody>
              <a:bodyPr vert="horz" wrap="square" lIns="18000" tIns="10800" rIns="18000" bIns="1080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Times New Roman" panose="02020603050405020304" pitchFamily="18" charset="0"/>
                    <a:ea typeface="BatangChe" panose="02030609000101010101" pitchFamily="49" charset="-127"/>
                    <a:cs typeface="Times New Roman" panose="02020603050405020304" pitchFamily="18" charset="0"/>
                  </a:rPr>
                  <a:t>1</a:t>
                </a:r>
                <a:r>
                  <a:rPr kumimoji="0" lang="en-US"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3807" name="文本框 322"/>
              <p:cNvSpPr txBox="1">
                <a:spLocks noChangeArrowheads="1"/>
              </p:cNvSpPr>
              <p:nvPr/>
            </p:nvSpPr>
            <p:spPr bwMode="auto">
              <a:xfrm>
                <a:off x="3624" y="3984"/>
                <a:ext cx="360" cy="306"/>
              </a:xfrm>
              <a:prstGeom prst="rect">
                <a:avLst/>
              </a:prstGeom>
              <a:solidFill>
                <a:srgbClr val="FFFFFF"/>
              </a:solidFill>
              <a:ln w="9525">
                <a:noFill/>
                <a:miter lim="800000"/>
              </a:ln>
            </p:spPr>
            <p:txBody>
              <a:bodyPr vert="horz" wrap="square" lIns="18000" tIns="10800" rIns="18000" bIns="1080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Times New Roman" panose="02020603050405020304" pitchFamily="18" charset="0"/>
                    <a:ea typeface="BatangChe" panose="02030609000101010101" pitchFamily="49" charset="-127"/>
                    <a:cs typeface="Times New Roman" panose="02020603050405020304" pitchFamily="18" charset="0"/>
                  </a:rPr>
                  <a:t>1</a:t>
                </a:r>
                <a:r>
                  <a:rPr kumimoji="0" lang="en-US"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2</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3806" name="文本框 323"/>
              <p:cNvSpPr txBox="1">
                <a:spLocks noChangeArrowheads="1"/>
              </p:cNvSpPr>
              <p:nvPr/>
            </p:nvSpPr>
            <p:spPr bwMode="auto">
              <a:xfrm>
                <a:off x="4080" y="3984"/>
                <a:ext cx="360" cy="306"/>
              </a:xfrm>
              <a:prstGeom prst="rect">
                <a:avLst/>
              </a:prstGeom>
              <a:solidFill>
                <a:srgbClr val="FFFFFF"/>
              </a:solidFill>
              <a:ln w="9525">
                <a:noFill/>
                <a:miter lim="800000"/>
              </a:ln>
            </p:spPr>
            <p:txBody>
              <a:bodyPr vert="horz" wrap="square" lIns="18000" tIns="10800" rIns="18000" bIns="1080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Times New Roman" panose="02020603050405020304" pitchFamily="18" charset="0"/>
                    <a:ea typeface="BatangChe" panose="02030609000101010101" pitchFamily="49" charset="-127"/>
                    <a:cs typeface="Times New Roman" panose="02020603050405020304" pitchFamily="18" charset="0"/>
                  </a:rPr>
                  <a:t>1</a:t>
                </a:r>
                <a:r>
                  <a:rPr kumimoji="0" lang="en-US"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3</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3805" name="文本框 324"/>
              <p:cNvSpPr txBox="1">
                <a:spLocks noChangeArrowheads="1"/>
              </p:cNvSpPr>
              <p:nvPr/>
            </p:nvSpPr>
            <p:spPr bwMode="auto">
              <a:xfrm>
                <a:off x="4536" y="3984"/>
                <a:ext cx="360" cy="306"/>
              </a:xfrm>
              <a:prstGeom prst="rect">
                <a:avLst/>
              </a:prstGeom>
              <a:solidFill>
                <a:srgbClr val="FFFFFF"/>
              </a:solidFill>
              <a:ln w="9525">
                <a:noFill/>
                <a:miter lim="800000"/>
              </a:ln>
            </p:spPr>
            <p:txBody>
              <a:bodyPr vert="horz" wrap="square" lIns="18000" tIns="10800" rIns="18000" bIns="1080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Times New Roman" panose="02020603050405020304" pitchFamily="18" charset="0"/>
                    <a:ea typeface="BatangChe" panose="02030609000101010101" pitchFamily="49" charset="-127"/>
                    <a:cs typeface="Times New Roman" panose="02020603050405020304" pitchFamily="18" charset="0"/>
                  </a:rPr>
                  <a:t>1</a:t>
                </a:r>
                <a:r>
                  <a:rPr kumimoji="0" lang="en-US"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4</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3804" name="文本框 325"/>
              <p:cNvSpPr txBox="1">
                <a:spLocks noChangeArrowheads="1"/>
              </p:cNvSpPr>
              <p:nvPr/>
            </p:nvSpPr>
            <p:spPr bwMode="auto">
              <a:xfrm>
                <a:off x="4992" y="3984"/>
                <a:ext cx="360" cy="306"/>
              </a:xfrm>
              <a:prstGeom prst="rect">
                <a:avLst/>
              </a:prstGeom>
              <a:solidFill>
                <a:srgbClr val="FFFFFF"/>
              </a:solidFill>
              <a:ln w="9525">
                <a:noFill/>
                <a:miter lim="800000"/>
              </a:ln>
            </p:spPr>
            <p:txBody>
              <a:bodyPr vert="horz" wrap="square" lIns="18000" tIns="10800" rIns="18000" bIns="1080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Times New Roman" panose="02020603050405020304" pitchFamily="18" charset="0"/>
                    <a:ea typeface="BatangChe" panose="02030609000101010101" pitchFamily="49" charset="-127"/>
                    <a:cs typeface="Times New Roman" panose="02020603050405020304" pitchFamily="18" charset="0"/>
                  </a:rPr>
                  <a:t>1</a:t>
                </a:r>
                <a:r>
                  <a:rPr kumimoji="0" lang="en-US" altLang="zh-CN" sz="1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5</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3803" name="直线 326"/>
              <p:cNvSpPr>
                <a:spLocks noChangeShapeType="1"/>
              </p:cNvSpPr>
              <p:nvPr/>
            </p:nvSpPr>
            <p:spPr bwMode="auto">
              <a:xfrm flipH="1">
                <a:off x="3795" y="2060"/>
                <a:ext cx="15" cy="1924"/>
              </a:xfrm>
              <a:prstGeom prst="line">
                <a:avLst/>
              </a:prstGeom>
              <a:noFill/>
              <a:ln w="6350">
                <a:solidFill>
                  <a:srgbClr val="000000"/>
                </a:solidFill>
                <a:round/>
              </a:ln>
            </p:spPr>
            <p:txBody>
              <a:bodyPr vert="horz" wrap="square" lIns="91440" tIns="45720" rIns="91440" bIns="45720" numCol="1" anchor="t" anchorCtr="0" compatLnSpc="1"/>
              <a:lstStyle/>
              <a:p>
                <a:endParaRPr lang="zh-CN" altLang="en-US"/>
              </a:p>
            </p:txBody>
          </p:sp>
          <p:sp>
            <p:nvSpPr>
              <p:cNvPr id="33802" name="直线 327"/>
              <p:cNvSpPr>
                <a:spLocks noChangeShapeType="1"/>
              </p:cNvSpPr>
              <p:nvPr/>
            </p:nvSpPr>
            <p:spPr bwMode="auto">
              <a:xfrm>
                <a:off x="3909" y="2394"/>
                <a:ext cx="342" cy="1590"/>
              </a:xfrm>
              <a:prstGeom prst="line">
                <a:avLst/>
              </a:prstGeom>
              <a:noFill/>
              <a:ln w="6350">
                <a:solidFill>
                  <a:srgbClr val="000000"/>
                </a:solidFill>
                <a:round/>
              </a:ln>
            </p:spPr>
            <p:txBody>
              <a:bodyPr vert="horz" wrap="square" lIns="91440" tIns="45720" rIns="91440" bIns="45720" numCol="1" anchor="t" anchorCtr="0" compatLnSpc="1"/>
              <a:lstStyle/>
              <a:p>
                <a:endParaRPr lang="zh-CN" altLang="en-US"/>
              </a:p>
            </p:txBody>
          </p:sp>
          <p:sp>
            <p:nvSpPr>
              <p:cNvPr id="33801" name="直线 328"/>
              <p:cNvSpPr>
                <a:spLocks noChangeShapeType="1"/>
              </p:cNvSpPr>
              <p:nvPr/>
            </p:nvSpPr>
            <p:spPr bwMode="auto">
              <a:xfrm>
                <a:off x="4194" y="2394"/>
                <a:ext cx="456" cy="1590"/>
              </a:xfrm>
              <a:prstGeom prst="line">
                <a:avLst/>
              </a:prstGeom>
              <a:noFill/>
              <a:ln w="6350">
                <a:solidFill>
                  <a:srgbClr val="000000"/>
                </a:solidFill>
                <a:round/>
              </a:ln>
            </p:spPr>
            <p:txBody>
              <a:bodyPr vert="horz" wrap="square" lIns="91440" tIns="45720" rIns="91440" bIns="45720" numCol="1" anchor="t" anchorCtr="0" compatLnSpc="1"/>
              <a:lstStyle/>
              <a:p>
                <a:endParaRPr lang="zh-CN" altLang="en-US"/>
              </a:p>
            </p:txBody>
          </p:sp>
          <p:sp>
            <p:nvSpPr>
              <p:cNvPr id="33800" name="直线 329"/>
              <p:cNvSpPr>
                <a:spLocks noChangeShapeType="1"/>
              </p:cNvSpPr>
              <p:nvPr/>
            </p:nvSpPr>
            <p:spPr bwMode="auto">
              <a:xfrm flipH="1">
                <a:off x="5220" y="2712"/>
                <a:ext cx="342" cy="1272"/>
              </a:xfrm>
              <a:prstGeom prst="line">
                <a:avLst/>
              </a:prstGeom>
              <a:noFill/>
              <a:ln w="6350">
                <a:solidFill>
                  <a:srgbClr val="000000"/>
                </a:solidFill>
                <a:round/>
              </a:ln>
            </p:spPr>
            <p:txBody>
              <a:bodyPr vert="horz" wrap="square" lIns="91440" tIns="45720" rIns="91440" bIns="45720" numCol="1" anchor="t" anchorCtr="0" compatLnSpc="1"/>
              <a:lstStyle/>
              <a:p>
                <a:endParaRPr lang="zh-CN" altLang="en-US"/>
              </a:p>
            </p:txBody>
          </p:sp>
        </p:grpSp>
        <p:sp>
          <p:nvSpPr>
            <p:cNvPr id="33798" name="文本框 330"/>
            <p:cNvSpPr txBox="1">
              <a:spLocks noChangeArrowheads="1"/>
            </p:cNvSpPr>
            <p:nvPr/>
          </p:nvSpPr>
          <p:spPr bwMode="auto">
            <a:xfrm>
              <a:off x="6765" y="14455"/>
              <a:ext cx="2057" cy="302"/>
            </a:xfrm>
            <a:prstGeom prst="rect">
              <a:avLst/>
            </a:prstGeom>
            <a:solidFill>
              <a:srgbClr val="FFFFFF"/>
            </a:solidFill>
            <a:ln w="9525">
              <a:noFill/>
              <a:miter lim="800000"/>
            </a:ln>
          </p:spPr>
          <p:txBody>
            <a:bodyPr vert="horz" wrap="square" lIns="18000" tIns="10800" rIns="18000" bIns="1080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9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样品测试架</a:t>
              </a:r>
              <a:endParaRPr kumimoji="0" lang="zh-CN" altLang="en-US"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宋体" panose="02010600030101010101" pitchFamily="2" charset="-122"/>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图片 101" descr="IMG_256"/>
          <p:cNvPicPr>
            <a:picLocks noChangeAspect="1" noChangeArrowheads="1"/>
          </p:cNvPicPr>
          <p:nvPr/>
        </p:nvPicPr>
        <p:blipFill>
          <a:blip r:embed="rId1" cstate="print"/>
          <a:srcRect/>
          <a:stretch>
            <a:fillRect/>
          </a:stretch>
        </p:blipFill>
        <p:spPr bwMode="auto">
          <a:xfrm>
            <a:off x="3428992" y="142852"/>
            <a:ext cx="5213350" cy="2279650"/>
          </a:xfrm>
          <a:prstGeom prst="rect">
            <a:avLst/>
          </a:prstGeom>
          <a:noFill/>
          <a:ln w="9525">
            <a:noFill/>
            <a:miter lim="800000"/>
            <a:headEnd/>
            <a:tailEnd/>
          </a:ln>
          <a:effectLst/>
        </p:spPr>
      </p:pic>
      <p:sp>
        <p:nvSpPr>
          <p:cNvPr id="5" name="矩形 4"/>
          <p:cNvSpPr/>
          <p:nvPr/>
        </p:nvSpPr>
        <p:spPr>
          <a:xfrm>
            <a:off x="642910" y="1071546"/>
            <a:ext cx="1980029" cy="523220"/>
          </a:xfrm>
          <a:prstGeom prst="rect">
            <a:avLst/>
          </a:prstGeom>
        </p:spPr>
        <p:txBody>
          <a:bodyPr wrap="none">
            <a:spAutoFit/>
          </a:bodyPr>
          <a:lstStyle/>
          <a:p>
            <a:r>
              <a:rPr lang="zh-CN" altLang="zh-CN" sz="2800" b="1" dirty="0" smtClean="0">
                <a:solidFill>
                  <a:srgbClr val="002060"/>
                </a:solidFill>
                <a:latin typeface="楷体" panose="02010609060101010101" pitchFamily="49" charset="-122"/>
                <a:ea typeface="楷体" panose="02010609060101010101" pitchFamily="49" charset="-122"/>
              </a:rPr>
              <a:t>主机前面板</a:t>
            </a:r>
            <a:endParaRPr lang="zh-CN" altLang="en-US" sz="2800" b="1" dirty="0">
              <a:solidFill>
                <a:srgbClr val="002060"/>
              </a:solidFill>
              <a:latin typeface="楷体" panose="02010609060101010101" pitchFamily="49" charset="-122"/>
              <a:ea typeface="楷体" panose="02010609060101010101" pitchFamily="49" charset="-122"/>
            </a:endParaRPr>
          </a:p>
        </p:txBody>
      </p:sp>
      <p:sp>
        <p:nvSpPr>
          <p:cNvPr id="34818" name="Rectangle 2"/>
          <p:cNvSpPr>
            <a:spLocks noChangeArrowheads="1"/>
          </p:cNvSpPr>
          <p:nvPr/>
        </p:nvSpPr>
        <p:spPr bwMode="auto">
          <a:xfrm>
            <a:off x="0" y="2285992"/>
            <a:ext cx="8715404" cy="452431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238125" algn="l" defTabSz="914400" rtl="0" eaLnBrk="1" fontAlgn="base" latinLnBrk="0" hangingPunct="1">
              <a:lnSpc>
                <a:spcPct val="100000"/>
              </a:lnSpc>
              <a:spcBef>
                <a:spcPct val="0"/>
              </a:spcBef>
              <a:spcAft>
                <a:spcPct val="0"/>
              </a:spcAft>
              <a:buClrTx/>
              <a:buSzTx/>
              <a:buFontTx/>
              <a:buNone/>
              <a:tabLst>
                <a:tab pos="228600" algn="l"/>
              </a:tabLst>
            </a:pPr>
            <a:r>
              <a:rPr kumimoji="0" lang="en-US" altLang="zh-CN" sz="24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Times New Roman" panose="02020603050405020304" pitchFamily="18" charset="0"/>
              </a:rPr>
              <a:t>1—</a:t>
            </a:r>
            <a:r>
              <a:rPr kumimoji="0" lang="zh-CN" altLang="en-US" sz="24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Times New Roman" panose="02020603050405020304" pitchFamily="18" charset="0"/>
              </a:rPr>
              <a:t>多功能触摸显示屏</a:t>
            </a:r>
            <a:endParaRPr kumimoji="0" lang="zh-CN" altLang="en-US" sz="24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宋体" panose="02010600030101010101" pitchFamily="2" charset="-122"/>
            </a:endParaRPr>
          </a:p>
          <a:p>
            <a:pPr marL="0" marR="0" lvl="0" indent="238125" algn="l" defTabSz="914400" rtl="0" eaLnBrk="0" fontAlgn="base" latinLnBrk="0" hangingPunct="0">
              <a:lnSpc>
                <a:spcPct val="100000"/>
              </a:lnSpc>
              <a:spcBef>
                <a:spcPct val="0"/>
              </a:spcBef>
              <a:spcAft>
                <a:spcPct val="0"/>
              </a:spcAft>
              <a:buClrTx/>
              <a:buSzTx/>
              <a:buFontTx/>
              <a:buNone/>
              <a:tabLst>
                <a:tab pos="228600" algn="l"/>
              </a:tabLst>
            </a:pPr>
            <a:r>
              <a:rPr kumimoji="0" lang="en-US" altLang="zh-CN" sz="24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Times New Roman" panose="02020603050405020304" pitchFamily="18" charset="0"/>
              </a:rPr>
              <a:t>2—</a:t>
            </a:r>
            <a:r>
              <a:rPr kumimoji="0" lang="zh-CN" altLang="en-US" sz="24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Times New Roman" panose="02020603050405020304" pitchFamily="18" charset="0"/>
              </a:rPr>
              <a:t>加热电压调节：用光电编码器调节加热膜的工作电压（范围：</a:t>
            </a:r>
            <a:r>
              <a:rPr kumimoji="0" lang="en-US" altLang="zh-CN" sz="24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Times New Roman" panose="02020603050405020304" pitchFamily="18" charset="0"/>
              </a:rPr>
              <a:t>0.00V</a:t>
            </a:r>
            <a:r>
              <a:rPr kumimoji="0" lang="zh-CN" altLang="en-US" sz="24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Times New Roman" panose="02020603050405020304" pitchFamily="18" charset="0"/>
              </a:rPr>
              <a:t>～</a:t>
            </a:r>
            <a:r>
              <a:rPr kumimoji="0" lang="en-US" altLang="zh-CN" sz="24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Times New Roman" panose="02020603050405020304" pitchFamily="18" charset="0"/>
              </a:rPr>
              <a:t>20.90V</a:t>
            </a:r>
            <a:r>
              <a:rPr kumimoji="0" lang="zh-CN" altLang="en-US" sz="24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Times New Roman" panose="02020603050405020304" pitchFamily="18" charset="0"/>
              </a:rPr>
              <a:t>）；</a:t>
            </a:r>
            <a:endParaRPr kumimoji="0" lang="zh-CN" altLang="en-US" sz="24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宋体" panose="02010600030101010101" pitchFamily="2" charset="-122"/>
            </a:endParaRPr>
          </a:p>
          <a:p>
            <a:pPr marL="0" marR="0" lvl="0" indent="238125" algn="l" defTabSz="914400" rtl="0" eaLnBrk="0" fontAlgn="base" latinLnBrk="0" hangingPunct="0">
              <a:lnSpc>
                <a:spcPct val="100000"/>
              </a:lnSpc>
              <a:spcBef>
                <a:spcPct val="0"/>
              </a:spcBef>
              <a:spcAft>
                <a:spcPct val="0"/>
              </a:spcAft>
              <a:buClrTx/>
              <a:buSzTx/>
              <a:buFontTx/>
              <a:buNone/>
              <a:tabLst>
                <a:tab pos="228600" algn="l"/>
              </a:tabLst>
            </a:pPr>
            <a:r>
              <a:rPr kumimoji="0" lang="en-US" altLang="zh-CN" sz="24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Times New Roman" panose="02020603050405020304" pitchFamily="18" charset="0"/>
              </a:rPr>
              <a:t>3—</a:t>
            </a:r>
            <a:r>
              <a:rPr kumimoji="0" lang="zh-CN" altLang="en-US" sz="24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Times New Roman" panose="02020603050405020304" pitchFamily="18" charset="0"/>
              </a:rPr>
              <a:t>热电势</a:t>
            </a:r>
            <a:r>
              <a:rPr kumimoji="0" lang="en-US" altLang="zh-CN" sz="24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Times New Roman" panose="02020603050405020304" pitchFamily="18" charset="0"/>
              </a:rPr>
              <a:t>I</a:t>
            </a:r>
            <a:r>
              <a:rPr kumimoji="0" lang="zh-CN" altLang="en-US" sz="24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Times New Roman" panose="02020603050405020304" pitchFamily="18" charset="0"/>
              </a:rPr>
              <a:t>：输入加热面热电偶的温差电动势；</a:t>
            </a:r>
            <a:endParaRPr kumimoji="0" lang="zh-CN" altLang="en-US" sz="24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宋体" panose="02010600030101010101" pitchFamily="2" charset="-122"/>
            </a:endParaRPr>
          </a:p>
          <a:p>
            <a:pPr marL="0" marR="0" lvl="0" indent="238125" algn="l" defTabSz="914400" rtl="0" eaLnBrk="0" fontAlgn="base" latinLnBrk="0" hangingPunct="0">
              <a:lnSpc>
                <a:spcPct val="100000"/>
              </a:lnSpc>
              <a:spcBef>
                <a:spcPct val="0"/>
              </a:spcBef>
              <a:spcAft>
                <a:spcPct val="0"/>
              </a:spcAft>
              <a:buClrTx/>
              <a:buSzTx/>
              <a:buFontTx/>
              <a:buNone/>
              <a:tabLst>
                <a:tab pos="228600" algn="l"/>
              </a:tabLst>
            </a:pPr>
            <a:r>
              <a:rPr kumimoji="0" lang="en-US" altLang="zh-CN" sz="24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Times New Roman" panose="02020603050405020304" pitchFamily="18" charset="0"/>
              </a:rPr>
              <a:t>4—</a:t>
            </a:r>
            <a:r>
              <a:rPr kumimoji="0" lang="zh-CN" altLang="en-US" sz="24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Times New Roman" panose="02020603050405020304" pitchFamily="18" charset="0"/>
              </a:rPr>
              <a:t>热电势</a:t>
            </a:r>
            <a:r>
              <a:rPr kumimoji="0" lang="en-US" altLang="zh-CN" sz="24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Times New Roman" panose="02020603050405020304" pitchFamily="18" charset="0"/>
              </a:rPr>
              <a:t>II</a:t>
            </a:r>
            <a:r>
              <a:rPr kumimoji="0" lang="zh-CN" altLang="en-US" sz="24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Times New Roman" panose="02020603050405020304" pitchFamily="18" charset="0"/>
              </a:rPr>
              <a:t>：输入中心面热电偶的温差电动势； </a:t>
            </a:r>
            <a:endParaRPr kumimoji="0" lang="zh-CN" altLang="en-US" sz="24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宋体" panose="02010600030101010101" pitchFamily="2" charset="-122"/>
            </a:endParaRPr>
          </a:p>
          <a:p>
            <a:pPr marL="0" marR="0" lvl="0" indent="238125" algn="l" defTabSz="914400" rtl="0" eaLnBrk="0" fontAlgn="base" latinLnBrk="0" hangingPunct="0">
              <a:lnSpc>
                <a:spcPct val="100000"/>
              </a:lnSpc>
              <a:spcBef>
                <a:spcPct val="0"/>
              </a:spcBef>
              <a:spcAft>
                <a:spcPct val="0"/>
              </a:spcAft>
              <a:buClrTx/>
              <a:buSzTx/>
              <a:buFontTx/>
              <a:buNone/>
              <a:tabLst>
                <a:tab pos="228600" algn="l"/>
              </a:tabLst>
            </a:pPr>
            <a:r>
              <a:rPr kumimoji="0" lang="en-US" altLang="zh-CN" sz="24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Times New Roman" panose="02020603050405020304" pitchFamily="18" charset="0"/>
              </a:rPr>
              <a:t>5—</a:t>
            </a:r>
            <a:r>
              <a:rPr kumimoji="0" lang="zh-CN" altLang="en-US" sz="24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Times New Roman" panose="02020603050405020304" pitchFamily="18" charset="0"/>
              </a:rPr>
              <a:t>电源开关：打开或关闭实验仪器电源（</a:t>
            </a:r>
            <a:r>
              <a:rPr kumimoji="0" lang="en-US" altLang="zh-CN" sz="24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Times New Roman" panose="02020603050405020304" pitchFamily="18" charset="0"/>
              </a:rPr>
              <a:t>~220V</a:t>
            </a:r>
            <a:r>
              <a:rPr kumimoji="0" lang="zh-CN" altLang="en-US" sz="24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Times New Roman" panose="02020603050405020304" pitchFamily="18" charset="0"/>
              </a:rPr>
              <a:t>，</a:t>
            </a:r>
            <a:r>
              <a:rPr kumimoji="0" lang="en-US" altLang="zh-CN" sz="24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Times New Roman" panose="02020603050405020304" pitchFamily="18" charset="0"/>
              </a:rPr>
              <a:t>1.25A</a:t>
            </a:r>
            <a:r>
              <a:rPr kumimoji="0" lang="zh-CN" altLang="en-US" sz="24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Times New Roman" panose="02020603050405020304" pitchFamily="18" charset="0"/>
              </a:rPr>
              <a:t>）；</a:t>
            </a:r>
            <a:endParaRPr kumimoji="0" lang="zh-CN" altLang="en-US" sz="24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宋体" panose="02010600030101010101" pitchFamily="2" charset="-122"/>
            </a:endParaRPr>
          </a:p>
          <a:p>
            <a:pPr marL="0" marR="0" lvl="0" indent="238125" algn="l" defTabSz="914400" rtl="0" eaLnBrk="0" fontAlgn="base" latinLnBrk="0" hangingPunct="0">
              <a:lnSpc>
                <a:spcPct val="100000"/>
              </a:lnSpc>
              <a:spcBef>
                <a:spcPct val="0"/>
              </a:spcBef>
              <a:spcAft>
                <a:spcPct val="0"/>
              </a:spcAft>
              <a:buClrTx/>
              <a:buSzTx/>
              <a:buFontTx/>
              <a:buNone/>
              <a:tabLst>
                <a:tab pos="228600" algn="l"/>
              </a:tabLst>
            </a:pPr>
            <a:r>
              <a:rPr kumimoji="0" lang="en-US" altLang="zh-CN" sz="24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Times New Roman" panose="02020603050405020304" pitchFamily="18" charset="0"/>
              </a:rPr>
              <a:t>6—</a:t>
            </a:r>
            <a:r>
              <a:rPr kumimoji="0" lang="zh-CN" altLang="en-US" sz="24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Times New Roman" panose="02020603050405020304" pitchFamily="18" charset="0"/>
              </a:rPr>
              <a:t>加热膜电源：为两加热薄膜提供发热功率相等的受控工作电压（因两加热膜阻值可能不等，主机根据其中之一的电压电流乘积，调整加给另一加热膜的电压，使两个加热膜的电功率相等）；</a:t>
            </a:r>
            <a:endParaRPr kumimoji="0" lang="zh-CN" altLang="en-US" sz="24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宋体" panose="02010600030101010101" pitchFamily="2" charset="-122"/>
            </a:endParaRPr>
          </a:p>
          <a:p>
            <a:pPr marL="0" marR="0" lvl="0" indent="238125" algn="l" defTabSz="914400" rtl="0" eaLnBrk="0" fontAlgn="base" latinLnBrk="0" hangingPunct="0">
              <a:lnSpc>
                <a:spcPct val="100000"/>
              </a:lnSpc>
              <a:spcBef>
                <a:spcPct val="0"/>
              </a:spcBef>
              <a:spcAft>
                <a:spcPct val="0"/>
              </a:spcAft>
              <a:buClrTx/>
              <a:buSzTx/>
              <a:buFontTx/>
              <a:buNone/>
              <a:tabLst>
                <a:tab pos="228600" algn="l"/>
              </a:tabLst>
            </a:pPr>
            <a:r>
              <a:rPr kumimoji="0" lang="en-US" altLang="zh-CN" sz="24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Times New Roman" panose="02020603050405020304" pitchFamily="18" charset="0"/>
              </a:rPr>
              <a:t>7—USB</a:t>
            </a:r>
            <a:r>
              <a:rPr kumimoji="0" lang="zh-CN" altLang="en-US" sz="24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Times New Roman" panose="02020603050405020304" pitchFamily="18" charset="0"/>
              </a:rPr>
              <a:t>数字化接口：可将实验数据存储到</a:t>
            </a:r>
            <a:r>
              <a:rPr kumimoji="0" lang="en-US" altLang="zh-CN" sz="24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Times New Roman" panose="02020603050405020304" pitchFamily="18" charset="0"/>
              </a:rPr>
              <a:t>U</a:t>
            </a:r>
            <a:r>
              <a:rPr kumimoji="0" lang="zh-CN" altLang="en-US" sz="24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Times New Roman" panose="02020603050405020304" pitchFamily="18" charset="0"/>
              </a:rPr>
              <a:t>盘等存储设备上。</a:t>
            </a:r>
            <a:endParaRPr kumimoji="0" lang="zh-CN" altLang="en-US" sz="24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宋体" panose="02010600030101010101" pitchFamily="2" charset="-122"/>
            </a:endParaRPr>
          </a:p>
          <a:p>
            <a:pPr marL="0" marR="0" lvl="0" indent="238125" algn="l" defTabSz="914400" rtl="0" eaLnBrk="0" fontAlgn="base" latinLnBrk="0" hangingPunct="0">
              <a:lnSpc>
                <a:spcPct val="100000"/>
              </a:lnSpc>
              <a:spcBef>
                <a:spcPct val="0"/>
              </a:spcBef>
              <a:spcAft>
                <a:spcPct val="0"/>
              </a:spcAft>
              <a:buClrTx/>
              <a:buSzTx/>
              <a:buFontTx/>
              <a:buNone/>
              <a:tabLst>
                <a:tab pos="228600" algn="l"/>
              </a:tabLst>
            </a:pPr>
            <a:r>
              <a:rPr kumimoji="0" lang="en-US" altLang="zh-CN" sz="24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Times New Roman" panose="02020603050405020304" pitchFamily="18" charset="0"/>
              </a:rPr>
              <a:t>8—</a:t>
            </a:r>
            <a:r>
              <a:rPr kumimoji="0" lang="zh-CN" altLang="en-US" sz="24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Times New Roman" panose="02020603050405020304" pitchFamily="18" charset="0"/>
              </a:rPr>
              <a:t>散热风扇：调节控制机箱内温度。</a:t>
            </a:r>
            <a:endParaRPr kumimoji="0" lang="zh-CN" altLang="en-US" sz="24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scene3d>
              <a:camera prst="orthographicFront"/>
              <a:lightRig rig="threePt" dir="t"/>
            </a:scene3d>
          </a:bodyPr>
          <a:lstStyle/>
          <a:p>
            <a:r>
              <a:rPr lang="zh-CN" altLang="en-US">
                <a:ln w="22225">
                  <a:solidFill>
                    <a:schemeClr val="accent2"/>
                  </a:solidFill>
                  <a:prstDash val="solid"/>
                </a:ln>
                <a:solidFill>
                  <a:schemeClr val="accent2">
                    <a:lumMod val="40000"/>
                    <a:lumOff val="60000"/>
                  </a:schemeClr>
                </a:solidFill>
                <a:effectLst/>
                <a:sym typeface="+mn-ea"/>
              </a:rPr>
              <a:t>塞贝克效应</a:t>
            </a:r>
            <a:endParaRPr lang="zh-CN" altLang="en-US">
              <a:ln w="22225">
                <a:solidFill>
                  <a:schemeClr val="accent2"/>
                </a:solidFill>
                <a:prstDash val="solid"/>
              </a:ln>
              <a:solidFill>
                <a:schemeClr val="accent2">
                  <a:lumMod val="40000"/>
                  <a:lumOff val="60000"/>
                </a:schemeClr>
              </a:solidFill>
              <a:effectLst/>
              <a:sym typeface="+mn-ea"/>
            </a:endParaRPr>
          </a:p>
        </p:txBody>
      </p:sp>
      <p:sp>
        <p:nvSpPr>
          <p:cNvPr id="3" name="内容占位符 2"/>
          <p:cNvSpPr>
            <a:spLocks noGrp="1"/>
          </p:cNvSpPr>
          <p:nvPr>
            <p:ph idx="1"/>
          </p:nvPr>
        </p:nvSpPr>
        <p:spPr>
          <a:xfrm>
            <a:off x="457200" y="2304415"/>
            <a:ext cx="8229600" cy="2755265"/>
          </a:xfrm>
        </p:spPr>
        <p:txBody>
          <a:bodyPr/>
          <a:lstStyle/>
          <a:p>
            <a:r>
              <a:rPr lang="zh-CN" altLang="en-US" b="1"/>
              <a:t>1821年，德国物理学家塞贝克发现，在两种不同的金属所组成的闭合回路中，当两接触处的温度不同时，回路中会产生一个电势，这就是热电效应，也称作“塞贝克效应(Seebeck effect)”。</a:t>
            </a:r>
            <a:endParaRPr lang="zh-CN" altLang="en-US" b="1"/>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scene3d>
              <a:camera prst="orthographicFront"/>
              <a:lightRig rig="threePt" dir="t"/>
            </a:scene3d>
          </a:bodyPr>
          <a:lstStyle/>
          <a:p>
            <a:r>
              <a:rPr lang="zh-CN" altLang="en-US">
                <a:solidFill>
                  <a:schemeClr val="accent1"/>
                </a:solidFill>
                <a:effectLst>
                  <a:outerShdw blurRad="38100" dist="25400" dir="5400000" algn="ctr" rotWithShape="0">
                    <a:srgbClr val="6E747A">
                      <a:alpha val="43000"/>
                    </a:srgbClr>
                  </a:outerShdw>
                </a:effectLst>
              </a:rPr>
              <a:t>热电偶的发明者</a:t>
            </a:r>
            <a:endParaRPr lang="zh-CN" altLang="en-US">
              <a:solidFill>
                <a:schemeClr val="accent1"/>
              </a:solidFill>
              <a:effectLst>
                <a:outerShdw blurRad="38100" dist="25400" dir="5400000" algn="ctr" rotWithShape="0">
                  <a:srgbClr val="6E747A">
                    <a:alpha val="43000"/>
                  </a:srgbClr>
                </a:outerShdw>
              </a:effectLst>
            </a:endParaRPr>
          </a:p>
        </p:txBody>
      </p:sp>
      <p:sp>
        <p:nvSpPr>
          <p:cNvPr id="3" name="内容占位符 2"/>
          <p:cNvSpPr>
            <a:spLocks noGrp="1"/>
          </p:cNvSpPr>
          <p:nvPr>
            <p:ph idx="1"/>
          </p:nvPr>
        </p:nvSpPr>
        <p:spPr/>
        <p:txBody>
          <a:bodyPr>
            <a:normAutofit lnSpcReduction="10000"/>
          </a:bodyPr>
          <a:lstStyle/>
          <a:p>
            <a:r>
              <a:rPr lang="zh-CN" altLang="en-US" b="1"/>
              <a:t>勒</a:t>
            </a:r>
            <a:r>
              <a:rPr lang="zh-CN" altLang="en-US" b="1">
                <a:latin typeface="Arial" panose="020B0604020202020204" pitchFamily="34" charset="0"/>
                <a:cs typeface="Arial" panose="020B0604020202020204" pitchFamily="34" charset="0"/>
              </a:rPr>
              <a:t>∙</a:t>
            </a:r>
            <a:r>
              <a:rPr lang="zh-CN" altLang="en-US" b="1"/>
              <a:t>夏特列一生发现、发明众多,最主要的成就是发现了平衡原理,即勒夏特例原理“改变影响平衡的一个条件,如浓度、压强、温度等,平衡就向能够减弱这种改变的方向移动”.这一原理不仅适用于化学平衡,而且适用于一切平衡体系,如物理、生理甚至社会上各种平衡系统.</a:t>
            </a:r>
            <a:endParaRPr lang="zh-CN" altLang="en-US" b="1"/>
          </a:p>
          <a:p>
            <a:r>
              <a:rPr lang="zh-CN" altLang="en-US" b="1">
                <a:ln w="22225">
                  <a:solidFill>
                    <a:schemeClr val="accent2"/>
                  </a:solidFill>
                  <a:prstDash val="solid"/>
                </a:ln>
                <a:solidFill>
                  <a:schemeClr val="accent2">
                    <a:lumMod val="40000"/>
                    <a:lumOff val="60000"/>
                  </a:schemeClr>
                </a:solidFill>
                <a:effectLst/>
              </a:rPr>
              <a:t>勒夏特列还发明了热电偶温度计和光学高温计。</a:t>
            </a:r>
            <a:endParaRPr lang="zh-CN" altLang="en-US" b="1">
              <a:ln w="22225">
                <a:solidFill>
                  <a:schemeClr val="accent2"/>
                </a:solidFill>
                <a:prstDash val="solid"/>
              </a:ln>
              <a:solidFill>
                <a:schemeClr val="accent2">
                  <a:lumMod val="40000"/>
                  <a:lumOff val="60000"/>
                </a:schemeClr>
              </a:solidFill>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p:nvPr/>
        </p:nvGraphicFramePr>
        <p:xfrm>
          <a:off x="2657475" y="2087880"/>
          <a:ext cx="5185410" cy="2545080"/>
        </p:xfrm>
        <a:graphic>
          <a:graphicData uri="http://schemas.openxmlformats.org/presentationml/2006/ole">
            <mc:AlternateContent xmlns:mc="http://schemas.openxmlformats.org/markup-compatibility/2006">
              <mc:Choice xmlns:v="urn:schemas-microsoft-com:vml" Requires="v">
                <p:oleObj spid="_x0000_s5121" name="" r:id="rId1" imgW="5181600" imgH="2543175" progId="PBrush">
                  <p:embed/>
                </p:oleObj>
              </mc:Choice>
              <mc:Fallback>
                <p:oleObj name="" r:id="rId1" imgW="5181600" imgH="2543175" progId="PBrush">
                  <p:embed/>
                  <p:pic>
                    <p:nvPicPr>
                      <p:cNvPr id="0" name="图片 5120"/>
                      <p:cNvPicPr/>
                      <p:nvPr/>
                    </p:nvPicPr>
                    <p:blipFill>
                      <a:blip r:embed="rId2"/>
                      <a:stretch>
                        <a:fillRect/>
                      </a:stretch>
                    </p:blipFill>
                    <p:spPr>
                      <a:xfrm>
                        <a:off x="2657475" y="2087880"/>
                        <a:ext cx="5185410" cy="2545080"/>
                      </a:xfrm>
                      <a:prstGeom prst="rect">
                        <a:avLst/>
                      </a:prstGeom>
                      <a:noFill/>
                      <a:ln w="9525">
                        <a:noFill/>
                      </a:ln>
                    </p:spPr>
                  </p:pic>
                </p:oleObj>
              </mc:Fallback>
            </mc:AlternateContent>
          </a:graphicData>
        </a:graphic>
      </p:graphicFrame>
      <p:graphicFrame>
        <p:nvGraphicFramePr>
          <p:cNvPr id="8" name="对象 7"/>
          <p:cNvGraphicFramePr/>
          <p:nvPr/>
        </p:nvGraphicFramePr>
        <p:xfrm>
          <a:off x="848360" y="4632960"/>
          <a:ext cx="7787640" cy="895985"/>
        </p:xfrm>
        <a:graphic>
          <a:graphicData uri="http://schemas.openxmlformats.org/presentationml/2006/ole">
            <mc:AlternateContent xmlns:mc="http://schemas.openxmlformats.org/markup-compatibility/2006">
              <mc:Choice xmlns:v="urn:schemas-microsoft-com:vml" Requires="v">
                <p:oleObj spid="_x0000_s5122" name="" r:id="rId3" imgW="7781925" imgH="895350" progId="PBrush">
                  <p:embed/>
                </p:oleObj>
              </mc:Choice>
              <mc:Fallback>
                <p:oleObj name="" r:id="rId3" imgW="7781925" imgH="895350" progId="PBrush">
                  <p:embed/>
                  <p:pic>
                    <p:nvPicPr>
                      <p:cNvPr id="0" name="图片 5121"/>
                      <p:cNvPicPr/>
                      <p:nvPr/>
                    </p:nvPicPr>
                    <p:blipFill>
                      <a:blip r:embed="rId4"/>
                      <a:stretch>
                        <a:fillRect/>
                      </a:stretch>
                    </p:blipFill>
                    <p:spPr>
                      <a:xfrm>
                        <a:off x="848360" y="4632960"/>
                        <a:ext cx="7787640" cy="895985"/>
                      </a:xfrm>
                      <a:prstGeom prst="rect">
                        <a:avLst/>
                      </a:prstGeom>
                      <a:noFill/>
                      <a:ln w="9525">
                        <a:noFill/>
                      </a:ln>
                    </p:spPr>
                  </p:pic>
                </p:oleObj>
              </mc:Fallback>
            </mc:AlternateContent>
          </a:graphicData>
        </a:graphic>
      </p:graphicFrame>
      <p:graphicFrame>
        <p:nvGraphicFramePr>
          <p:cNvPr id="10" name="对象 9"/>
          <p:cNvGraphicFramePr/>
          <p:nvPr/>
        </p:nvGraphicFramePr>
        <p:xfrm>
          <a:off x="848360" y="200660"/>
          <a:ext cx="7626350" cy="1887220"/>
        </p:xfrm>
        <a:graphic>
          <a:graphicData uri="http://schemas.openxmlformats.org/presentationml/2006/ole">
            <mc:AlternateContent xmlns:mc="http://schemas.openxmlformats.org/markup-compatibility/2006">
              <mc:Choice xmlns:v="urn:schemas-microsoft-com:vml" Requires="v">
                <p:oleObj spid="_x0000_s5123" name="" r:id="rId5" imgW="7620000" imgH="1885950" progId="PBrush">
                  <p:embed/>
                </p:oleObj>
              </mc:Choice>
              <mc:Fallback>
                <p:oleObj name="" r:id="rId5" imgW="7620000" imgH="1885950" progId="PBrush">
                  <p:embed/>
                  <p:pic>
                    <p:nvPicPr>
                      <p:cNvPr id="0" name="图片 5122"/>
                      <p:cNvPicPr/>
                      <p:nvPr/>
                    </p:nvPicPr>
                    <p:blipFill>
                      <a:blip r:embed="rId6"/>
                      <a:stretch>
                        <a:fillRect/>
                      </a:stretch>
                    </p:blipFill>
                    <p:spPr>
                      <a:xfrm>
                        <a:off x="848360" y="200660"/>
                        <a:ext cx="7626350" cy="1887220"/>
                      </a:xfrm>
                      <a:prstGeom prst="rect">
                        <a:avLst/>
                      </a:prstGeom>
                      <a:noFill/>
                      <a:ln w="9525">
                        <a:noFill/>
                      </a:ln>
                    </p:spPr>
                  </p:pic>
                </p:oleObj>
              </mc:Fallback>
            </mc:AlternateContent>
          </a:graphicData>
        </a:graphic>
      </p:graphicFrame>
      <p:sp>
        <p:nvSpPr>
          <p:cNvPr id="2" name="文本框 1"/>
          <p:cNvSpPr txBox="1"/>
          <p:nvPr/>
        </p:nvSpPr>
        <p:spPr>
          <a:xfrm>
            <a:off x="751840" y="5801995"/>
            <a:ext cx="7884160" cy="82994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r>
              <a:rPr lang="en-US" altLang="zh-CN" sz="2400" b="1">
                <a:solidFill>
                  <a:schemeClr val="accent4"/>
                </a:solidFill>
                <a:effectLst/>
              </a:rPr>
              <a:t>       </a:t>
            </a:r>
            <a:r>
              <a:rPr lang="zh-CN" altLang="en-US" sz="2400" b="1">
                <a:solidFill>
                  <a:schemeClr val="accent4"/>
                </a:solidFill>
                <a:effectLst/>
              </a:rPr>
              <a:t>实验中用的是铜</a:t>
            </a:r>
            <a:r>
              <a:rPr lang="en-US" altLang="zh-CN" sz="2400" b="1">
                <a:solidFill>
                  <a:schemeClr val="accent4"/>
                </a:solidFill>
                <a:effectLst/>
              </a:rPr>
              <a:t>-</a:t>
            </a:r>
            <a:r>
              <a:rPr lang="zh-CN" altLang="en-US" sz="2400" b="1">
                <a:solidFill>
                  <a:schemeClr val="accent4"/>
                </a:solidFill>
                <a:effectLst/>
              </a:rPr>
              <a:t>康铜热电偶。康铜是</a:t>
            </a:r>
            <a:r>
              <a:rPr lang="en-US" altLang="zh-CN" sz="2400" b="1">
                <a:solidFill>
                  <a:schemeClr val="accent4"/>
                </a:solidFill>
                <a:effectLst/>
              </a:rPr>
              <a:t>55%</a:t>
            </a:r>
            <a:r>
              <a:rPr lang="zh-CN" altLang="en-US" sz="2400" b="1">
                <a:solidFill>
                  <a:schemeClr val="accent4"/>
                </a:solidFill>
                <a:effectLst/>
              </a:rPr>
              <a:t>铜，镍</a:t>
            </a:r>
            <a:r>
              <a:rPr lang="en-US" altLang="zh-CN" sz="2400" b="1">
                <a:solidFill>
                  <a:schemeClr val="accent4"/>
                </a:solidFill>
                <a:effectLst/>
              </a:rPr>
              <a:t>40%</a:t>
            </a:r>
            <a:r>
              <a:rPr lang="zh-CN" altLang="en-US" sz="2400" b="1">
                <a:solidFill>
                  <a:schemeClr val="accent4"/>
                </a:solidFill>
                <a:effectLst/>
              </a:rPr>
              <a:t>，锰</a:t>
            </a:r>
            <a:r>
              <a:rPr lang="en-US" altLang="zh-CN" sz="2400" b="1">
                <a:solidFill>
                  <a:schemeClr val="accent4"/>
                </a:solidFill>
                <a:effectLst/>
              </a:rPr>
              <a:t>1.5%</a:t>
            </a:r>
            <a:r>
              <a:rPr lang="zh-CN" altLang="en-US" sz="2400" b="1">
                <a:solidFill>
                  <a:schemeClr val="accent4"/>
                </a:solidFill>
                <a:effectLst/>
              </a:rPr>
              <a:t>等的合金。</a:t>
            </a:r>
            <a:endParaRPr lang="zh-CN" altLang="en-US" sz="2400" b="1">
              <a:solidFill>
                <a:schemeClr val="accent4"/>
              </a:solidFill>
              <a:effectLs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对象 80"/>
          <p:cNvGraphicFramePr>
            <a:graphicFrameLocks noChangeAspect="1"/>
          </p:cNvGraphicFramePr>
          <p:nvPr/>
        </p:nvGraphicFramePr>
        <p:xfrm>
          <a:off x="162941" y="714356"/>
          <a:ext cx="8981059" cy="2306642"/>
        </p:xfrm>
        <a:graphic>
          <a:graphicData uri="http://schemas.openxmlformats.org/presentationml/2006/ole">
            <mc:AlternateContent xmlns:mc="http://schemas.openxmlformats.org/markup-compatibility/2006">
              <mc:Choice xmlns:v="urn:schemas-microsoft-com:vml" Requires="v">
                <p:oleObj spid="_x0000_s6145" name="Picture" r:id="rId1" imgW="3743325" imgH="962025" progId="Word.Picture.8">
                  <p:embed/>
                </p:oleObj>
              </mc:Choice>
              <mc:Fallback>
                <p:oleObj name="Picture" r:id="rId1" imgW="3743325" imgH="962025" progId="Word.Picture.8">
                  <p:embed/>
                  <p:pic>
                    <p:nvPicPr>
                      <p:cNvPr id="0" name="对象 80" descr="image21"/>
                      <p:cNvPicPr>
                        <a:picLocks noChangeAspect="1"/>
                      </p:cNvPicPr>
                      <p:nvPr/>
                    </p:nvPicPr>
                    <p:blipFill>
                      <a:blip r:embed="rId2"/>
                      <a:stretch>
                        <a:fillRect/>
                      </a:stretch>
                    </p:blipFill>
                    <p:spPr>
                      <a:xfrm>
                        <a:off x="162941" y="714356"/>
                        <a:ext cx="8981059" cy="2306642"/>
                      </a:xfrm>
                      <a:prstGeom prst="rect">
                        <a:avLst/>
                      </a:prstGeom>
                      <a:noFill/>
                      <a:ln w="9525">
                        <a:noFill/>
                      </a:ln>
                    </p:spPr>
                  </p:pic>
                </p:oleObj>
              </mc:Fallback>
            </mc:AlternateContent>
          </a:graphicData>
        </a:graphic>
      </p:graphicFrame>
      <p:sp>
        <p:nvSpPr>
          <p:cNvPr id="5" name="矩形 4"/>
          <p:cNvSpPr/>
          <p:nvPr/>
        </p:nvSpPr>
        <p:spPr>
          <a:xfrm>
            <a:off x="428596" y="428604"/>
            <a:ext cx="3057247" cy="523220"/>
          </a:xfrm>
          <a:prstGeom prst="rect">
            <a:avLst/>
          </a:prstGeom>
        </p:spPr>
        <p:txBody>
          <a:bodyPr wrap="none">
            <a:spAutoFit/>
          </a:bodyPr>
          <a:lstStyle/>
          <a:p>
            <a:r>
              <a:rPr lang="zh-CN" altLang="zh-CN" sz="2800" b="1" dirty="0" smtClean="0">
                <a:solidFill>
                  <a:srgbClr val="002060"/>
                </a:solidFill>
                <a:latin typeface="楷体" panose="02010609060101010101" pitchFamily="49" charset="-122"/>
                <a:ea typeface="楷体" panose="02010609060101010101" pitchFamily="49" charset="-122"/>
              </a:rPr>
              <a:t>热电偶温度传感器</a:t>
            </a:r>
            <a:endParaRPr lang="zh-CN" altLang="zh-CN" sz="2800" b="1" dirty="0">
              <a:solidFill>
                <a:srgbClr val="002060"/>
              </a:solidFill>
              <a:latin typeface="楷体" panose="02010609060101010101" pitchFamily="49" charset="-122"/>
              <a:ea typeface="楷体" panose="02010609060101010101" pitchFamily="49" charset="-122"/>
            </a:endParaRPr>
          </a:p>
        </p:txBody>
      </p:sp>
      <p:sp>
        <p:nvSpPr>
          <p:cNvPr id="35857" name="Rectangle 1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35870" name="Picture 30"/>
          <p:cNvPicPr>
            <a:picLocks noChangeAspect="1" noChangeArrowheads="1"/>
          </p:cNvPicPr>
          <p:nvPr/>
        </p:nvPicPr>
        <p:blipFill>
          <a:blip r:embed="rId3" cstate="print"/>
          <a:srcRect/>
          <a:stretch>
            <a:fillRect/>
          </a:stretch>
        </p:blipFill>
        <p:spPr bwMode="auto">
          <a:xfrm>
            <a:off x="1142976" y="3429000"/>
            <a:ext cx="7429552" cy="3210300"/>
          </a:xfrm>
          <a:prstGeom prst="rect">
            <a:avLst/>
          </a:prstGeom>
          <a:noFill/>
          <a:ln w="9525">
            <a:noFill/>
            <a:miter lim="800000"/>
            <a:headEnd/>
            <a:tailEnd/>
          </a:ln>
          <a:effectLst/>
        </p:spPr>
      </p:pic>
      <p:sp>
        <p:nvSpPr>
          <p:cNvPr id="35871" name="Rectangle 31"/>
          <p:cNvSpPr>
            <a:spLocks noChangeArrowheads="1"/>
          </p:cNvSpPr>
          <p:nvPr/>
        </p:nvSpPr>
        <p:spPr bwMode="auto">
          <a:xfrm>
            <a:off x="0" y="3000372"/>
            <a:ext cx="3897221" cy="461665"/>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4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Times New Roman" panose="02020603050405020304" pitchFamily="18" charset="0"/>
              </a:rPr>
              <a:t>热电偶测温电路连接原理图</a:t>
            </a:r>
            <a:endParaRPr kumimoji="0" lang="zh-CN" sz="24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6" name="文本框 161795"/>
          <p:cNvSpPr txBox="1"/>
          <p:nvPr/>
        </p:nvSpPr>
        <p:spPr>
          <a:xfrm>
            <a:off x="495300" y="950595"/>
            <a:ext cx="8153400" cy="3579495"/>
          </a:xfrm>
          <a:prstGeom prst="rect">
            <a:avLst/>
          </a:prstGeom>
          <a:noFill/>
          <a:ln w="9525">
            <a:noFill/>
          </a:ln>
        </p:spPr>
        <p:txBody>
          <a:bodyPr>
            <a:spAutoFit/>
          </a:bodyPr>
          <a:lstStyle/>
          <a:p>
            <a:pPr>
              <a:lnSpc>
                <a:spcPct val="140000"/>
              </a:lnSpc>
              <a:spcBef>
                <a:spcPct val="50000"/>
              </a:spcBef>
              <a:buClrTx/>
            </a:pPr>
            <a:r>
              <a:rPr lang="en-US" altLang="zh-CN" sz="3200"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600" dirty="0">
                <a:solidFill>
                  <a:srgbClr val="000099"/>
                </a:solidFill>
                <a:latin typeface="微软雅黑" panose="020B0503020204020204" charset="-122"/>
                <a:ea typeface="微软雅黑" panose="020B0503020204020204" charset="-122"/>
                <a:cs typeface="微软雅黑" panose="020B0503020204020204" charset="-122"/>
              </a:rPr>
              <a:t>导热系数（热导率）是反映材料导热性能的一个重要参数，在科学研究和工程技术中都要涉及这个参数。</a:t>
            </a:r>
            <a:r>
              <a:rPr lang="zh-CN" altLang="en-US" sz="2600" dirty="0">
                <a:solidFill>
                  <a:srgbClr val="000099"/>
                </a:solidFill>
                <a:latin typeface="微软雅黑" panose="020B0503020204020204" charset="-122"/>
                <a:ea typeface="微软雅黑" panose="020B0503020204020204" charset="-122"/>
                <a:cs typeface="微软雅黑" panose="020B0503020204020204" charset="-122"/>
                <a:sym typeface="+mn-ea"/>
              </a:rPr>
              <a:t>按</a:t>
            </a:r>
            <a:r>
              <a:rPr lang="zh-CN" altLang="en-US" sz="2600" dirty="0">
                <a:solidFill>
                  <a:srgbClr val="000099"/>
                </a:solidFill>
                <a:latin typeface="微软雅黑" panose="020B0503020204020204" charset="-122"/>
                <a:ea typeface="微软雅黑" panose="020B0503020204020204" charset="-122"/>
                <a:cs typeface="微软雅黑" panose="020B0503020204020204" charset="-122"/>
              </a:rPr>
              <a:t>材料导热性能，分为热的良导体和不良导体，通常导电材料大部分是热的良导体。导热系数的测定大体上分为稳态法和动态法。本实验采用</a:t>
            </a:r>
            <a:r>
              <a:rPr lang="zh-CN" altLang="en-US" sz="2600" dirty="0">
                <a:solidFill>
                  <a:srgbClr val="FF0000"/>
                </a:solidFill>
                <a:latin typeface="微软雅黑" panose="020B0503020204020204" charset="-122"/>
                <a:ea typeface="微软雅黑" panose="020B0503020204020204" charset="-122"/>
                <a:cs typeface="微软雅黑" panose="020B0503020204020204" charset="-122"/>
              </a:rPr>
              <a:t>准稳态法</a:t>
            </a:r>
            <a:r>
              <a:rPr lang="zh-CN" altLang="en-US" sz="2600" dirty="0">
                <a:solidFill>
                  <a:srgbClr val="000099"/>
                </a:solidFill>
                <a:latin typeface="微软雅黑" panose="020B0503020204020204" charset="-122"/>
                <a:ea typeface="微软雅黑" panose="020B0503020204020204" charset="-122"/>
                <a:cs typeface="微软雅黑" panose="020B0503020204020204" charset="-122"/>
              </a:rPr>
              <a:t>测量</a:t>
            </a:r>
            <a:r>
              <a:rPr lang="zh-CN" altLang="en-US" sz="2600" dirty="0">
                <a:solidFill>
                  <a:srgbClr val="FF0000"/>
                </a:solidFill>
                <a:latin typeface="微软雅黑" panose="020B0503020204020204" charset="-122"/>
                <a:ea typeface="微软雅黑" panose="020B0503020204020204" charset="-122"/>
                <a:cs typeface="微软雅黑" panose="020B0503020204020204" charset="-122"/>
              </a:rPr>
              <a:t>不良导体</a:t>
            </a:r>
            <a:r>
              <a:rPr lang="zh-CN" altLang="en-US" sz="2600" dirty="0">
                <a:solidFill>
                  <a:srgbClr val="000099"/>
                </a:solidFill>
                <a:latin typeface="微软雅黑" panose="020B0503020204020204" charset="-122"/>
                <a:ea typeface="微软雅黑" panose="020B0503020204020204" charset="-122"/>
                <a:cs typeface="微软雅黑" panose="020B0503020204020204" charset="-122"/>
              </a:rPr>
              <a:t>导热系数。</a:t>
            </a:r>
            <a:endParaRPr lang="zh-CN" altLang="en-US" sz="2600" dirty="0">
              <a:solidFill>
                <a:srgbClr val="000099"/>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617855" y="4745990"/>
            <a:ext cx="8298815" cy="953135"/>
          </a:xfrm>
          <a:prstGeom prst="rect">
            <a:avLst/>
          </a:prstGeom>
          <a:solidFill>
            <a:schemeClr val="bg1"/>
          </a:solidFill>
        </p:spPr>
        <p:txBody>
          <a:bodyPr wrap="square" rtlCol="0">
            <a:spAutoFit/>
          </a:bodyPr>
          <a:lstStyle/>
          <a:p>
            <a:r>
              <a:rPr lang="zh-CN" altLang="en-US" sz="2800">
                <a:latin typeface="微软雅黑" panose="020B0503020204020204" charset="-122"/>
                <a:ea typeface="微软雅黑" panose="020B0503020204020204" charset="-122"/>
                <a:sym typeface="+mn-ea"/>
              </a:rPr>
              <a:t>各种物质的</a:t>
            </a:r>
            <a:r>
              <a:rPr lang="zh-CN" altLang="en-US" sz="2800">
                <a:latin typeface="微软雅黑" panose="020B0503020204020204" charset="-122"/>
                <a:ea typeface="微软雅黑" panose="020B0503020204020204" charset="-122"/>
                <a:sym typeface="+mn-ea"/>
              </a:rPr>
              <a:t>导</a:t>
            </a:r>
            <a:r>
              <a:rPr lang="zh-CN" altLang="en-US" sz="2800">
                <a:latin typeface="微软雅黑" panose="020B0503020204020204" charset="-122"/>
                <a:ea typeface="微软雅黑" panose="020B0503020204020204" charset="-122"/>
                <a:sym typeface="+mn-ea"/>
              </a:rPr>
              <a:t>热系数数值主要靠实验测定，其理论估算是近代物理和物理化学中一个活跃的课题。</a:t>
            </a:r>
            <a:endParaRPr lang="zh-CN" altLang="en-US" sz="2800">
              <a:latin typeface="微软雅黑" panose="020B0503020204020204" charset="-122"/>
              <a:ea typeface="微软雅黑" panose="020B0503020204020204" charset="-122"/>
              <a:sym typeface="+mn-ea"/>
            </a:endParaRPr>
          </a:p>
        </p:txBody>
      </p:sp>
      <p:sp>
        <p:nvSpPr>
          <p:cNvPr id="15365" name="Rectangle 5"/>
          <p:cNvSpPr>
            <a:spLocks noChangeArrowheads="1"/>
          </p:cNvSpPr>
          <p:nvPr/>
        </p:nvSpPr>
        <p:spPr bwMode="auto">
          <a:xfrm>
            <a:off x="0" y="150796"/>
            <a:ext cx="2632710" cy="583565"/>
          </a:xfrm>
          <a:prstGeom prst="rect">
            <a:avLst/>
          </a:prstGeom>
          <a:noFill/>
          <a:ln w="9525">
            <a:noFill/>
            <a:miter lim="800000"/>
          </a:ln>
          <a:effectLst/>
        </p:spPr>
        <p:txBody>
          <a:bodyPr vert="horz" wrap="none" lIns="91440" tIns="45720" rIns="91440" bIns="45720" numCol="1" anchor="ctr" anchorCtr="0" compatLnSpc="1">
            <a:spAutoFit/>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zh-CN" sz="32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sz="32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实验意义</a:t>
            </a:r>
            <a:r>
              <a:rPr kumimoji="0" lang="zh-CN" altLang="zh-CN" sz="32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32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00034" y="357166"/>
            <a:ext cx="3857652" cy="584775"/>
          </a:xfrm>
          <a:prstGeom prst="rect">
            <a:avLst/>
          </a:prstGeom>
        </p:spPr>
        <p:txBody>
          <a:bodyPr wrap="square">
            <a:spAutoFit/>
          </a:bodyPr>
          <a:lstStyle/>
          <a:p>
            <a:pPr lvl="0" fontAlgn="base">
              <a:spcBef>
                <a:spcPct val="0"/>
              </a:spcBef>
              <a:spcAft>
                <a:spcPct val="0"/>
              </a:spcAft>
            </a:pPr>
            <a:r>
              <a:rPr lang="zh-CN" altLang="zh-CN" sz="32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【实验</a:t>
            </a:r>
            <a:r>
              <a:rPr lang="zh-CN" altLang="en-US" sz="32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内容和步骤</a:t>
            </a:r>
            <a:r>
              <a:rPr lang="zh-CN" altLang="zh-CN" sz="32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a:t>
            </a:r>
            <a:endParaRPr lang="en-US" altLang="zh-CN" sz="32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36865" name="Rectangle 1"/>
          <p:cNvSpPr>
            <a:spLocks noChangeArrowheads="1"/>
          </p:cNvSpPr>
          <p:nvPr/>
        </p:nvSpPr>
        <p:spPr bwMode="auto">
          <a:xfrm>
            <a:off x="285720" y="1185016"/>
            <a:ext cx="8496300" cy="181483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266700" algn="l"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Times New Roman" panose="02020603050405020304" pitchFamily="18" charset="0"/>
              </a:rPr>
              <a:t>1</a:t>
            </a:r>
            <a:r>
              <a:rPr kumimoji="0" lang="zh-CN" altLang="en-US" sz="28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Times New Roman" panose="02020603050405020304" pitchFamily="18" charset="0"/>
              </a:rPr>
              <a:t>、安装样品并连接各部分电路</a:t>
            </a:r>
            <a:endParaRPr lang="en-US" altLang="zh-CN" sz="2800" b="1"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endParaRPr>
          </a:p>
          <a:p>
            <a:pPr marL="0" marR="0" lvl="0" indent="266700" algn="l" defTabSz="914400" rtl="0" eaLnBrk="1" fontAlgn="base" latinLnBrk="0" hangingPunct="1">
              <a:lnSpc>
                <a:spcPct val="100000"/>
              </a:lnSpc>
              <a:spcBef>
                <a:spcPct val="0"/>
              </a:spcBef>
              <a:spcAft>
                <a:spcPct val="0"/>
              </a:spcAft>
              <a:buClrTx/>
              <a:buSzTx/>
              <a:buFontTx/>
              <a:buNone/>
            </a:pPr>
            <a:r>
              <a:rPr lang="en-US" altLang="zh-CN" sz="2800" b="1"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   </a:t>
            </a:r>
            <a:r>
              <a:rPr lang="zh-CN" altLang="en-US" sz="2800" b="1"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注意：固定样品时，要夹紧，但用力不要过大。</a:t>
            </a:r>
            <a:endParaRPr kumimoji="0" lang="en-US" altLang="zh-CN" sz="28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Times New Roman" panose="02020603050405020304" pitchFamily="18" charset="0"/>
            </a:endParaRPr>
          </a:p>
          <a:p>
            <a:pPr marL="0" marR="0" lvl="0" indent="266700" algn="l" defTabSz="914400" rtl="0" eaLnBrk="1" fontAlgn="base" latinLnBrk="0" hangingPunct="1">
              <a:lnSpc>
                <a:spcPct val="100000"/>
              </a:lnSpc>
              <a:spcBef>
                <a:spcPct val="0"/>
              </a:spcBef>
              <a:spcAft>
                <a:spcPct val="0"/>
              </a:spcAft>
              <a:buClrTx/>
              <a:buSzTx/>
              <a:buFontTx/>
              <a:buNone/>
            </a:pPr>
            <a:endParaRPr kumimoji="0" lang="en-US" altLang="zh-CN" sz="28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Times New Roman" panose="02020603050405020304" pitchFamily="18" charset="0"/>
            </a:endParaRPr>
          </a:p>
          <a:p>
            <a:pPr marL="0" marR="0" lvl="0" indent="266700" algn="l" defTabSz="914400" rtl="0" eaLnBrk="1" fontAlgn="base" latinLnBrk="0" hangingPunct="1">
              <a:lnSpc>
                <a:spcPct val="100000"/>
              </a:lnSpc>
              <a:spcBef>
                <a:spcPct val="0"/>
              </a:spcBef>
              <a:spcAft>
                <a:spcPct val="0"/>
              </a:spcAft>
              <a:buClrTx/>
              <a:buSzTx/>
              <a:buFontTx/>
              <a:buNone/>
            </a:pPr>
            <a:endParaRPr kumimoji="0" lang="zh-CN" altLang="en-US" sz="2800" b="0"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宋体" panose="02010600030101010101" pitchFamily="2" charset="-122"/>
            </a:endParaRPr>
          </a:p>
        </p:txBody>
      </p:sp>
      <p:sp>
        <p:nvSpPr>
          <p:cNvPr id="36866" name="Rectangle 2"/>
          <p:cNvSpPr>
            <a:spLocks noChangeArrowheads="1"/>
          </p:cNvSpPr>
          <p:nvPr/>
        </p:nvSpPr>
        <p:spPr bwMode="auto">
          <a:xfrm>
            <a:off x="357158" y="2612120"/>
            <a:ext cx="8572560" cy="1815882"/>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266700" algn="l"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Times New Roman" panose="02020603050405020304" pitchFamily="18" charset="0"/>
              </a:rPr>
              <a:t>2</a:t>
            </a:r>
            <a:r>
              <a:rPr kumimoji="0" lang="zh-CN" altLang="en-US" sz="28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Times New Roman" panose="02020603050405020304" pitchFamily="18" charset="0"/>
              </a:rPr>
              <a:t>、设定加热电压</a:t>
            </a:r>
            <a:endParaRPr kumimoji="0" lang="zh-CN" altLang="en-US" sz="28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宋体" panose="0201060003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zh-CN" altLang="en-US" sz="28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Times New Roman" panose="02020603050405020304" pitchFamily="18" charset="0"/>
              </a:rPr>
              <a:t>检查各部分接线，确保无误后开机。主机启动后， </a:t>
            </a:r>
            <a:endParaRPr kumimoji="0" lang="en-US" altLang="zh-CN" sz="28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zh-CN" altLang="en-US" sz="28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Times New Roman" panose="02020603050405020304" pitchFamily="18" charset="0"/>
              </a:rPr>
              <a:t>应该先设定所需要的加热电压，通过旋转光电编码</a:t>
            </a:r>
            <a:endParaRPr kumimoji="0" lang="en-US" altLang="zh-CN" sz="28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pPr>
            <a:r>
              <a:rPr kumimoji="0" lang="zh-CN" altLang="en-US" sz="28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Times New Roman" panose="02020603050405020304" pitchFamily="18" charset="0"/>
              </a:rPr>
              <a:t>器调节加热电压。（参考加热电压：</a:t>
            </a:r>
            <a:r>
              <a:rPr kumimoji="0" lang="en-US" altLang="zh-CN" sz="28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Times New Roman" panose="02020603050405020304" pitchFamily="18" charset="0"/>
              </a:rPr>
              <a:t>16-19V</a:t>
            </a:r>
            <a:r>
              <a:rPr kumimoji="0" lang="zh-CN" altLang="en-US" sz="28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Times New Roman" panose="02020603050405020304" pitchFamily="18" charset="0"/>
              </a:rPr>
              <a:t>）</a:t>
            </a:r>
            <a:endParaRPr kumimoji="0" lang="zh-CN" altLang="en-US" sz="28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宋体" panose="02010600030101010101" pitchFamily="2" charset="-122"/>
            </a:endParaRPr>
          </a:p>
        </p:txBody>
      </p:sp>
      <p:sp>
        <p:nvSpPr>
          <p:cNvPr id="36867" name="Rectangle 3"/>
          <p:cNvSpPr>
            <a:spLocks noChangeArrowheads="1"/>
          </p:cNvSpPr>
          <p:nvPr/>
        </p:nvSpPr>
        <p:spPr bwMode="auto">
          <a:xfrm>
            <a:off x="357158" y="4753312"/>
            <a:ext cx="5684569" cy="52322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266700" algn="l"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Times New Roman" panose="02020603050405020304" pitchFamily="18" charset="0"/>
              </a:rPr>
              <a:t>3</a:t>
            </a:r>
            <a:r>
              <a:rPr kumimoji="0" lang="zh-CN" altLang="en-US" sz="2800" b="1"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Times New Roman" panose="02020603050405020304" pitchFamily="18" charset="0"/>
              </a:rPr>
              <a:t>、测定样品的温度差和温升速率</a:t>
            </a:r>
            <a:endParaRPr kumimoji="0" lang="zh-CN" altLang="en-US" sz="2800" b="0" i="0" u="none" strike="noStrike" cap="none" normalizeH="0" baseline="0" dirty="0" smtClean="0">
              <a:ln>
                <a:noFill/>
              </a:ln>
              <a:solidFill>
                <a:srgbClr val="002060"/>
              </a:solidFill>
              <a:effectLst/>
              <a:latin typeface="楷体" panose="02010609060101010101" pitchFamily="49" charset="-122"/>
              <a:ea typeface="楷体" panose="02010609060101010101" pitchFamily="49"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5720" y="357166"/>
            <a:ext cx="8072494" cy="5262979"/>
          </a:xfrm>
          <a:prstGeom prst="rect">
            <a:avLst/>
          </a:prstGeom>
        </p:spPr>
        <p:txBody>
          <a:bodyPr wrap="square">
            <a:spAutoFit/>
          </a:bodyPr>
          <a:lstStyle/>
          <a:p>
            <a:r>
              <a:rPr lang="zh-CN" altLang="en-US" sz="2800" b="1" dirty="0" smtClean="0">
                <a:solidFill>
                  <a:srgbClr val="002060"/>
                </a:solidFill>
                <a:latin typeface="楷体" panose="02010609060101010101" pitchFamily="49" charset="-122"/>
                <a:ea typeface="楷体" panose="02010609060101010101" pitchFamily="49" charset="-122"/>
              </a:rPr>
              <a:t>*</a:t>
            </a:r>
            <a:r>
              <a:rPr lang="zh-CN" altLang="zh-CN" sz="2800" b="1" dirty="0" smtClean="0">
                <a:solidFill>
                  <a:srgbClr val="002060"/>
                </a:solidFill>
                <a:latin typeface="楷体" panose="02010609060101010101" pitchFamily="49" charset="-122"/>
                <a:ea typeface="楷体" panose="02010609060101010101" pitchFamily="49" charset="-122"/>
              </a:rPr>
              <a:t>在调整加热电压后，两加热膜即已经开始加热工作了，同时显示屏上实时显示出加热面、中心面的热电势值。点击“记录”按钮，则屏幕显示温差电动势随时间变化的曲线，红色为加热面热电势曲线，蓝色为中心面热电势曲线，绿色为二面热电势的差值曲线，纵轴热电势单位</a:t>
            </a:r>
            <a:r>
              <a:rPr lang="en-US" altLang="zh-CN" sz="2800" b="1" dirty="0" smtClean="0">
                <a:solidFill>
                  <a:srgbClr val="002060"/>
                </a:solidFill>
                <a:latin typeface="楷体" panose="02010609060101010101" pitchFamily="49" charset="-122"/>
                <a:ea typeface="楷体" panose="02010609060101010101" pitchFamily="49" charset="-122"/>
              </a:rPr>
              <a:t>mV</a:t>
            </a:r>
            <a:r>
              <a:rPr lang="zh-CN" altLang="zh-CN" sz="2800" b="1" dirty="0" smtClean="0">
                <a:solidFill>
                  <a:srgbClr val="002060"/>
                </a:solidFill>
                <a:latin typeface="楷体" panose="02010609060101010101" pitchFamily="49" charset="-122"/>
                <a:ea typeface="楷体" panose="02010609060101010101" pitchFamily="49" charset="-122"/>
              </a:rPr>
              <a:t>，横轴为时间。同时，每分钟在屏幕下方记录加热面和中心面的温差电动势值。</a:t>
            </a:r>
            <a:endParaRPr lang="en-US" altLang="zh-CN" sz="2800" b="1" dirty="0" smtClean="0">
              <a:solidFill>
                <a:srgbClr val="002060"/>
              </a:solidFill>
              <a:latin typeface="楷体" panose="02010609060101010101" pitchFamily="49" charset="-122"/>
              <a:ea typeface="楷体" panose="02010609060101010101" pitchFamily="49" charset="-122"/>
            </a:endParaRPr>
          </a:p>
          <a:p>
            <a:pPr>
              <a:buFont typeface="Arial" panose="020B0604020202020204" pitchFamily="34" charset="0"/>
              <a:buChar char="•"/>
            </a:pPr>
            <a:endParaRPr lang="en-US" altLang="zh-CN" sz="2800" b="1" dirty="0" smtClean="0">
              <a:solidFill>
                <a:srgbClr val="002060"/>
              </a:solidFill>
              <a:latin typeface="楷体" panose="02010609060101010101" pitchFamily="49" charset="-122"/>
              <a:ea typeface="楷体" panose="02010609060101010101" pitchFamily="49" charset="-122"/>
            </a:endParaRPr>
          </a:p>
          <a:p>
            <a:r>
              <a:rPr lang="zh-CN" altLang="en-US" sz="2800" b="1" dirty="0" smtClean="0">
                <a:solidFill>
                  <a:srgbClr val="002060"/>
                </a:solidFill>
                <a:latin typeface="楷体" panose="02010609060101010101" pitchFamily="49" charset="-122"/>
                <a:ea typeface="楷体" panose="02010609060101010101" pitchFamily="49" charset="-122"/>
              </a:rPr>
              <a:t>*</a:t>
            </a:r>
            <a:r>
              <a:rPr lang="zh-CN" altLang="zh-CN" sz="2800" b="1" dirty="0" smtClean="0">
                <a:solidFill>
                  <a:srgbClr val="002060"/>
                </a:solidFill>
                <a:latin typeface="楷体" panose="02010609060101010101" pitchFamily="49" charset="-122"/>
                <a:ea typeface="楷体" panose="02010609060101010101" pitchFamily="49" charset="-122"/>
              </a:rPr>
              <a:t>找出最接近准稳态的</a:t>
            </a:r>
            <a:r>
              <a:rPr lang="en-US" altLang="zh-CN" sz="2800" b="1" dirty="0" smtClean="0">
                <a:solidFill>
                  <a:srgbClr val="002060"/>
                </a:solidFill>
                <a:latin typeface="楷体" panose="02010609060101010101" pitchFamily="49" charset="-122"/>
                <a:ea typeface="楷体" panose="02010609060101010101" pitchFamily="49" charset="-122"/>
              </a:rPr>
              <a:t>10</a:t>
            </a:r>
            <a:r>
              <a:rPr lang="zh-CN" altLang="zh-CN" sz="2800" b="1" dirty="0" smtClean="0">
                <a:solidFill>
                  <a:srgbClr val="002060"/>
                </a:solidFill>
                <a:latin typeface="楷体" panose="02010609060101010101" pitchFamily="49" charset="-122"/>
                <a:ea typeface="楷体" panose="02010609060101010101" pitchFamily="49" charset="-122"/>
              </a:rPr>
              <a:t>组数据填入表一。准稳态的判定原则是加热面与中心面热电势</a:t>
            </a:r>
            <a:r>
              <a:rPr lang="zh-CN" altLang="zh-CN" sz="2800" b="1" dirty="0" smtClean="0">
                <a:solidFill>
                  <a:srgbClr val="FF0000"/>
                </a:solidFill>
                <a:latin typeface="楷体" panose="02010609060101010101" pitchFamily="49" charset="-122"/>
                <a:ea typeface="楷体" panose="02010609060101010101" pitchFamily="49" charset="-122"/>
              </a:rPr>
              <a:t>差值恒定，</a:t>
            </a:r>
            <a:r>
              <a:rPr lang="zh-CN" altLang="zh-CN" sz="2800" b="1" dirty="0" smtClean="0">
                <a:solidFill>
                  <a:srgbClr val="002060"/>
                </a:solidFill>
                <a:latin typeface="楷体" panose="02010609060101010101" pitchFamily="49" charset="-122"/>
                <a:ea typeface="楷体" panose="02010609060101010101" pitchFamily="49" charset="-122"/>
              </a:rPr>
              <a:t>中心面（加热面）</a:t>
            </a:r>
            <a:r>
              <a:rPr lang="zh-CN" altLang="zh-CN" sz="2800" b="1" dirty="0" smtClean="0">
                <a:solidFill>
                  <a:srgbClr val="FF0000"/>
                </a:solidFill>
                <a:latin typeface="楷体" panose="02010609060101010101" pitchFamily="49" charset="-122"/>
                <a:ea typeface="楷体" panose="02010609060101010101" pitchFamily="49" charset="-122"/>
              </a:rPr>
              <a:t>热电势升高速率恒定</a:t>
            </a:r>
            <a:r>
              <a:rPr lang="zh-CN" altLang="zh-CN" sz="2800" b="1" dirty="0" smtClean="0">
                <a:solidFill>
                  <a:srgbClr val="002060"/>
                </a:solidFill>
                <a:latin typeface="楷体" panose="02010609060101010101" pitchFamily="49" charset="-122"/>
                <a:ea typeface="楷体" panose="02010609060101010101" pitchFamily="49" charset="-122"/>
              </a:rPr>
              <a:t>。</a:t>
            </a:r>
            <a:endParaRPr lang="zh-CN" altLang="zh-CN" sz="2800" b="1" dirty="0">
              <a:solidFill>
                <a:srgbClr val="002060"/>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214282" y="1571612"/>
          <a:ext cx="8215366" cy="4416576"/>
        </p:xfrm>
        <a:graphic>
          <a:graphicData uri="http://schemas.openxmlformats.org/drawingml/2006/table">
            <a:tbl>
              <a:tblPr>
                <a:tableStyleId>{616DA210-FB5B-4158-B5E0-FEB733F419BA}</a:tableStyleId>
              </a:tblPr>
              <a:tblGrid>
                <a:gridCol w="1575549"/>
                <a:gridCol w="596261"/>
                <a:gridCol w="596261"/>
                <a:gridCol w="596261"/>
                <a:gridCol w="596261"/>
                <a:gridCol w="597247"/>
                <a:gridCol w="596261"/>
                <a:gridCol w="596261"/>
                <a:gridCol w="596261"/>
                <a:gridCol w="596261"/>
                <a:gridCol w="597247"/>
                <a:gridCol w="675235"/>
              </a:tblGrid>
              <a:tr h="857256">
                <a:tc>
                  <a:txBody>
                    <a:bodyPr/>
                    <a:lstStyle/>
                    <a:p>
                      <a:pPr algn="ctr">
                        <a:lnSpc>
                          <a:spcPct val="120000"/>
                        </a:lnSpc>
                        <a:spcAft>
                          <a:spcPts val="0"/>
                        </a:spcAft>
                      </a:pPr>
                      <a:r>
                        <a:rPr lang="zh-CN" sz="1800" b="1" kern="100" dirty="0">
                          <a:solidFill>
                            <a:srgbClr val="002060"/>
                          </a:solidFill>
                          <a:latin typeface="楷体" panose="02010609060101010101" pitchFamily="49" charset="-122"/>
                          <a:ea typeface="楷体" panose="02010609060101010101" pitchFamily="49" charset="-122"/>
                        </a:rPr>
                        <a:t>时间</a:t>
                      </a:r>
                      <a:endParaRPr lang="zh-CN" sz="1800" b="1" kern="100" dirty="0">
                        <a:solidFill>
                          <a:srgbClr val="002060"/>
                        </a:solidFill>
                        <a:latin typeface="楷体" panose="02010609060101010101" pitchFamily="49" charset="-122"/>
                        <a:ea typeface="楷体" panose="02010609060101010101" pitchFamily="49" charset="-122"/>
                      </a:endParaRPr>
                    </a:p>
                    <a:p>
                      <a:pPr algn="ctr">
                        <a:lnSpc>
                          <a:spcPct val="120000"/>
                        </a:lnSpc>
                        <a:spcAft>
                          <a:spcPts val="0"/>
                        </a:spcAft>
                      </a:pPr>
                      <a:r>
                        <a:rPr lang="en-US" sz="1800" b="1" kern="100" dirty="0">
                          <a:solidFill>
                            <a:srgbClr val="002060"/>
                          </a:solidFill>
                          <a:latin typeface="楷体" panose="02010609060101010101" pitchFamily="49" charset="-122"/>
                          <a:ea typeface="楷体" panose="02010609060101010101" pitchFamily="49" charset="-122"/>
                        </a:rPr>
                        <a:t>τ</a:t>
                      </a:r>
                      <a:r>
                        <a:rPr lang="zh-CN" sz="1800" b="1" kern="100" dirty="0">
                          <a:solidFill>
                            <a:srgbClr val="002060"/>
                          </a:solidFill>
                          <a:latin typeface="楷体" panose="02010609060101010101" pitchFamily="49" charset="-122"/>
                          <a:ea typeface="楷体" panose="02010609060101010101" pitchFamily="49" charset="-122"/>
                        </a:rPr>
                        <a:t>（</a:t>
                      </a:r>
                      <a:r>
                        <a:rPr lang="en-US" sz="1800" b="1" kern="100" dirty="0">
                          <a:solidFill>
                            <a:srgbClr val="002060"/>
                          </a:solidFill>
                          <a:latin typeface="楷体" panose="02010609060101010101" pitchFamily="49" charset="-122"/>
                          <a:ea typeface="楷体" panose="02010609060101010101" pitchFamily="49" charset="-122"/>
                        </a:rPr>
                        <a:t>min</a:t>
                      </a:r>
                      <a:r>
                        <a:rPr lang="zh-CN" sz="1800" b="1" kern="100" dirty="0">
                          <a:solidFill>
                            <a:srgbClr val="002060"/>
                          </a:solidFill>
                          <a:latin typeface="楷体" panose="02010609060101010101" pitchFamily="49" charset="-122"/>
                          <a:ea typeface="楷体" panose="02010609060101010101" pitchFamily="49" charset="-122"/>
                        </a:rPr>
                        <a:t>）</a:t>
                      </a:r>
                      <a:endParaRPr lang="zh-CN" sz="1800" b="1" kern="100" dirty="0">
                        <a:solidFill>
                          <a:srgbClr val="002060"/>
                        </a:solidFill>
                        <a:latin typeface="楷体" panose="02010609060101010101" pitchFamily="49" charset="-122"/>
                        <a:ea typeface="楷体" panose="02010609060101010101" pitchFamily="49"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r>
                        <a:rPr lang="en-US" altLang="zh-CN" sz="1800" b="1" kern="100" dirty="0">
                          <a:solidFill>
                            <a:srgbClr val="002060"/>
                          </a:solidFill>
                          <a:latin typeface="Times New Roman" panose="02020603050405020304"/>
                          <a:ea typeface="宋体" panose="02010600030101010101" pitchFamily="2" charset="-122"/>
                          <a:cs typeface="Times New Roman" panose="02020603050405020304"/>
                        </a:rPr>
                        <a:t>1</a:t>
                      </a:r>
                      <a:endParaRPr lang="en-US" altLang="zh-CN" sz="1800" b="1" kern="100" dirty="0">
                        <a:solidFill>
                          <a:srgbClr val="002060"/>
                        </a:solidFill>
                        <a:latin typeface="Times New Roman" panose="02020603050405020304"/>
                        <a:ea typeface="宋体" panose="02010600030101010101" pitchFamily="2"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r>
                        <a:rPr lang="en-US" altLang="zh-CN" sz="1800" b="1" kern="100" dirty="0">
                          <a:solidFill>
                            <a:srgbClr val="002060"/>
                          </a:solidFill>
                          <a:latin typeface="Times New Roman" panose="02020603050405020304"/>
                          <a:ea typeface="宋体" panose="02010600030101010101" pitchFamily="2" charset="-122"/>
                          <a:cs typeface="Times New Roman" panose="02020603050405020304"/>
                        </a:rPr>
                        <a:t>2</a:t>
                      </a:r>
                      <a:endParaRPr lang="en-US" altLang="zh-CN" sz="1800" b="1" kern="100" dirty="0">
                        <a:solidFill>
                          <a:srgbClr val="002060"/>
                        </a:solidFill>
                        <a:latin typeface="Times New Roman" panose="02020603050405020304"/>
                        <a:ea typeface="宋体" panose="02010600030101010101" pitchFamily="2"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r>
                        <a:rPr lang="en-US" altLang="zh-CN" sz="1800" b="1" kern="100" dirty="0">
                          <a:solidFill>
                            <a:srgbClr val="002060"/>
                          </a:solidFill>
                          <a:latin typeface="Times New Roman" panose="02020603050405020304"/>
                          <a:ea typeface="宋体" panose="02010600030101010101" pitchFamily="2" charset="-122"/>
                          <a:cs typeface="Times New Roman" panose="02020603050405020304"/>
                        </a:rPr>
                        <a:t>3</a:t>
                      </a:r>
                      <a:endParaRPr lang="en-US" altLang="zh-CN" sz="1800" b="1" kern="100" dirty="0">
                        <a:solidFill>
                          <a:srgbClr val="002060"/>
                        </a:solidFill>
                        <a:latin typeface="Times New Roman" panose="02020603050405020304"/>
                        <a:ea typeface="宋体" panose="02010600030101010101" pitchFamily="2"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r>
                        <a:rPr lang="en-US" altLang="zh-CN" sz="1800" b="1" kern="100" dirty="0">
                          <a:solidFill>
                            <a:srgbClr val="002060"/>
                          </a:solidFill>
                          <a:latin typeface="Times New Roman" panose="02020603050405020304"/>
                          <a:ea typeface="宋体" panose="02010600030101010101" pitchFamily="2" charset="-122"/>
                          <a:cs typeface="Times New Roman" panose="02020603050405020304"/>
                        </a:rPr>
                        <a:t>4</a:t>
                      </a:r>
                      <a:endParaRPr lang="en-US" altLang="zh-CN" sz="1800" b="1" kern="100" dirty="0">
                        <a:solidFill>
                          <a:srgbClr val="002060"/>
                        </a:solidFill>
                        <a:latin typeface="Times New Roman" panose="02020603050405020304"/>
                        <a:ea typeface="宋体" panose="02010600030101010101" pitchFamily="2"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r>
                        <a:rPr lang="en-US" altLang="zh-CN" sz="1800" b="1" kern="100" dirty="0">
                          <a:solidFill>
                            <a:srgbClr val="002060"/>
                          </a:solidFill>
                          <a:latin typeface="Times New Roman" panose="02020603050405020304"/>
                          <a:ea typeface="宋体" panose="02010600030101010101" pitchFamily="2" charset="-122"/>
                          <a:cs typeface="Times New Roman" panose="02020603050405020304"/>
                        </a:rPr>
                        <a:t>5</a:t>
                      </a:r>
                      <a:endParaRPr lang="en-US" altLang="zh-CN" sz="1800" b="1" kern="100" dirty="0">
                        <a:solidFill>
                          <a:srgbClr val="002060"/>
                        </a:solidFill>
                        <a:latin typeface="Times New Roman" panose="02020603050405020304"/>
                        <a:ea typeface="宋体" panose="02010600030101010101" pitchFamily="2"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r>
                        <a:rPr lang="en-US" altLang="zh-CN" sz="1800" b="1" kern="100" dirty="0">
                          <a:solidFill>
                            <a:srgbClr val="002060"/>
                          </a:solidFill>
                          <a:latin typeface="Times New Roman" panose="02020603050405020304"/>
                          <a:ea typeface="宋体" panose="02010600030101010101" pitchFamily="2" charset="-122"/>
                          <a:cs typeface="Times New Roman" panose="02020603050405020304"/>
                        </a:rPr>
                        <a:t>6</a:t>
                      </a:r>
                      <a:endParaRPr lang="en-US" altLang="zh-CN" sz="1800" b="1" kern="100" dirty="0">
                        <a:solidFill>
                          <a:srgbClr val="002060"/>
                        </a:solidFill>
                        <a:latin typeface="Times New Roman" panose="02020603050405020304"/>
                        <a:ea typeface="宋体" panose="02010600030101010101" pitchFamily="2"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r>
                        <a:rPr lang="en-US" altLang="zh-CN" sz="1800" b="1" kern="100" dirty="0">
                          <a:solidFill>
                            <a:srgbClr val="002060"/>
                          </a:solidFill>
                          <a:latin typeface="Times New Roman" panose="02020603050405020304"/>
                          <a:ea typeface="宋体" panose="02010600030101010101" pitchFamily="2" charset="-122"/>
                          <a:cs typeface="Times New Roman" panose="02020603050405020304"/>
                        </a:rPr>
                        <a:t>7</a:t>
                      </a:r>
                      <a:endParaRPr lang="en-US" altLang="zh-CN" sz="1800" b="1" kern="100" dirty="0">
                        <a:solidFill>
                          <a:srgbClr val="002060"/>
                        </a:solidFill>
                        <a:latin typeface="Times New Roman" panose="02020603050405020304"/>
                        <a:ea typeface="宋体" panose="02010600030101010101" pitchFamily="2"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r>
                        <a:rPr lang="en-US" altLang="zh-CN" sz="1800" b="1" kern="100" dirty="0">
                          <a:solidFill>
                            <a:srgbClr val="002060"/>
                          </a:solidFill>
                          <a:latin typeface="Times New Roman" panose="02020603050405020304"/>
                          <a:ea typeface="宋体" panose="02010600030101010101" pitchFamily="2" charset="-122"/>
                          <a:cs typeface="Times New Roman" panose="02020603050405020304"/>
                        </a:rPr>
                        <a:t>8</a:t>
                      </a:r>
                      <a:endParaRPr lang="en-US" altLang="zh-CN" sz="1800" b="1" kern="100" dirty="0">
                        <a:solidFill>
                          <a:srgbClr val="002060"/>
                        </a:solidFill>
                        <a:latin typeface="Times New Roman" panose="02020603050405020304"/>
                        <a:ea typeface="宋体" panose="02010600030101010101" pitchFamily="2"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r>
                        <a:rPr lang="en-US" altLang="zh-CN" sz="1800" b="1" kern="100" dirty="0">
                          <a:solidFill>
                            <a:srgbClr val="002060"/>
                          </a:solidFill>
                          <a:latin typeface="Times New Roman" panose="02020603050405020304"/>
                          <a:ea typeface="宋体" panose="02010600030101010101" pitchFamily="2" charset="-122"/>
                          <a:cs typeface="Times New Roman" panose="02020603050405020304"/>
                        </a:rPr>
                        <a:t>9</a:t>
                      </a:r>
                      <a:endParaRPr lang="en-US" altLang="zh-CN" sz="1800" b="1" kern="100" dirty="0">
                        <a:solidFill>
                          <a:srgbClr val="002060"/>
                        </a:solidFill>
                        <a:latin typeface="Times New Roman" panose="02020603050405020304"/>
                        <a:ea typeface="宋体" panose="02010600030101010101" pitchFamily="2"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r>
                        <a:rPr lang="en-US" altLang="zh-CN" sz="1800" b="1" kern="100" dirty="0">
                          <a:solidFill>
                            <a:srgbClr val="002060"/>
                          </a:solidFill>
                          <a:latin typeface="Times New Roman" panose="02020603050405020304"/>
                          <a:ea typeface="宋体" panose="02010600030101010101" pitchFamily="2" charset="-122"/>
                          <a:cs typeface="Times New Roman" panose="02020603050405020304"/>
                        </a:rPr>
                        <a:t>10</a:t>
                      </a:r>
                      <a:endParaRPr lang="en-US" altLang="zh-CN" sz="1800" b="1" kern="100" dirty="0">
                        <a:solidFill>
                          <a:srgbClr val="002060"/>
                        </a:solidFill>
                        <a:latin typeface="Times New Roman" panose="02020603050405020304"/>
                        <a:ea typeface="宋体" panose="02010600030101010101" pitchFamily="2"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r>
                        <a:rPr lang="zh-CN" sz="1800" b="1" kern="100" dirty="0">
                          <a:solidFill>
                            <a:srgbClr val="002060"/>
                          </a:solidFill>
                        </a:rPr>
                        <a:t>平均</a:t>
                      </a:r>
                      <a:endParaRPr lang="zh-CN" sz="1800" b="1" kern="100" dirty="0">
                        <a:solidFill>
                          <a:srgbClr val="002060"/>
                        </a:solidFill>
                        <a:latin typeface="Times New Roman" panose="02020603050405020304"/>
                        <a:ea typeface="宋体" panose="02010600030101010101" pitchFamily="2" charset="-122"/>
                        <a:cs typeface="Times New Roman" panose="02020603050405020304"/>
                      </a:endParaRPr>
                    </a:p>
                  </a:txBody>
                  <a:tcPr marL="68580" marR="68580" marT="0" marB="0" anchor="ctr">
                    <a:solidFill>
                      <a:schemeClr val="bg1"/>
                    </a:solidFill>
                  </a:tcPr>
                </a:tc>
              </a:tr>
              <a:tr h="857256">
                <a:tc>
                  <a:txBody>
                    <a:bodyPr/>
                    <a:lstStyle/>
                    <a:p>
                      <a:pPr algn="ctr">
                        <a:lnSpc>
                          <a:spcPct val="120000"/>
                        </a:lnSpc>
                        <a:spcAft>
                          <a:spcPts val="0"/>
                        </a:spcAft>
                      </a:pPr>
                      <a:r>
                        <a:rPr lang="zh-CN" sz="1800" b="1" kern="100" dirty="0">
                          <a:solidFill>
                            <a:srgbClr val="002060"/>
                          </a:solidFill>
                          <a:latin typeface="楷体" panose="02010609060101010101" pitchFamily="49" charset="-122"/>
                          <a:ea typeface="楷体" panose="02010609060101010101" pitchFamily="49" charset="-122"/>
                        </a:rPr>
                        <a:t>加热面热电势</a:t>
                      </a:r>
                      <a:r>
                        <a:rPr lang="en-US" sz="1800" b="1" kern="100" dirty="0" err="1">
                          <a:solidFill>
                            <a:srgbClr val="002060"/>
                          </a:solidFill>
                          <a:latin typeface="楷体" panose="02010609060101010101" pitchFamily="49" charset="-122"/>
                          <a:ea typeface="楷体" panose="02010609060101010101" pitchFamily="49" charset="-122"/>
                        </a:rPr>
                        <a:t>V</a:t>
                      </a:r>
                      <a:r>
                        <a:rPr lang="en-US" sz="1800" b="1" kern="100" baseline="-25000" dirty="0" err="1">
                          <a:solidFill>
                            <a:srgbClr val="002060"/>
                          </a:solidFill>
                          <a:latin typeface="楷体" panose="02010609060101010101" pitchFamily="49" charset="-122"/>
                          <a:ea typeface="楷体" panose="02010609060101010101" pitchFamily="49" charset="-122"/>
                        </a:rPr>
                        <a:t>h</a:t>
                      </a:r>
                      <a:r>
                        <a:rPr lang="en-US" sz="1800" b="1" kern="100" baseline="-25000" dirty="0">
                          <a:solidFill>
                            <a:srgbClr val="002060"/>
                          </a:solidFill>
                          <a:latin typeface="楷体" panose="02010609060101010101" pitchFamily="49" charset="-122"/>
                          <a:ea typeface="楷体" panose="02010609060101010101" pitchFamily="49" charset="-122"/>
                        </a:rPr>
                        <a:t> </a:t>
                      </a:r>
                      <a:r>
                        <a:rPr lang="en-US" sz="1800" b="1" kern="100" dirty="0">
                          <a:solidFill>
                            <a:srgbClr val="002060"/>
                          </a:solidFill>
                          <a:latin typeface="楷体" panose="02010609060101010101" pitchFamily="49" charset="-122"/>
                          <a:ea typeface="楷体" panose="02010609060101010101" pitchFamily="49" charset="-122"/>
                        </a:rPr>
                        <a:t>(mV)</a:t>
                      </a:r>
                      <a:endParaRPr lang="zh-CN" sz="1800" b="1" kern="100" dirty="0">
                        <a:solidFill>
                          <a:srgbClr val="002060"/>
                        </a:solidFill>
                        <a:latin typeface="楷体" panose="02010609060101010101" pitchFamily="49" charset="-122"/>
                        <a:ea typeface="楷体" panose="02010609060101010101" pitchFamily="49"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endParaRPr lang="en-US" sz="1050" kern="100">
                        <a:latin typeface="宋体" panose="02010600030101010101" pitchFamily="2" charset="-122"/>
                        <a:ea typeface="宋体" panose="02010600030101010101" pitchFamily="2"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endParaRPr lang="en-US" sz="1050" kern="100" dirty="0">
                        <a:latin typeface="宋体" panose="02010600030101010101" pitchFamily="2" charset="-122"/>
                        <a:ea typeface="宋体" panose="02010600030101010101" pitchFamily="2"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endParaRPr lang="en-US" sz="1050" kern="100" dirty="0">
                        <a:latin typeface="宋体" panose="02010600030101010101" pitchFamily="2" charset="-122"/>
                        <a:ea typeface="宋体" panose="02010600030101010101" pitchFamily="2"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endParaRPr lang="en-US" sz="1050" kern="100" dirty="0">
                        <a:latin typeface="宋体" panose="02010600030101010101" pitchFamily="2" charset="-122"/>
                        <a:ea typeface="宋体" panose="02010600030101010101" pitchFamily="2"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endParaRPr lang="en-US" sz="1050" kern="100" dirty="0">
                        <a:latin typeface="宋体" panose="02010600030101010101" pitchFamily="2" charset="-122"/>
                        <a:ea typeface="宋体" panose="02010600030101010101" pitchFamily="2"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endParaRPr lang="en-US" sz="1050" kern="100">
                        <a:latin typeface="宋体" panose="02010600030101010101" pitchFamily="2" charset="-122"/>
                        <a:ea typeface="宋体" panose="02010600030101010101" pitchFamily="2"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endParaRPr lang="en-US" sz="1050" kern="100">
                        <a:latin typeface="宋体" panose="02010600030101010101" pitchFamily="2" charset="-122"/>
                        <a:ea typeface="宋体" panose="02010600030101010101" pitchFamily="2"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endParaRPr lang="en-US" sz="1050" kern="100">
                        <a:latin typeface="宋体" panose="02010600030101010101" pitchFamily="2" charset="-122"/>
                        <a:ea typeface="宋体" panose="02010600030101010101" pitchFamily="2"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endParaRPr lang="en-US" sz="1050" kern="100">
                        <a:latin typeface="宋体" panose="02010600030101010101" pitchFamily="2" charset="-122"/>
                        <a:ea typeface="宋体" panose="02010600030101010101" pitchFamily="2"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endParaRPr lang="en-US" sz="1050" kern="100">
                        <a:latin typeface="宋体" panose="02010600030101010101" pitchFamily="2" charset="-122"/>
                        <a:ea typeface="宋体" panose="02010600030101010101" pitchFamily="2"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r>
                        <a:rPr lang="zh-CN" sz="1050" kern="100"/>
                        <a:t>——</a:t>
                      </a:r>
                      <a:endParaRPr lang="zh-CN" sz="1050" kern="100">
                        <a:latin typeface="Times New Roman" panose="02020603050405020304"/>
                        <a:ea typeface="宋体" panose="02010600030101010101" pitchFamily="2" charset="-122"/>
                        <a:cs typeface="Times New Roman" panose="02020603050405020304"/>
                      </a:endParaRPr>
                    </a:p>
                  </a:txBody>
                  <a:tcPr marL="68580" marR="68580" marT="0" marB="0" anchor="ctr">
                    <a:solidFill>
                      <a:schemeClr val="bg1"/>
                    </a:solidFill>
                  </a:tcPr>
                </a:tc>
              </a:tr>
              <a:tr h="857256">
                <a:tc>
                  <a:txBody>
                    <a:bodyPr/>
                    <a:lstStyle/>
                    <a:p>
                      <a:pPr algn="ctr">
                        <a:lnSpc>
                          <a:spcPct val="120000"/>
                        </a:lnSpc>
                        <a:spcAft>
                          <a:spcPts val="0"/>
                        </a:spcAft>
                      </a:pPr>
                      <a:r>
                        <a:rPr lang="zh-CN" sz="1800" b="1" kern="100" dirty="0">
                          <a:solidFill>
                            <a:srgbClr val="002060"/>
                          </a:solidFill>
                          <a:latin typeface="楷体" panose="02010609060101010101" pitchFamily="49" charset="-122"/>
                          <a:ea typeface="楷体" panose="02010609060101010101" pitchFamily="49" charset="-122"/>
                        </a:rPr>
                        <a:t>中心面热电势</a:t>
                      </a:r>
                      <a:r>
                        <a:rPr lang="en-US" sz="1800" b="1" kern="100" dirty="0" err="1">
                          <a:solidFill>
                            <a:srgbClr val="002060"/>
                          </a:solidFill>
                          <a:latin typeface="楷体" panose="02010609060101010101" pitchFamily="49" charset="-122"/>
                          <a:ea typeface="楷体" panose="02010609060101010101" pitchFamily="49" charset="-122"/>
                        </a:rPr>
                        <a:t>V</a:t>
                      </a:r>
                      <a:r>
                        <a:rPr lang="en-US" sz="1800" b="1" kern="100" baseline="-25000" dirty="0" err="1">
                          <a:solidFill>
                            <a:srgbClr val="002060"/>
                          </a:solidFill>
                          <a:latin typeface="楷体" panose="02010609060101010101" pitchFamily="49" charset="-122"/>
                          <a:ea typeface="楷体" panose="02010609060101010101" pitchFamily="49" charset="-122"/>
                        </a:rPr>
                        <a:t>c</a:t>
                      </a:r>
                      <a:r>
                        <a:rPr lang="en-US" sz="1800" b="1" kern="100" baseline="-25000" dirty="0">
                          <a:solidFill>
                            <a:srgbClr val="002060"/>
                          </a:solidFill>
                          <a:latin typeface="楷体" panose="02010609060101010101" pitchFamily="49" charset="-122"/>
                          <a:ea typeface="楷体" panose="02010609060101010101" pitchFamily="49" charset="-122"/>
                        </a:rPr>
                        <a:t> </a:t>
                      </a:r>
                      <a:r>
                        <a:rPr lang="en-US" sz="1800" b="1" kern="100" dirty="0">
                          <a:solidFill>
                            <a:srgbClr val="002060"/>
                          </a:solidFill>
                          <a:latin typeface="楷体" panose="02010609060101010101" pitchFamily="49" charset="-122"/>
                          <a:ea typeface="楷体" panose="02010609060101010101" pitchFamily="49" charset="-122"/>
                        </a:rPr>
                        <a:t>(mV)</a:t>
                      </a:r>
                      <a:endParaRPr lang="zh-CN" sz="1800" b="1" kern="100" dirty="0">
                        <a:solidFill>
                          <a:srgbClr val="002060"/>
                        </a:solidFill>
                        <a:latin typeface="楷体" panose="02010609060101010101" pitchFamily="49" charset="-122"/>
                        <a:ea typeface="楷体" panose="02010609060101010101" pitchFamily="49"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endParaRPr lang="en-US" sz="1050" kern="100">
                        <a:latin typeface="宋体" panose="02010600030101010101" pitchFamily="2" charset="-122"/>
                        <a:ea typeface="宋体" panose="02010600030101010101" pitchFamily="2"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endParaRPr lang="en-US" sz="1050" kern="100">
                        <a:latin typeface="宋体" panose="02010600030101010101" pitchFamily="2" charset="-122"/>
                        <a:ea typeface="宋体" panose="02010600030101010101" pitchFamily="2"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endParaRPr lang="en-US" sz="1050" kern="100">
                        <a:latin typeface="宋体" panose="02010600030101010101" pitchFamily="2" charset="-122"/>
                        <a:ea typeface="宋体" panose="02010600030101010101" pitchFamily="2"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endParaRPr lang="en-US" sz="1050" kern="100">
                        <a:latin typeface="宋体" panose="02010600030101010101" pitchFamily="2" charset="-122"/>
                        <a:ea typeface="宋体" panose="02010600030101010101" pitchFamily="2"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endParaRPr lang="en-US" sz="1050" kern="100">
                        <a:latin typeface="宋体" panose="02010600030101010101" pitchFamily="2" charset="-122"/>
                        <a:ea typeface="宋体" panose="02010600030101010101" pitchFamily="2"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endParaRPr lang="en-US" sz="1050" kern="100">
                        <a:latin typeface="宋体" panose="02010600030101010101" pitchFamily="2" charset="-122"/>
                        <a:ea typeface="宋体" panose="02010600030101010101" pitchFamily="2"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endParaRPr lang="en-US" sz="1050" kern="100">
                        <a:latin typeface="宋体" panose="02010600030101010101" pitchFamily="2" charset="-122"/>
                        <a:ea typeface="宋体" panose="02010600030101010101" pitchFamily="2"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endParaRPr lang="en-US" sz="1050" kern="100">
                        <a:latin typeface="宋体" panose="02010600030101010101" pitchFamily="2" charset="-122"/>
                        <a:ea typeface="宋体" panose="02010600030101010101" pitchFamily="2"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endParaRPr lang="en-US" sz="1050" kern="100">
                        <a:latin typeface="宋体" panose="02010600030101010101" pitchFamily="2" charset="-122"/>
                        <a:ea typeface="宋体" panose="02010600030101010101" pitchFamily="2"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endParaRPr lang="en-US" sz="1050" kern="100">
                        <a:latin typeface="宋体" panose="02010600030101010101" pitchFamily="2" charset="-122"/>
                        <a:ea typeface="宋体" panose="02010600030101010101" pitchFamily="2"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r>
                        <a:rPr lang="zh-CN" sz="1050" kern="100"/>
                        <a:t>——</a:t>
                      </a:r>
                      <a:endParaRPr lang="zh-CN" sz="1050" kern="100">
                        <a:latin typeface="Times New Roman" panose="02020603050405020304"/>
                        <a:ea typeface="宋体" panose="02010600030101010101" pitchFamily="2" charset="-122"/>
                        <a:cs typeface="Times New Roman" panose="02020603050405020304"/>
                      </a:endParaRPr>
                    </a:p>
                  </a:txBody>
                  <a:tcPr marL="68580" marR="68580" marT="0" marB="0" anchor="ctr">
                    <a:solidFill>
                      <a:schemeClr val="bg1"/>
                    </a:solidFill>
                  </a:tcPr>
                </a:tc>
              </a:tr>
              <a:tr h="857256">
                <a:tc>
                  <a:txBody>
                    <a:bodyPr/>
                    <a:lstStyle/>
                    <a:p>
                      <a:pPr algn="ctr">
                        <a:lnSpc>
                          <a:spcPct val="120000"/>
                        </a:lnSpc>
                        <a:spcAft>
                          <a:spcPts val="0"/>
                        </a:spcAft>
                      </a:pPr>
                      <a:r>
                        <a:rPr lang="zh-CN" sz="1800" b="1" kern="100" dirty="0">
                          <a:solidFill>
                            <a:srgbClr val="002060"/>
                          </a:solidFill>
                          <a:latin typeface="楷体" panose="02010609060101010101" pitchFamily="49" charset="-122"/>
                          <a:ea typeface="楷体" panose="02010609060101010101" pitchFamily="49" charset="-122"/>
                        </a:rPr>
                        <a:t>两面热电势之差</a:t>
                      </a:r>
                      <a:r>
                        <a:rPr lang="en-US" sz="1800" b="1" kern="100" dirty="0" err="1">
                          <a:solidFill>
                            <a:srgbClr val="002060"/>
                          </a:solidFill>
                          <a:latin typeface="楷体" panose="02010609060101010101" pitchFamily="49" charset="-122"/>
                          <a:ea typeface="楷体" panose="02010609060101010101" pitchFamily="49" charset="-122"/>
                        </a:rPr>
                        <a:t>V</a:t>
                      </a:r>
                      <a:r>
                        <a:rPr lang="en-US" sz="1800" b="1" kern="100" baseline="-25000" dirty="0" err="1">
                          <a:solidFill>
                            <a:srgbClr val="002060"/>
                          </a:solidFill>
                          <a:latin typeface="楷体" panose="02010609060101010101" pitchFamily="49" charset="-122"/>
                          <a:ea typeface="楷体" panose="02010609060101010101" pitchFamily="49" charset="-122"/>
                        </a:rPr>
                        <a:t>t</a:t>
                      </a:r>
                      <a:r>
                        <a:rPr lang="en-US" sz="1800" b="1" kern="100" baseline="-25000" dirty="0">
                          <a:solidFill>
                            <a:srgbClr val="002060"/>
                          </a:solidFill>
                          <a:latin typeface="楷体" panose="02010609060101010101" pitchFamily="49" charset="-122"/>
                          <a:ea typeface="楷体" panose="02010609060101010101" pitchFamily="49" charset="-122"/>
                        </a:rPr>
                        <a:t> </a:t>
                      </a:r>
                      <a:r>
                        <a:rPr lang="en-US" sz="1800" b="1" kern="100" dirty="0">
                          <a:solidFill>
                            <a:srgbClr val="002060"/>
                          </a:solidFill>
                          <a:latin typeface="楷体" panose="02010609060101010101" pitchFamily="49" charset="-122"/>
                          <a:ea typeface="楷体" panose="02010609060101010101" pitchFamily="49" charset="-122"/>
                        </a:rPr>
                        <a:t>(mV)</a:t>
                      </a:r>
                      <a:endParaRPr lang="zh-CN" sz="1800" b="1" kern="100" dirty="0">
                        <a:solidFill>
                          <a:srgbClr val="002060"/>
                        </a:solidFill>
                        <a:latin typeface="楷体" panose="02010609060101010101" pitchFamily="49" charset="-122"/>
                        <a:ea typeface="楷体" panose="02010609060101010101" pitchFamily="49"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endParaRPr lang="en-US" sz="1050" kern="100">
                        <a:latin typeface="宋体" panose="02010600030101010101" pitchFamily="2" charset="-122"/>
                        <a:ea typeface="宋体" panose="02010600030101010101" pitchFamily="2"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endParaRPr lang="en-US" sz="1050" kern="100">
                        <a:latin typeface="宋体" panose="02010600030101010101" pitchFamily="2" charset="-122"/>
                        <a:ea typeface="宋体" panose="02010600030101010101" pitchFamily="2"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endParaRPr lang="en-US" sz="1050" kern="100">
                        <a:latin typeface="宋体" panose="02010600030101010101" pitchFamily="2" charset="-122"/>
                        <a:ea typeface="宋体" panose="02010600030101010101" pitchFamily="2"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endParaRPr lang="en-US" sz="1050" kern="100">
                        <a:latin typeface="宋体" panose="02010600030101010101" pitchFamily="2" charset="-122"/>
                        <a:ea typeface="宋体" panose="02010600030101010101" pitchFamily="2"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endParaRPr lang="en-US" sz="1050" kern="100">
                        <a:latin typeface="宋体" panose="02010600030101010101" pitchFamily="2" charset="-122"/>
                        <a:ea typeface="宋体" panose="02010600030101010101" pitchFamily="2"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endParaRPr lang="en-US" sz="1050" kern="100">
                        <a:latin typeface="宋体" panose="02010600030101010101" pitchFamily="2" charset="-122"/>
                        <a:ea typeface="宋体" panose="02010600030101010101" pitchFamily="2"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endParaRPr lang="en-US" sz="1050" kern="100">
                        <a:latin typeface="宋体" panose="02010600030101010101" pitchFamily="2" charset="-122"/>
                        <a:ea typeface="宋体" panose="02010600030101010101" pitchFamily="2"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endParaRPr lang="en-US" sz="1050" kern="100">
                        <a:latin typeface="宋体" panose="02010600030101010101" pitchFamily="2" charset="-122"/>
                        <a:ea typeface="宋体" panose="02010600030101010101" pitchFamily="2"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endParaRPr lang="en-US" sz="1050" kern="100">
                        <a:latin typeface="宋体" panose="02010600030101010101" pitchFamily="2" charset="-122"/>
                        <a:ea typeface="宋体" panose="02010600030101010101" pitchFamily="2"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endParaRPr lang="en-US" sz="1050" kern="100">
                        <a:latin typeface="宋体" panose="02010600030101010101" pitchFamily="2" charset="-122"/>
                        <a:ea typeface="宋体" panose="02010600030101010101" pitchFamily="2"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endParaRPr lang="en-US" sz="1050" kern="100">
                        <a:latin typeface="宋体" panose="02010600030101010101" pitchFamily="2" charset="-122"/>
                        <a:ea typeface="宋体" panose="02010600030101010101" pitchFamily="2" charset="-122"/>
                        <a:cs typeface="Times New Roman" panose="02020603050405020304"/>
                      </a:endParaRPr>
                    </a:p>
                  </a:txBody>
                  <a:tcPr marL="68580" marR="68580" marT="0" marB="0" anchor="ctr">
                    <a:solidFill>
                      <a:schemeClr val="bg1"/>
                    </a:solidFill>
                  </a:tcPr>
                </a:tc>
              </a:tr>
              <a:tr h="857256">
                <a:tc>
                  <a:txBody>
                    <a:bodyPr/>
                    <a:lstStyle/>
                    <a:p>
                      <a:pPr algn="ctr">
                        <a:lnSpc>
                          <a:spcPct val="120000"/>
                        </a:lnSpc>
                        <a:spcAft>
                          <a:spcPts val="0"/>
                        </a:spcAft>
                      </a:pPr>
                      <a:r>
                        <a:rPr lang="en-US" sz="1800" b="1" kern="100" dirty="0">
                          <a:solidFill>
                            <a:srgbClr val="002060"/>
                          </a:solidFill>
                          <a:latin typeface="楷体" panose="02010609060101010101" pitchFamily="49" charset="-122"/>
                          <a:ea typeface="楷体" panose="02010609060101010101" pitchFamily="49" charset="-122"/>
                        </a:rPr>
                        <a:t>5</a:t>
                      </a:r>
                      <a:r>
                        <a:rPr lang="zh-CN" sz="1800" b="1" kern="100" dirty="0">
                          <a:solidFill>
                            <a:srgbClr val="002060"/>
                          </a:solidFill>
                          <a:latin typeface="楷体" panose="02010609060101010101" pitchFamily="49" charset="-122"/>
                          <a:ea typeface="楷体" panose="02010609060101010101" pitchFamily="49" charset="-122"/>
                        </a:rPr>
                        <a:t>分钟热电势升高</a:t>
                      </a:r>
                      <a:r>
                        <a:rPr lang="en-US" sz="1800" b="1" kern="100" dirty="0" err="1">
                          <a:solidFill>
                            <a:srgbClr val="002060"/>
                          </a:solidFill>
                          <a:latin typeface="楷体" panose="02010609060101010101" pitchFamily="49" charset="-122"/>
                          <a:ea typeface="楷体" panose="02010609060101010101" pitchFamily="49" charset="-122"/>
                        </a:rPr>
                        <a:t>ΔV</a:t>
                      </a:r>
                      <a:r>
                        <a:rPr lang="en-US" sz="1800" b="1" kern="100" baseline="-25000" dirty="0" err="1">
                          <a:solidFill>
                            <a:srgbClr val="002060"/>
                          </a:solidFill>
                          <a:latin typeface="楷体" panose="02010609060101010101" pitchFamily="49" charset="-122"/>
                          <a:ea typeface="楷体" panose="02010609060101010101" pitchFamily="49" charset="-122"/>
                        </a:rPr>
                        <a:t>h</a:t>
                      </a:r>
                      <a:r>
                        <a:rPr lang="en-US" sz="1800" b="1" kern="100" dirty="0">
                          <a:solidFill>
                            <a:srgbClr val="002060"/>
                          </a:solidFill>
                          <a:latin typeface="楷体" panose="02010609060101010101" pitchFamily="49" charset="-122"/>
                          <a:ea typeface="楷体" panose="02010609060101010101" pitchFamily="49" charset="-122"/>
                        </a:rPr>
                        <a:t>=V</a:t>
                      </a:r>
                      <a:r>
                        <a:rPr lang="en-US" sz="1800" b="1" kern="100" baseline="-25000" dirty="0">
                          <a:solidFill>
                            <a:srgbClr val="002060"/>
                          </a:solidFill>
                          <a:latin typeface="楷体" panose="02010609060101010101" pitchFamily="49" charset="-122"/>
                          <a:ea typeface="楷体" panose="02010609060101010101" pitchFamily="49" charset="-122"/>
                        </a:rPr>
                        <a:t>i+5</a:t>
                      </a:r>
                      <a:r>
                        <a:rPr lang="zh-CN" sz="1800" b="1" kern="100" dirty="0">
                          <a:solidFill>
                            <a:srgbClr val="002060"/>
                          </a:solidFill>
                          <a:latin typeface="楷体" panose="02010609060101010101" pitchFamily="49" charset="-122"/>
                          <a:ea typeface="楷体" panose="02010609060101010101" pitchFamily="49" charset="-122"/>
                        </a:rPr>
                        <a:t>－</a:t>
                      </a:r>
                      <a:r>
                        <a:rPr lang="en-US" sz="1800" b="1" kern="100" dirty="0">
                          <a:solidFill>
                            <a:srgbClr val="002060"/>
                          </a:solidFill>
                          <a:latin typeface="楷体" panose="02010609060101010101" pitchFamily="49" charset="-122"/>
                          <a:ea typeface="楷体" panose="02010609060101010101" pitchFamily="49" charset="-122"/>
                        </a:rPr>
                        <a:t>V</a:t>
                      </a:r>
                      <a:r>
                        <a:rPr lang="en-US" sz="1800" b="1" kern="100" baseline="-25000" dirty="0">
                          <a:solidFill>
                            <a:srgbClr val="002060"/>
                          </a:solidFill>
                          <a:latin typeface="楷体" panose="02010609060101010101" pitchFamily="49" charset="-122"/>
                          <a:ea typeface="楷体" panose="02010609060101010101" pitchFamily="49" charset="-122"/>
                        </a:rPr>
                        <a:t>i </a:t>
                      </a:r>
                      <a:r>
                        <a:rPr lang="en-US" sz="1800" b="1" kern="100" dirty="0">
                          <a:solidFill>
                            <a:srgbClr val="002060"/>
                          </a:solidFill>
                          <a:latin typeface="楷体" panose="02010609060101010101" pitchFamily="49" charset="-122"/>
                          <a:ea typeface="楷体" panose="02010609060101010101" pitchFamily="49" charset="-122"/>
                        </a:rPr>
                        <a:t>(mV)</a:t>
                      </a:r>
                      <a:endParaRPr lang="zh-CN" sz="1800" b="1" kern="100" dirty="0">
                        <a:solidFill>
                          <a:srgbClr val="002060"/>
                        </a:solidFill>
                        <a:latin typeface="楷体" panose="02010609060101010101" pitchFamily="49" charset="-122"/>
                        <a:ea typeface="楷体" panose="02010609060101010101" pitchFamily="49" charset="-122"/>
                        <a:cs typeface="Times New Roman" panose="02020603050405020304"/>
                      </a:endParaRPr>
                    </a:p>
                  </a:txBody>
                  <a:tcPr marL="0" marR="0" marT="0" marB="0" anchor="ctr">
                    <a:solidFill>
                      <a:schemeClr val="bg1"/>
                    </a:solidFill>
                  </a:tcPr>
                </a:tc>
                <a:tc>
                  <a:txBody>
                    <a:bodyPr/>
                    <a:lstStyle/>
                    <a:p>
                      <a:pPr algn="ctr">
                        <a:lnSpc>
                          <a:spcPct val="120000"/>
                        </a:lnSpc>
                        <a:spcAft>
                          <a:spcPts val="0"/>
                        </a:spcAft>
                      </a:pPr>
                      <a:endParaRPr lang="en-US" sz="1050" kern="100">
                        <a:latin typeface="宋体" panose="02010600030101010101" pitchFamily="2" charset="-122"/>
                        <a:ea typeface="宋体" panose="02010600030101010101" pitchFamily="2"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endParaRPr lang="en-US" sz="1050" kern="100">
                        <a:latin typeface="宋体" panose="02010600030101010101" pitchFamily="2" charset="-122"/>
                        <a:ea typeface="宋体" panose="02010600030101010101" pitchFamily="2"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endParaRPr lang="en-US" sz="1050" kern="100">
                        <a:latin typeface="宋体" panose="02010600030101010101" pitchFamily="2" charset="-122"/>
                        <a:ea typeface="宋体" panose="02010600030101010101" pitchFamily="2"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endParaRPr lang="en-US" sz="1050" kern="100" dirty="0">
                        <a:latin typeface="宋体" panose="02010600030101010101" pitchFamily="2" charset="-122"/>
                        <a:ea typeface="宋体" panose="02010600030101010101" pitchFamily="2"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endParaRPr lang="en-US" sz="1050" kern="100">
                        <a:latin typeface="宋体" panose="02010600030101010101" pitchFamily="2" charset="-122"/>
                        <a:ea typeface="宋体" panose="02010600030101010101" pitchFamily="2"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r>
                        <a:rPr lang="zh-CN" sz="1050" kern="100"/>
                        <a:t>——</a:t>
                      </a:r>
                      <a:endParaRPr lang="zh-CN" sz="1050" kern="100">
                        <a:latin typeface="Times New Roman" panose="02020603050405020304"/>
                        <a:ea typeface="宋体" panose="02010600030101010101" pitchFamily="2"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r>
                        <a:rPr lang="zh-CN" sz="1050" kern="100"/>
                        <a:t>——</a:t>
                      </a:r>
                      <a:endParaRPr lang="zh-CN" sz="1050" kern="100">
                        <a:latin typeface="Times New Roman" panose="02020603050405020304"/>
                        <a:ea typeface="宋体" panose="02010600030101010101" pitchFamily="2"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r>
                        <a:rPr lang="zh-CN" sz="1050" kern="100"/>
                        <a:t>——</a:t>
                      </a:r>
                      <a:endParaRPr lang="zh-CN" sz="1050" kern="100">
                        <a:latin typeface="Times New Roman" panose="02020603050405020304"/>
                        <a:ea typeface="宋体" panose="02010600030101010101" pitchFamily="2"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r>
                        <a:rPr lang="zh-CN" sz="1050" kern="100"/>
                        <a:t>——</a:t>
                      </a:r>
                      <a:endParaRPr lang="zh-CN" sz="1050" kern="100">
                        <a:latin typeface="Times New Roman" panose="02020603050405020304"/>
                        <a:ea typeface="宋体" panose="02010600030101010101" pitchFamily="2"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r>
                        <a:rPr lang="zh-CN" sz="1050" kern="100"/>
                        <a:t>——</a:t>
                      </a:r>
                      <a:endParaRPr lang="zh-CN" sz="1050" kern="100">
                        <a:latin typeface="Times New Roman" panose="02020603050405020304"/>
                        <a:ea typeface="宋体" panose="02010600030101010101" pitchFamily="2" charset="-122"/>
                        <a:cs typeface="Times New Roman" panose="02020603050405020304"/>
                      </a:endParaRPr>
                    </a:p>
                  </a:txBody>
                  <a:tcPr marL="68580" marR="68580" marT="0" marB="0" anchor="ctr">
                    <a:solidFill>
                      <a:schemeClr val="bg1"/>
                    </a:solidFill>
                  </a:tcPr>
                </a:tc>
                <a:tc>
                  <a:txBody>
                    <a:bodyPr/>
                    <a:lstStyle/>
                    <a:p>
                      <a:pPr algn="ctr">
                        <a:lnSpc>
                          <a:spcPct val="120000"/>
                        </a:lnSpc>
                        <a:spcAft>
                          <a:spcPts val="0"/>
                        </a:spcAft>
                      </a:pPr>
                      <a:endParaRPr lang="en-US" sz="1050" kern="100" dirty="0">
                        <a:latin typeface="宋体" panose="02010600030101010101" pitchFamily="2" charset="-122"/>
                        <a:ea typeface="宋体" panose="02010600030101010101" pitchFamily="2" charset="-122"/>
                        <a:cs typeface="Times New Roman" panose="02020603050405020304"/>
                      </a:endParaRPr>
                    </a:p>
                  </a:txBody>
                  <a:tcPr marL="68580" marR="68580" marT="0" marB="0" anchor="ctr">
                    <a:solidFill>
                      <a:schemeClr val="bg1"/>
                    </a:solidFill>
                  </a:tcPr>
                </a:tc>
              </a:tr>
            </a:tbl>
          </a:graphicData>
        </a:graphic>
      </p:graphicFrame>
      <p:sp>
        <p:nvSpPr>
          <p:cNvPr id="37889" name="Rectangle 1"/>
          <p:cNvSpPr>
            <a:spLocks noChangeArrowheads="1"/>
          </p:cNvSpPr>
          <p:nvPr/>
        </p:nvSpPr>
        <p:spPr bwMode="auto">
          <a:xfrm>
            <a:off x="139301" y="86256"/>
            <a:ext cx="7622540" cy="119888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数据表格</a:t>
            </a:r>
            <a:endParaRPr kumimoji="0" lang="en-US" altLang="zh-CN" sz="2400" b="1" i="0" u="none" strike="noStrike" cap="none" normalizeH="0" baseline="0" dirty="0" smtClean="0">
              <a:ln>
                <a:noFill/>
              </a:ln>
              <a:solidFill>
                <a:srgbClr val="FF0000"/>
              </a:solidFill>
              <a:effectLst/>
              <a:latin typeface="楷体" panose="02010609060101010101" pitchFamily="49" charset="-122"/>
              <a:ea typeface="楷体" panose="020106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加热电压</a:t>
            </a:r>
            <a:r>
              <a:rPr kumimoji="0" lang="en-US" altLang="zh-CN" sz="2400" b="1" i="1"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V </a:t>
            </a:r>
            <a:r>
              <a:rPr kumimoji="0" lang="en-US" altLang="zh-CN"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    </a:t>
            </a:r>
            <a:r>
              <a:rPr kumimoji="0" lang="zh-CN" altLang="en-US"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t>
            </a:r>
            <a:r>
              <a:rPr kumimoji="0" lang="en-US" altLang="zh-CN"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V</a:t>
            </a:r>
            <a:r>
              <a:rPr kumimoji="0" lang="zh-CN" altLang="en-US"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t>
            </a:r>
            <a:endParaRPr kumimoji="0" lang="en-US" altLang="zh-CN"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p>
            <a:pPr lvl="0" fontAlgn="base">
              <a:spcBef>
                <a:spcPct val="0"/>
              </a:spcBef>
              <a:spcAft>
                <a:spcPct val="0"/>
              </a:spcAft>
            </a:pPr>
            <a:r>
              <a:rPr kumimoji="0" lang="zh-CN" altLang="en-US"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加热膜电阻</a:t>
            </a:r>
            <a:r>
              <a:rPr kumimoji="0" lang="en-US" altLang="zh-CN" sz="2400" b="1" i="1"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r </a:t>
            </a:r>
            <a:r>
              <a:rPr kumimoji="0" lang="en-US" altLang="zh-CN"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 </a:t>
            </a:r>
            <a:r>
              <a:rPr lang="en-US" altLang="zh-CN" sz="2400" b="1" dirty="0" smtClean="0">
                <a:latin typeface="楷体" panose="02010609060101010101" pitchFamily="49" charset="-122"/>
                <a:ea typeface="楷体" panose="02010609060101010101" pitchFamily="49" charset="-122"/>
              </a:rPr>
              <a:t>113.1</a:t>
            </a:r>
            <a:r>
              <a:rPr kumimoji="0" lang="zh-CN" altLang="en-US"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t>
            </a:r>
            <a:r>
              <a:rPr kumimoji="0" lang="zh-CN" altLang="en-US"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sym typeface="Symbol" panose="05050102010706020507" pitchFamily="18" charset="2"/>
              </a:rPr>
              <a:t></a:t>
            </a:r>
            <a:r>
              <a:rPr kumimoji="0" lang="zh-CN" altLang="en-US"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），试样厚度</a:t>
            </a:r>
            <a:r>
              <a:rPr kumimoji="0" lang="en-US" altLang="zh-CN" sz="2400" b="1" i="1"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sym typeface="Symbol" panose="05050102010706020507" pitchFamily="18" charset="2"/>
              </a:rPr>
              <a:t>R </a:t>
            </a:r>
            <a:r>
              <a:rPr kumimoji="0" lang="en-US" altLang="zh-CN"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sym typeface="Symbol" panose="05050102010706020507" pitchFamily="18" charset="2"/>
              </a:rPr>
              <a:t>= 0.010</a:t>
            </a:r>
            <a:r>
              <a:rPr kumimoji="0" lang="zh-CN" altLang="en-US"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sym typeface="Symbol" panose="05050102010706020507" pitchFamily="18" charset="2"/>
              </a:rPr>
              <a:t>（</a:t>
            </a:r>
            <a:r>
              <a:rPr kumimoji="0" lang="en-US" altLang="zh-CN"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sym typeface="Symbol" panose="05050102010706020507" pitchFamily="18" charset="2"/>
              </a:rPr>
              <a:t>m</a:t>
            </a:r>
            <a:r>
              <a:rPr kumimoji="0" lang="zh-CN" altLang="en-US"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sym typeface="Symbol" panose="05050102010706020507" pitchFamily="18" charset="2"/>
              </a:rPr>
              <a:t>）</a:t>
            </a:r>
            <a:endParaRPr kumimoji="0" lang="zh-CN" altLang="en-US" sz="24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sym typeface="Symbol" panose="05050102010706020507" pitchFamily="18" charset="2"/>
            </a:endParaRPr>
          </a:p>
        </p:txBody>
      </p:sp>
      <p:cxnSp>
        <p:nvCxnSpPr>
          <p:cNvPr id="2" name="肘形连接符 1"/>
          <p:cNvCxnSpPr/>
          <p:nvPr/>
        </p:nvCxnSpPr>
        <p:spPr>
          <a:xfrm>
            <a:off x="1235710" y="5889625"/>
            <a:ext cx="956945" cy="708025"/>
          </a:xfrm>
          <a:prstGeom prst="bentConnector3">
            <a:avLst>
              <a:gd name="adj1" fmla="val 50033"/>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414905" y="6212840"/>
            <a:ext cx="2216150" cy="645160"/>
          </a:xfrm>
          <a:prstGeom prst="rect">
            <a:avLst/>
          </a:prstGeom>
          <a:noFill/>
        </p:spPr>
        <p:txBody>
          <a:bodyPr wrap="square" rtlCol="0">
            <a:spAutoFit/>
            <a:scene3d>
              <a:camera prst="orthographicFront"/>
              <a:lightRig rig="threePt" dir="t"/>
            </a:scene3d>
          </a:bodyPr>
          <a:p>
            <a:r>
              <a:rPr lang="zh-CN" altLang="en-US" b="1">
                <a:solidFill>
                  <a:schemeClr val="accent1"/>
                </a:solidFill>
                <a:effectLst>
                  <a:outerShdw blurRad="38100" dist="25400" dir="5400000" algn="ctr" rotWithShape="0">
                    <a:srgbClr val="6E747A">
                      <a:alpha val="43000"/>
                    </a:srgbClr>
                  </a:outerShdw>
                </a:effectLst>
              </a:rPr>
              <a:t>最后这一行是测量比热的。</a:t>
            </a:r>
            <a:endParaRPr lang="zh-CN" altLang="en-US" b="1">
              <a:solidFill>
                <a:schemeClr val="accent1"/>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2620" y="285750"/>
            <a:ext cx="2137410" cy="645160"/>
          </a:xfrm>
          <a:prstGeom prst="rect">
            <a:avLst/>
          </a:prstGeom>
        </p:spPr>
        <p:txBody>
          <a:bodyPr wrap="square">
            <a:spAutoFit/>
          </a:bodyPr>
          <a:lstStyle/>
          <a:p>
            <a:pPr lvl="0" fontAlgn="base">
              <a:spcBef>
                <a:spcPct val="0"/>
              </a:spcBef>
              <a:spcAft>
                <a:spcPct val="0"/>
              </a:spcAft>
            </a:pPr>
            <a:r>
              <a:rPr lang="zh-CN" altLang="en-US" sz="36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rPr>
              <a:t>数据处理</a:t>
            </a:r>
            <a:endParaRPr lang="zh-CN" altLang="en-US" sz="3600" b="1" dirty="0" smtClean="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p:txBody>
      </p:sp>
      <p:graphicFrame>
        <p:nvGraphicFramePr>
          <p:cNvPr id="39938" name="对象 20"/>
          <p:cNvGraphicFramePr>
            <a:graphicFrameLocks noChangeAspect="1"/>
          </p:cNvGraphicFramePr>
          <p:nvPr/>
        </p:nvGraphicFramePr>
        <p:xfrm>
          <a:off x="3101975" y="2943225"/>
          <a:ext cx="4281488" cy="969963"/>
        </p:xfrm>
        <a:graphic>
          <a:graphicData uri="http://schemas.openxmlformats.org/presentationml/2006/ole">
            <mc:AlternateContent xmlns:mc="http://schemas.openxmlformats.org/markup-compatibility/2006">
              <mc:Choice xmlns:v="urn:schemas-microsoft-com:vml" Requires="v">
                <p:oleObj spid="_x0000_s7169" name="公式" r:id="rId1" imgW="42062400" imgH="9448800" progId="">
                  <p:embed/>
                </p:oleObj>
              </mc:Choice>
              <mc:Fallback>
                <p:oleObj name="公式" r:id="rId1" imgW="42062400" imgH="9448800" progId="">
                  <p:embed/>
                  <p:pic>
                    <p:nvPicPr>
                      <p:cNvPr id="0" name="对象 20" descr="image23"/>
                      <p:cNvPicPr>
                        <a:picLocks noChangeAspect="1"/>
                      </p:cNvPicPr>
                      <p:nvPr/>
                    </p:nvPicPr>
                    <p:blipFill>
                      <a:blip r:embed="rId2"/>
                      <a:stretch>
                        <a:fillRect/>
                      </a:stretch>
                    </p:blipFill>
                    <p:spPr>
                      <a:xfrm>
                        <a:off x="3101975" y="2943225"/>
                        <a:ext cx="4281488" cy="969963"/>
                      </a:xfrm>
                      <a:prstGeom prst="rect">
                        <a:avLst/>
                      </a:prstGeom>
                      <a:noFill/>
                      <a:ln w="9525">
                        <a:noFill/>
                      </a:ln>
                    </p:spPr>
                  </p:pic>
                </p:oleObj>
              </mc:Fallback>
            </mc:AlternateContent>
          </a:graphicData>
        </a:graphic>
      </p:graphicFrame>
      <p:sp>
        <p:nvSpPr>
          <p:cNvPr id="39950" name="Rectangle 1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39949" name="对象 99"/>
          <p:cNvGraphicFramePr>
            <a:graphicFrameLocks noChangeAspect="1"/>
          </p:cNvGraphicFramePr>
          <p:nvPr>
            <p:custDataLst>
              <p:tags r:id="rId3"/>
            </p:custDataLst>
          </p:nvPr>
        </p:nvGraphicFramePr>
        <p:xfrm>
          <a:off x="2928926" y="1785926"/>
          <a:ext cx="2786082" cy="928694"/>
        </p:xfrm>
        <a:graphic>
          <a:graphicData uri="http://schemas.openxmlformats.org/presentationml/2006/ole">
            <mc:AlternateContent xmlns:mc="http://schemas.openxmlformats.org/markup-compatibility/2006">
              <mc:Choice xmlns:v="urn:schemas-microsoft-com:vml" Requires="v">
                <p:oleObj spid="_x0000_s7170" name="" r:id="rId4" imgW="30480000" imgH="10058400" progId="Equation.DSMT4">
                  <p:embed/>
                </p:oleObj>
              </mc:Choice>
              <mc:Fallback>
                <p:oleObj name="" r:id="rId4" imgW="30480000" imgH="10058400" progId="Equation.DSMT4">
                  <p:embed/>
                  <p:pic>
                    <p:nvPicPr>
                      <p:cNvPr id="0" name="对象 99" descr="image24"/>
                      <p:cNvPicPr>
                        <a:picLocks noChangeAspect="1"/>
                      </p:cNvPicPr>
                      <p:nvPr/>
                    </p:nvPicPr>
                    <p:blipFill>
                      <a:blip r:embed="rId5"/>
                      <a:stretch>
                        <a:fillRect/>
                      </a:stretch>
                    </p:blipFill>
                    <p:spPr>
                      <a:xfrm>
                        <a:off x="2928926" y="1785926"/>
                        <a:ext cx="2786082" cy="928694"/>
                      </a:xfrm>
                      <a:prstGeom prst="rect">
                        <a:avLst/>
                      </a:prstGeom>
                      <a:noFill/>
                      <a:ln w="9525">
                        <a:noFill/>
                      </a:ln>
                    </p:spPr>
                  </p:pic>
                </p:oleObj>
              </mc:Fallback>
            </mc:AlternateContent>
          </a:graphicData>
        </a:graphic>
      </p:graphicFrame>
      <p:sp>
        <p:nvSpPr>
          <p:cNvPr id="18" name="矩形 17"/>
          <p:cNvSpPr/>
          <p:nvPr/>
        </p:nvSpPr>
        <p:spPr>
          <a:xfrm>
            <a:off x="357158" y="1977086"/>
            <a:ext cx="2709396" cy="523220"/>
          </a:xfrm>
          <a:prstGeom prst="rect">
            <a:avLst/>
          </a:prstGeom>
        </p:spPr>
        <p:txBody>
          <a:bodyPr wrap="none">
            <a:spAutoFit/>
          </a:bodyPr>
          <a:lstStyle/>
          <a:p>
            <a:pPr lvl="0" fontAlgn="base">
              <a:spcBef>
                <a:spcPct val="0"/>
              </a:spcBef>
              <a:spcAft>
                <a:spcPct val="0"/>
              </a:spcAft>
            </a:pPr>
            <a:r>
              <a:rPr lang="zh-CN" altLang="en-US" sz="2800" b="1"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计算热流密度：</a:t>
            </a:r>
            <a:endParaRPr lang="en-US" altLang="zh-CN" sz="2800" b="1"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19" name="矩形 18"/>
          <p:cNvSpPr/>
          <p:nvPr/>
        </p:nvSpPr>
        <p:spPr>
          <a:xfrm>
            <a:off x="357158" y="1142984"/>
            <a:ext cx="2890535" cy="523220"/>
          </a:xfrm>
          <a:prstGeom prst="rect">
            <a:avLst/>
          </a:prstGeom>
        </p:spPr>
        <p:txBody>
          <a:bodyPr wrap="none">
            <a:spAutoFit/>
          </a:bodyPr>
          <a:lstStyle/>
          <a:p>
            <a:pPr lvl="0" fontAlgn="base">
              <a:spcBef>
                <a:spcPct val="0"/>
              </a:spcBef>
              <a:spcAft>
                <a:spcPct val="0"/>
              </a:spcAft>
            </a:pPr>
            <a:r>
              <a:rPr lang="zh-CN" altLang="en-US" sz="2800" b="1"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计算恒定温差： </a:t>
            </a:r>
            <a:endParaRPr lang="en-US" altLang="zh-CN" sz="2800" b="1"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endParaRPr>
          </a:p>
        </p:txBody>
      </p:sp>
      <p:graphicFrame>
        <p:nvGraphicFramePr>
          <p:cNvPr id="39951" name="Object 15"/>
          <p:cNvGraphicFramePr>
            <a:graphicFrameLocks noChangeAspect="1"/>
          </p:cNvGraphicFramePr>
          <p:nvPr>
            <p:custDataLst>
              <p:tags r:id="rId6"/>
            </p:custDataLst>
          </p:nvPr>
        </p:nvGraphicFramePr>
        <p:xfrm>
          <a:off x="3143240" y="1142984"/>
          <a:ext cx="500066" cy="428628"/>
        </p:xfrm>
        <a:graphic>
          <a:graphicData uri="http://schemas.openxmlformats.org/presentationml/2006/ole">
            <mc:AlternateContent xmlns:mc="http://schemas.openxmlformats.org/markup-compatibility/2006">
              <mc:Choice xmlns:v="urn:schemas-microsoft-com:vml" Requires="v">
                <p:oleObj spid="_x0000_s7171" name="公式" r:id="rId7" imgW="4572000" imgH="4267200" progId="">
                  <p:embed/>
                </p:oleObj>
              </mc:Choice>
              <mc:Fallback>
                <p:oleObj name="公式" r:id="rId7" imgW="4572000" imgH="4267200" progId="">
                  <p:embed/>
                  <p:pic>
                    <p:nvPicPr>
                      <p:cNvPr id="0" name="图片 7170" descr="image25"/>
                      <p:cNvPicPr>
                        <a:picLocks noChangeAspect="1"/>
                      </p:cNvPicPr>
                      <p:nvPr/>
                    </p:nvPicPr>
                    <p:blipFill>
                      <a:blip r:embed="rId8"/>
                      <a:stretch>
                        <a:fillRect/>
                      </a:stretch>
                    </p:blipFill>
                    <p:spPr>
                      <a:xfrm>
                        <a:off x="3143240" y="1142984"/>
                        <a:ext cx="500066" cy="428628"/>
                      </a:xfrm>
                      <a:prstGeom prst="rect">
                        <a:avLst/>
                      </a:prstGeom>
                      <a:noFill/>
                      <a:ln w="9525">
                        <a:noFill/>
                      </a:ln>
                    </p:spPr>
                  </p:pic>
                </p:oleObj>
              </mc:Fallback>
            </mc:AlternateContent>
          </a:graphicData>
        </a:graphic>
      </p:graphicFrame>
      <p:sp>
        <p:nvSpPr>
          <p:cNvPr id="21" name="矩形 20"/>
          <p:cNvSpPr/>
          <p:nvPr/>
        </p:nvSpPr>
        <p:spPr>
          <a:xfrm>
            <a:off x="357158" y="3120094"/>
            <a:ext cx="2890535" cy="523220"/>
          </a:xfrm>
          <a:prstGeom prst="rect">
            <a:avLst/>
          </a:prstGeom>
        </p:spPr>
        <p:txBody>
          <a:bodyPr wrap="none">
            <a:spAutoFit/>
          </a:bodyPr>
          <a:lstStyle/>
          <a:p>
            <a:pPr lvl="0" fontAlgn="base">
              <a:spcBef>
                <a:spcPct val="0"/>
              </a:spcBef>
              <a:spcAft>
                <a:spcPct val="0"/>
              </a:spcAft>
            </a:pPr>
            <a:r>
              <a:rPr lang="zh-CN" altLang="en-US" sz="2800" b="1"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rPr>
              <a:t>计算导热系数： </a:t>
            </a:r>
            <a:endParaRPr lang="en-US" altLang="zh-CN" sz="2800" b="1"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2" name="文本框 1"/>
          <p:cNvSpPr txBox="1"/>
          <p:nvPr/>
        </p:nvSpPr>
        <p:spPr>
          <a:xfrm>
            <a:off x="817245" y="6033770"/>
            <a:ext cx="7129780" cy="645160"/>
          </a:xfrm>
          <a:prstGeom prst="rect">
            <a:avLst/>
          </a:prstGeom>
          <a:noFill/>
        </p:spPr>
        <p:txBody>
          <a:bodyPr wrap="square" rtlCol="0">
            <a:spAutoFit/>
          </a:bodyPr>
          <a:lstStyle/>
          <a:p>
            <a:r>
              <a:rPr lang="zh-CN" altLang="en-US" sz="3600" b="1">
                <a:solidFill>
                  <a:srgbClr val="FF0000"/>
                </a:solidFill>
                <a:latin typeface="楷体" panose="02010609060101010101" pitchFamily="49" charset="-122"/>
                <a:ea typeface="楷体" panose="02010609060101010101" pitchFamily="49" charset="-122"/>
              </a:rPr>
              <a:t>实验报告</a:t>
            </a:r>
            <a:r>
              <a:rPr lang="zh-CN" altLang="en-US" sz="3600" b="1">
                <a:solidFill>
                  <a:srgbClr val="FF0000"/>
                </a:solidFill>
                <a:latin typeface="楷体" panose="02010609060101010101" pitchFamily="49" charset="-122"/>
                <a:ea typeface="楷体" panose="02010609060101010101" pitchFamily="49" charset="-122"/>
                <a:sym typeface="+mn-ea"/>
              </a:rPr>
              <a:t>最后</a:t>
            </a:r>
            <a:r>
              <a:rPr lang="zh-CN" altLang="en-US" sz="3600" b="1">
                <a:solidFill>
                  <a:srgbClr val="FF0000"/>
                </a:solidFill>
                <a:latin typeface="楷体" panose="02010609060101010101" pitchFamily="49" charset="-122"/>
                <a:ea typeface="楷体" panose="02010609060101010101" pitchFamily="49" charset="-122"/>
              </a:rPr>
              <a:t>别忘记总结实验结论。</a:t>
            </a:r>
            <a:endParaRPr lang="zh-CN" altLang="en-US" sz="3600" b="1">
              <a:solidFill>
                <a:srgbClr val="FF0000"/>
              </a:solidFill>
              <a:latin typeface="楷体" panose="02010609060101010101" pitchFamily="49" charset="-122"/>
              <a:ea typeface="楷体" panose="02010609060101010101" pitchFamily="49" charset="-122"/>
            </a:endParaRPr>
          </a:p>
        </p:txBody>
      </p:sp>
      <p:sp>
        <p:nvSpPr>
          <p:cNvPr id="3" name="文本框 2"/>
          <p:cNvSpPr txBox="1"/>
          <p:nvPr/>
        </p:nvSpPr>
        <p:spPr>
          <a:xfrm>
            <a:off x="523240" y="3913505"/>
            <a:ext cx="5634990" cy="521970"/>
          </a:xfrm>
          <a:prstGeom prst="rect">
            <a:avLst/>
          </a:prstGeom>
          <a:noFill/>
        </p:spPr>
        <p:txBody>
          <a:bodyPr wrap="square" rtlCol="0">
            <a:spAutoFit/>
            <a:scene3d>
              <a:camera prst="orthographicFront"/>
              <a:lightRig rig="threePt" dir="t"/>
            </a:scene3d>
          </a:bodyPr>
          <a:lstStyle/>
          <a:p>
            <a:r>
              <a:rPr lang="zh-CN" altLang="en-US" sz="2800" b="1">
                <a:solidFill>
                  <a:schemeClr val="tx1"/>
                </a:solidFill>
                <a:effectLst>
                  <a:outerShdw blurRad="38100" dist="19050" dir="2700000" algn="tl" rotWithShape="0">
                    <a:schemeClr val="dk1">
                      <a:alpha val="40000"/>
                    </a:schemeClr>
                  </a:outerShdw>
                </a:effectLst>
                <a:latin typeface="楷体" panose="02010609060101010101" pitchFamily="49" charset="-122"/>
                <a:ea typeface="楷体" panose="02010609060101010101" pitchFamily="49" charset="-122"/>
              </a:rPr>
              <a:t>选做：待测样品比热怎么得到？</a:t>
            </a:r>
            <a:endParaRPr lang="zh-CN" altLang="en-US" sz="2800" b="1">
              <a:solidFill>
                <a:schemeClr val="tx1"/>
              </a:solidFill>
              <a:effectLst>
                <a:outerShdw blurRad="38100" dist="19050" dir="2700000" algn="tl" rotWithShape="0">
                  <a:schemeClr val="dk1">
                    <a:alpha val="40000"/>
                  </a:schemeClr>
                </a:outerShdw>
              </a:effectLst>
              <a:latin typeface="楷体" panose="02010609060101010101" pitchFamily="49" charset="-122"/>
              <a:ea typeface="楷体" panose="02010609060101010101" pitchFamily="49" charset="-122"/>
            </a:endParaRPr>
          </a:p>
        </p:txBody>
      </p:sp>
      <p:sp>
        <p:nvSpPr>
          <p:cNvPr id="5" name="文本框 4"/>
          <p:cNvSpPr txBox="1"/>
          <p:nvPr/>
        </p:nvSpPr>
        <p:spPr>
          <a:xfrm>
            <a:off x="642620" y="4665345"/>
            <a:ext cx="6988810" cy="1198880"/>
          </a:xfrm>
          <a:prstGeom prst="rect">
            <a:avLst/>
          </a:prstGeom>
          <a:noFill/>
        </p:spPr>
        <p:txBody>
          <a:bodyPr wrap="square" rtlCol="0">
            <a:spAutoFit/>
          </a:bodyPr>
          <a:p>
            <a:r>
              <a:rPr lang="en-US" altLang="zh-CN" sz="2400" b="1">
                <a:solidFill>
                  <a:schemeClr val="tx1"/>
                </a:solidFill>
                <a:effectLst>
                  <a:outerShdw blurRad="38100" dist="19050" dir="2700000" algn="tl" rotWithShape="0">
                    <a:schemeClr val="dk1">
                      <a:alpha val="40000"/>
                    </a:schemeClr>
                  </a:outerShdw>
                </a:effectLst>
              </a:rPr>
              <a:t>tips:</a:t>
            </a:r>
            <a:r>
              <a:rPr lang="zh-CN" altLang="en-US" sz="2400" b="1">
                <a:gradFill>
                  <a:gsLst>
                    <a:gs pos="0">
                      <a:srgbClr val="FE4444"/>
                    </a:gs>
                    <a:gs pos="100000">
                      <a:srgbClr val="832B2B"/>
                    </a:gs>
                  </a:gsLst>
                  <a:lin scaled="0"/>
                </a:gradFill>
                <a:effectLst>
                  <a:outerShdw blurRad="38100" dist="19050" dir="2700000" algn="tl" rotWithShape="0">
                    <a:schemeClr val="dk1">
                      <a:alpha val="40000"/>
                    </a:schemeClr>
                  </a:outerShdw>
                </a:effectLst>
              </a:rPr>
              <a:t>铜—康铜热电偶的热电常数为S=0.040mV/K。即在实验温差范围内，热电势与温差成线性关系，温度每差1度，温差热电势为0.040mV。</a:t>
            </a:r>
            <a:endParaRPr lang="zh-CN" altLang="en-US" sz="2400" b="1">
              <a:gradFill>
                <a:gsLst>
                  <a:gs pos="0">
                    <a:srgbClr val="FE4444"/>
                  </a:gs>
                  <a:gs pos="100000">
                    <a:srgbClr val="832B2B"/>
                  </a:gs>
                </a:gsLst>
                <a:lin scaled="0"/>
              </a:gra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7" name="内容占位符 3"/>
          <p:cNvGraphicFramePr/>
          <p:nvPr>
            <p:ph idx="1"/>
          </p:nvPr>
        </p:nvGraphicFramePr>
        <p:xfrm>
          <a:off x="3454400" y="1607820"/>
          <a:ext cx="4835525" cy="4191000"/>
        </p:xfrm>
        <a:graphic>
          <a:graphicData uri="http://schemas.openxmlformats.org/presentationml/2006/ole">
            <mc:AlternateContent xmlns:mc="http://schemas.openxmlformats.org/markup-compatibility/2006">
              <mc:Choice xmlns:v="urn:schemas-microsoft-com:vml" Requires="v">
                <p:oleObj spid="_x0000_s1025" name="" r:id="rId1" imgW="3924300" imgH="2428875" progId="PBrush">
                  <p:embed/>
                </p:oleObj>
              </mc:Choice>
              <mc:Fallback>
                <p:oleObj name="" r:id="rId1" imgW="3924300" imgH="2428875" progId="PBrush">
                  <p:embed/>
                  <p:pic>
                    <p:nvPicPr>
                      <p:cNvPr id="0" name="图片 1024" descr="image5"/>
                      <p:cNvPicPr/>
                      <p:nvPr/>
                    </p:nvPicPr>
                    <p:blipFill>
                      <a:blip r:embed="rId2"/>
                      <a:stretch>
                        <a:fillRect/>
                      </a:stretch>
                    </p:blipFill>
                    <p:spPr>
                      <a:xfrm>
                        <a:off x="3454400" y="1607820"/>
                        <a:ext cx="4835525" cy="4191000"/>
                      </a:xfrm>
                      <a:prstGeom prst="rect">
                        <a:avLst/>
                      </a:prstGeom>
                      <a:noFill/>
                      <a:ln w="38100">
                        <a:noFill/>
                      </a:ln>
                    </p:spPr>
                  </p:pic>
                </p:oleObj>
              </mc:Fallback>
            </mc:AlternateContent>
          </a:graphicData>
        </a:graphic>
      </p:graphicFrame>
      <p:sp>
        <p:nvSpPr>
          <p:cNvPr id="2" name="文本框 1"/>
          <p:cNvSpPr txBox="1"/>
          <p:nvPr/>
        </p:nvSpPr>
        <p:spPr>
          <a:xfrm>
            <a:off x="1051560" y="2676525"/>
            <a:ext cx="1409065" cy="1568450"/>
          </a:xfrm>
          <a:prstGeom prst="rect">
            <a:avLst/>
          </a:prstGeom>
          <a:noFill/>
        </p:spPr>
        <p:txBody>
          <a:bodyPr wrap="square" rtlCol="0">
            <a:spAutoFit/>
          </a:bodyPr>
          <a:lstStyle/>
          <a:p>
            <a:r>
              <a:rPr lang="en-US" altLang="zh-CN" sz="3200">
                <a:sym typeface="+mn-ea"/>
              </a:rPr>
              <a:t>CPU</a:t>
            </a:r>
            <a:r>
              <a:rPr lang="zh-CN" altLang="en-US" sz="3200">
                <a:sym typeface="+mn-ea"/>
              </a:rPr>
              <a:t>的散热问题：</a:t>
            </a:r>
            <a:endParaRPr lang="zh-CN" altLang="en-US" sz="3200">
              <a:sym typeface="+mn-ea"/>
            </a:endParaRPr>
          </a:p>
        </p:txBody>
      </p:sp>
      <p:sp>
        <p:nvSpPr>
          <p:cNvPr id="3" name="文本框 2"/>
          <p:cNvSpPr txBox="1"/>
          <p:nvPr/>
        </p:nvSpPr>
        <p:spPr>
          <a:xfrm>
            <a:off x="661035" y="548640"/>
            <a:ext cx="6074410" cy="460375"/>
          </a:xfrm>
          <a:prstGeom prst="rect">
            <a:avLst/>
          </a:prstGeom>
          <a:noFill/>
        </p:spPr>
        <p:txBody>
          <a:bodyPr wrap="square" rtlCol="0">
            <a:spAutoFit/>
            <a:scene3d>
              <a:camera prst="orthographicFront"/>
              <a:lightRig rig="threePt" dir="t"/>
            </a:scene3d>
          </a:bodyPr>
          <a:p>
            <a:r>
              <a:rPr lang="zh-CN" altLang="en-US" sz="240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材料的导热系数大小与生产生活息息相关</a:t>
            </a:r>
            <a:endParaRPr lang="zh-CN" altLang="en-US" sz="240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1"/>
          <p:cNvSpPr>
            <a:spLocks noGrp="1"/>
          </p:cNvSpPr>
          <p:nvPr>
            <p:ph type="title"/>
          </p:nvPr>
        </p:nvSpPr>
        <p:spPr/>
        <p:txBody>
          <a:bodyPr anchor="ctr"/>
          <a:lstStyle/>
          <a:p>
            <a:endParaRPr lang="zh-CN" altLang="en-US"/>
          </a:p>
        </p:txBody>
      </p:sp>
      <p:pic>
        <p:nvPicPr>
          <p:cNvPr id="7170" name="内容占位符 3" descr="43196826e04a6265f4e86c9bcdc9e17b"/>
          <p:cNvPicPr>
            <a:picLocks noGrp="1" noChangeAspect="1"/>
          </p:cNvPicPr>
          <p:nvPr>
            <p:ph idx="1"/>
          </p:nvPr>
        </p:nvPicPr>
        <p:blipFill>
          <a:blip r:embed="rId1" cstate="print"/>
          <a:stretch>
            <a:fillRect/>
          </a:stretch>
        </p:blipFill>
        <p:spPr>
          <a:xfrm>
            <a:off x="685800" y="479425"/>
            <a:ext cx="6357938" cy="3054350"/>
          </a:xfrm>
        </p:spPr>
      </p:pic>
      <p:pic>
        <p:nvPicPr>
          <p:cNvPr id="7171" name="图片 4" descr="e36dcfd693ed5fa7e72543a608f0d06c"/>
          <p:cNvPicPr>
            <a:picLocks noChangeAspect="1"/>
          </p:cNvPicPr>
          <p:nvPr/>
        </p:nvPicPr>
        <p:blipFill>
          <a:blip r:embed="rId2" cstate="print"/>
          <a:stretch>
            <a:fillRect/>
          </a:stretch>
        </p:blipFill>
        <p:spPr>
          <a:xfrm>
            <a:off x="685800" y="3783965"/>
            <a:ext cx="6358255" cy="2411730"/>
          </a:xfrm>
          <a:prstGeom prst="rect">
            <a:avLst/>
          </a:prstGeom>
          <a:noFill/>
          <a:ln w="9525">
            <a:noFill/>
          </a:ln>
        </p:spPr>
      </p:pic>
      <p:sp>
        <p:nvSpPr>
          <p:cNvPr id="2" name="文本框 1"/>
          <p:cNvSpPr txBox="1"/>
          <p:nvPr/>
        </p:nvSpPr>
        <p:spPr>
          <a:xfrm>
            <a:off x="7827010" y="1221105"/>
            <a:ext cx="631190" cy="4225290"/>
          </a:xfrm>
          <a:prstGeom prst="rect">
            <a:avLst/>
          </a:prstGeom>
          <a:solidFill>
            <a:srgbClr val="FF9900"/>
          </a:solidFill>
        </p:spPr>
        <p:txBody>
          <a:bodyPr wrap="square" rtlCol="0">
            <a:spAutoFit/>
          </a:bodyPr>
          <a:lstStyle/>
          <a:p>
            <a:r>
              <a:rPr lang="zh-CN" altLang="en-US" sz="3200"/>
              <a:t>激光武器的散热</a:t>
            </a:r>
            <a:endParaRPr lang="zh-CN" altLang="en-US" sz="3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bccfbe6b5a3b75feab14267255ebb93f"/>
          <p:cNvPicPr>
            <a:picLocks noChangeAspect="1"/>
          </p:cNvPicPr>
          <p:nvPr/>
        </p:nvPicPr>
        <p:blipFill>
          <a:blip r:embed="rId1" cstate="print"/>
          <a:stretch>
            <a:fillRect/>
          </a:stretch>
        </p:blipFill>
        <p:spPr>
          <a:xfrm>
            <a:off x="548640" y="83820"/>
            <a:ext cx="5356860" cy="4006850"/>
          </a:xfrm>
          <a:prstGeom prst="rect">
            <a:avLst/>
          </a:prstGeom>
        </p:spPr>
      </p:pic>
      <p:sp>
        <p:nvSpPr>
          <p:cNvPr id="5" name="文本框 4"/>
          <p:cNvSpPr txBox="1"/>
          <p:nvPr/>
        </p:nvSpPr>
        <p:spPr>
          <a:xfrm>
            <a:off x="6840855" y="887095"/>
            <a:ext cx="1589405" cy="1863090"/>
          </a:xfrm>
          <a:prstGeom prst="rect">
            <a:avLst/>
          </a:prstGeom>
          <a:noFill/>
        </p:spPr>
        <p:txBody>
          <a:bodyPr wrap="square" rtlCol="0">
            <a:spAutoFit/>
            <a:scene3d>
              <a:camera prst="orthographicFront"/>
              <a:lightRig rig="threePt" dir="t"/>
            </a:scene3d>
          </a:bodyPr>
          <a:lstStyle/>
          <a:p>
            <a:r>
              <a:rPr lang="en-US" altLang="zh-CN" sz="3200">
                <a:ln w="22225">
                  <a:solidFill>
                    <a:schemeClr val="accent2"/>
                  </a:solidFill>
                  <a:prstDash val="solid"/>
                </a:ln>
                <a:solidFill>
                  <a:schemeClr val="accent2">
                    <a:lumMod val="40000"/>
                    <a:lumOff val="60000"/>
                  </a:schemeClr>
                </a:solidFill>
                <a:effectLst/>
              </a:rPr>
              <a:t>建筑物</a:t>
            </a:r>
            <a:r>
              <a:rPr lang="zh-CN" altLang="en-US" sz="3200">
                <a:ln w="22225">
                  <a:solidFill>
                    <a:schemeClr val="accent2"/>
                  </a:solidFill>
                  <a:prstDash val="solid"/>
                </a:ln>
                <a:solidFill>
                  <a:schemeClr val="accent2">
                    <a:lumMod val="40000"/>
                    <a:lumOff val="60000"/>
                  </a:schemeClr>
                </a:solidFill>
                <a:effectLst/>
              </a:rPr>
              <a:t>外墙</a:t>
            </a:r>
            <a:r>
              <a:rPr lang="en-US" altLang="zh-CN" sz="3200">
                <a:ln w="22225">
                  <a:solidFill>
                    <a:schemeClr val="accent2"/>
                  </a:solidFill>
                  <a:prstDash val="solid"/>
                </a:ln>
                <a:solidFill>
                  <a:schemeClr val="accent2">
                    <a:lumMod val="40000"/>
                    <a:lumOff val="60000"/>
                  </a:schemeClr>
                </a:solidFill>
                <a:effectLst/>
              </a:rPr>
              <a:t>保温</a:t>
            </a:r>
            <a:r>
              <a:rPr lang="zh-CN" altLang="en-US" sz="3200">
                <a:ln w="22225">
                  <a:solidFill>
                    <a:schemeClr val="accent2"/>
                  </a:solidFill>
                  <a:prstDash val="solid"/>
                </a:ln>
                <a:solidFill>
                  <a:schemeClr val="accent2">
                    <a:lumMod val="40000"/>
                    <a:lumOff val="60000"/>
                  </a:schemeClr>
                </a:solidFill>
                <a:effectLst/>
              </a:rPr>
              <a:t>层</a:t>
            </a:r>
            <a:endParaRPr lang="zh-CN" altLang="en-US" sz="3200">
              <a:ln w="22225">
                <a:solidFill>
                  <a:schemeClr val="accent2"/>
                </a:solidFill>
                <a:prstDash val="solid"/>
              </a:ln>
              <a:solidFill>
                <a:schemeClr val="accent2">
                  <a:lumMod val="40000"/>
                  <a:lumOff val="60000"/>
                </a:schemeClr>
              </a:solidFill>
              <a:effectLst/>
            </a:endParaRPr>
          </a:p>
        </p:txBody>
      </p:sp>
      <p:pic>
        <p:nvPicPr>
          <p:cNvPr id="8" name="图片 7" descr="4dd6a5de3699b18eb55e893b8fd67717"/>
          <p:cNvPicPr>
            <a:picLocks noChangeAspect="1"/>
          </p:cNvPicPr>
          <p:nvPr/>
        </p:nvPicPr>
        <p:blipFill>
          <a:blip r:embed="rId2" cstate="print"/>
          <a:stretch>
            <a:fillRect/>
          </a:stretch>
        </p:blipFill>
        <p:spPr>
          <a:xfrm>
            <a:off x="3402330" y="2625090"/>
            <a:ext cx="5866765" cy="42532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42844" y="1461811"/>
            <a:ext cx="8786842" cy="353822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3200" b="1" i="0" u="none" strike="noStrike" cap="none" normalizeH="0" baseline="0" dirty="0" smtClean="0">
                <a:ln>
                  <a:noFill/>
                </a:ln>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r>
              <a:rPr kumimoji="0" lang="zh-CN" sz="3200" b="1" i="0" u="none" strike="noStrike" cap="none" normalizeH="0" baseline="0" dirty="0" smtClean="0">
                <a:ln>
                  <a:noFill/>
                </a:ln>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实验目的</a:t>
            </a:r>
            <a:r>
              <a:rPr kumimoji="0" lang="zh-CN" altLang="zh-CN" sz="3200" b="1" i="0" u="none" strike="noStrike" cap="none" normalizeH="0" baseline="0" dirty="0" smtClean="0">
                <a:ln>
                  <a:noFill/>
                </a:ln>
                <a:solidFill>
                  <a:srgbClr val="FF0000"/>
                </a:solidFill>
                <a:effectLst/>
                <a:latin typeface="楷体" panose="02010609060101010101" pitchFamily="49" charset="-122"/>
                <a:ea typeface="楷体" panose="02010609060101010101" pitchFamily="49" charset="-122"/>
                <a:cs typeface="Times New Roman" panose="02020603050405020304" pitchFamily="18" charset="0"/>
              </a:rPr>
              <a:t>】</a:t>
            </a:r>
            <a:endParaRPr kumimoji="0" lang="en-US" altLang="zh-CN" sz="3200" b="1" i="0" u="none" strike="noStrike" cap="none" normalizeH="0" baseline="0" dirty="0" smtClean="0">
              <a:ln>
                <a:noFill/>
              </a:ln>
              <a:solidFill>
                <a:srgbClr val="FF0000"/>
              </a:solidFill>
              <a:effectLst/>
              <a:latin typeface="楷体" panose="02010609060101010101" pitchFamily="49" charset="-122"/>
              <a:ea typeface="楷体" panose="02010609060101010101"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endParaRPr lang="en-US" altLang="zh-CN" sz="3200" b="1" dirty="0" smtClean="0">
              <a:solidFill>
                <a:schemeClr val="tx2"/>
              </a:solidFill>
              <a:latin typeface="楷体" panose="02010609060101010101" pitchFamily="49" charset="-122"/>
              <a:ea typeface="楷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3200" b="1" i="0" u="none" strike="noStrike" cap="none" normalizeH="0" baseline="0" dirty="0" smtClean="0">
                <a:ln>
                  <a:noFill/>
                </a:ln>
                <a:solidFill>
                  <a:schemeClr val="tx2"/>
                </a:solidFill>
                <a:effectLst/>
                <a:latin typeface="楷体" panose="02010609060101010101" pitchFamily="49" charset="-122"/>
                <a:ea typeface="楷体" panose="02010609060101010101" pitchFamily="49" charset="-122"/>
                <a:cs typeface="Times New Roman" panose="02020603050405020304" pitchFamily="18" charset="0"/>
              </a:rPr>
              <a:t>1</a:t>
            </a:r>
            <a:r>
              <a:rPr kumimoji="0" lang="zh-CN" altLang="en-US" sz="3200" b="1" i="0" u="none" strike="noStrike" cap="none" normalizeH="0" baseline="0" dirty="0" smtClean="0">
                <a:ln>
                  <a:noFill/>
                </a:ln>
                <a:solidFill>
                  <a:schemeClr val="tx2"/>
                </a:solidFill>
                <a:effectLst/>
                <a:latin typeface="楷体" panose="02010609060101010101" pitchFamily="49" charset="-122"/>
                <a:ea typeface="楷体" panose="02010609060101010101" pitchFamily="49" charset="-122"/>
                <a:cs typeface="Times New Roman" panose="02020603050405020304" pitchFamily="18" charset="0"/>
              </a:rPr>
              <a:t>、了解准稳态法测量导热系数的原理；</a:t>
            </a:r>
            <a:endParaRPr kumimoji="0" lang="en-US" altLang="zh-CN" sz="3200" b="1" i="0" u="none" strike="noStrike" cap="none" normalizeH="0" baseline="0" dirty="0" smtClean="0">
              <a:ln>
                <a:noFill/>
              </a:ln>
              <a:solidFill>
                <a:schemeClr val="tx2"/>
              </a:solidFill>
              <a:effectLst/>
              <a:latin typeface="楷体" panose="02010609060101010101" pitchFamily="49" charset="-122"/>
              <a:ea typeface="楷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3200" b="1" i="0" u="none" strike="noStrike" cap="none" normalizeH="0" baseline="0" dirty="0" smtClean="0">
              <a:ln>
                <a:noFill/>
              </a:ln>
              <a:solidFill>
                <a:schemeClr val="tx2"/>
              </a:solidFill>
              <a:effectLst/>
              <a:latin typeface="楷体" panose="02010609060101010101" pitchFamily="49" charset="-122"/>
              <a:ea typeface="楷体" panose="02010609060101010101" pitchFamily="49"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3200" b="1" i="0" u="none" strike="noStrike" cap="none" normalizeH="0" baseline="0" dirty="0" smtClean="0">
                <a:ln>
                  <a:noFill/>
                </a:ln>
                <a:solidFill>
                  <a:schemeClr val="tx2"/>
                </a:solidFill>
                <a:effectLst/>
                <a:latin typeface="楷体" panose="02010609060101010101" pitchFamily="49" charset="-122"/>
                <a:ea typeface="楷体" panose="02010609060101010101" pitchFamily="49" charset="-122"/>
                <a:cs typeface="Times New Roman" panose="02020603050405020304" pitchFamily="18" charset="0"/>
              </a:rPr>
              <a:t>2</a:t>
            </a:r>
            <a:r>
              <a:rPr kumimoji="0" lang="zh-CN" altLang="en-US" sz="3200" b="1" i="0" u="none" strike="noStrike" cap="none" normalizeH="0" baseline="0" dirty="0" smtClean="0">
                <a:ln>
                  <a:noFill/>
                </a:ln>
                <a:solidFill>
                  <a:schemeClr val="tx2"/>
                </a:solidFill>
                <a:effectLst/>
                <a:latin typeface="楷体" panose="02010609060101010101" pitchFamily="49" charset="-122"/>
                <a:ea typeface="楷体" panose="02010609060101010101" pitchFamily="49" charset="-122"/>
                <a:cs typeface="Times New Roman" panose="02020603050405020304" pitchFamily="18" charset="0"/>
              </a:rPr>
              <a:t>、学习热电偶测量温度的原理和使用方法；</a:t>
            </a:r>
            <a:endParaRPr kumimoji="0" lang="zh-CN" altLang="en-US" sz="3200" b="1" i="0" u="none" strike="noStrike" cap="none" normalizeH="0" baseline="0" dirty="0" smtClean="0">
              <a:ln>
                <a:noFill/>
              </a:ln>
              <a:solidFill>
                <a:schemeClr val="tx2"/>
              </a:solidFill>
              <a:effectLst/>
              <a:latin typeface="楷体" panose="02010609060101010101" pitchFamily="49" charset="-122"/>
              <a:ea typeface="楷体" panose="02010609060101010101" pitchFamily="49" charset="-122"/>
              <a:cs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3200" b="1" i="0" u="none" strike="noStrike" cap="none" normalizeH="0" baseline="0" dirty="0" smtClean="0">
              <a:ln>
                <a:noFill/>
              </a:ln>
              <a:solidFill>
                <a:schemeClr val="tx2"/>
              </a:solidFill>
              <a:effectLst/>
              <a:latin typeface="楷体" panose="02010609060101010101" pitchFamily="49" charset="-122"/>
              <a:ea typeface="楷体"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3200" b="1" i="0" u="none" strike="noStrike" cap="none" normalizeH="0" baseline="0" dirty="0" smtClean="0">
                <a:ln>
                  <a:noFill/>
                </a:ln>
                <a:solidFill>
                  <a:schemeClr val="tx2"/>
                </a:solidFill>
                <a:effectLst/>
                <a:latin typeface="楷体" panose="02010609060101010101" pitchFamily="49" charset="-122"/>
                <a:ea typeface="楷体" panose="02010609060101010101" pitchFamily="49" charset="-122"/>
                <a:cs typeface="Times New Roman" panose="02020603050405020304" pitchFamily="18" charset="0"/>
              </a:rPr>
              <a:t>3</a:t>
            </a:r>
            <a:r>
              <a:rPr kumimoji="0" lang="zh-CN" altLang="en-US" sz="3200" b="1" i="0" u="none" strike="noStrike" cap="none" normalizeH="0" baseline="0" dirty="0" smtClean="0">
                <a:ln>
                  <a:noFill/>
                </a:ln>
                <a:solidFill>
                  <a:schemeClr val="tx2"/>
                </a:solidFill>
                <a:effectLst/>
                <a:latin typeface="楷体" panose="02010609060101010101" pitchFamily="49" charset="-122"/>
                <a:ea typeface="楷体" panose="02010609060101010101" pitchFamily="49" charset="-122"/>
                <a:cs typeface="Times New Roman" panose="02020603050405020304" pitchFamily="18" charset="0"/>
              </a:rPr>
              <a:t>、准稳态法测量不良导体的导热系数。</a:t>
            </a:r>
            <a:endParaRPr kumimoji="0" lang="zh-CN" altLang="en-US" sz="3200" b="1" i="0" u="none" strike="noStrike" cap="none" normalizeH="0" baseline="0" dirty="0" smtClean="0">
              <a:ln>
                <a:noFill/>
              </a:ln>
              <a:solidFill>
                <a:schemeClr val="tx2"/>
              </a:solidFill>
              <a:effectLst/>
              <a:latin typeface="楷体" panose="02010609060101010101" pitchFamily="49" charset="-122"/>
              <a:ea typeface="楷体" panose="02010609060101010101" pitchFamily="49"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769918"/>
            <a:ext cx="7429552" cy="1814830"/>
          </a:xfrm>
          <a:prstGeom prst="rect">
            <a:avLst/>
          </a:prstGeom>
        </p:spPr>
        <p:txBody>
          <a:bodyPr wrap="square">
            <a:spAutoFit/>
          </a:bodyPr>
          <a:lstStyle/>
          <a:p>
            <a:r>
              <a:rPr lang="zh-CN" altLang="en-US" sz="2800" b="1" dirty="0" smtClean="0">
                <a:solidFill>
                  <a:schemeClr val="accent5"/>
                </a:solidFill>
              </a:rPr>
              <a:t>导热系数定义：</a:t>
            </a:r>
            <a:endParaRPr lang="en-US" altLang="zh-CN" sz="2800" b="1" dirty="0" smtClean="0">
              <a:solidFill>
                <a:schemeClr val="accent5"/>
              </a:solidFill>
            </a:endParaRPr>
          </a:p>
          <a:p>
            <a:r>
              <a:rPr lang="zh-CN" altLang="en-US" sz="2800" b="1" dirty="0" smtClean="0">
                <a:solidFill>
                  <a:schemeClr val="tx2"/>
                </a:solidFill>
              </a:rPr>
              <a:t>导热系数是指在稳定传热条件下，单位厚度的</a:t>
            </a:r>
            <a:r>
              <a:rPr lang="zh-CN" altLang="en-US" sz="2800" b="1" dirty="0" smtClean="0">
                <a:solidFill>
                  <a:schemeClr val="tx2"/>
                </a:solidFill>
                <a:hlinkClick r:id="rId1"/>
              </a:rPr>
              <a:t>材料</a:t>
            </a:r>
            <a:r>
              <a:rPr lang="zh-CN" altLang="en-US" sz="2800" b="1" dirty="0" smtClean="0">
                <a:solidFill>
                  <a:schemeClr val="tx2"/>
                </a:solidFill>
              </a:rPr>
              <a:t>，两侧表面的温差为</a:t>
            </a:r>
            <a:r>
              <a:rPr lang="en-US" altLang="zh-CN" sz="2800" b="1" dirty="0" smtClean="0">
                <a:solidFill>
                  <a:schemeClr val="tx2"/>
                </a:solidFill>
              </a:rPr>
              <a:t>1</a:t>
            </a:r>
            <a:r>
              <a:rPr lang="zh-CN" altLang="en-US" sz="2800" b="1" dirty="0" smtClean="0">
                <a:solidFill>
                  <a:schemeClr val="tx2"/>
                </a:solidFill>
              </a:rPr>
              <a:t>度（</a:t>
            </a:r>
            <a:r>
              <a:rPr lang="en-US" altLang="zh-CN" sz="2800" b="1" dirty="0" smtClean="0">
                <a:solidFill>
                  <a:schemeClr val="tx2"/>
                </a:solidFill>
              </a:rPr>
              <a:t>K</a:t>
            </a:r>
            <a:r>
              <a:rPr lang="zh-CN" altLang="en-US" sz="2800" b="1" dirty="0" smtClean="0">
                <a:solidFill>
                  <a:schemeClr val="tx2"/>
                </a:solidFill>
              </a:rPr>
              <a:t>，℃），</a:t>
            </a:r>
            <a:r>
              <a:rPr lang="zh-CN" altLang="en-US" sz="2800" b="1" dirty="0" smtClean="0">
                <a:solidFill>
                  <a:schemeClr val="tx2"/>
                </a:solidFill>
              </a:rPr>
              <a:t>在单位时间，</a:t>
            </a:r>
            <a:r>
              <a:rPr lang="zh-CN" altLang="en-US" sz="2800" b="1" dirty="0" smtClean="0">
                <a:solidFill>
                  <a:schemeClr val="tx2"/>
                </a:solidFill>
              </a:rPr>
              <a:t>通</a:t>
            </a:r>
            <a:r>
              <a:rPr lang="zh-CN" altLang="en-US" sz="2800" b="1" dirty="0" smtClean="0">
                <a:solidFill>
                  <a:schemeClr val="tx2"/>
                </a:solidFill>
              </a:rPr>
              <a:t>过单位面</a:t>
            </a:r>
            <a:r>
              <a:rPr lang="zh-CN" altLang="en-US" sz="2800" b="1" dirty="0" smtClean="0">
                <a:solidFill>
                  <a:schemeClr val="tx2"/>
                </a:solidFill>
              </a:rPr>
              <a:t>积传递的</a:t>
            </a:r>
            <a:r>
              <a:rPr lang="zh-CN" altLang="en-US" sz="2800" b="1" dirty="0" smtClean="0">
                <a:solidFill>
                  <a:schemeClr val="tx2"/>
                </a:solidFill>
                <a:hlinkClick r:id="rId2"/>
              </a:rPr>
              <a:t>热量</a:t>
            </a:r>
            <a:r>
              <a:rPr lang="zh-CN" altLang="en-US" sz="2800" b="1" dirty="0" smtClean="0">
                <a:solidFill>
                  <a:schemeClr val="tx2"/>
                </a:solidFill>
              </a:rPr>
              <a:t>。</a:t>
            </a:r>
            <a:endParaRPr lang="zh-CN" altLang="en-US" sz="2800" b="1" dirty="0">
              <a:solidFill>
                <a:schemeClr val="tx2"/>
              </a:solidFill>
            </a:endParaRPr>
          </a:p>
        </p:txBody>
      </p:sp>
      <p:sp>
        <p:nvSpPr>
          <p:cNvPr id="3" name="TextBox 2"/>
          <p:cNvSpPr txBox="1"/>
          <p:nvPr/>
        </p:nvSpPr>
        <p:spPr>
          <a:xfrm>
            <a:off x="2754586" y="5101694"/>
            <a:ext cx="5976664" cy="1383665"/>
          </a:xfrm>
          <a:prstGeom prst="rect">
            <a:avLst/>
          </a:prstGeom>
          <a:noFill/>
        </p:spPr>
        <p:txBody>
          <a:bodyPr wrap="square" rtlCol="0">
            <a:spAutoFit/>
          </a:bodyPr>
          <a:lstStyle/>
          <a:p>
            <a:r>
              <a:rPr lang="zh-CN" altLang="en-US" sz="2800" dirty="0" smtClean="0">
                <a:solidFill>
                  <a:srgbClr val="FF0000"/>
                </a:solidFill>
                <a:latin typeface="微软雅黑" panose="020B0503020204020204" charset="-122"/>
                <a:ea typeface="微软雅黑" panose="020B0503020204020204" charset="-122"/>
              </a:rPr>
              <a:t>傅里叶变换在物理学、数论、组合数学、信号处理、概率、统计、密码学、声学、光学等领域都有着广泛的应用。</a:t>
            </a:r>
            <a:endParaRPr lang="zh-CN" altLang="en-US" sz="2800" dirty="0" smtClean="0">
              <a:solidFill>
                <a:srgbClr val="FF0000"/>
              </a:solidFill>
              <a:latin typeface="微软雅黑" panose="020B0503020204020204" charset="-122"/>
              <a:ea typeface="微软雅黑" panose="020B0503020204020204" charset="-122"/>
            </a:endParaRPr>
          </a:p>
        </p:txBody>
      </p:sp>
      <p:pic>
        <p:nvPicPr>
          <p:cNvPr id="5" name="图片 4"/>
          <p:cNvPicPr>
            <a:picLocks noChangeAspect="1"/>
          </p:cNvPicPr>
          <p:nvPr/>
        </p:nvPicPr>
        <p:blipFill>
          <a:blip r:embed="rId3" cstate="print"/>
          <a:stretch>
            <a:fillRect/>
          </a:stretch>
        </p:blipFill>
        <p:spPr>
          <a:xfrm>
            <a:off x="323528" y="2708920"/>
            <a:ext cx="2318385" cy="2823845"/>
          </a:xfrm>
          <a:custGeom>
            <a:avLst/>
            <a:gdLst>
              <a:gd name="connsiteX0" fmla="*/ 0 w 3065462"/>
              <a:gd name="connsiteY0" fmla="*/ 0 h 2548148"/>
              <a:gd name="connsiteX1" fmla="*/ 3065462 w 3065462"/>
              <a:gd name="connsiteY1" fmla="*/ 0 h 2548148"/>
              <a:gd name="connsiteX2" fmla="*/ 3065462 w 3065462"/>
              <a:gd name="connsiteY2" fmla="*/ 2548148 h 2548148"/>
              <a:gd name="connsiteX3" fmla="*/ 0 w 3065462"/>
              <a:gd name="connsiteY3" fmla="*/ 2548148 h 2548148"/>
            </a:gdLst>
            <a:ahLst/>
            <a:cxnLst>
              <a:cxn ang="0">
                <a:pos x="connsiteX0" y="connsiteY0"/>
              </a:cxn>
              <a:cxn ang="0">
                <a:pos x="connsiteX1" y="connsiteY1"/>
              </a:cxn>
              <a:cxn ang="0">
                <a:pos x="connsiteX2" y="connsiteY2"/>
              </a:cxn>
              <a:cxn ang="0">
                <a:pos x="connsiteX3" y="connsiteY3"/>
              </a:cxn>
            </a:cxnLst>
            <a:rect l="l" t="t" r="r" b="b"/>
            <a:pathLst>
              <a:path w="3065462" h="2548148">
                <a:moveTo>
                  <a:pt x="0" y="0"/>
                </a:moveTo>
                <a:lnTo>
                  <a:pt x="3065462" y="0"/>
                </a:lnTo>
                <a:lnTo>
                  <a:pt x="3065462" y="2548148"/>
                </a:lnTo>
                <a:lnTo>
                  <a:pt x="0" y="2548148"/>
                </a:lnTo>
                <a:close/>
              </a:path>
            </a:pathLst>
          </a:custGeom>
        </p:spPr>
      </p:pic>
      <p:sp>
        <p:nvSpPr>
          <p:cNvPr id="6" name="TextBox 5"/>
          <p:cNvSpPr txBox="1"/>
          <p:nvPr/>
        </p:nvSpPr>
        <p:spPr>
          <a:xfrm>
            <a:off x="2754630" y="2824480"/>
            <a:ext cx="5976620" cy="1938020"/>
          </a:xfrm>
          <a:prstGeom prst="rect">
            <a:avLst/>
          </a:prstGeom>
          <a:noFill/>
        </p:spPr>
        <p:txBody>
          <a:bodyPr wrap="square" rtlCol="0">
            <a:spAutoFit/>
          </a:bodyPr>
          <a:lstStyle/>
          <a:p>
            <a:r>
              <a:rPr lang="zh-CN" altLang="en-US" sz="2000" dirty="0" smtClean="0">
                <a:latin typeface="微软雅黑" panose="020B0503020204020204" charset="-122"/>
                <a:ea typeface="微软雅黑" panose="020B0503020204020204" charset="-122"/>
                <a:cs typeface="微软雅黑" panose="020B0503020204020204" charset="-122"/>
              </a:rPr>
              <a:t>傅里叶在</a:t>
            </a:r>
            <a:r>
              <a:rPr lang="en-US" altLang="zh-CN" sz="2000" dirty="0" smtClean="0">
                <a:latin typeface="微软雅黑" panose="020B0503020204020204" charset="-122"/>
                <a:ea typeface="微软雅黑" panose="020B0503020204020204" charset="-122"/>
                <a:cs typeface="微软雅黑" panose="020B0503020204020204" charset="-122"/>
              </a:rPr>
              <a:t>1811</a:t>
            </a:r>
            <a:r>
              <a:rPr lang="zh-CN" altLang="en-US" sz="2000" dirty="0" smtClean="0">
                <a:latin typeface="微软雅黑" panose="020B0503020204020204" charset="-122"/>
                <a:ea typeface="微软雅黑" panose="020B0503020204020204" charset="-122"/>
                <a:cs typeface="微软雅黑" panose="020B0503020204020204" charset="-122"/>
              </a:rPr>
              <a:t>年</a:t>
            </a:r>
            <a:r>
              <a:rPr lang="en-US" altLang="zh-CN" sz="2000" dirty="0" smtClean="0">
                <a:latin typeface="微软雅黑" panose="020B0503020204020204" charset="-122"/>
                <a:ea typeface="微软雅黑" panose="020B0503020204020204" charset="-122"/>
                <a:cs typeface="微软雅黑" panose="020B0503020204020204" charset="-122"/>
              </a:rPr>
              <a:t>《</a:t>
            </a:r>
            <a:r>
              <a:rPr lang="zh-CN" altLang="en-US" sz="2000" dirty="0" smtClean="0">
                <a:latin typeface="微软雅黑" panose="020B0503020204020204" charset="-122"/>
                <a:ea typeface="微软雅黑" panose="020B0503020204020204" charset="-122"/>
                <a:cs typeface="微软雅黑" panose="020B0503020204020204" charset="-122"/>
              </a:rPr>
              <a:t>热的传播</a:t>
            </a:r>
            <a:r>
              <a:rPr lang="en-US" altLang="zh-CN" sz="2000" dirty="0" smtClean="0">
                <a:latin typeface="微软雅黑" panose="020B0503020204020204" charset="-122"/>
                <a:ea typeface="微软雅黑" panose="020B0503020204020204" charset="-122"/>
                <a:cs typeface="微软雅黑" panose="020B0503020204020204" charset="-122"/>
              </a:rPr>
              <a:t>》</a:t>
            </a:r>
            <a:r>
              <a:rPr lang="zh-CN" altLang="en-US" sz="2000" dirty="0" smtClean="0">
                <a:latin typeface="微软雅黑" panose="020B0503020204020204" charset="-122"/>
                <a:ea typeface="微软雅黑" panose="020B0503020204020204" charset="-122"/>
                <a:cs typeface="微软雅黑" panose="020B0503020204020204" charset="-122"/>
              </a:rPr>
              <a:t>论文中给出了著名的热传导方程 ，并在求解该方程时发现解函数可以由三角函数构成的级数形式表示，从而提出任一函数都可以展成</a:t>
            </a:r>
            <a:r>
              <a:rPr lang="zh-CN" altLang="en-US" sz="2000" dirty="0" smtClean="0">
                <a:latin typeface="微软雅黑" panose="020B0503020204020204" charset="-122"/>
                <a:ea typeface="微软雅黑" panose="020B0503020204020204" charset="-122"/>
                <a:cs typeface="微软雅黑" panose="020B0503020204020204" charset="-122"/>
                <a:hlinkClick r:id="rId4"/>
              </a:rPr>
              <a:t>三角函数</a:t>
            </a:r>
            <a:r>
              <a:rPr lang="zh-CN" altLang="en-US" sz="2000" dirty="0" smtClean="0">
                <a:latin typeface="微软雅黑" panose="020B0503020204020204" charset="-122"/>
                <a:ea typeface="微软雅黑" panose="020B0503020204020204" charset="-122"/>
                <a:cs typeface="微软雅黑" panose="020B0503020204020204" charset="-122"/>
              </a:rPr>
              <a:t>的无穷级数。傅里叶</a:t>
            </a:r>
            <a:r>
              <a:rPr lang="zh-CN" altLang="en-US" sz="2000" dirty="0" smtClean="0">
                <a:latin typeface="微软雅黑" panose="020B0503020204020204" charset="-122"/>
                <a:ea typeface="微软雅黑" panose="020B0503020204020204" charset="-122"/>
                <a:cs typeface="微软雅黑" panose="020B0503020204020204" charset="-122"/>
                <a:hlinkClick r:id="rId5"/>
              </a:rPr>
              <a:t>级数</a:t>
            </a:r>
            <a:r>
              <a:rPr lang="zh-CN" altLang="en-US" sz="2000" dirty="0" smtClean="0">
                <a:latin typeface="微软雅黑" panose="020B0503020204020204" charset="-122"/>
                <a:ea typeface="微软雅黑" panose="020B0503020204020204" charset="-122"/>
                <a:cs typeface="微软雅黑" panose="020B0503020204020204" charset="-122"/>
              </a:rPr>
              <a:t>（即三角级数）、傅里叶变换、傅里叶</a:t>
            </a:r>
            <a:r>
              <a:rPr lang="zh-CN" altLang="en-US" sz="2000" dirty="0" smtClean="0">
                <a:latin typeface="微软雅黑" panose="020B0503020204020204" charset="-122"/>
                <a:ea typeface="微软雅黑" panose="020B0503020204020204" charset="-122"/>
                <a:cs typeface="微软雅黑" panose="020B0503020204020204" charset="-122"/>
                <a:hlinkClick r:id="rId6"/>
              </a:rPr>
              <a:t>分析</a:t>
            </a:r>
            <a:r>
              <a:rPr lang="zh-CN" altLang="en-US" sz="2000" dirty="0" smtClean="0">
                <a:latin typeface="微软雅黑" panose="020B0503020204020204" charset="-122"/>
                <a:ea typeface="微软雅黑" panose="020B0503020204020204" charset="-122"/>
                <a:cs typeface="微软雅黑" panose="020B0503020204020204" charset="-122"/>
              </a:rPr>
              <a:t>等理论均由此创始。</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5365" name="Rectangle 5"/>
          <p:cNvSpPr>
            <a:spLocks noChangeArrowheads="1"/>
          </p:cNvSpPr>
          <p:nvPr/>
        </p:nvSpPr>
        <p:spPr bwMode="auto">
          <a:xfrm>
            <a:off x="0" y="150191"/>
            <a:ext cx="2656496" cy="584775"/>
          </a:xfrm>
          <a:prstGeom prst="rect">
            <a:avLst/>
          </a:prstGeom>
          <a:noFill/>
          <a:ln w="9525">
            <a:noFill/>
            <a:miter lim="800000"/>
          </a:ln>
          <a:effectLst/>
        </p:spPr>
        <p:txBody>
          <a:bodyPr vert="horz" wrap="none" lIns="91440" tIns="45720" rIns="91440" bIns="45720" numCol="1" anchor="ctr" anchorCtr="0" compatLnSpc="1">
            <a:spAutoFit/>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zh-CN" sz="32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sz="32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实验原理</a:t>
            </a:r>
            <a:r>
              <a:rPr kumimoji="0" lang="zh-CN" altLang="zh-CN" sz="32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32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79400" y="822960"/>
            <a:ext cx="8195945" cy="5796915"/>
            <a:chOff x="413" y="1309"/>
            <a:chExt cx="12907" cy="9129"/>
          </a:xfrm>
        </p:grpSpPr>
        <p:sp>
          <p:nvSpPr>
            <p:cNvPr id="163842" name="文本框 163841"/>
            <p:cNvSpPr txBox="1"/>
            <p:nvPr/>
          </p:nvSpPr>
          <p:spPr>
            <a:xfrm>
              <a:off x="413" y="1309"/>
              <a:ext cx="12810" cy="7891"/>
            </a:xfrm>
            <a:prstGeom prst="rect">
              <a:avLst/>
            </a:prstGeom>
            <a:noFill/>
            <a:ln w="9525">
              <a:noFill/>
            </a:ln>
          </p:spPr>
          <p:txBody>
            <a:bodyPr>
              <a:spAutoFit/>
            </a:bodyPr>
            <a:lstStyle/>
            <a:p>
              <a:pPr>
                <a:lnSpc>
                  <a:spcPct val="100000"/>
                </a:lnSpc>
                <a:spcBef>
                  <a:spcPct val="50000"/>
                </a:spcBef>
                <a:buClrTx/>
              </a:pPr>
              <a:r>
                <a:rPr lang="en-US" altLang="zh-CN" sz="2600" b="1" dirty="0">
                  <a:solidFill>
                    <a:srgbClr val="000099"/>
                  </a:solidFill>
                  <a:latin typeface="Times New Roman" panose="02020603050405020304" pitchFamily="18" charset="0"/>
                  <a:ea typeface="宋体" panose="02010600030101010101" pitchFamily="2" charset="-122"/>
                </a:rPr>
                <a:t> </a:t>
              </a:r>
              <a:r>
                <a:rPr lang="zh-CN" altLang="en-US" sz="2600" b="1" dirty="0">
                  <a:solidFill>
                    <a:srgbClr val="000099"/>
                  </a:solidFill>
                  <a:latin typeface="Times New Roman" panose="02020603050405020304" pitchFamily="18" charset="0"/>
                  <a:ea typeface="宋体" panose="02010600030101010101" pitchFamily="2" charset="-122"/>
                </a:rPr>
                <a:t>傅立叶热传导定律</a:t>
              </a:r>
              <a:endParaRPr lang="zh-CN" altLang="en-US" sz="2600" b="1" dirty="0">
                <a:solidFill>
                  <a:srgbClr val="000099"/>
                </a:solidFill>
                <a:latin typeface="Times New Roman" panose="02020603050405020304" pitchFamily="18" charset="0"/>
                <a:ea typeface="宋体" panose="02010600030101010101" pitchFamily="2" charset="-122"/>
              </a:endParaRPr>
            </a:p>
            <a:p>
              <a:pPr>
                <a:lnSpc>
                  <a:spcPct val="120000"/>
                </a:lnSpc>
                <a:spcBef>
                  <a:spcPct val="50000"/>
                </a:spcBef>
                <a:buClrTx/>
              </a:pPr>
              <a:r>
                <a:rPr lang="zh-CN" altLang="en-US" sz="2600" b="1" dirty="0">
                  <a:solidFill>
                    <a:srgbClr val="000099"/>
                  </a:solidFill>
                  <a:latin typeface="Times New Roman" panose="02020603050405020304" pitchFamily="18" charset="0"/>
                  <a:ea typeface="宋体" panose="02010600030101010101" pitchFamily="2" charset="-122"/>
                </a:rPr>
                <a:t>    </a:t>
              </a:r>
              <a:r>
                <a:rPr lang="zh-CN" altLang="en-US" sz="2600" b="1" dirty="0">
                  <a:solidFill>
                    <a:srgbClr val="000099"/>
                  </a:solidFill>
                  <a:latin typeface="宋体" panose="02010600030101010101" pitchFamily="2" charset="-122"/>
                  <a:ea typeface="宋体" panose="02010600030101010101" pitchFamily="2" charset="-122"/>
                </a:rPr>
                <a:t>当物体内部各处的温度不均匀时，就会有热量从温度较高处传递到温度较低处，这种现象叫热传导现象。傅里叶提出</a:t>
              </a:r>
              <a:r>
                <a:rPr lang="en-US" altLang="zh-CN" sz="2600" b="1" dirty="0">
                  <a:solidFill>
                    <a:srgbClr val="000099"/>
                  </a:solidFill>
                  <a:latin typeface="宋体" panose="02010600030101010101" pitchFamily="2" charset="-122"/>
                  <a:ea typeface="宋体" panose="02010600030101010101" pitchFamily="2" charset="-122"/>
                </a:rPr>
                <a:t>:</a:t>
              </a:r>
              <a:r>
                <a:rPr lang="zh-CN" altLang="en-US" sz="2600" b="1" dirty="0">
                  <a:solidFill>
                    <a:srgbClr val="000099"/>
                  </a:solidFill>
                  <a:latin typeface="Times New Roman" panose="02020603050405020304" pitchFamily="18" charset="0"/>
                  <a:ea typeface="宋体" panose="02010600030101010101" pitchFamily="2" charset="-122"/>
                </a:rPr>
                <a:t>如果热量沿着</a:t>
              </a:r>
              <a:r>
                <a:rPr lang="en-US" altLang="x-none" sz="2600" b="1" i="1">
                  <a:solidFill>
                    <a:srgbClr val="000099"/>
                  </a:solidFill>
                  <a:latin typeface="Times New Roman" panose="02020603050405020304" pitchFamily="18" charset="0"/>
                  <a:ea typeface="宋体" panose="02010600030101010101" pitchFamily="2" charset="-122"/>
                </a:rPr>
                <a:t>x</a:t>
              </a:r>
              <a:r>
                <a:rPr lang="zh-CN" altLang="en-US" sz="2600" b="1" dirty="0">
                  <a:solidFill>
                    <a:srgbClr val="000099"/>
                  </a:solidFill>
                  <a:latin typeface="Times New Roman" panose="02020603050405020304" pitchFamily="18" charset="0"/>
                  <a:ea typeface="宋体" panose="02010600030101010101" pitchFamily="2" charset="-122"/>
                </a:rPr>
                <a:t>方向传导，那么在 </a:t>
              </a:r>
              <a:r>
                <a:rPr lang="en-US" altLang="x-none" sz="2600" b="1" i="1">
                  <a:solidFill>
                    <a:srgbClr val="000099"/>
                  </a:solidFill>
                  <a:latin typeface="Times New Roman" panose="02020603050405020304" pitchFamily="18" charset="0"/>
                  <a:ea typeface="宋体" panose="02010600030101010101" pitchFamily="2" charset="-122"/>
                </a:rPr>
                <a:t>x </a:t>
              </a:r>
              <a:r>
                <a:rPr lang="zh-CN" altLang="en-US" sz="2600" b="1" dirty="0">
                  <a:solidFill>
                    <a:srgbClr val="000099"/>
                  </a:solidFill>
                  <a:latin typeface="Times New Roman" panose="02020603050405020304" pitchFamily="18" charset="0"/>
                  <a:ea typeface="宋体" panose="02010600030101010101" pitchFamily="2" charset="-122"/>
                </a:rPr>
                <a:t>轴上任意位置</a:t>
              </a:r>
              <a:r>
                <a:rPr lang="en-US" altLang="x-none" sz="2600" b="1" i="1">
                  <a:solidFill>
                    <a:srgbClr val="000099"/>
                  </a:solidFill>
                  <a:latin typeface="Times New Roman" panose="02020603050405020304" pitchFamily="18" charset="0"/>
                  <a:ea typeface="宋体" panose="02010600030101010101" pitchFamily="2" charset="-122"/>
                </a:rPr>
                <a:t>x</a:t>
              </a:r>
              <a:r>
                <a:rPr lang="en-US" altLang="x-none" sz="2600" b="1" baseline="-25000">
                  <a:solidFill>
                    <a:srgbClr val="000099"/>
                  </a:solidFill>
                  <a:latin typeface="Times New Roman" panose="02020603050405020304" pitchFamily="18" charset="0"/>
                  <a:ea typeface="宋体" panose="02010600030101010101" pitchFamily="2" charset="-122"/>
                </a:rPr>
                <a:t>0</a:t>
              </a:r>
              <a:r>
                <a:rPr lang="zh-CN" altLang="en-US" sz="2600" b="1" dirty="0">
                  <a:solidFill>
                    <a:srgbClr val="000099"/>
                  </a:solidFill>
                  <a:latin typeface="Times New Roman" panose="02020603050405020304" pitchFamily="18" charset="0"/>
                  <a:ea typeface="宋体" panose="02010600030101010101" pitchFamily="2" charset="-122"/>
                </a:rPr>
                <a:t>处取一个垂直截面</a:t>
              </a:r>
              <a:r>
                <a:rPr lang="en-US" altLang="zh-CN" sz="2600" b="1" dirty="0">
                  <a:solidFill>
                    <a:srgbClr val="000099"/>
                  </a:solidFill>
                  <a:latin typeface="Times New Roman" panose="02020603050405020304" pitchFamily="18" charset="0"/>
                  <a:ea typeface="宋体" panose="02010600030101010101" pitchFamily="2" charset="-122"/>
                </a:rPr>
                <a:t>△</a:t>
              </a:r>
              <a:r>
                <a:rPr lang="en-US" altLang="x-none" sz="2600" b="1">
                  <a:solidFill>
                    <a:srgbClr val="000099"/>
                  </a:solidFill>
                  <a:latin typeface="Times New Roman" panose="02020603050405020304" pitchFamily="18" charset="0"/>
                  <a:ea typeface="宋体" panose="02010600030101010101" pitchFamily="2" charset="-122"/>
                </a:rPr>
                <a:t>S</a:t>
              </a:r>
              <a:endParaRPr lang="en-US" altLang="x-none" sz="2600" b="1">
                <a:solidFill>
                  <a:srgbClr val="000099"/>
                </a:solidFill>
                <a:latin typeface="Times New Roman" panose="02020603050405020304" pitchFamily="18" charset="0"/>
                <a:ea typeface="宋体" panose="02010600030101010101" pitchFamily="2" charset="-122"/>
              </a:endParaRPr>
            </a:p>
            <a:p>
              <a:pPr>
                <a:lnSpc>
                  <a:spcPct val="100000"/>
                </a:lnSpc>
                <a:spcBef>
                  <a:spcPct val="50000"/>
                </a:spcBef>
                <a:buClrTx/>
              </a:pPr>
              <a:r>
                <a:rPr lang="en-US" altLang="x-none" sz="2600" b="1">
                  <a:solidFill>
                    <a:srgbClr val="000099"/>
                  </a:solidFill>
                  <a:latin typeface="Times New Roman" panose="02020603050405020304" pitchFamily="18" charset="0"/>
                  <a:ea typeface="宋体" panose="02010600030101010101" pitchFamily="2" charset="-122"/>
                </a:rPr>
                <a:t>（</a:t>
              </a:r>
              <a:r>
                <a:rPr lang="zh-CN" altLang="en-US" sz="2600" b="1" dirty="0">
                  <a:solidFill>
                    <a:srgbClr val="000099"/>
                  </a:solidFill>
                  <a:latin typeface="Times New Roman" panose="02020603050405020304" pitchFamily="18" charset="0"/>
                  <a:ea typeface="宋体" panose="02010600030101010101" pitchFamily="2" charset="-122"/>
                </a:rPr>
                <a:t>如图），以       表示在 </a:t>
              </a:r>
              <a:r>
                <a:rPr lang="en-US" altLang="x-none" sz="2600" b="1" i="1">
                  <a:solidFill>
                    <a:srgbClr val="000099"/>
                  </a:solidFill>
                  <a:latin typeface="Times New Roman" panose="02020603050405020304" pitchFamily="18" charset="0"/>
                  <a:ea typeface="宋体" panose="02010600030101010101" pitchFamily="2" charset="-122"/>
                </a:rPr>
                <a:t>x </a:t>
              </a:r>
              <a:r>
                <a:rPr lang="zh-CN" altLang="en-US" sz="2600" b="1" dirty="0">
                  <a:solidFill>
                    <a:srgbClr val="000099"/>
                  </a:solidFill>
                  <a:latin typeface="Times New Roman" panose="02020603050405020304" pitchFamily="18" charset="0"/>
                  <a:ea typeface="宋体" panose="02010600030101010101" pitchFamily="2" charset="-122"/>
                </a:rPr>
                <a:t>处</a:t>
              </a:r>
              <a:endParaRPr lang="zh-CN" altLang="en-US" sz="2600" b="1" dirty="0">
                <a:solidFill>
                  <a:srgbClr val="000099"/>
                </a:solidFill>
                <a:latin typeface="Times New Roman" panose="02020603050405020304" pitchFamily="18" charset="0"/>
                <a:ea typeface="宋体" panose="02010600030101010101" pitchFamily="2" charset="-122"/>
              </a:endParaRPr>
            </a:p>
            <a:p>
              <a:pPr>
                <a:lnSpc>
                  <a:spcPct val="100000"/>
                </a:lnSpc>
                <a:spcBef>
                  <a:spcPct val="50000"/>
                </a:spcBef>
                <a:buClrTx/>
              </a:pPr>
              <a:r>
                <a:rPr lang="zh-CN" altLang="en-US" sz="2600" b="1" dirty="0">
                  <a:solidFill>
                    <a:srgbClr val="000099"/>
                  </a:solidFill>
                  <a:latin typeface="Times New Roman" panose="02020603050405020304" pitchFamily="18" charset="0"/>
                  <a:ea typeface="宋体" panose="02010600030101010101" pitchFamily="2" charset="-122"/>
                </a:rPr>
                <a:t>的</a:t>
              </a:r>
              <a:r>
                <a:rPr lang="zh-CN" altLang="en-US" sz="2600" b="1" dirty="0">
                  <a:solidFill>
                    <a:srgbClr val="FF0000"/>
                  </a:solidFill>
                  <a:latin typeface="Times New Roman" panose="02020603050405020304" pitchFamily="18" charset="0"/>
                  <a:ea typeface="宋体" panose="02010600030101010101" pitchFamily="2" charset="-122"/>
                </a:rPr>
                <a:t>温度梯度</a:t>
              </a:r>
              <a:r>
                <a:rPr lang="zh-CN" altLang="en-US" sz="2600" b="1" dirty="0">
                  <a:solidFill>
                    <a:srgbClr val="000099"/>
                  </a:solidFill>
                  <a:latin typeface="Times New Roman" panose="02020603050405020304" pitchFamily="18" charset="0"/>
                  <a:ea typeface="宋体" panose="02010600030101010101" pitchFamily="2" charset="-122"/>
                </a:rPr>
                <a:t>，那么在时间</a:t>
              </a:r>
              <a:r>
                <a:rPr lang="en-US" altLang="zh-CN" sz="2600" b="1" dirty="0">
                  <a:solidFill>
                    <a:srgbClr val="000099"/>
                  </a:solidFill>
                  <a:latin typeface="Times New Roman" panose="02020603050405020304" pitchFamily="18" charset="0"/>
                  <a:ea typeface="宋体" panose="02010600030101010101" pitchFamily="2" charset="-122"/>
                </a:rPr>
                <a:t>△</a:t>
              </a:r>
              <a:endParaRPr lang="en-US" altLang="x-none" sz="2600" b="1">
                <a:solidFill>
                  <a:srgbClr val="000099"/>
                </a:solidFill>
                <a:latin typeface="Times New Roman" panose="02020603050405020304" pitchFamily="18" charset="0"/>
                <a:ea typeface="宋体" panose="02010600030101010101" pitchFamily="2" charset="-122"/>
              </a:endParaRPr>
            </a:p>
            <a:p>
              <a:pPr>
                <a:lnSpc>
                  <a:spcPct val="100000"/>
                </a:lnSpc>
                <a:spcBef>
                  <a:spcPct val="50000"/>
                </a:spcBef>
                <a:buClrTx/>
              </a:pPr>
              <a:r>
                <a:rPr lang="zh-CN" altLang="en-US" sz="2600" b="1" dirty="0">
                  <a:solidFill>
                    <a:srgbClr val="000099"/>
                  </a:solidFill>
                  <a:latin typeface="Times New Roman" panose="02020603050405020304" pitchFamily="18" charset="0"/>
                  <a:ea typeface="宋体" panose="02010600030101010101" pitchFamily="2" charset="-122"/>
                </a:rPr>
                <a:t>内通过截面积</a:t>
              </a:r>
              <a:r>
                <a:rPr lang="en-US" altLang="zh-CN" sz="2600" b="1" dirty="0">
                  <a:solidFill>
                    <a:srgbClr val="000099"/>
                  </a:solidFill>
                  <a:latin typeface="Times New Roman" panose="02020603050405020304" pitchFamily="18" charset="0"/>
                  <a:ea typeface="宋体" panose="02010600030101010101" pitchFamily="2" charset="-122"/>
                </a:rPr>
                <a:t>△</a:t>
              </a:r>
              <a:r>
                <a:rPr lang="en-US" altLang="x-none" sz="2600" b="1">
                  <a:solidFill>
                    <a:srgbClr val="000099"/>
                  </a:solidFill>
                  <a:latin typeface="Times New Roman" panose="02020603050405020304" pitchFamily="18" charset="0"/>
                  <a:ea typeface="宋体" panose="02010600030101010101" pitchFamily="2" charset="-122"/>
                </a:rPr>
                <a:t>S</a:t>
              </a:r>
              <a:r>
                <a:rPr lang="zh-CN" altLang="en-US" sz="2600" b="1" dirty="0">
                  <a:solidFill>
                    <a:srgbClr val="000099"/>
                  </a:solidFill>
                  <a:latin typeface="Times New Roman" panose="02020603050405020304" pitchFamily="18" charset="0"/>
                  <a:ea typeface="宋体" panose="02010600030101010101" pitchFamily="2" charset="-122"/>
                </a:rPr>
                <a:t>所传递的</a:t>
              </a:r>
              <a:endParaRPr lang="zh-CN" altLang="en-US" sz="2600" b="1" dirty="0">
                <a:solidFill>
                  <a:srgbClr val="000099"/>
                </a:solidFill>
                <a:latin typeface="Times New Roman" panose="02020603050405020304" pitchFamily="18" charset="0"/>
                <a:ea typeface="宋体" panose="02010600030101010101" pitchFamily="2" charset="-122"/>
              </a:endParaRPr>
            </a:p>
            <a:p>
              <a:pPr>
                <a:lnSpc>
                  <a:spcPct val="100000"/>
                </a:lnSpc>
                <a:spcBef>
                  <a:spcPct val="50000"/>
                </a:spcBef>
                <a:buClrTx/>
              </a:pPr>
              <a:r>
                <a:rPr lang="zh-CN" altLang="en-US" sz="2600" b="1" dirty="0">
                  <a:solidFill>
                    <a:srgbClr val="000099"/>
                  </a:solidFill>
                  <a:latin typeface="Times New Roman" panose="02020603050405020304" pitchFamily="18" charset="0"/>
                  <a:ea typeface="宋体" panose="02010600030101010101" pitchFamily="2" charset="-122"/>
                </a:rPr>
                <a:t>热量</a:t>
              </a:r>
              <a:r>
                <a:rPr lang="en-US" altLang="zh-CN" sz="2600" b="1" dirty="0">
                  <a:solidFill>
                    <a:srgbClr val="000099"/>
                  </a:solidFill>
                  <a:latin typeface="Times New Roman" panose="02020603050405020304" pitchFamily="18" charset="0"/>
                  <a:ea typeface="宋体" panose="02010600030101010101" pitchFamily="2" charset="-122"/>
                </a:rPr>
                <a:t>△</a:t>
              </a:r>
              <a:r>
                <a:rPr lang="en-US" altLang="x-none" sz="2600" b="1">
                  <a:solidFill>
                    <a:srgbClr val="000099"/>
                  </a:solidFill>
                  <a:latin typeface="Times New Roman" panose="02020603050405020304" pitchFamily="18" charset="0"/>
                  <a:ea typeface="宋体" panose="02010600030101010101" pitchFamily="2" charset="-122"/>
                </a:rPr>
                <a:t>Q</a:t>
              </a:r>
              <a:r>
                <a:rPr lang="zh-CN" altLang="en-US" sz="2600" b="1" dirty="0">
                  <a:solidFill>
                    <a:srgbClr val="000099"/>
                  </a:solidFill>
                  <a:latin typeface="Times New Roman" panose="02020603050405020304" pitchFamily="18" charset="0"/>
                  <a:ea typeface="宋体" panose="02010600030101010101" pitchFamily="2" charset="-122"/>
                </a:rPr>
                <a:t>为</a:t>
              </a:r>
              <a:endParaRPr lang="zh-CN" altLang="en-US" sz="2600" u="sng" dirty="0">
                <a:solidFill>
                  <a:srgbClr val="000099"/>
                </a:solidFill>
                <a:effectLst>
                  <a:outerShdw blurRad="38100" dist="38100" dir="2700000">
                    <a:srgbClr val="C0C0C0"/>
                  </a:outerShdw>
                </a:effectLst>
                <a:latin typeface="Verdana" panose="020B0604030504040204" pitchFamily="34" charset="0"/>
                <a:ea typeface="宋体" panose="02010600030101010101" pitchFamily="2" charset="-122"/>
              </a:endParaRPr>
            </a:p>
          </p:txBody>
        </p:sp>
        <p:graphicFrame>
          <p:nvGraphicFramePr>
            <p:cNvPr id="163846" name="对象 163845"/>
            <p:cNvGraphicFramePr/>
            <p:nvPr/>
          </p:nvGraphicFramePr>
          <p:xfrm>
            <a:off x="3712" y="5345"/>
            <a:ext cx="1033" cy="1114"/>
          </p:xfrm>
          <a:graphic>
            <a:graphicData uri="http://schemas.openxmlformats.org/presentationml/2006/ole">
              <mc:AlternateContent xmlns:mc="http://schemas.openxmlformats.org/markup-compatibility/2006">
                <mc:Choice xmlns:v="urn:schemas-microsoft-com:vml" Requires="v">
                  <p:oleObj spid="_x0000_s2049" name="" r:id="rId1" imgW="215900" imgH="393700" progId="">
                    <p:embed/>
                  </p:oleObj>
                </mc:Choice>
                <mc:Fallback>
                  <p:oleObj name="" r:id="rId1" imgW="215900" imgH="393700" progId="">
                    <p:embed/>
                    <p:pic>
                      <p:nvPicPr>
                        <p:cNvPr id="0" name="图片 2048" descr="image3"/>
                        <p:cNvPicPr/>
                        <p:nvPr/>
                      </p:nvPicPr>
                      <p:blipFill>
                        <a:blip r:embed="rId2"/>
                        <a:stretch>
                          <a:fillRect/>
                        </a:stretch>
                      </p:blipFill>
                      <p:spPr>
                        <a:xfrm>
                          <a:off x="3712" y="5345"/>
                          <a:ext cx="1033" cy="1114"/>
                        </a:xfrm>
                        <a:prstGeom prst="rect">
                          <a:avLst/>
                        </a:prstGeom>
                        <a:noFill/>
                        <a:ln w="38100">
                          <a:noFill/>
                        </a:ln>
                      </p:spPr>
                    </p:pic>
                  </p:oleObj>
                </mc:Fallback>
              </mc:AlternateContent>
            </a:graphicData>
          </a:graphic>
        </p:graphicFrame>
        <p:graphicFrame>
          <p:nvGraphicFramePr>
            <p:cNvPr id="164867" name="对象 164866"/>
            <p:cNvGraphicFramePr/>
            <p:nvPr/>
          </p:nvGraphicFramePr>
          <p:xfrm>
            <a:off x="5132" y="8946"/>
            <a:ext cx="4085" cy="1492"/>
          </p:xfrm>
          <a:graphic>
            <a:graphicData uri="http://schemas.openxmlformats.org/presentationml/2006/ole">
              <mc:AlternateContent xmlns:mc="http://schemas.openxmlformats.org/markup-compatibility/2006">
                <mc:Choice xmlns:v="urn:schemas-microsoft-com:vml" Requires="v">
                  <p:oleObj spid="_x0000_s2050" name="" r:id="rId3" imgW="1130300" imgH="431800" progId="">
                    <p:embed/>
                  </p:oleObj>
                </mc:Choice>
                <mc:Fallback>
                  <p:oleObj name="" r:id="rId3" imgW="1130300" imgH="431800" progId="">
                    <p:embed/>
                    <p:pic>
                      <p:nvPicPr>
                        <p:cNvPr id="0" name="图片 2049" descr="image4"/>
                        <p:cNvPicPr/>
                        <p:nvPr/>
                      </p:nvPicPr>
                      <p:blipFill>
                        <a:blip r:embed="rId4"/>
                        <a:stretch>
                          <a:fillRect/>
                        </a:stretch>
                      </p:blipFill>
                      <p:spPr>
                        <a:xfrm>
                          <a:off x="5132" y="8946"/>
                          <a:ext cx="4085" cy="1492"/>
                        </a:xfrm>
                        <a:prstGeom prst="rect">
                          <a:avLst/>
                        </a:prstGeom>
                        <a:noFill/>
                        <a:ln w="38100">
                          <a:noFill/>
                        </a:ln>
                      </p:spPr>
                    </p:pic>
                  </p:oleObj>
                </mc:Fallback>
              </mc:AlternateContent>
            </a:graphicData>
          </a:graphic>
        </p:graphicFrame>
        <p:graphicFrame>
          <p:nvGraphicFramePr>
            <p:cNvPr id="163844" name="对象 163843"/>
            <p:cNvGraphicFramePr/>
            <p:nvPr/>
          </p:nvGraphicFramePr>
          <p:xfrm>
            <a:off x="8745" y="5660"/>
            <a:ext cx="4575" cy="2544"/>
          </p:xfrm>
          <a:graphic>
            <a:graphicData uri="http://schemas.openxmlformats.org/presentationml/2006/ole">
              <mc:AlternateContent xmlns:mc="http://schemas.openxmlformats.org/markup-compatibility/2006">
                <mc:Choice xmlns:v="urn:schemas-microsoft-com:vml" Requires="v">
                  <p:oleObj spid="_x0000_s2051" name="" r:id="rId5" imgW="2181225" imgH="1057275" progId="PBrush">
                    <p:embed/>
                  </p:oleObj>
                </mc:Choice>
                <mc:Fallback>
                  <p:oleObj name="" r:id="rId5" imgW="2181225" imgH="1057275" progId="PBrush">
                    <p:embed/>
                    <p:pic>
                      <p:nvPicPr>
                        <p:cNvPr id="0" name="图片 2050" descr="image5"/>
                        <p:cNvPicPr/>
                        <p:nvPr/>
                      </p:nvPicPr>
                      <p:blipFill>
                        <a:blip r:embed="rId6"/>
                        <a:stretch>
                          <a:fillRect/>
                        </a:stretch>
                      </p:blipFill>
                      <p:spPr>
                        <a:xfrm>
                          <a:off x="8745" y="5660"/>
                          <a:ext cx="4575" cy="2544"/>
                        </a:xfrm>
                        <a:prstGeom prst="rect">
                          <a:avLst/>
                        </a:prstGeom>
                        <a:solidFill>
                          <a:srgbClr val="000000"/>
                        </a:solidFill>
                        <a:ln w="38100">
                          <a:noFill/>
                        </a:ln>
                      </p:spPr>
                    </p:pic>
                  </p:oleObj>
                </mc:Fallback>
              </mc:AlternateContent>
            </a:graphicData>
          </a:graphic>
        </p:graphicFrame>
      </p:grpSp>
      <p:sp>
        <p:nvSpPr>
          <p:cNvPr id="5" name="文本框 4"/>
          <p:cNvSpPr txBox="1"/>
          <p:nvPr/>
        </p:nvSpPr>
        <p:spPr>
          <a:xfrm>
            <a:off x="4326255" y="4209415"/>
            <a:ext cx="322580" cy="368300"/>
          </a:xfrm>
          <a:prstGeom prst="rect">
            <a:avLst/>
          </a:prstGeom>
          <a:noFill/>
        </p:spPr>
        <p:txBody>
          <a:bodyPr wrap="none" rtlCol="0" anchor="t">
            <a:spAutoFit/>
          </a:bodyPr>
          <a:p>
            <a:r>
              <a:rPr lang="zh-CN" altLang="en-US">
                <a:latin typeface="Arial" panose="020B0604020202020204" pitchFamily="34" charset="0"/>
                <a:cs typeface="Arial" panose="020B0604020202020204" pitchFamily="34" charset="0"/>
              </a:rPr>
              <a:t>Ʈ</a:t>
            </a:r>
            <a:endParaRPr lang="zh-CN" altLang="en-US">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3" name="Object 85"/>
          <p:cNvGraphicFramePr>
            <a:graphicFrameLocks noChangeAspect="1"/>
          </p:cNvGraphicFramePr>
          <p:nvPr/>
        </p:nvGraphicFramePr>
        <p:xfrm>
          <a:off x="285720" y="1655798"/>
          <a:ext cx="2571768" cy="3559152"/>
        </p:xfrm>
        <a:graphic>
          <a:graphicData uri="http://schemas.openxmlformats.org/presentationml/2006/ole">
            <mc:AlternateContent xmlns:mc="http://schemas.openxmlformats.org/markup-compatibility/2006">
              <mc:Choice xmlns:v="urn:schemas-microsoft-com:vml" Requires="v">
                <p:oleObj spid="_x0000_s1025" name="" r:id="rId1" imgW="306343050" imgH="151809450" progId="">
                  <p:embed/>
                </p:oleObj>
              </mc:Choice>
              <mc:Fallback>
                <p:oleObj name="" r:id="rId1" imgW="306343050" imgH="151809450" progId="">
                  <p:embed/>
                  <p:pic>
                    <p:nvPicPr>
                      <p:cNvPr id="0" name="Object 85" descr="image1"/>
                      <p:cNvPicPr>
                        <a:picLocks noChangeAspect="1"/>
                      </p:cNvPicPr>
                      <p:nvPr/>
                    </p:nvPicPr>
                    <p:blipFill>
                      <a:blip r:embed="rId2"/>
                      <a:srcRect l="46104" t="20006" r="30716" b="12476"/>
                      <a:stretch>
                        <a:fillRect/>
                      </a:stretch>
                    </p:blipFill>
                    <p:spPr>
                      <a:xfrm>
                        <a:off x="285720" y="1655798"/>
                        <a:ext cx="2571768" cy="3559152"/>
                      </a:xfrm>
                      <a:prstGeom prst="rect">
                        <a:avLst/>
                      </a:prstGeom>
                      <a:noFill/>
                      <a:ln w="9525">
                        <a:noFill/>
                      </a:ln>
                    </p:spPr>
                  </p:pic>
                </p:oleObj>
              </mc:Fallback>
            </mc:AlternateContent>
          </a:graphicData>
        </a:graphic>
      </p:graphicFrame>
      <p:sp>
        <p:nvSpPr>
          <p:cNvPr id="15366" name="Rectangle 6"/>
          <p:cNvSpPr>
            <a:spLocks noChangeArrowheads="1"/>
          </p:cNvSpPr>
          <p:nvPr/>
        </p:nvSpPr>
        <p:spPr bwMode="auto">
          <a:xfrm>
            <a:off x="285750" y="89535"/>
            <a:ext cx="5113655" cy="583565"/>
          </a:xfrm>
          <a:prstGeom prst="rect">
            <a:avLst/>
          </a:prstGeom>
          <a:noFill/>
          <a:ln w="9525">
            <a:noFill/>
            <a:miter lim="800000"/>
          </a:ln>
          <a:effectLst/>
        </p:spPr>
        <p:txBody>
          <a:bodyPr vert="horz" wrap="square" lIns="91440" tIns="45720" rIns="91440" bIns="45720" numCol="1" anchor="ctr" anchorCtr="0" compatLnSpc="1">
            <a:spAutoFit/>
            <a:scene3d>
              <a:camera prst="orthographicFront"/>
              <a:lightRig rig="threePt" dir="t"/>
            </a:scene3d>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3200" b="1" i="0" u="none" strike="noStrike" cap="none" normalizeH="0" baseline="0" dirty="0" smtClean="0">
                <a:solidFill>
                  <a:schemeClr val="accent2"/>
                </a:solidFill>
                <a:effectLst>
                  <a:outerShdw blurRad="38100" dist="25400" dir="5400000" algn="ctr" rotWithShape="0">
                    <a:srgbClr val="6E747A">
                      <a:alpha val="43000"/>
                    </a:srgbClr>
                  </a:outerShdw>
                </a:effectLst>
                <a:latin typeface="楷体" panose="02010609060101010101" pitchFamily="49" charset="-122"/>
                <a:ea typeface="楷体" panose="02010609060101010101" pitchFamily="49" charset="-122"/>
                <a:cs typeface="Times New Roman" panose="02020603050405020304" pitchFamily="18" charset="0"/>
              </a:rPr>
              <a:t>准稳态法测量导热系数原理</a:t>
            </a:r>
            <a:endParaRPr kumimoji="0" lang="zh-CN" altLang="en-US" sz="3200" b="1" i="0" u="none" strike="noStrike" cap="none" normalizeH="0" baseline="0" dirty="0" smtClean="0">
              <a:solidFill>
                <a:schemeClr val="accent2"/>
              </a:solidFill>
              <a:effectLst>
                <a:outerShdw blurRad="38100" dist="25400" dir="5400000" algn="ctr" rotWithShape="0">
                  <a:srgbClr val="6E747A">
                    <a:alpha val="43000"/>
                  </a:srgbClr>
                </a:outerShdw>
              </a:effectLst>
              <a:latin typeface="楷体" panose="02010609060101010101" pitchFamily="49" charset="-122"/>
              <a:ea typeface="楷体" panose="02010609060101010101" pitchFamily="49" charset="-122"/>
              <a:cs typeface="Times New Roman" panose="02020603050405020304" pitchFamily="18" charset="0"/>
            </a:endParaRPr>
          </a:p>
        </p:txBody>
      </p:sp>
      <p:graphicFrame>
        <p:nvGraphicFramePr>
          <p:cNvPr id="15364" name="对象 37"/>
          <p:cNvGraphicFramePr>
            <a:graphicFrameLocks noChangeAspect="1"/>
          </p:cNvGraphicFramePr>
          <p:nvPr/>
        </p:nvGraphicFramePr>
        <p:xfrm>
          <a:off x="5823585" y="561975"/>
          <a:ext cx="2479675" cy="911860"/>
        </p:xfrm>
        <a:graphic>
          <a:graphicData uri="http://schemas.openxmlformats.org/presentationml/2006/ole">
            <mc:AlternateContent xmlns:mc="http://schemas.openxmlformats.org/markup-compatibility/2006">
              <mc:Choice xmlns:v="urn:schemas-microsoft-com:vml" Requires="v">
                <p:oleObj spid="_x0000_s1026" name="" r:id="rId3" imgW="25603200" imgH="9448800" progId="Equation.DSMT4">
                  <p:embed/>
                </p:oleObj>
              </mc:Choice>
              <mc:Fallback>
                <p:oleObj name="" r:id="rId3" imgW="25603200" imgH="9448800" progId="Equation.DSMT4">
                  <p:embed/>
                  <p:pic>
                    <p:nvPicPr>
                      <p:cNvPr id="0" name="对象 37"/>
                      <p:cNvPicPr>
                        <a:picLocks noChangeAspect="1"/>
                      </p:cNvPicPr>
                      <p:nvPr/>
                    </p:nvPicPr>
                    <p:blipFill>
                      <a:blip r:embed="rId4"/>
                      <a:stretch>
                        <a:fillRect/>
                      </a:stretch>
                    </p:blipFill>
                    <p:spPr>
                      <a:xfrm>
                        <a:off x="5823585" y="561975"/>
                        <a:ext cx="2479675" cy="911860"/>
                      </a:xfrm>
                      <a:prstGeom prst="rect">
                        <a:avLst/>
                      </a:prstGeom>
                      <a:noFill/>
                      <a:ln w="9525">
                        <a:noFill/>
                      </a:ln>
                    </p:spPr>
                  </p:pic>
                </p:oleObj>
              </mc:Fallback>
            </mc:AlternateContent>
          </a:graphicData>
        </a:graphic>
      </p:graphicFrame>
      <p:sp>
        <p:nvSpPr>
          <p:cNvPr id="3" name="Rectangle 6"/>
          <p:cNvSpPr>
            <a:spLocks noChangeArrowheads="1"/>
          </p:cNvSpPr>
          <p:nvPr/>
        </p:nvSpPr>
        <p:spPr bwMode="auto">
          <a:xfrm>
            <a:off x="0" y="381000"/>
            <a:ext cx="9144000" cy="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 </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8" name="Rectangle 6"/>
          <p:cNvSpPr>
            <a:spLocks noChangeArrowheads="1"/>
          </p:cNvSpPr>
          <p:nvPr/>
        </p:nvSpPr>
        <p:spPr bwMode="auto">
          <a:xfrm>
            <a:off x="2857804" y="788352"/>
            <a:ext cx="2714644" cy="46037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zh-CN" altLang="en-US" sz="2400" b="1" dirty="0" smtClean="0">
                <a:solidFill>
                  <a:schemeClr val="tx2"/>
                </a:solidFill>
                <a:latin typeface="楷体" panose="02010609060101010101" pitchFamily="49" charset="-122"/>
                <a:ea typeface="楷体" panose="02010609060101010101" pitchFamily="49" charset="-122"/>
                <a:cs typeface="Times New Roman" panose="02020603050405020304" pitchFamily="18" charset="0"/>
              </a:rPr>
              <a:t>付立叶热传导定律：</a:t>
            </a:r>
            <a:endParaRPr kumimoji="0" lang="zh-CN" altLang="en-US" sz="2400" b="1" i="0" u="none" strike="noStrike" cap="none" normalizeH="0" baseline="0" dirty="0" smtClean="0">
              <a:ln>
                <a:noFill/>
              </a:ln>
              <a:solidFill>
                <a:schemeClr val="tx2"/>
              </a:solidFill>
              <a:effectLst/>
              <a:latin typeface="楷体" panose="02010609060101010101" pitchFamily="49" charset="-122"/>
              <a:ea typeface="楷体" panose="02010609060101010101" pitchFamily="49" charset="-122"/>
              <a:cs typeface="宋体" panose="02010600030101010101" pitchFamily="2" charset="-122"/>
            </a:endParaRPr>
          </a:p>
        </p:txBody>
      </p:sp>
      <p:sp>
        <p:nvSpPr>
          <p:cNvPr id="4"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5" name="对象 41"/>
          <p:cNvGraphicFramePr>
            <a:graphicFrameLocks noChangeAspect="1"/>
          </p:cNvGraphicFramePr>
          <p:nvPr/>
        </p:nvGraphicFramePr>
        <p:xfrm>
          <a:off x="2944495" y="3585210"/>
          <a:ext cx="5622925" cy="1040765"/>
        </p:xfrm>
        <a:graphic>
          <a:graphicData uri="http://schemas.openxmlformats.org/presentationml/2006/ole">
            <mc:AlternateContent xmlns:mc="http://schemas.openxmlformats.org/markup-compatibility/2006">
              <mc:Choice xmlns:v="urn:schemas-microsoft-com:vml" Requires="v">
                <p:oleObj spid="_x0000_s1027" name="" r:id="rId5" imgW="55473600" imgH="10363200" progId="Equation.DSMT4">
                  <p:embed/>
                </p:oleObj>
              </mc:Choice>
              <mc:Fallback>
                <p:oleObj name="" r:id="rId5" imgW="55473600" imgH="10363200" progId="Equation.DSMT4">
                  <p:embed/>
                  <p:pic>
                    <p:nvPicPr>
                      <p:cNvPr id="0" name="对象 41" descr="image3"/>
                      <p:cNvPicPr>
                        <a:picLocks noChangeAspect="1"/>
                      </p:cNvPicPr>
                      <p:nvPr/>
                    </p:nvPicPr>
                    <p:blipFill>
                      <a:blip r:embed="rId6"/>
                      <a:stretch>
                        <a:fillRect/>
                      </a:stretch>
                    </p:blipFill>
                    <p:spPr>
                      <a:xfrm>
                        <a:off x="2944495" y="3585210"/>
                        <a:ext cx="5622925" cy="1040765"/>
                      </a:xfrm>
                      <a:prstGeom prst="rect">
                        <a:avLst/>
                      </a:prstGeom>
                      <a:noFill/>
                      <a:ln w="9525">
                        <a:noFill/>
                      </a:ln>
                    </p:spPr>
                  </p:pic>
                </p:oleObj>
              </mc:Fallback>
            </mc:AlternateContent>
          </a:graphicData>
        </a:graphic>
      </p:graphicFrame>
      <p:graphicFrame>
        <p:nvGraphicFramePr>
          <p:cNvPr id="15367" name="对象 40"/>
          <p:cNvGraphicFramePr>
            <a:graphicFrameLocks noChangeAspect="1"/>
          </p:cNvGraphicFramePr>
          <p:nvPr/>
        </p:nvGraphicFramePr>
        <p:xfrm>
          <a:off x="3979220" y="2740342"/>
          <a:ext cx="471489" cy="385764"/>
        </p:xfrm>
        <a:graphic>
          <a:graphicData uri="http://schemas.openxmlformats.org/presentationml/2006/ole">
            <mc:AlternateContent xmlns:mc="http://schemas.openxmlformats.org/markup-compatibility/2006">
              <mc:Choice xmlns:v="urn:schemas-microsoft-com:vml" Requires="v">
                <p:oleObj spid="_x0000_s1028" name="" r:id="rId7" imgW="5486400" imgH="4267200" progId="Equation.DSMT4">
                  <p:embed/>
                </p:oleObj>
              </mc:Choice>
              <mc:Fallback>
                <p:oleObj name="" r:id="rId7" imgW="5486400" imgH="4267200" progId="Equation.DSMT4">
                  <p:embed/>
                  <p:pic>
                    <p:nvPicPr>
                      <p:cNvPr id="0" name="对象 40" descr="image4"/>
                      <p:cNvPicPr>
                        <a:picLocks noChangeAspect="1"/>
                      </p:cNvPicPr>
                      <p:nvPr/>
                    </p:nvPicPr>
                    <p:blipFill>
                      <a:blip r:embed="rId8"/>
                      <a:stretch>
                        <a:fillRect/>
                      </a:stretch>
                    </p:blipFill>
                    <p:spPr>
                      <a:xfrm>
                        <a:off x="3979220" y="2740342"/>
                        <a:ext cx="471489" cy="385764"/>
                      </a:xfrm>
                      <a:prstGeom prst="rect">
                        <a:avLst/>
                      </a:prstGeom>
                      <a:noFill/>
                      <a:ln w="9525">
                        <a:noFill/>
                      </a:ln>
                    </p:spPr>
                  </p:pic>
                </p:oleObj>
              </mc:Fallback>
            </mc:AlternateContent>
          </a:graphicData>
        </a:graphic>
      </p:graphicFrame>
      <p:sp>
        <p:nvSpPr>
          <p:cNvPr id="15369" name="Rectangle 9"/>
          <p:cNvSpPr>
            <a:spLocks noChangeArrowheads="1"/>
          </p:cNvSpPr>
          <p:nvPr/>
        </p:nvSpPr>
        <p:spPr bwMode="auto">
          <a:xfrm>
            <a:off x="3275965" y="2703195"/>
            <a:ext cx="4763135" cy="460375"/>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2"/>
                </a:solidFill>
                <a:effectLst/>
                <a:latin typeface="Arial" panose="020B0604020202020204" pitchFamily="34" charset="0"/>
                <a:ea typeface="宋体" panose="02010600030101010101" pitchFamily="2" charset="-122"/>
                <a:cs typeface="Times New Roman" panose="02020603050405020304" pitchFamily="18" charset="0"/>
              </a:rPr>
              <a:t>时间     内传到薄片的净热量：</a:t>
            </a:r>
            <a:r>
              <a:rPr kumimoji="0" lang="zh-CN" altLang="en-US" sz="2400" b="1" i="0" u="none" strike="noStrike" cap="none" normalizeH="0" baseline="0" dirty="0" smtClean="0">
                <a:ln>
                  <a:noFill/>
                </a:ln>
                <a:solidFill>
                  <a:schemeClr val="tx2"/>
                </a:solidFill>
                <a:effectLst/>
                <a:latin typeface="Arial" panose="020B0604020202020204" pitchFamily="34" charset="0"/>
                <a:ea typeface="宋体" panose="02010600030101010101" pitchFamily="2" charset="-122"/>
                <a:cs typeface="宋体" panose="02010600030101010101" pitchFamily="2" charset="-122"/>
              </a:rPr>
              <a:t> </a:t>
            </a:r>
            <a:endParaRPr kumimoji="0" lang="zh-CN" altLang="en-US" sz="2400" b="1" i="0" u="none" strike="noStrike" cap="none" normalizeH="0" baseline="0" dirty="0" smtClean="0">
              <a:ln>
                <a:noFill/>
              </a:ln>
              <a:solidFill>
                <a:schemeClr val="tx2"/>
              </a:solidFill>
              <a:effectLst/>
              <a:latin typeface="Arial" panose="020B0604020202020204" pitchFamily="34" charset="0"/>
              <a:ea typeface="宋体" panose="02010600030101010101" pitchFamily="2" charset="-122"/>
              <a:cs typeface="宋体" panose="02010600030101010101" pitchFamily="2" charset="-122"/>
            </a:endParaRPr>
          </a:p>
        </p:txBody>
      </p:sp>
      <p:graphicFrame>
        <p:nvGraphicFramePr>
          <p:cNvPr id="15371" name="对象 42"/>
          <p:cNvGraphicFramePr>
            <a:graphicFrameLocks noChangeAspect="1"/>
          </p:cNvGraphicFramePr>
          <p:nvPr/>
        </p:nvGraphicFramePr>
        <p:xfrm>
          <a:off x="7064375" y="5048250"/>
          <a:ext cx="1988820" cy="523875"/>
        </p:xfrm>
        <a:graphic>
          <a:graphicData uri="http://schemas.openxmlformats.org/presentationml/2006/ole">
            <mc:AlternateContent xmlns:mc="http://schemas.openxmlformats.org/markup-compatibility/2006">
              <mc:Choice xmlns:v="urn:schemas-microsoft-com:vml" Requires="v">
                <p:oleObj spid="_x0000_s1029" name="" r:id="rId9" imgW="17678400" imgH="4876800" progId="Equation.DSMT4">
                  <p:embed/>
                </p:oleObj>
              </mc:Choice>
              <mc:Fallback>
                <p:oleObj name="" r:id="rId9" imgW="17678400" imgH="4876800" progId="Equation.DSMT4">
                  <p:embed/>
                  <p:pic>
                    <p:nvPicPr>
                      <p:cNvPr id="0" name="对象 42" descr="image5"/>
                      <p:cNvPicPr>
                        <a:picLocks noChangeAspect="1"/>
                      </p:cNvPicPr>
                      <p:nvPr/>
                    </p:nvPicPr>
                    <p:blipFill>
                      <a:blip r:embed="rId10"/>
                      <a:stretch>
                        <a:fillRect/>
                      </a:stretch>
                    </p:blipFill>
                    <p:spPr>
                      <a:xfrm>
                        <a:off x="7064375" y="5048250"/>
                        <a:ext cx="1988820" cy="523875"/>
                      </a:xfrm>
                      <a:prstGeom prst="rect">
                        <a:avLst/>
                      </a:prstGeom>
                      <a:noFill/>
                      <a:ln w="9525">
                        <a:noFill/>
                      </a:ln>
                    </p:spPr>
                  </p:pic>
                </p:oleObj>
              </mc:Fallback>
            </mc:AlternateContent>
          </a:graphicData>
        </a:graphic>
      </p:graphicFrame>
      <p:graphicFrame>
        <p:nvGraphicFramePr>
          <p:cNvPr id="15370" name="对象 43"/>
          <p:cNvGraphicFramePr>
            <a:graphicFrameLocks noChangeAspect="1"/>
          </p:cNvGraphicFramePr>
          <p:nvPr/>
        </p:nvGraphicFramePr>
        <p:xfrm>
          <a:off x="2643174" y="5866782"/>
          <a:ext cx="6029367" cy="714380"/>
        </p:xfrm>
        <a:graphic>
          <a:graphicData uri="http://schemas.openxmlformats.org/presentationml/2006/ole">
            <mc:AlternateContent xmlns:mc="http://schemas.openxmlformats.org/markup-compatibility/2006">
              <mc:Choice xmlns:v="urn:schemas-microsoft-com:vml" Requires="v">
                <p:oleObj spid="_x0000_s1030" name="" r:id="rId11" imgW="51511200" imgH="6096000" progId="Equation.DSMT4">
                  <p:embed/>
                </p:oleObj>
              </mc:Choice>
              <mc:Fallback>
                <p:oleObj name="" r:id="rId11" imgW="51511200" imgH="6096000" progId="Equation.DSMT4">
                  <p:embed/>
                  <p:pic>
                    <p:nvPicPr>
                      <p:cNvPr id="0" name="对象 43" descr="image6"/>
                      <p:cNvPicPr>
                        <a:picLocks noChangeAspect="1"/>
                      </p:cNvPicPr>
                      <p:nvPr/>
                    </p:nvPicPr>
                    <p:blipFill>
                      <a:blip r:embed="rId12"/>
                      <a:stretch>
                        <a:fillRect/>
                      </a:stretch>
                    </p:blipFill>
                    <p:spPr>
                      <a:xfrm>
                        <a:off x="2643174" y="5866782"/>
                        <a:ext cx="6029367" cy="714380"/>
                      </a:xfrm>
                      <a:prstGeom prst="rect">
                        <a:avLst/>
                      </a:prstGeom>
                      <a:noFill/>
                      <a:ln w="9525">
                        <a:noFill/>
                      </a:ln>
                    </p:spPr>
                  </p:pic>
                </p:oleObj>
              </mc:Fallback>
            </mc:AlternateContent>
          </a:graphicData>
        </a:graphic>
      </p:graphicFrame>
      <p:sp>
        <p:nvSpPr>
          <p:cNvPr id="15372" name="Rectangle 12"/>
          <p:cNvSpPr>
            <a:spLocks noChangeArrowheads="1"/>
          </p:cNvSpPr>
          <p:nvPr/>
        </p:nvSpPr>
        <p:spPr bwMode="auto">
          <a:xfrm>
            <a:off x="860403" y="5048920"/>
            <a:ext cx="6288901" cy="52322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sz="2800" b="1" i="0" u="none" strike="noStrike" cap="none" normalizeH="0" baseline="0" dirty="0" smtClean="0">
                <a:ln>
                  <a:noFill/>
                </a:ln>
                <a:solidFill>
                  <a:schemeClr val="tx2"/>
                </a:solidFill>
                <a:effectLst/>
                <a:latin typeface="楷体" panose="02010609060101010101" pitchFamily="49" charset="-122"/>
                <a:ea typeface="楷体" panose="02010609060101010101" pitchFamily="49" charset="-122"/>
                <a:cs typeface="Times New Roman" panose="02020603050405020304" pitchFamily="18" charset="0"/>
              </a:rPr>
              <a:t>这一热量使薄片温度改变，由比热公式</a:t>
            </a:r>
            <a:endParaRPr kumimoji="0" lang="zh-CN" sz="2800" b="1" i="0" u="none" strike="noStrike" cap="none" normalizeH="0" baseline="0" dirty="0" smtClean="0">
              <a:ln>
                <a:noFill/>
              </a:ln>
              <a:solidFill>
                <a:schemeClr val="tx2"/>
              </a:solidFill>
              <a:effectLst/>
              <a:latin typeface="楷体" panose="02010609060101010101" pitchFamily="49" charset="-122"/>
              <a:ea typeface="楷体" panose="02010609060101010101" pitchFamily="49" charset="-122"/>
              <a:cs typeface="宋体" panose="02010600030101010101" pitchFamily="2" charset="-122"/>
            </a:endParaRPr>
          </a:p>
        </p:txBody>
      </p:sp>
      <p:sp>
        <p:nvSpPr>
          <p:cNvPr id="2" name="矩形 1"/>
          <p:cNvSpPr/>
          <p:nvPr/>
        </p:nvSpPr>
        <p:spPr>
          <a:xfrm>
            <a:off x="1691640" y="2804160"/>
            <a:ext cx="76200" cy="1369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3275965" y="1791970"/>
            <a:ext cx="4514215" cy="829945"/>
          </a:xfrm>
          <a:prstGeom prst="rect">
            <a:avLst/>
          </a:prstGeom>
          <a:noFill/>
        </p:spPr>
        <p:txBody>
          <a:bodyPr wrap="square" rtlCol="0">
            <a:spAutoFit/>
            <a:scene3d>
              <a:camera prst="orthographicFront"/>
              <a:lightRig rig="threePt" dir="t"/>
            </a:scene3d>
          </a:bodyPr>
          <a:p>
            <a:r>
              <a:rPr lang="zh-CN" altLang="en-US" sz="2400" b="1">
                <a:ln/>
                <a:solidFill>
                  <a:schemeClr val="accent1"/>
                </a:solidFill>
                <a:effectLst>
                  <a:outerShdw blurRad="38100" dist="25400" dir="5400000" algn="ctr" rotWithShape="0">
                    <a:srgbClr val="6E747A">
                      <a:alpha val="43000"/>
                    </a:srgbClr>
                  </a:outerShdw>
                </a:effectLst>
              </a:rPr>
              <a:t>在式样中</a:t>
            </a:r>
            <a:r>
              <a:rPr lang="en-US" altLang="zh-CN" sz="2400" b="1">
                <a:ln/>
                <a:solidFill>
                  <a:schemeClr val="accent1"/>
                </a:solidFill>
                <a:effectLst>
                  <a:outerShdw blurRad="38100" dist="25400" dir="5400000" algn="ctr" rotWithShape="0">
                    <a:srgbClr val="6E747A">
                      <a:alpha val="43000"/>
                    </a:srgbClr>
                  </a:outerShdw>
                </a:effectLst>
              </a:rPr>
              <a:t>X</a:t>
            </a:r>
            <a:r>
              <a:rPr lang="zh-CN" altLang="en-US" sz="2400" b="1">
                <a:ln/>
                <a:solidFill>
                  <a:schemeClr val="accent1"/>
                </a:solidFill>
                <a:effectLst>
                  <a:outerShdw blurRad="38100" dist="25400" dir="5400000" algn="ctr" rotWithShape="0">
                    <a:srgbClr val="6E747A">
                      <a:alpha val="43000"/>
                    </a:srgbClr>
                  </a:outerShdw>
                </a:effectLst>
              </a:rPr>
              <a:t>处取厚度为</a:t>
            </a:r>
            <a:r>
              <a:rPr lang="zh-CN" altLang="en-US" sz="2400" b="1">
                <a:ln/>
                <a:solidFill>
                  <a:schemeClr val="accent1"/>
                </a:solidFill>
                <a:effectLst>
                  <a:outerShdw blurRad="38100" dist="25400" dir="5400000" algn="ctr" rotWithShape="0">
                    <a:srgbClr val="6E747A">
                      <a:alpha val="43000"/>
                    </a:srgbClr>
                  </a:outerShdw>
                </a:effectLst>
                <a:sym typeface="Symbol" panose="05050102010706020507" charset="0"/>
              </a:rPr>
              <a:t></a:t>
            </a:r>
            <a:r>
              <a:rPr lang="en-US" altLang="zh-CN" sz="2400" b="1">
                <a:ln/>
                <a:solidFill>
                  <a:schemeClr val="accent1"/>
                </a:solidFill>
                <a:effectLst>
                  <a:outerShdw blurRad="38100" dist="25400" dir="5400000" algn="ctr" rotWithShape="0">
                    <a:srgbClr val="6E747A">
                      <a:alpha val="43000"/>
                    </a:srgbClr>
                  </a:outerShdw>
                </a:effectLst>
                <a:sym typeface="Symbol" panose="05050102010706020507" charset="0"/>
              </a:rPr>
              <a:t>X</a:t>
            </a:r>
            <a:r>
              <a:rPr lang="zh-CN" altLang="en-US" sz="2400" b="1">
                <a:ln/>
                <a:solidFill>
                  <a:schemeClr val="accent1"/>
                </a:solidFill>
                <a:effectLst>
                  <a:outerShdw blurRad="38100" dist="25400" dir="5400000" algn="ctr" rotWithShape="0">
                    <a:srgbClr val="6E747A">
                      <a:alpha val="43000"/>
                    </a:srgbClr>
                  </a:outerShdw>
                </a:effectLst>
              </a:rPr>
              <a:t>，面积为S的薄片，</a:t>
            </a:r>
            <a:endParaRPr lang="zh-CN" altLang="en-US" sz="2400" b="1">
              <a:ln/>
              <a:solidFill>
                <a:schemeClr val="accent1"/>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REFSHAPE" val="135595076"/>
</p:tagLst>
</file>

<file path=ppt/tags/tag2.xml><?xml version="1.0" encoding="utf-8"?>
<p:tagLst xmlns:p="http://schemas.openxmlformats.org/presentationml/2006/main">
  <p:tag name="REFSHAPE" val="1355956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空演示文稿">
  <a:themeElements>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空演示文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ECFF"/>
        </a:solidFill>
        <a:ln w="9525" cap="flat" cmpd="sng" algn="ctr">
          <a:noFill/>
          <a:prstDash val="solid"/>
          <a:round/>
          <a:headEnd type="none" w="med" len="med"/>
          <a:tailEnd type="none" w="med" len="med"/>
        </a:ln>
      </a:spPr>
      <a:bodyPr vert="horz" wrap="square" lIns="91440" tIns="46800" rIns="91440" bIns="46800" numCol="1" anchor="t" anchorCtr="0" compatLnSpc="1">
        <a:spAutoFit/>
      </a:bodyPr>
      <a:lstStyle>
        <a:defPPr marL="0" marR="0" indent="0" algn="l" defTabSz="914400" rtl="0" eaLnBrk="0" fontAlgn="base" latinLnBrk="0" hangingPunct="0">
          <a:lnSpc>
            <a:spcPct val="120000"/>
          </a:lnSpc>
          <a:spcBef>
            <a:spcPct val="50000"/>
          </a:spcBef>
          <a:spcAft>
            <a:spcPct val="0"/>
          </a:spcAft>
          <a:buClrTx/>
          <a:buSzTx/>
          <a:buFontTx/>
          <a:buNone/>
          <a:defRPr kumimoji="1"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rgbClr val="CCECFF"/>
        </a:solidFill>
        <a:ln w="9525" cap="flat" cmpd="sng" algn="ctr">
          <a:noFill/>
          <a:prstDash val="solid"/>
          <a:round/>
          <a:headEnd type="none" w="med" len="med"/>
          <a:tailEnd type="none" w="med" len="med"/>
        </a:ln>
      </a:spPr>
      <a:bodyPr vert="horz" wrap="square" lIns="91440" tIns="46800" rIns="91440" bIns="46800" numCol="1" anchor="t" anchorCtr="0" compatLnSpc="1">
        <a:spAutoFit/>
      </a:bodyPr>
      <a:lstStyle>
        <a:defPPr marL="0" marR="0" indent="0" algn="l" defTabSz="914400" rtl="0" eaLnBrk="0" fontAlgn="base" latinLnBrk="0" hangingPunct="0">
          <a:lnSpc>
            <a:spcPct val="120000"/>
          </a:lnSpc>
          <a:spcBef>
            <a:spcPct val="50000"/>
          </a:spcBef>
          <a:spcAft>
            <a:spcPct val="0"/>
          </a:spcAft>
          <a:buClrTx/>
          <a:buSzTx/>
          <a:buFontTx/>
          <a:buNone/>
          <a:defRPr kumimoji="1"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空演示文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空演示文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空演示文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空演示文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空演示文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空演示文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2493</Words>
  <Application>WPS 演示</Application>
  <PresentationFormat>全屏显示(4:3)</PresentationFormat>
  <Paragraphs>228</Paragraphs>
  <Slides>23</Slides>
  <Notes>0</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19</vt:i4>
      </vt:variant>
      <vt:variant>
        <vt:lpstr>幻灯片标题</vt:lpstr>
      </vt:variant>
      <vt:variant>
        <vt:i4>23</vt:i4>
      </vt:variant>
    </vt:vector>
  </HeadingPairs>
  <TitlesOfParts>
    <vt:vector size="57" baseType="lpstr">
      <vt:lpstr>Arial</vt:lpstr>
      <vt:lpstr>宋体</vt:lpstr>
      <vt:lpstr>Wingdings</vt:lpstr>
      <vt:lpstr>Times New Roman</vt:lpstr>
      <vt:lpstr>楷体</vt:lpstr>
      <vt:lpstr>微软雅黑</vt:lpstr>
      <vt:lpstr>Verdana</vt:lpstr>
      <vt:lpstr>Arial Unicode MS</vt:lpstr>
      <vt:lpstr>Calibri</vt:lpstr>
      <vt:lpstr>BatangChe</vt:lpstr>
      <vt:lpstr>Times New Roman</vt:lpstr>
      <vt:lpstr>Symbol</vt:lpstr>
      <vt:lpstr>Symbol</vt:lpstr>
      <vt:lpstr>Office 主题</vt:lpstr>
      <vt:lpstr>空演示文稿</vt:lpstr>
      <vt:lpstr>PBrush</vt:lpstr>
      <vt:lpstr>Equation.DSMT4</vt:lpstr>
      <vt:lpstr>Equation.DSMT4</vt:lpstr>
      <vt:lpstr>Equation.DSMT4</vt:lpstr>
      <vt:lpstr>Equation.KSEE3</vt:lpstr>
      <vt:lpstr>Equation.KSEE3</vt:lpstr>
      <vt:lpstr>Equation.DSMT4</vt:lpstr>
      <vt:lpstr>Equation.DSMT4</vt:lpstr>
      <vt:lpstr>Equation.DSMT4</vt:lpstr>
      <vt:lpstr>PBrush</vt:lpstr>
      <vt:lpstr>PBrush</vt:lpstr>
      <vt:lpstr>PBrush</vt:lpstr>
      <vt:lpstr>Word.Picture.8</vt:lpstr>
      <vt:lpstr>Equation.DSMT4</vt:lpstr>
      <vt:lpstr>PBrush</vt:lpstr>
      <vt:lpstr>Equation.DSMT4</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塞贝克效应</vt:lpstr>
      <vt:lpstr>热电偶的发明者</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wzp</dc:creator>
  <cp:lastModifiedBy>Cc</cp:lastModifiedBy>
  <cp:revision>83</cp:revision>
  <dcterms:created xsi:type="dcterms:W3CDTF">2019-09-04T08:51:00Z</dcterms:created>
  <dcterms:modified xsi:type="dcterms:W3CDTF">2020-12-23T13:48:28Z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