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9"/>
  </p:handoutMasterIdLst>
  <p:sldIdLst>
    <p:sldId id="348" r:id="rId3"/>
    <p:sldId id="353" r:id="rId4"/>
    <p:sldId id="354" r:id="rId5"/>
    <p:sldId id="360" r:id="rId6"/>
    <p:sldId id="333" r:id="rId7"/>
    <p:sldId id="369" r:id="rId8"/>
    <p:sldId id="334" r:id="rId9"/>
    <p:sldId id="383" r:id="rId11"/>
    <p:sldId id="335" r:id="rId12"/>
    <p:sldId id="403" r:id="rId13"/>
    <p:sldId id="397" r:id="rId14"/>
    <p:sldId id="404" r:id="rId15"/>
    <p:sldId id="387" r:id="rId16"/>
    <p:sldId id="379" r:id="rId17"/>
    <p:sldId id="400" r:id="rId18"/>
    <p:sldId id="380" r:id="rId19"/>
    <p:sldId id="419" r:id="rId20"/>
    <p:sldId id="382" r:id="rId21"/>
    <p:sldId id="381" r:id="rId22"/>
    <p:sldId id="402" r:id="rId23"/>
    <p:sldId id="386" r:id="rId24"/>
    <p:sldId id="385" r:id="rId25"/>
    <p:sldId id="358" r:id="rId26"/>
    <p:sldId id="428" r:id="rId27"/>
    <p:sldId id="315" r:id="rId28"/>
  </p:sldIdLst>
  <p:sldSz cx="9144000" cy="6858000" type="screen4x3"/>
  <p:notesSz cx="6708775" cy="9774555"/>
  <p:custDataLst>
    <p:tags r:id="rId34"/>
  </p:custDataLst>
  <p:defaultTextStyle>
    <a:defPPr>
      <a:defRPr lang="en-US"/>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ie" initials="J"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6C971F"/>
    <a:srgbClr val="6A941E"/>
    <a:srgbClr val="E98429"/>
    <a:srgbClr val="FB2C27"/>
    <a:srgbClr val="4F473F"/>
    <a:srgbClr val="342F2A"/>
    <a:srgbClr val="0C11CE"/>
    <a:srgbClr val="98B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5"/>
    <p:restoredTop sz="94675"/>
  </p:normalViewPr>
  <p:slideViewPr>
    <p:cSldViewPr showGuides="1">
      <p:cViewPr varScale="1">
        <p:scale>
          <a:sx n="75" d="100"/>
          <a:sy n="75" d="100"/>
        </p:scale>
        <p:origin x="-702" y="-84"/>
      </p:cViewPr>
      <p:guideLst>
        <p:guide orient="horz" pos="2049"/>
        <p:guide pos="283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0" Type="http://schemas.openxmlformats.org/officeDocument/2006/relationships/image" Target="../media/image64.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66626" name="页眉占位符 666625"/>
          <p:cNvSpPr>
            <a:spLocks noGrp="1"/>
          </p:cNvSpPr>
          <p:nvPr>
            <p:ph type="hdr" sz="quarter"/>
          </p:nvPr>
        </p:nvSpPr>
        <p:spPr>
          <a:xfrm>
            <a:off x="0" y="0"/>
            <a:ext cx="2906713" cy="488950"/>
          </a:xfrm>
          <a:prstGeom prst="rect">
            <a:avLst/>
          </a:prstGeom>
          <a:noFill/>
          <a:ln w="9525">
            <a:noFill/>
          </a:ln>
        </p:spPr>
        <p:txBody>
          <a:bodyPr/>
          <a:p>
            <a:pPr lvl="0">
              <a:spcBef>
                <a:spcPct val="20000"/>
              </a:spcBef>
              <a:buClr>
                <a:srgbClr val="A50021"/>
              </a:buClr>
              <a:buSzPct val="75000"/>
              <a:buFont typeface="Wingdings" panose="05000000000000000000" pitchFamily="2" charset="2"/>
              <a:buChar char="n"/>
            </a:pPr>
            <a:endParaRPr lang="zh-CN" altLang="en-US" sz="1200" dirty="0"/>
          </a:p>
        </p:txBody>
      </p:sp>
      <p:sp>
        <p:nvSpPr>
          <p:cNvPr id="666627" name="日期占位符 666626"/>
          <p:cNvSpPr>
            <a:spLocks noGrp="1"/>
          </p:cNvSpPr>
          <p:nvPr>
            <p:ph type="dt" sz="quarter" idx="1"/>
          </p:nvPr>
        </p:nvSpPr>
        <p:spPr>
          <a:xfrm>
            <a:off x="3802063" y="0"/>
            <a:ext cx="2906712" cy="488950"/>
          </a:xfrm>
          <a:prstGeom prst="rect">
            <a:avLst/>
          </a:prstGeom>
          <a:noFill/>
          <a:ln w="9525">
            <a:noFill/>
          </a:ln>
        </p:spPr>
        <p:txBody>
          <a:bodyPr/>
          <a:p>
            <a:pPr lvl="0" algn="r">
              <a:spcBef>
                <a:spcPct val="20000"/>
              </a:spcBef>
              <a:buClr>
                <a:srgbClr val="A50021"/>
              </a:buClr>
              <a:buSzPct val="75000"/>
              <a:buFont typeface="Wingdings" panose="05000000000000000000" pitchFamily="2" charset="2"/>
              <a:buChar char="n"/>
            </a:pPr>
            <a:endParaRPr lang="zh-CN" altLang="en-US" sz="1200" dirty="0"/>
          </a:p>
        </p:txBody>
      </p:sp>
      <p:sp>
        <p:nvSpPr>
          <p:cNvPr id="666628" name="页脚占位符 666627"/>
          <p:cNvSpPr>
            <a:spLocks noGrp="1"/>
          </p:cNvSpPr>
          <p:nvPr>
            <p:ph type="ftr" sz="quarter" idx="2"/>
          </p:nvPr>
        </p:nvSpPr>
        <p:spPr>
          <a:xfrm>
            <a:off x="0" y="9285288"/>
            <a:ext cx="2906713" cy="488950"/>
          </a:xfrm>
          <a:prstGeom prst="rect">
            <a:avLst/>
          </a:prstGeom>
          <a:noFill/>
          <a:ln w="9525">
            <a:noFill/>
          </a:ln>
        </p:spPr>
        <p:txBody>
          <a:bodyPr anchor="b"/>
          <a:p>
            <a:pPr lvl="0">
              <a:spcBef>
                <a:spcPct val="20000"/>
              </a:spcBef>
              <a:buClr>
                <a:srgbClr val="A50021"/>
              </a:buClr>
              <a:buSzPct val="75000"/>
              <a:buFont typeface="Wingdings" panose="05000000000000000000" pitchFamily="2" charset="2"/>
              <a:buChar char="n"/>
            </a:pPr>
            <a:endParaRPr lang="zh-CN" altLang="en-US" sz="1200" dirty="0"/>
          </a:p>
        </p:txBody>
      </p:sp>
      <p:sp>
        <p:nvSpPr>
          <p:cNvPr id="666629" name="灯片编号占位符 666628"/>
          <p:cNvSpPr>
            <a:spLocks noGrp="1"/>
          </p:cNvSpPr>
          <p:nvPr>
            <p:ph type="sldNum" sz="quarter" idx="3"/>
          </p:nvPr>
        </p:nvSpPr>
        <p:spPr>
          <a:xfrm>
            <a:off x="3802063" y="9285288"/>
            <a:ext cx="2906712" cy="488950"/>
          </a:xfrm>
          <a:prstGeom prst="rect">
            <a:avLst/>
          </a:prstGeom>
          <a:noFill/>
          <a:ln w="9525">
            <a:noFill/>
          </a:ln>
        </p:spPr>
        <p:txBody>
          <a:bodyPr anchor="b"/>
          <a:p>
            <a:pPr lvl="0" algn="r">
              <a:spcBef>
                <a:spcPct val="20000"/>
              </a:spcBef>
              <a:buClr>
                <a:srgbClr val="A50021"/>
              </a:buClr>
              <a:buSzPct val="75000"/>
              <a:buFont typeface="Wingdings" panose="05000000000000000000" pitchFamily="2" charset="2"/>
              <a:buChar char="n"/>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43879" cy="52424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17400" y="0"/>
            <a:ext cx="2843879" cy="524244"/>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46821" y="1306074"/>
            <a:ext cx="6269155" cy="3526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56280" y="5028385"/>
            <a:ext cx="5250238" cy="411413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924349"/>
            <a:ext cx="2843879" cy="52424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17400" y="9924349"/>
            <a:ext cx="2843879" cy="524243"/>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olidFill>
                  <a:srgbClr val="FF0000"/>
                </a:solidFill>
              </a:rPr>
              <a:t>增加</a:t>
            </a:r>
            <a:r>
              <a:rPr lang="en-US" altLang="zh-CN">
                <a:solidFill>
                  <a:srgbClr val="FF0000"/>
                </a:solidFill>
              </a:rPr>
              <a:t>d</a:t>
            </a:r>
            <a:r>
              <a:rPr lang="zh-CN" altLang="en-US">
                <a:solidFill>
                  <a:srgbClr val="FF0000"/>
                </a:solidFill>
              </a:rPr>
              <a:t>，则</a:t>
            </a:r>
            <a:r>
              <a:rPr lang="en-US" altLang="zh-CN">
                <a:solidFill>
                  <a:srgbClr val="FF0000"/>
                </a:solidFill>
              </a:rPr>
              <a:t>k</a:t>
            </a:r>
            <a:r>
              <a:rPr lang="zh-CN" altLang="en-US">
                <a:solidFill>
                  <a:srgbClr val="FF0000"/>
                </a:solidFill>
              </a:rPr>
              <a:t>增加，级次增加，中心冒出，中心级次高，外围级次低。</a:t>
            </a:r>
            <a:endParaRPr lang="zh-CN" altLang="en-US">
              <a:solidFill>
                <a:srgbClr val="FF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729090" name="标题 729089"/>
          <p:cNvSpPr>
            <a:spLocks noGrp="1" noRot="1"/>
          </p:cNvSpPr>
          <p:nvPr>
            <p:ph type="ctrTitle"/>
          </p:nvPr>
        </p:nvSpPr>
        <p:spPr>
          <a:xfrm>
            <a:off x="685800" y="2286000"/>
            <a:ext cx="7772400" cy="1143000"/>
          </a:xfrm>
          <a:prstGeom prst="rect">
            <a:avLst/>
          </a:prstGeom>
          <a:noFill/>
          <a:ln w="9525">
            <a:noFill/>
          </a:ln>
        </p:spPr>
        <p:txBody>
          <a:bodyPr anchor="ctr"/>
          <a:lstStyle>
            <a:lvl1pPr lvl="0">
              <a:buClrTx/>
              <a:buSzTx/>
              <a:buFontTx/>
              <a:defRPr/>
            </a:lvl1pPr>
          </a:lstStyle>
          <a:p>
            <a:pPr lvl="0"/>
            <a:r>
              <a:rPr lang="zh-CN" altLang="en-US" dirty="0"/>
              <a:t>单击此处编辑母版标题样式</a:t>
            </a:r>
            <a:endParaRPr lang="zh-CN" altLang="en-US" dirty="0"/>
          </a:p>
        </p:txBody>
      </p:sp>
      <p:sp>
        <p:nvSpPr>
          <p:cNvPr id="729091" name="副标题 729090"/>
          <p:cNvSpPr>
            <a:spLocks noGrp="1" noRot="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hlink"/>
              </a:buClr>
              <a:buSzPct val="75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
                <a:schemeClr val="hlink"/>
              </a:buClr>
              <a:buSzPct val="85000"/>
              <a:buFont typeface="Wingdings" panose="05000000000000000000" pitchFamily="2" charset="2"/>
              <a:buNone/>
              <a:defRPr/>
            </a:lvl3pPr>
            <a:lvl4pPr marL="1371600" lvl="3" indent="0" algn="ctr">
              <a:buClr>
                <a:schemeClr val="accent2"/>
              </a:buClr>
              <a:buSzPct val="90000"/>
              <a:buFont typeface="Wingdings" panose="05000000000000000000" pitchFamily="2" charset="2"/>
              <a:buNone/>
              <a:defRPr/>
            </a:lvl4pPr>
            <a:lvl5pPr marL="1828800" lvl="4" indent="0" algn="ctr">
              <a:buClr>
                <a:schemeClr val="hlink"/>
              </a:buClr>
              <a:buSzPct val="85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729092" name="日期占位符 729091"/>
          <p:cNvSpPr>
            <a:spLocks noGrp="1"/>
          </p:cNvSpPr>
          <p:nvPr>
            <p:ph type="dt" sz="half" idx="2"/>
          </p:nvPr>
        </p:nvSpPr>
        <p:spPr>
          <a:xfrm>
            <a:off x="301625" y="6245225"/>
            <a:ext cx="2289175" cy="476250"/>
          </a:xfrm>
          <a:prstGeom prst="rect">
            <a:avLst/>
          </a:prstGeom>
          <a:noFill/>
          <a:ln w="9525">
            <a:noFill/>
          </a:ln>
        </p:spPr>
        <p:txBody>
          <a:bodyPr anchor="t"/>
          <a:lstStyle>
            <a:lvl1pPr>
              <a:defRPr sz="1400">
                <a:latin typeface="Arial" panose="020B0604020202020204" pitchFamily="34" charset="0"/>
              </a:defRPr>
            </a:lvl1pPr>
          </a:lstStyle>
          <a:p>
            <a:endParaRPr lang="zh-CN" altLang="en-US" dirty="0">
              <a:latin typeface="Times New Roman" panose="02020603050405020304" pitchFamily="18" charset="0"/>
            </a:endParaRPr>
          </a:p>
        </p:txBody>
      </p:sp>
      <p:sp>
        <p:nvSpPr>
          <p:cNvPr id="729093" name="页脚占位符 729092"/>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Arial" panose="020B0604020202020204" pitchFamily="34" charset="0"/>
              </a:defRPr>
            </a:lvl1pPr>
          </a:lstStyle>
          <a:p>
            <a:endParaRPr lang="zh-CN" altLang="en-US" dirty="0"/>
          </a:p>
        </p:txBody>
      </p:sp>
      <p:sp>
        <p:nvSpPr>
          <p:cNvPr id="729094" name="灯片编号占位符 729093"/>
          <p:cNvSpPr>
            <a:spLocks noGrp="1"/>
          </p:cNvSpPr>
          <p:nvPr>
            <p:ph type="sldNum" sz="quarter" idx="4"/>
          </p:nvPr>
        </p:nvSpPr>
        <p:spPr>
          <a:xfrm>
            <a:off x="6553200" y="6245225"/>
            <a:ext cx="2289175" cy="476250"/>
          </a:xfrm>
          <a:prstGeom prst="rect">
            <a:avLst/>
          </a:prstGeom>
          <a:noFill/>
          <a:ln w="9525">
            <a:noFill/>
          </a:ln>
        </p:spPr>
        <p:txBody>
          <a:bodyPr anchor="t"/>
          <a:lstStyle>
            <a:lvl1pPr algn="r">
              <a:defRPr sz="1400">
                <a:latin typeface="Arial" panose="020B060402020202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8"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09600"/>
            <a:ext cx="6281784" cy="5489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showMasterSp="0">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905000"/>
            <a:ext cx="4184968" cy="4194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7408" y="1905000"/>
            <a:ext cx="4184968" cy="41941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vmlDrawing" Target="../drawings/vmlDrawing1.vml"/><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oleObject" Target="../embeddings/oleObject2.bin"/><Relationship Id="rId17" Type="http://schemas.openxmlformats.org/officeDocument/2006/relationships/image" Target="../media/image2.png"/><Relationship Id="rId16" Type="http://schemas.openxmlformats.org/officeDocument/2006/relationships/oleObject" Target="../embeddings/oleObject1.bin"/><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p:sp>
        <p:nvSpPr>
          <p:cNvPr id="728066" name="标题 728065"/>
          <p:cNvSpPr>
            <a:spLocks noGrp="1" noRot="1"/>
          </p:cNvSpPr>
          <p:nvPr>
            <p:ph type="title"/>
          </p:nvPr>
        </p:nvSpPr>
        <p:spPr>
          <a:xfrm>
            <a:off x="301625" y="609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728067" name="文本占位符 728066"/>
          <p:cNvSpPr>
            <a:spLocks noGrp="1" noRot="1"/>
          </p:cNvSpPr>
          <p:nvPr>
            <p:ph type="body" idx="1"/>
          </p:nvPr>
        </p:nvSpPr>
        <p:spPr>
          <a:xfrm>
            <a:off x="301625" y="1905000"/>
            <a:ext cx="8540750" cy="41941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28068" name="日期占位符 728067"/>
          <p:cNvSpPr>
            <a:spLocks noGrp="1"/>
          </p:cNvSpPr>
          <p:nvPr>
            <p:ph type="dt" sz="half" idx="2"/>
          </p:nvPr>
        </p:nvSpPr>
        <p:spPr>
          <a:xfrm>
            <a:off x="301625" y="6245225"/>
            <a:ext cx="2289175" cy="476250"/>
          </a:xfrm>
          <a:prstGeom prst="rect">
            <a:avLst/>
          </a:prstGeom>
          <a:noFill/>
          <a:ln w="9525">
            <a:noFill/>
          </a:ln>
        </p:spPr>
        <p:txBody>
          <a:bodyPr/>
          <a:lstStyle>
            <a:lvl1pPr>
              <a:defRPr sz="1400">
                <a:latin typeface="Arial" panose="020B0604020202020204" pitchFamily="34" charset="0"/>
              </a:defRPr>
            </a:lvl1pPr>
          </a:lstStyle>
          <a:p>
            <a:pPr lvl="0"/>
            <a:endParaRPr lang="zh-CN" altLang="en-US" dirty="0">
              <a:latin typeface="Times New Roman" panose="02020603050405020304" pitchFamily="18" charset="0"/>
            </a:endParaRPr>
          </a:p>
        </p:txBody>
      </p:sp>
      <p:sp>
        <p:nvSpPr>
          <p:cNvPr id="728069" name="页脚占位符 72806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endParaRPr lang="zh-CN" altLang="en-US" dirty="0"/>
          </a:p>
        </p:txBody>
      </p:sp>
      <p:sp>
        <p:nvSpPr>
          <p:cNvPr id="728070" name="灯片编号占位符 728069"/>
          <p:cNvSpPr>
            <a:spLocks noGrp="1"/>
          </p:cNvSpPr>
          <p:nvPr>
            <p:ph type="sldNum" sz="quarter" idx="4"/>
          </p:nvPr>
        </p:nvSpPr>
        <p:spPr>
          <a:xfrm>
            <a:off x="6553200" y="6245225"/>
            <a:ext cx="2289175" cy="476250"/>
          </a:xfrm>
          <a:prstGeom prst="rect">
            <a:avLst/>
          </a:prstGeom>
          <a:noFill/>
          <a:ln w="9525">
            <a:noFill/>
          </a:ln>
        </p:spPr>
        <p:txBody>
          <a:bodyPr/>
          <a:lstStyle>
            <a:lvl1pPr algn="r">
              <a:defRPr sz="1400">
                <a:latin typeface="Arial" panose="020B060402020202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
        <p:nvSpPr>
          <p:cNvPr id="728071" name="矩形 728070"/>
          <p:cNvSpPr/>
          <p:nvPr userDrawn="1"/>
        </p:nvSpPr>
        <p:spPr>
          <a:xfrm>
            <a:off x="0" y="0"/>
            <a:ext cx="9144000" cy="838200"/>
          </a:xfrm>
          <a:prstGeom prst="rect">
            <a:avLst/>
          </a:prstGeom>
          <a:solidFill>
            <a:srgbClr val="43486A"/>
          </a:solidFill>
          <a:ln w="9525" cap="flat" cmpd="sng">
            <a:solidFill>
              <a:srgbClr val="43486A"/>
            </a:solidFill>
            <a:prstDash val="solid"/>
            <a:miter/>
            <a:headEnd type="none" w="med" len="med"/>
            <a:tailEnd type="none" w="med" len="med"/>
          </a:ln>
        </p:spPr>
        <p:txBody>
          <a:bodyPr wrap="none" lIns="90000" tIns="46800" rIns="90000" bIns="46800" anchor="ctr"/>
          <a:p>
            <a:pPr lvl="0" algn="ctr" eaLnBrk="0" hangingPunct="0"/>
            <a:endParaRPr lang="zh-CN" altLang="en-US" sz="2400" dirty="0">
              <a:latin typeface="Verdana" panose="020B0604030504040204" pitchFamily="34" charset="0"/>
            </a:endParaRPr>
          </a:p>
        </p:txBody>
      </p:sp>
      <p:graphicFrame>
        <p:nvGraphicFramePr>
          <p:cNvPr id="728072" name="对象 728071"/>
          <p:cNvGraphicFramePr/>
          <p:nvPr userDrawn="1"/>
        </p:nvGraphicFramePr>
        <p:xfrm>
          <a:off x="7543800" y="0"/>
          <a:ext cx="1600200" cy="838200"/>
        </p:xfrm>
        <a:graphic>
          <a:graphicData uri="http://schemas.openxmlformats.org/presentationml/2006/ole">
            <mc:AlternateContent xmlns:mc="http://schemas.openxmlformats.org/markup-compatibility/2006">
              <mc:Choice xmlns:v="urn:schemas-microsoft-com:vml" Requires="v">
                <p:oleObj spid="_x0000_s3077" name="" r:id="rId16" imgW="2800350" imgH="2066925" progId="Paint.Picture">
                  <p:embed/>
                </p:oleObj>
              </mc:Choice>
              <mc:Fallback>
                <p:oleObj name="" r:id="rId16" imgW="2800350" imgH="2066925" progId="Paint.Picture">
                  <p:embed/>
                  <p:pic>
                    <p:nvPicPr>
                      <p:cNvPr id="0" name="图片 3076"/>
                      <p:cNvPicPr/>
                      <p:nvPr/>
                    </p:nvPicPr>
                    <p:blipFill>
                      <a:blip r:embed="rId17"/>
                      <a:stretch>
                        <a:fillRect/>
                      </a:stretch>
                    </p:blipFill>
                    <p:spPr>
                      <a:xfrm>
                        <a:off x="7543800" y="0"/>
                        <a:ext cx="1600200" cy="838200"/>
                      </a:xfrm>
                      <a:prstGeom prst="rect">
                        <a:avLst/>
                      </a:prstGeom>
                      <a:noFill/>
                      <a:ln w="38100">
                        <a:noFill/>
                        <a:miter/>
                      </a:ln>
                    </p:spPr>
                  </p:pic>
                </p:oleObj>
              </mc:Fallback>
            </mc:AlternateContent>
          </a:graphicData>
        </a:graphic>
      </p:graphicFrame>
      <p:graphicFrame>
        <p:nvGraphicFramePr>
          <p:cNvPr id="728073" name="对象 728072"/>
          <p:cNvGraphicFramePr/>
          <p:nvPr userDrawn="1"/>
        </p:nvGraphicFramePr>
        <p:xfrm>
          <a:off x="8229600" y="0"/>
          <a:ext cx="685800" cy="627063"/>
        </p:xfrm>
        <a:graphic>
          <a:graphicData uri="http://schemas.openxmlformats.org/presentationml/2006/ole">
            <mc:AlternateContent xmlns:mc="http://schemas.openxmlformats.org/markup-compatibility/2006">
              <mc:Choice xmlns:v="urn:schemas-microsoft-com:vml" Requires="v">
                <p:oleObj spid="_x0000_s3076" name="" r:id="rId18" imgW="1924050" imgH="1809750" progId="Paint.Picture">
                  <p:embed/>
                </p:oleObj>
              </mc:Choice>
              <mc:Fallback>
                <p:oleObj name="" r:id="rId18" imgW="1924050" imgH="1809750" progId="Paint.Picture">
                  <p:embed/>
                  <p:pic>
                    <p:nvPicPr>
                      <p:cNvPr id="0" name="图片 3075"/>
                      <p:cNvPicPr/>
                      <p:nvPr/>
                    </p:nvPicPr>
                    <p:blipFill>
                      <a:blip r:embed="rId19"/>
                      <a:stretch>
                        <a:fillRect/>
                      </a:stretch>
                    </p:blipFill>
                    <p:spPr>
                      <a:xfrm>
                        <a:off x="8229600" y="0"/>
                        <a:ext cx="685800" cy="627063"/>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random/>
  </p:transition>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image" Target="../media/image36.png"/></Relationships>
</file>

<file path=ppt/slides/_rels/slide12.x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oleObject" Target="../embeddings/oleObject27.bin"/><Relationship Id="rId7" Type="http://schemas.openxmlformats.org/officeDocument/2006/relationships/oleObject" Target="../embeddings/oleObject26.bin"/><Relationship Id="rId6" Type="http://schemas.openxmlformats.org/officeDocument/2006/relationships/image" Target="../media/image39.wmf"/><Relationship Id="rId5" Type="http://schemas.openxmlformats.org/officeDocument/2006/relationships/oleObject" Target="../embeddings/oleObject25.bin"/><Relationship Id="rId4" Type="http://schemas.openxmlformats.org/officeDocument/2006/relationships/image" Target="../media/image38.wmf"/><Relationship Id="rId3" Type="http://schemas.openxmlformats.org/officeDocument/2006/relationships/oleObject" Target="../embeddings/oleObject24.bin"/><Relationship Id="rId2" Type="http://schemas.openxmlformats.org/officeDocument/2006/relationships/image" Target="../media/image37.wmf"/><Relationship Id="rId13" Type="http://schemas.openxmlformats.org/officeDocument/2006/relationships/vmlDrawing" Target="../drawings/vmlDrawing8.vml"/><Relationship Id="rId12" Type="http://schemas.openxmlformats.org/officeDocument/2006/relationships/slideLayout" Target="../slideLayouts/slideLayout2.xml"/><Relationship Id="rId11" Type="http://schemas.openxmlformats.org/officeDocument/2006/relationships/image" Target="../media/image41.wmf"/><Relationship Id="rId10" Type="http://schemas.openxmlformats.org/officeDocument/2006/relationships/oleObject" Target="../embeddings/oleObject28.bin"/><Relationship Id="rId1"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30.bin"/><Relationship Id="rId3" Type="http://schemas.openxmlformats.org/officeDocument/2006/relationships/image" Target="../media/image46.jpeg"/><Relationship Id="rId2" Type="http://schemas.openxmlformats.org/officeDocument/2006/relationships/image" Target="../media/image45.wmf"/><Relationship Id="rId1" Type="http://schemas.openxmlformats.org/officeDocument/2006/relationships/oleObject" Target="../embeddings/oleObject29.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39.wmf"/><Relationship Id="rId3" Type="http://schemas.openxmlformats.org/officeDocument/2006/relationships/oleObject" Target="../embeddings/oleObject32.bin"/><Relationship Id="rId2" Type="http://schemas.openxmlformats.org/officeDocument/2006/relationships/image" Target="../media/image38.wmf"/><Relationship Id="rId1"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image" Target="../media/image52.jpe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58.wmf"/><Relationship Id="rId7" Type="http://schemas.openxmlformats.org/officeDocument/2006/relationships/oleObject" Target="../embeddings/oleObject38.bin"/><Relationship Id="rId6" Type="http://schemas.openxmlformats.org/officeDocument/2006/relationships/image" Target="../media/image57.wmf"/><Relationship Id="rId5" Type="http://schemas.openxmlformats.org/officeDocument/2006/relationships/oleObject" Target="../embeddings/oleObject37.bin"/><Relationship Id="rId4" Type="http://schemas.openxmlformats.org/officeDocument/2006/relationships/image" Target="../media/image56.wmf"/><Relationship Id="rId3" Type="http://schemas.openxmlformats.org/officeDocument/2006/relationships/oleObject" Target="../embeddings/oleObject36.bin"/><Relationship Id="rId22" Type="http://schemas.openxmlformats.org/officeDocument/2006/relationships/vmlDrawing" Target="../drawings/vmlDrawing11.vml"/><Relationship Id="rId21" Type="http://schemas.openxmlformats.org/officeDocument/2006/relationships/slideLayout" Target="../slideLayouts/slideLayout7.xml"/><Relationship Id="rId20" Type="http://schemas.openxmlformats.org/officeDocument/2006/relationships/image" Target="../media/image64.wmf"/><Relationship Id="rId2" Type="http://schemas.openxmlformats.org/officeDocument/2006/relationships/image" Target="../media/image55.wmf"/><Relationship Id="rId19" Type="http://schemas.openxmlformats.org/officeDocument/2006/relationships/oleObject" Target="../embeddings/oleObject44.bin"/><Relationship Id="rId18" Type="http://schemas.openxmlformats.org/officeDocument/2006/relationships/image" Target="../media/image63.wmf"/><Relationship Id="rId17" Type="http://schemas.openxmlformats.org/officeDocument/2006/relationships/oleObject" Target="../embeddings/oleObject43.bin"/><Relationship Id="rId16" Type="http://schemas.openxmlformats.org/officeDocument/2006/relationships/image" Target="../media/image62.wmf"/><Relationship Id="rId15" Type="http://schemas.openxmlformats.org/officeDocument/2006/relationships/oleObject" Target="../embeddings/oleObject42.bin"/><Relationship Id="rId14" Type="http://schemas.openxmlformats.org/officeDocument/2006/relationships/image" Target="../media/image61.wmf"/><Relationship Id="rId13" Type="http://schemas.openxmlformats.org/officeDocument/2006/relationships/oleObject" Target="../embeddings/oleObject41.bin"/><Relationship Id="rId12" Type="http://schemas.openxmlformats.org/officeDocument/2006/relationships/image" Target="../media/image60.wmf"/><Relationship Id="rId11" Type="http://schemas.openxmlformats.org/officeDocument/2006/relationships/oleObject" Target="../embeddings/oleObject40.bin"/><Relationship Id="rId10" Type="http://schemas.openxmlformats.org/officeDocument/2006/relationships/image" Target="../media/image59.wmf"/><Relationship Id="rId1"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0.wmf"/><Relationship Id="rId7" Type="http://schemas.openxmlformats.org/officeDocument/2006/relationships/oleObject" Target="../embeddings/oleObject6.bin"/><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11.wmf"/><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8.wmf"/><Relationship Id="rId7" Type="http://schemas.openxmlformats.org/officeDocument/2006/relationships/oleObject" Target="../embeddings/oleObject13.bin"/><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 Id="rId3" Type="http://schemas.openxmlformats.org/officeDocument/2006/relationships/oleObject" Target="../embeddings/oleObject11.bin"/><Relationship Id="rId2" Type="http://schemas.openxmlformats.org/officeDocument/2006/relationships/image" Target="../media/image15.wmf"/><Relationship Id="rId12" Type="http://schemas.openxmlformats.org/officeDocument/2006/relationships/vmlDrawing" Target="../drawings/vmlDrawing4.vml"/><Relationship Id="rId11" Type="http://schemas.openxmlformats.org/officeDocument/2006/relationships/slideLayout" Target="../slideLayouts/slideLayout12.xml"/><Relationship Id="rId10" Type="http://schemas.openxmlformats.org/officeDocument/2006/relationships/image" Target="../media/image19.wmf"/><Relationship Id="rId1"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4.wmf"/><Relationship Id="rId7" Type="http://schemas.openxmlformats.org/officeDocument/2006/relationships/oleObject" Target="../embeddings/oleObject17.bin"/><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 Id="rId3" Type="http://schemas.openxmlformats.org/officeDocument/2006/relationships/oleObject" Target="../embeddings/oleObject15.bin"/><Relationship Id="rId2" Type="http://schemas.openxmlformats.org/officeDocument/2006/relationships/image" Target="../media/image21.png"/><Relationship Id="rId17" Type="http://schemas.openxmlformats.org/officeDocument/2006/relationships/notesSlide" Target="../notesSlides/notesSlide1.xml"/><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image" Target="../media/image27.wmf"/><Relationship Id="rId13" Type="http://schemas.openxmlformats.org/officeDocument/2006/relationships/oleObject" Target="../embeddings/oleObject20.bin"/><Relationship Id="rId12" Type="http://schemas.openxmlformats.org/officeDocument/2006/relationships/image" Target="../media/image26.wmf"/><Relationship Id="rId11" Type="http://schemas.openxmlformats.org/officeDocument/2006/relationships/oleObject" Target="../embeddings/oleObject19.bin"/><Relationship Id="rId10" Type="http://schemas.openxmlformats.org/officeDocument/2006/relationships/image" Target="../media/image25.wmf"/><Relationship Id="rId1" Type="http://schemas.openxmlformats.org/officeDocument/2006/relationships/image" Target="../media/image20.GIF"/></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9" Type="http://schemas.openxmlformats.org/officeDocument/2006/relationships/image" Target="../media/image35.jpeg"/><Relationship Id="rId8" Type="http://schemas.openxmlformats.org/officeDocument/2006/relationships/image" Target="../media/image34.jpeg"/><Relationship Id="rId7" Type="http://schemas.openxmlformats.org/officeDocument/2006/relationships/image" Target="../media/image33.jpeg"/><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14.jpeg"/><Relationship Id="rId10" Type="http://schemas.openxmlformats.org/officeDocument/2006/relationships/slideLayout" Target="../slideLayouts/slideLayout12.xml"/><Relationship Id="rId1" Type="http://schemas.openxmlformats.org/officeDocument/2006/relationships/image" Target="../media/image20.GI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65263" name="图片 565262"/>
          <p:cNvPicPr>
            <a:picLocks noChangeAspect="1"/>
          </p:cNvPicPr>
          <p:nvPr/>
        </p:nvPicPr>
        <p:blipFill>
          <a:blip r:embed="rId1"/>
          <a:stretch>
            <a:fillRect/>
          </a:stretch>
        </p:blipFill>
        <p:spPr>
          <a:xfrm>
            <a:off x="1606550" y="2193925"/>
            <a:ext cx="5703570" cy="3905250"/>
          </a:xfrm>
          <a:prstGeom prst="rect">
            <a:avLst/>
          </a:prstGeom>
          <a:solidFill>
            <a:schemeClr val="bg1"/>
          </a:solidFill>
          <a:ln w="76200" cap="flat" cmpd="sng">
            <a:solidFill>
              <a:schemeClr val="bg1"/>
            </a:solidFill>
            <a:prstDash val="solid"/>
            <a:miter/>
            <a:headEnd type="none" w="med" len="med"/>
            <a:tailEnd type="none" w="med" len="med"/>
          </a:ln>
        </p:spPr>
      </p:pic>
      <p:sp>
        <p:nvSpPr>
          <p:cNvPr id="6" name="文本框 5"/>
          <p:cNvSpPr txBox="1"/>
          <p:nvPr/>
        </p:nvSpPr>
        <p:spPr>
          <a:xfrm>
            <a:off x="1455420" y="744220"/>
            <a:ext cx="6428740" cy="1014730"/>
          </a:xfrm>
          <a:prstGeom prst="rect">
            <a:avLst/>
          </a:prstGeom>
          <a:noFill/>
        </p:spPr>
        <p:txBody>
          <a:bodyPr wrap="square" rtlCol="0">
            <a:spAutoFit/>
          </a:bodyPr>
          <a:p>
            <a:r>
              <a:rPr lang="zh-CN" altLang="en-US" sz="6000" dirty="0">
                <a:sym typeface="+mn-ea"/>
              </a:rPr>
              <a:t>迈克尔逊干涉仪</a:t>
            </a:r>
            <a:endParaRPr lang="zh-CN" altLang="en-US" sz="6000" dirty="0">
              <a:sym typeface="+mn-ea"/>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ctrTitle" idx="4294967295"/>
          </p:nvPr>
        </p:nvSpPr>
        <p:spPr>
          <a:xfrm>
            <a:off x="928688" y="428625"/>
            <a:ext cx="7772400" cy="1470025"/>
          </a:xfrm>
        </p:spPr>
        <p:txBody>
          <a:bodyPr vert="horz" wrap="square" anchor="ctr"/>
          <a:lstStyle>
            <a:lvl1pPr lvl="0">
              <a:buClrTx/>
              <a:buSzTx/>
              <a:buFontTx/>
              <a:defRPr/>
            </a:lvl1pPr>
          </a:lstStyle>
          <a:p>
            <a:pPr lvl="0"/>
            <a:r>
              <a:rPr lang="zh-CN" altLang="en-US" sz="4800" b="1">
                <a:solidFill>
                  <a:srgbClr val="0066FF"/>
                </a:solidFill>
                <a:latin typeface="隶书" pitchFamily="1" charset="-122"/>
                <a:ea typeface="隶书" pitchFamily="1" charset="-122"/>
              </a:rPr>
              <a:t>定域干涉 与 非</a:t>
            </a:r>
            <a:r>
              <a:rPr lang="zh-CN" altLang="en-US" sz="4800" b="1">
                <a:solidFill>
                  <a:srgbClr val="0066FF"/>
                </a:solidFill>
                <a:latin typeface="隶书" pitchFamily="1" charset="-122"/>
                <a:ea typeface="隶书" pitchFamily="1" charset="-122"/>
              </a:rPr>
              <a:t>定域干涉</a:t>
            </a:r>
            <a:endParaRPr lang="zh-CN" altLang="en-US" sz="4800">
              <a:latin typeface="隶书" pitchFamily="1" charset="-122"/>
              <a:ea typeface="隶书" pitchFamily="1" charset="-122"/>
            </a:endParaRPr>
          </a:p>
        </p:txBody>
      </p:sp>
      <p:sp>
        <p:nvSpPr>
          <p:cNvPr id="7171" name="副标题 2"/>
          <p:cNvSpPr>
            <a:spLocks noGrp="1"/>
          </p:cNvSpPr>
          <p:nvPr>
            <p:ph type="subTitle" idx="4294967295"/>
          </p:nvPr>
        </p:nvSpPr>
        <p:spPr>
          <a:xfrm>
            <a:off x="428625" y="1928813"/>
            <a:ext cx="8358188" cy="4286250"/>
          </a:xfrm>
        </p:spPr>
        <p:txBody>
          <a:bodyPr vert="horz" wrap="square" anchor="t"/>
          <a:lstStyle>
            <a:lvl1pPr marL="0" lvl="0" indent="0" algn="ctr">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eaLnBrk="1" hangingPunct="1">
              <a:lnSpc>
                <a:spcPct val="90000"/>
              </a:lnSpc>
            </a:pPr>
            <a:r>
              <a:rPr lang="en-US" altLang="zh-CN" sz="2400" b="1" dirty="0"/>
              <a:t>*</a:t>
            </a:r>
            <a:r>
              <a:rPr lang="zh-CN" altLang="en-US" sz="2400" dirty="0"/>
              <a:t>定域就是某个一定的区域．非定域就是空间任何区域．</a:t>
            </a:r>
            <a:endParaRPr lang="zh-CN" altLang="en-US" sz="2400" dirty="0"/>
          </a:p>
          <a:p>
            <a:pPr lvl="0" eaLnBrk="1" hangingPunct="1">
              <a:lnSpc>
                <a:spcPct val="90000"/>
              </a:lnSpc>
            </a:pPr>
            <a:endParaRPr lang="zh-CN" altLang="en-US" sz="2400" dirty="0"/>
          </a:p>
          <a:p>
            <a:pPr lvl="0" algn="l" eaLnBrk="1" hangingPunct="1">
              <a:lnSpc>
                <a:spcPct val="90000"/>
              </a:lnSpc>
            </a:pPr>
            <a:r>
              <a:rPr lang="zh-CN" altLang="en-US" sz="2400" b="1" dirty="0"/>
              <a:t>   </a:t>
            </a:r>
            <a:r>
              <a:rPr lang="en-US" altLang="zh-CN" sz="2400" b="1" dirty="0"/>
              <a:t>*</a:t>
            </a:r>
            <a:r>
              <a:rPr lang="zh-CN" altLang="en-US" sz="2400" dirty="0"/>
              <a:t>两个单色相干点光源在空间任意一点相遇，总有一确定的光程差，从而产生一定的强度分布，并能观察到清晰的干涉条纹，这种干涉称为</a:t>
            </a:r>
            <a:r>
              <a:rPr lang="zh-CN" altLang="en-US" sz="2400" b="1" dirty="0">
                <a:solidFill>
                  <a:srgbClr val="FF0000"/>
                </a:solidFill>
              </a:rPr>
              <a:t>非</a:t>
            </a:r>
            <a:r>
              <a:rPr lang="zh-CN" altLang="en-US" sz="2400" b="1" dirty="0">
                <a:solidFill>
                  <a:srgbClr val="FF3300"/>
                </a:solidFill>
              </a:rPr>
              <a:t>定域干涉</a:t>
            </a:r>
            <a:r>
              <a:rPr lang="zh-CN" altLang="en-US" sz="2400" dirty="0"/>
              <a:t>． </a:t>
            </a:r>
            <a:endParaRPr lang="zh-CN" altLang="en-US" sz="2400" dirty="0"/>
          </a:p>
          <a:p>
            <a:pPr lvl="0" eaLnBrk="1" hangingPunct="1">
              <a:lnSpc>
                <a:spcPct val="90000"/>
              </a:lnSpc>
            </a:pPr>
            <a:endParaRPr lang="zh-CN" altLang="en-US" sz="2400" dirty="0"/>
          </a:p>
          <a:p>
            <a:pPr lvl="0" algn="l" eaLnBrk="1" hangingPunct="1">
              <a:lnSpc>
                <a:spcPct val="90000"/>
              </a:lnSpc>
            </a:pPr>
            <a:r>
              <a:rPr lang="zh-CN" altLang="en-US" sz="2400" b="1" dirty="0"/>
              <a:t>   </a:t>
            </a:r>
            <a:r>
              <a:rPr lang="en-US" altLang="zh-CN" sz="2400" b="1" dirty="0"/>
              <a:t>*</a:t>
            </a:r>
            <a:r>
              <a:rPr lang="zh-CN" altLang="en-US" sz="2400" dirty="0"/>
              <a:t>在扩展光源的情况下，在空间任意一点，由光源上不同点源出发的，到达该点并产生双光束干涉的两支相干光的光程差不同，在光程差变化大于四分之一波长的区域观察不到干涉条纹，小于四分之一波长的区域，尽管采用了扩展光源，仍可观察到清晰干涉条纹．这种干涉称为</a:t>
            </a:r>
            <a:r>
              <a:rPr lang="zh-CN" altLang="en-US" sz="2400" b="1" dirty="0">
                <a:solidFill>
                  <a:srgbClr val="FF3300"/>
                </a:solidFill>
              </a:rPr>
              <a:t>定域干涉。</a:t>
            </a:r>
            <a:r>
              <a:rPr lang="zh-CN" altLang="en-US" sz="2400" dirty="0"/>
              <a:t>可观察到清晰干涉条纹的区域称为</a:t>
            </a:r>
            <a:r>
              <a:rPr lang="zh-CN" altLang="en-US" sz="2400" dirty="0">
                <a:solidFill>
                  <a:srgbClr val="FF0000"/>
                </a:solidFill>
              </a:rPr>
              <a:t>定域区</a:t>
            </a:r>
            <a:r>
              <a:rPr lang="zh-CN" altLang="en-US" sz="2400" dirty="0"/>
              <a:t>． </a:t>
            </a:r>
            <a:endParaRPr lang="zh-CN" altLang="en-US" sz="2400" dirty="0"/>
          </a:p>
          <a:p>
            <a:pPr lvl="0"/>
            <a:endParaRPr lang="zh-CN" altLang="en-US" dirty="0"/>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a:xfrm>
            <a:off x="533400" y="457200"/>
            <a:ext cx="7772400" cy="609600"/>
          </a:xfrm>
        </p:spPr>
        <p:txBody>
          <a:bodyPr anchor="b"/>
          <a:p>
            <a:r>
              <a:rPr lang="zh-CN" altLang="en-US" b="1" dirty="0">
                <a:latin typeface="宋体" panose="02010600030101010101" pitchFamily="2" charset="-122"/>
              </a:rPr>
              <a:t>干涉讨论</a:t>
            </a:r>
            <a:r>
              <a:rPr lang="zh-CN" altLang="en-US" b="1" dirty="0">
                <a:latin typeface="Times New Roman" panose="02020603050405020304" pitchFamily="18" charset="0"/>
              </a:rPr>
              <a:t>——</a:t>
            </a:r>
            <a:r>
              <a:rPr lang="zh-CN" altLang="en-US" sz="2400" b="1" dirty="0">
                <a:solidFill>
                  <a:srgbClr val="FF0000"/>
                </a:solidFill>
                <a:latin typeface="宋体" panose="02010600030101010101" pitchFamily="2" charset="-122"/>
              </a:rPr>
              <a:t>非定域</a:t>
            </a:r>
            <a:r>
              <a:rPr lang="zh-CN" altLang="en-US" sz="2400" b="1" dirty="0">
                <a:solidFill>
                  <a:srgbClr val="FF0000"/>
                </a:solidFill>
                <a:latin typeface="宋体" panose="02010600030101010101" pitchFamily="2" charset="-122"/>
                <a:sym typeface="+mn-ea"/>
              </a:rPr>
              <a:t>等倾</a:t>
            </a:r>
            <a:r>
              <a:rPr lang="zh-CN" altLang="en-US" sz="2400" b="1" dirty="0">
                <a:solidFill>
                  <a:srgbClr val="FF0000"/>
                </a:solidFill>
                <a:latin typeface="宋体" panose="02010600030101010101" pitchFamily="2" charset="-122"/>
              </a:rPr>
              <a:t>干涉</a:t>
            </a:r>
            <a:endParaRPr lang="zh-CN" altLang="en-US" sz="2400" b="1" dirty="0">
              <a:solidFill>
                <a:srgbClr val="FF0000"/>
              </a:solidFill>
              <a:latin typeface="宋体" panose="02010600030101010101" pitchFamily="2" charset="-122"/>
            </a:endParaRPr>
          </a:p>
        </p:txBody>
      </p:sp>
      <p:sp>
        <p:nvSpPr>
          <p:cNvPr id="89091" name="矩形 89090"/>
          <p:cNvSpPr/>
          <p:nvPr/>
        </p:nvSpPr>
        <p:spPr>
          <a:xfrm>
            <a:off x="847090" y="1160780"/>
            <a:ext cx="3048000" cy="4523105"/>
          </a:xfrm>
          <a:prstGeom prst="rect">
            <a:avLst/>
          </a:prstGeom>
          <a:noFill/>
          <a:ln w="9525">
            <a:noFill/>
          </a:ln>
        </p:spPr>
        <p:txBody>
          <a:bodyPr>
            <a:spAutoFit/>
          </a:bodyPr>
          <a:p>
            <a:pPr indent="276225" algn="just">
              <a:spcBef>
                <a:spcPct val="20000"/>
              </a:spcBef>
              <a:buClr>
                <a:schemeClr val="accent2"/>
              </a:buClr>
              <a:buFont typeface="Wingdings" panose="05000000000000000000" pitchFamily="2" charset="2"/>
              <a:buChar char="w"/>
            </a:pPr>
            <a:r>
              <a:rPr lang="zh-CN" altLang="en-US" sz="2400" b="1" dirty="0">
                <a:latin typeface="楷体_GB2312" panose="02010609030101010101" pitchFamily="49" charset="-122"/>
                <a:ea typeface="楷体_GB2312" panose="02010609030101010101" pitchFamily="49" charset="-122"/>
              </a:rPr>
              <a:t>一个点光源</a:t>
            </a:r>
            <a:r>
              <a:rPr lang="en-US" altLang="zh-CN" sz="2400" b="1">
                <a:latin typeface="楷体_GB2312" panose="02010609030101010101" pitchFamily="49" charset="-122"/>
                <a:ea typeface="楷体_GB2312" panose="02010609030101010101" pitchFamily="49" charset="-122"/>
              </a:rPr>
              <a:t>S</a:t>
            </a:r>
            <a:r>
              <a:rPr lang="zh-CN" altLang="en-US" sz="2400" b="1" dirty="0">
                <a:latin typeface="楷体_GB2312" panose="02010609030101010101" pitchFamily="49" charset="-122"/>
                <a:ea typeface="楷体_GB2312" panose="02010609030101010101" pitchFamily="49" charset="-122"/>
              </a:rPr>
              <a:t>发出的光束经干涉仪</a:t>
            </a:r>
            <a:r>
              <a:rPr lang="en-US" altLang="zh-CN" sz="2400" b="1">
                <a:latin typeface="楷体_GB2312" panose="02010609030101010101" pitchFamily="49" charset="-122"/>
                <a:ea typeface="楷体_GB2312" panose="02010609030101010101" pitchFamily="49" charset="-122"/>
              </a:rPr>
              <a:t>M</a:t>
            </a:r>
            <a:r>
              <a:rPr lang="en-US" altLang="zh-CN" sz="2400" b="1" baseline="-30000">
                <a:latin typeface="楷体_GB2312" panose="02010609030101010101" pitchFamily="49" charset="-122"/>
                <a:ea typeface="楷体_GB2312" panose="02010609030101010101" pitchFamily="49" charset="-122"/>
              </a:rPr>
              <a:t>1</a:t>
            </a:r>
            <a:r>
              <a:rPr lang="en-US" altLang="zh-CN" sz="2400" b="1">
                <a:latin typeface="楷体_GB2312" panose="02010609030101010101" pitchFamily="49" charset="-122"/>
                <a:ea typeface="楷体_GB2312" panose="02010609030101010101" pitchFamily="49" charset="-122"/>
              </a:rPr>
              <a:t>＇</a:t>
            </a:r>
            <a:r>
              <a:rPr lang="zh-CN" altLang="en-US" sz="2400" b="1">
                <a:latin typeface="楷体_GB2312" panose="02010609030101010101" pitchFamily="49" charset="-122"/>
                <a:ea typeface="楷体_GB2312" panose="02010609030101010101" pitchFamily="49" charset="-122"/>
              </a:rPr>
              <a:t>和</a:t>
            </a:r>
            <a:r>
              <a:rPr lang="en-US" altLang="zh-CN" sz="2400" b="1">
                <a:latin typeface="楷体_GB2312" panose="02010609030101010101" pitchFamily="49" charset="-122"/>
                <a:ea typeface="楷体_GB2312" panose="02010609030101010101" pitchFamily="49" charset="-122"/>
              </a:rPr>
              <a:t>M</a:t>
            </a:r>
            <a:r>
              <a:rPr lang="en-US" altLang="zh-CN" sz="2400" b="1" baseline="-30000">
                <a:latin typeface="楷体_GB2312" panose="02010609030101010101" pitchFamily="49" charset="-122"/>
                <a:ea typeface="楷体_GB2312" panose="02010609030101010101" pitchFamily="49" charset="-122"/>
              </a:rPr>
              <a:t>2</a:t>
            </a:r>
            <a:r>
              <a:rPr lang="zh-CN" altLang="en-US" sz="2400" b="1" dirty="0">
                <a:latin typeface="楷体_GB2312" panose="02010609030101010101" pitchFamily="49" charset="-122"/>
                <a:ea typeface="楷体_GB2312" panose="02010609030101010101" pitchFamily="49" charset="-122"/>
              </a:rPr>
              <a:t>反射后，相当于由两个虚光源</a:t>
            </a:r>
            <a:r>
              <a:rPr lang="en-US" altLang="zh-CN" sz="2400" b="1">
                <a:latin typeface="楷体_GB2312" panose="02010609030101010101" pitchFamily="49" charset="-122"/>
                <a:ea typeface="楷体_GB2312" panose="02010609030101010101" pitchFamily="49" charset="-122"/>
              </a:rPr>
              <a:t>S</a:t>
            </a:r>
            <a:r>
              <a:rPr lang="en-US" altLang="zh-CN" sz="2400" b="1" baseline="-30000">
                <a:latin typeface="楷体_GB2312" panose="02010609030101010101" pitchFamily="49" charset="-122"/>
                <a:ea typeface="楷体_GB2312" panose="02010609030101010101" pitchFamily="49" charset="-122"/>
              </a:rPr>
              <a:t>1</a:t>
            </a:r>
            <a:r>
              <a:rPr lang="zh-CN" altLang="en-US" sz="2400" b="1">
                <a:latin typeface="楷体_GB2312" panose="02010609030101010101" pitchFamily="49" charset="-122"/>
                <a:ea typeface="楷体_GB2312" panose="02010609030101010101" pitchFamily="49" charset="-122"/>
              </a:rPr>
              <a:t>和</a:t>
            </a:r>
            <a:r>
              <a:rPr lang="en-US" altLang="zh-CN" sz="2400" b="1">
                <a:latin typeface="楷体_GB2312" panose="02010609030101010101" pitchFamily="49" charset="-122"/>
                <a:ea typeface="楷体_GB2312" panose="02010609030101010101" pitchFamily="49" charset="-122"/>
              </a:rPr>
              <a:t>S</a:t>
            </a:r>
            <a:r>
              <a:rPr lang="en-US" altLang="zh-CN" sz="2400" b="1" baseline="-30000">
                <a:latin typeface="楷体_GB2312" panose="02010609030101010101" pitchFamily="49" charset="-122"/>
                <a:ea typeface="楷体_GB2312" panose="02010609030101010101" pitchFamily="49" charset="-122"/>
              </a:rPr>
              <a:t>2</a:t>
            </a:r>
            <a:r>
              <a:rPr lang="zh-CN" altLang="en-US" sz="2400" b="1" dirty="0">
                <a:latin typeface="楷体_GB2312" panose="02010609030101010101" pitchFamily="49" charset="-122"/>
                <a:ea typeface="楷体_GB2312" panose="02010609030101010101" pitchFamily="49" charset="-122"/>
              </a:rPr>
              <a:t>发出的相干光束，</a:t>
            </a:r>
            <a:r>
              <a:rPr lang="en-US" altLang="zh-CN" sz="2400" b="1">
                <a:latin typeface="楷体_GB2312" panose="02010609030101010101" pitchFamily="49" charset="-122"/>
                <a:ea typeface="楷体_GB2312" panose="02010609030101010101" pitchFamily="49" charset="-122"/>
              </a:rPr>
              <a:t>S</a:t>
            </a:r>
            <a:r>
              <a:rPr lang="en-US" altLang="zh-CN" sz="2400" b="1" baseline="-30000">
                <a:latin typeface="楷体_GB2312" panose="02010609030101010101" pitchFamily="49" charset="-122"/>
                <a:ea typeface="楷体_GB2312" panose="02010609030101010101" pitchFamily="49" charset="-122"/>
              </a:rPr>
              <a:t>1</a:t>
            </a:r>
            <a:r>
              <a:rPr lang="zh-CN" altLang="en-US" sz="2400" b="1">
                <a:latin typeface="楷体_GB2312" panose="02010609030101010101" pitchFamily="49" charset="-122"/>
                <a:ea typeface="楷体_GB2312" panose="02010609030101010101" pitchFamily="49" charset="-122"/>
              </a:rPr>
              <a:t>和</a:t>
            </a:r>
            <a:r>
              <a:rPr lang="en-US" altLang="zh-CN" sz="2400" b="1">
                <a:latin typeface="楷体_GB2312" panose="02010609030101010101" pitchFamily="49" charset="-122"/>
                <a:ea typeface="楷体_GB2312" panose="02010609030101010101" pitchFamily="49" charset="-122"/>
              </a:rPr>
              <a:t>S</a:t>
            </a:r>
            <a:r>
              <a:rPr lang="en-US" altLang="zh-CN" sz="2400" b="1" baseline="-30000">
                <a:latin typeface="楷体_GB2312" panose="02010609030101010101" pitchFamily="49" charset="-122"/>
                <a:ea typeface="楷体_GB2312" panose="02010609030101010101" pitchFamily="49" charset="-122"/>
              </a:rPr>
              <a:t>2</a:t>
            </a:r>
            <a:r>
              <a:rPr lang="zh-CN" altLang="en-US" sz="2400" b="1" dirty="0">
                <a:latin typeface="楷体_GB2312" panose="02010609030101010101" pitchFamily="49" charset="-122"/>
                <a:ea typeface="楷体_GB2312" panose="02010609030101010101" pitchFamily="49" charset="-122"/>
              </a:rPr>
              <a:t>间的距离为</a:t>
            </a:r>
            <a:r>
              <a:rPr lang="en-US" altLang="zh-CN" sz="2400" b="1">
                <a:latin typeface="楷体_GB2312" panose="02010609030101010101" pitchFamily="49" charset="-122"/>
                <a:ea typeface="楷体_GB2312" panose="02010609030101010101" pitchFamily="49" charset="-122"/>
              </a:rPr>
              <a:t>M</a:t>
            </a:r>
            <a:r>
              <a:rPr lang="en-US" altLang="zh-CN" sz="2400" b="1" baseline="-30000">
                <a:latin typeface="楷体_GB2312" panose="02010609030101010101" pitchFamily="49" charset="-122"/>
                <a:ea typeface="楷体_GB2312" panose="02010609030101010101" pitchFamily="49" charset="-122"/>
              </a:rPr>
              <a:t>1</a:t>
            </a:r>
            <a:r>
              <a:rPr lang="en-US" altLang="zh-CN" sz="2400" b="1">
                <a:latin typeface="楷体_GB2312" panose="02010609030101010101" pitchFamily="49" charset="-122"/>
                <a:ea typeface="楷体_GB2312" panose="02010609030101010101" pitchFamily="49" charset="-122"/>
              </a:rPr>
              <a:t>＇</a:t>
            </a:r>
            <a:r>
              <a:rPr lang="zh-CN" altLang="en-US" sz="2400" b="1">
                <a:latin typeface="楷体_GB2312" panose="02010609030101010101" pitchFamily="49" charset="-122"/>
                <a:ea typeface="楷体_GB2312" panose="02010609030101010101" pitchFamily="49" charset="-122"/>
              </a:rPr>
              <a:t>和</a:t>
            </a:r>
            <a:r>
              <a:rPr lang="en-US" altLang="zh-CN" sz="2400" b="1">
                <a:latin typeface="楷体_GB2312" panose="02010609030101010101" pitchFamily="49" charset="-122"/>
                <a:ea typeface="楷体_GB2312" panose="02010609030101010101" pitchFamily="49" charset="-122"/>
              </a:rPr>
              <a:t>M</a:t>
            </a:r>
            <a:r>
              <a:rPr lang="en-US" altLang="zh-CN" sz="2400" b="1" baseline="-30000">
                <a:latin typeface="楷体_GB2312" panose="02010609030101010101" pitchFamily="49" charset="-122"/>
                <a:ea typeface="楷体_GB2312" panose="02010609030101010101" pitchFamily="49" charset="-122"/>
              </a:rPr>
              <a:t>2</a:t>
            </a:r>
            <a:r>
              <a:rPr lang="zh-CN" altLang="en-US" sz="2400" b="1" dirty="0">
                <a:latin typeface="楷体_GB2312" panose="02010609030101010101" pitchFamily="49" charset="-122"/>
                <a:ea typeface="楷体_GB2312" panose="02010609030101010101" pitchFamily="49" charset="-122"/>
              </a:rPr>
              <a:t>间距两倍，将观察屏放入光场叠加区的任何位置处，都可观察到干涉条纹，这种条纹称为非定域干涉条纹。</a:t>
            </a:r>
            <a:endParaRPr lang="zh-CN" altLang="en-US" sz="2400" b="1" dirty="0">
              <a:latin typeface="楷体_GB2312" panose="02010609030101010101" pitchFamily="49" charset="-122"/>
              <a:ea typeface="楷体_GB2312" panose="02010609030101010101" pitchFamily="49" charset="-122"/>
            </a:endParaRPr>
          </a:p>
        </p:txBody>
      </p:sp>
      <p:grpSp>
        <p:nvGrpSpPr>
          <p:cNvPr id="89092" name="组合 89091"/>
          <p:cNvGrpSpPr/>
          <p:nvPr/>
        </p:nvGrpSpPr>
        <p:grpSpPr>
          <a:xfrm>
            <a:off x="4648200" y="1447800"/>
            <a:ext cx="3276600" cy="4724400"/>
            <a:chOff x="7974" y="3162"/>
            <a:chExt cx="2424" cy="4212"/>
          </a:xfrm>
        </p:grpSpPr>
        <p:pic>
          <p:nvPicPr>
            <p:cNvPr id="89093" name="图片 89092" descr="迈原"/>
            <p:cNvPicPr>
              <a:picLocks noChangeAspect="1"/>
            </p:cNvPicPr>
            <p:nvPr/>
          </p:nvPicPr>
          <p:blipFill>
            <a:blip r:embed="rId1"/>
            <a:stretch>
              <a:fillRect/>
            </a:stretch>
          </p:blipFill>
          <p:spPr>
            <a:xfrm>
              <a:off x="7974" y="3162"/>
              <a:ext cx="2424" cy="3804"/>
            </a:xfrm>
            <a:prstGeom prst="rect">
              <a:avLst/>
            </a:prstGeom>
            <a:noFill/>
            <a:ln w="9525">
              <a:noFill/>
            </a:ln>
          </p:spPr>
        </p:pic>
        <p:sp>
          <p:nvSpPr>
            <p:cNvPr id="89094" name="矩形 89093"/>
            <p:cNvSpPr/>
            <p:nvPr/>
          </p:nvSpPr>
          <p:spPr>
            <a:xfrm>
              <a:off x="8514" y="6906"/>
              <a:ext cx="1440" cy="468"/>
            </a:xfrm>
            <a:prstGeom prst="rect">
              <a:avLst/>
            </a:prstGeom>
            <a:noFill/>
            <a:ln w="9525">
              <a:noFill/>
            </a:ln>
          </p:spPr>
          <p:txBody>
            <a:bodyPr/>
            <a:p>
              <a:pPr algn="just" eaLnBrk="0" hangingPunct="0"/>
              <a:endParaRPr lang="zh-CN" altLang="en-US" sz="900">
                <a:latin typeface="Times New Roman" panose="02020603050405020304" pitchFamily="18" charset="0"/>
                <a:ea typeface="宋体" panose="02010600030101010101" pitchFamily="2" charset="-122"/>
              </a:endParaRPr>
            </a:p>
          </p:txBody>
        </p:sp>
      </p:grpSp>
      <p:graphicFrame>
        <p:nvGraphicFramePr>
          <p:cNvPr id="734211" name="Object 6"/>
          <p:cNvGraphicFramePr/>
          <p:nvPr/>
        </p:nvGraphicFramePr>
        <p:xfrm>
          <a:off x="374015" y="5631180"/>
          <a:ext cx="3763010" cy="645795"/>
        </p:xfrm>
        <a:graphic>
          <a:graphicData uri="http://schemas.openxmlformats.org/presentationml/2006/ole">
            <mc:AlternateContent xmlns:mc="http://schemas.openxmlformats.org/markup-compatibility/2006">
              <mc:Choice xmlns:v="urn:schemas-microsoft-com:vml" Requires="v">
                <p:oleObj spid="_x0000_s5" name="" r:id="rId2" imgW="1104900" imgH="177165" progId="Equation.3">
                  <p:embed/>
                </p:oleObj>
              </mc:Choice>
              <mc:Fallback>
                <p:oleObj name="" r:id="rId2" imgW="1104900" imgH="177165" progId="Equation.3">
                  <p:embed/>
                  <p:pic>
                    <p:nvPicPr>
                      <p:cNvPr id="0" name="图片 3077"/>
                      <p:cNvPicPr/>
                      <p:nvPr/>
                    </p:nvPicPr>
                    <p:blipFill>
                      <a:blip r:embed="rId3"/>
                      <a:stretch>
                        <a:fillRect/>
                      </a:stretch>
                    </p:blipFill>
                    <p:spPr>
                      <a:xfrm>
                        <a:off x="374015" y="5631180"/>
                        <a:ext cx="3763010" cy="64579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0729" name="矩形 370728"/>
          <p:cNvSpPr/>
          <p:nvPr/>
        </p:nvSpPr>
        <p:spPr>
          <a:xfrm>
            <a:off x="0" y="3319463"/>
            <a:ext cx="9144000" cy="0"/>
          </a:xfrm>
          <a:prstGeom prst="rect">
            <a:avLst/>
          </a:prstGeom>
          <a:noFill/>
          <a:ln w="9525">
            <a:noFill/>
          </a:ln>
        </p:spPr>
        <p:txBody>
          <a:bodyPr/>
          <a:p>
            <a:endParaRPr lang="zh-CN" altLang="en-US"/>
          </a:p>
        </p:txBody>
      </p:sp>
      <p:sp>
        <p:nvSpPr>
          <p:cNvPr id="370731" name="矩形 370730"/>
          <p:cNvSpPr/>
          <p:nvPr/>
        </p:nvSpPr>
        <p:spPr>
          <a:xfrm>
            <a:off x="0" y="0"/>
            <a:ext cx="9144000" cy="0"/>
          </a:xfrm>
          <a:prstGeom prst="rect">
            <a:avLst/>
          </a:prstGeom>
          <a:noFill/>
          <a:ln w="9525">
            <a:noFill/>
          </a:ln>
        </p:spPr>
        <p:txBody>
          <a:bodyPr/>
          <a:p>
            <a:endParaRPr lang="zh-CN" altLang="en-US"/>
          </a:p>
        </p:txBody>
      </p:sp>
      <p:sp>
        <p:nvSpPr>
          <p:cNvPr id="370732" name="文本框 370731"/>
          <p:cNvSpPr txBox="1"/>
          <p:nvPr/>
        </p:nvSpPr>
        <p:spPr>
          <a:xfrm>
            <a:off x="344805" y="4298950"/>
            <a:ext cx="8438515" cy="1938020"/>
          </a:xfrm>
          <a:prstGeom prst="rect">
            <a:avLst/>
          </a:prstGeom>
          <a:noFill/>
          <a:ln w="9525">
            <a:noFill/>
          </a:ln>
        </p:spPr>
        <p:txBody>
          <a:bodyPr wrap="square">
            <a:spAutoFit/>
          </a:bodyPr>
          <a:p>
            <a:pPr algn="l">
              <a:spcBef>
                <a:spcPct val="50000"/>
              </a:spcBef>
            </a:pPr>
            <a:r>
              <a:rPr lang="en-US" altLang="zh-CN" sz="2400" b="1" dirty="0">
                <a:latin typeface="Verdana" panose="020B0604030504040204" pitchFamily="34" charset="0"/>
                <a:ea typeface="宋体-18030" pitchFamily="49" charset="-122"/>
              </a:rPr>
              <a:t>      </a:t>
            </a:r>
            <a:r>
              <a:rPr lang="zh-CN" altLang="en-US" sz="2400" b="1" dirty="0">
                <a:latin typeface="Verdana" panose="020B0604030504040204" pitchFamily="34" charset="0"/>
                <a:ea typeface="宋体-18030" pitchFamily="49" charset="-122"/>
              </a:rPr>
              <a:t>由此可知：在</a:t>
            </a:r>
            <a:r>
              <a:rPr lang="en-US" altLang="zh-CN" sz="2400" b="1">
                <a:latin typeface="Script MT Bold" pitchFamily="66" charset="0"/>
                <a:ea typeface="仿宋_GB2312" panose="02010609030101010101" pitchFamily="49" charset="-122"/>
              </a:rPr>
              <a:t>d</a:t>
            </a:r>
            <a:r>
              <a:rPr lang="zh-CN" altLang="en-US" sz="2400" b="1" dirty="0">
                <a:latin typeface="Script MT Bold" pitchFamily="66" charset="0"/>
                <a:ea typeface="宋体-18030" pitchFamily="49" charset="-122"/>
              </a:rPr>
              <a:t>一定时，</a:t>
            </a:r>
            <a:r>
              <a:rPr lang="zh-CN" altLang="en-US" sz="2400" b="1" i="1" dirty="0">
                <a:solidFill>
                  <a:srgbClr val="00B0F0"/>
                </a:solidFill>
                <a:latin typeface="Verdana" panose="020B0604030504040204" pitchFamily="34" charset="0"/>
                <a:ea typeface="宋体-18030" pitchFamily="49" charset="-122"/>
              </a:rPr>
              <a:t>倾角相同</a:t>
            </a:r>
            <a:r>
              <a:rPr lang="zh-CN" altLang="en-US" sz="2400" b="1" dirty="0">
                <a:latin typeface="Verdana" panose="020B0604030504040204" pitchFamily="34" charset="0"/>
                <a:ea typeface="宋体-18030" pitchFamily="49" charset="-122"/>
              </a:rPr>
              <a:t>的入射光束，对应同一级干涉条纹，因此称为</a:t>
            </a:r>
            <a:r>
              <a:rPr lang="zh-CN" altLang="en-US" sz="2400" b="1" dirty="0">
                <a:solidFill>
                  <a:srgbClr val="FF0000"/>
                </a:solidFill>
                <a:latin typeface="Verdana" panose="020B0604030504040204" pitchFamily="34" charset="0"/>
                <a:ea typeface="宋体-18030" pitchFamily="49" charset="-122"/>
              </a:rPr>
              <a:t>等倾干涉</a:t>
            </a:r>
            <a:r>
              <a:rPr lang="zh-CN" altLang="en-US" sz="2400" b="1" dirty="0">
                <a:latin typeface="Verdana" panose="020B0604030504040204" pitchFamily="34" charset="0"/>
                <a:ea typeface="宋体-18030" pitchFamily="49" charset="-122"/>
              </a:rPr>
              <a:t>，倾角相同的光在透镜的焦平面上对应同一干涉圆环，因此其干涉条纹为一组同心圆。用聚焦于无穷远的眼睛直接观察或放置一会聚透镜，在其后焦平面上用观察屏可观察到等倾干涉条纹，</a:t>
            </a:r>
            <a:endParaRPr lang="zh-CN" altLang="en-US" sz="2400" b="1" dirty="0">
              <a:latin typeface="Verdana" panose="020B0604030504040204" pitchFamily="34" charset="0"/>
              <a:ea typeface="宋体-18030" pitchFamily="49" charset="-122"/>
            </a:endParaRPr>
          </a:p>
        </p:txBody>
      </p:sp>
      <p:graphicFrame>
        <p:nvGraphicFramePr>
          <p:cNvPr id="370724" name="对象 370723"/>
          <p:cNvGraphicFramePr/>
          <p:nvPr/>
        </p:nvGraphicFramePr>
        <p:xfrm>
          <a:off x="3810635" y="2371090"/>
          <a:ext cx="66675" cy="190500"/>
        </p:xfrm>
        <a:graphic>
          <a:graphicData uri="http://schemas.openxmlformats.org/presentationml/2006/ole">
            <mc:AlternateContent xmlns:mc="http://schemas.openxmlformats.org/markup-compatibility/2006">
              <mc:Choice xmlns:v="urn:schemas-microsoft-com:vml" Requires="v">
                <p:oleObj spid="_x0000_s3121" name="" r:id="rId1" imgW="63500" imgH="190500" progId="Equation.3">
                  <p:embed/>
                </p:oleObj>
              </mc:Choice>
              <mc:Fallback>
                <p:oleObj name="" r:id="rId1" imgW="63500" imgH="190500" progId="Equation.3">
                  <p:embed/>
                  <p:pic>
                    <p:nvPicPr>
                      <p:cNvPr id="0" name="图片 3120"/>
                      <p:cNvPicPr/>
                      <p:nvPr/>
                    </p:nvPicPr>
                    <p:blipFill>
                      <a:blip r:embed="rId2"/>
                      <a:stretch>
                        <a:fillRect/>
                      </a:stretch>
                    </p:blipFill>
                    <p:spPr>
                      <a:xfrm>
                        <a:off x="3810635" y="2371090"/>
                        <a:ext cx="66675" cy="190500"/>
                      </a:xfrm>
                      <a:prstGeom prst="rect">
                        <a:avLst/>
                      </a:prstGeom>
                      <a:noFill/>
                      <a:ln w="38100">
                        <a:noFill/>
                        <a:miter/>
                      </a:ln>
                    </p:spPr>
                  </p:pic>
                </p:oleObj>
              </mc:Fallback>
            </mc:AlternateContent>
          </a:graphicData>
        </a:graphic>
      </p:graphicFrame>
      <p:sp>
        <p:nvSpPr>
          <p:cNvPr id="370726" name="矩形 370725"/>
          <p:cNvSpPr/>
          <p:nvPr/>
        </p:nvSpPr>
        <p:spPr>
          <a:xfrm>
            <a:off x="3810635" y="2561590"/>
            <a:ext cx="228600" cy="244475"/>
          </a:xfrm>
          <a:prstGeom prst="rect">
            <a:avLst/>
          </a:prstGeom>
          <a:noFill/>
          <a:ln w="9525">
            <a:noFill/>
          </a:ln>
        </p:spPr>
        <p:txBody>
          <a:bodyPr wrap="none" anchor="ctr">
            <a:spAutoFit/>
          </a:bodyPr>
          <a:p>
            <a:r>
              <a:rPr lang="en-US" altLang="zh-CN" sz="1000" dirty="0">
                <a:latin typeface="Verdana" panose="020B0604030504040204" pitchFamily="34" charset="0"/>
                <a:ea typeface="宋体-18030" pitchFamily="49" charset="-122"/>
              </a:rPr>
              <a:t> </a:t>
            </a:r>
            <a:endParaRPr lang="en-US" altLang="zh-CN" sz="1800" dirty="0">
              <a:latin typeface="Arial" panose="020B0604020202020204" pitchFamily="34" charset="0"/>
              <a:ea typeface="宋体" panose="02010600030101010101" pitchFamily="2" charset="-122"/>
            </a:endParaRPr>
          </a:p>
        </p:txBody>
      </p:sp>
      <p:sp>
        <p:nvSpPr>
          <p:cNvPr id="370693" name="文本框 370692"/>
          <p:cNvSpPr txBox="1"/>
          <p:nvPr/>
        </p:nvSpPr>
        <p:spPr>
          <a:xfrm>
            <a:off x="635" y="1256665"/>
            <a:ext cx="4560570" cy="1938020"/>
          </a:xfrm>
          <a:prstGeom prst="rect">
            <a:avLst/>
          </a:prstGeom>
          <a:noFill/>
          <a:ln w="9525">
            <a:noFill/>
          </a:ln>
        </p:spPr>
        <p:txBody>
          <a:bodyPr wrap="square">
            <a:spAutoFit/>
          </a:bodyPr>
          <a:p>
            <a:pPr algn="l">
              <a:spcBef>
                <a:spcPct val="50000"/>
              </a:spcBef>
            </a:pPr>
            <a:r>
              <a:rPr lang="en-US" altLang="zh-CN" sz="2400" b="1" dirty="0">
                <a:latin typeface="Verdana" panose="020B0604030504040204" pitchFamily="34" charset="0"/>
                <a:ea typeface="宋体" panose="02010600030101010101" pitchFamily="2" charset="-122"/>
              </a:rPr>
              <a:t> </a:t>
            </a:r>
            <a:r>
              <a:rPr lang="zh-CN" altLang="en-US" sz="2400" b="1" dirty="0">
                <a:latin typeface="Verdana" panose="020B0604030504040204" pitchFamily="34" charset="0"/>
                <a:ea typeface="宋体" panose="02010600030101010101" pitchFamily="2" charset="-122"/>
              </a:rPr>
              <a:t>用面光源照射，当    </a:t>
            </a:r>
            <a:r>
              <a:rPr lang="en-US" altLang="zh-CN" sz="2000" b="1" dirty="0">
                <a:latin typeface="Verdana" panose="020B0604030504040204" pitchFamily="34" charset="0"/>
                <a:ea typeface="宋体-18030" pitchFamily="49" charset="-122"/>
              </a:rPr>
              <a:t>∥     </a:t>
            </a:r>
            <a:r>
              <a:rPr lang="zh-CN" altLang="en-US" sz="2400" b="1" dirty="0">
                <a:latin typeface="Verdana" panose="020B0604030504040204" pitchFamily="34" charset="0"/>
                <a:ea typeface="宋体" panose="02010600030101010101" pitchFamily="2" charset="-122"/>
              </a:rPr>
              <a:t>时，被     、     反射的两束光互相平行，若用透镜接收这两束光，则这两束光在透镜的焦平面上相遇发生干涉，其光程差为：</a:t>
            </a:r>
            <a:endParaRPr lang="zh-CN" altLang="en-US" sz="2400" b="1" dirty="0">
              <a:latin typeface="Verdana" panose="020B0604030504040204" pitchFamily="34" charset="0"/>
              <a:ea typeface="宋体" panose="02010600030101010101" pitchFamily="2" charset="-122"/>
            </a:endParaRPr>
          </a:p>
        </p:txBody>
      </p:sp>
      <p:graphicFrame>
        <p:nvGraphicFramePr>
          <p:cNvPr id="370728" name="对象 370727"/>
          <p:cNvGraphicFramePr/>
          <p:nvPr/>
        </p:nvGraphicFramePr>
        <p:xfrm>
          <a:off x="2715260" y="1367790"/>
          <a:ext cx="344170" cy="330200"/>
        </p:xfrm>
        <a:graphic>
          <a:graphicData uri="http://schemas.openxmlformats.org/presentationml/2006/ole">
            <mc:AlternateContent xmlns:mc="http://schemas.openxmlformats.org/markup-compatibility/2006">
              <mc:Choice xmlns:v="urn:schemas-microsoft-com:vml" Requires="v">
                <p:oleObj spid="_x0000_s3107" name="" r:id="rId3" imgW="228600" imgH="215900" progId="Equation.3">
                  <p:embed/>
                </p:oleObj>
              </mc:Choice>
              <mc:Fallback>
                <p:oleObj name="" r:id="rId3" imgW="228600" imgH="215900" progId="Equation.3">
                  <p:embed/>
                  <p:pic>
                    <p:nvPicPr>
                      <p:cNvPr id="0" name="图片 3106"/>
                      <p:cNvPicPr/>
                      <p:nvPr/>
                    </p:nvPicPr>
                    <p:blipFill>
                      <a:blip r:embed="rId4"/>
                      <a:stretch>
                        <a:fillRect/>
                      </a:stretch>
                    </p:blipFill>
                    <p:spPr>
                      <a:xfrm>
                        <a:off x="2715260" y="1367790"/>
                        <a:ext cx="344170" cy="330200"/>
                      </a:xfrm>
                      <a:prstGeom prst="rect">
                        <a:avLst/>
                      </a:prstGeom>
                      <a:noFill/>
                      <a:ln w="38100">
                        <a:noFill/>
                        <a:miter/>
                      </a:ln>
                    </p:spPr>
                  </p:pic>
                </p:oleObj>
              </mc:Fallback>
            </mc:AlternateContent>
          </a:graphicData>
        </a:graphic>
      </p:graphicFrame>
      <p:graphicFrame>
        <p:nvGraphicFramePr>
          <p:cNvPr id="370730" name="对象 370729"/>
          <p:cNvGraphicFramePr/>
          <p:nvPr/>
        </p:nvGraphicFramePr>
        <p:xfrm>
          <a:off x="3320415" y="1378585"/>
          <a:ext cx="414020" cy="319405"/>
        </p:xfrm>
        <a:graphic>
          <a:graphicData uri="http://schemas.openxmlformats.org/presentationml/2006/ole">
            <mc:AlternateContent xmlns:mc="http://schemas.openxmlformats.org/markup-compatibility/2006">
              <mc:Choice xmlns:v="urn:schemas-microsoft-com:vml" Requires="v">
                <p:oleObj spid="_x0000_s3101" name="" r:id="rId5" imgW="278765" imgH="215900" progId="Equation.3">
                  <p:embed/>
                </p:oleObj>
              </mc:Choice>
              <mc:Fallback>
                <p:oleObj name="" r:id="rId5" imgW="278765" imgH="215900" progId="Equation.3">
                  <p:embed/>
                  <p:pic>
                    <p:nvPicPr>
                      <p:cNvPr id="0" name="图片 3100"/>
                      <p:cNvPicPr/>
                      <p:nvPr/>
                    </p:nvPicPr>
                    <p:blipFill>
                      <a:blip r:embed="rId6"/>
                      <a:stretch>
                        <a:fillRect/>
                      </a:stretch>
                    </p:blipFill>
                    <p:spPr>
                      <a:xfrm>
                        <a:off x="3320415" y="1378585"/>
                        <a:ext cx="414020" cy="319405"/>
                      </a:xfrm>
                      <a:prstGeom prst="rect">
                        <a:avLst/>
                      </a:prstGeom>
                      <a:noFill/>
                      <a:ln w="38100">
                        <a:noFill/>
                        <a:miter/>
                      </a:ln>
                    </p:spPr>
                  </p:pic>
                </p:oleObj>
              </mc:Fallback>
            </mc:AlternateContent>
          </a:graphicData>
        </a:graphic>
      </p:graphicFrame>
      <p:graphicFrame>
        <p:nvGraphicFramePr>
          <p:cNvPr id="370733" name="对象 370732"/>
          <p:cNvGraphicFramePr/>
          <p:nvPr/>
        </p:nvGraphicFramePr>
        <p:xfrm>
          <a:off x="533400" y="1728470"/>
          <a:ext cx="344170" cy="330200"/>
        </p:xfrm>
        <a:graphic>
          <a:graphicData uri="http://schemas.openxmlformats.org/presentationml/2006/ole">
            <mc:AlternateContent xmlns:mc="http://schemas.openxmlformats.org/markup-compatibility/2006">
              <mc:Choice xmlns:v="urn:schemas-microsoft-com:vml" Requires="v">
                <p:oleObj spid="_x0000_s3122" name="" r:id="rId7" imgW="228600" imgH="215900" progId="Equation.3">
                  <p:embed/>
                </p:oleObj>
              </mc:Choice>
              <mc:Fallback>
                <p:oleObj name="" r:id="rId7" imgW="228600" imgH="215900" progId="Equation.3">
                  <p:embed/>
                  <p:pic>
                    <p:nvPicPr>
                      <p:cNvPr id="0" name="图片 3121"/>
                      <p:cNvPicPr/>
                      <p:nvPr/>
                    </p:nvPicPr>
                    <p:blipFill>
                      <a:blip r:embed="rId4"/>
                      <a:stretch>
                        <a:fillRect/>
                      </a:stretch>
                    </p:blipFill>
                    <p:spPr>
                      <a:xfrm>
                        <a:off x="533400" y="1728470"/>
                        <a:ext cx="344170" cy="330200"/>
                      </a:xfrm>
                      <a:prstGeom prst="rect">
                        <a:avLst/>
                      </a:prstGeom>
                      <a:noFill/>
                      <a:ln w="38100">
                        <a:noFill/>
                        <a:miter/>
                      </a:ln>
                    </p:spPr>
                  </p:pic>
                </p:oleObj>
              </mc:Fallback>
            </mc:AlternateContent>
          </a:graphicData>
        </a:graphic>
      </p:graphicFrame>
      <p:graphicFrame>
        <p:nvGraphicFramePr>
          <p:cNvPr id="370734" name="对象 370733"/>
          <p:cNvGraphicFramePr/>
          <p:nvPr/>
        </p:nvGraphicFramePr>
        <p:xfrm>
          <a:off x="1266825" y="1733550"/>
          <a:ext cx="414020" cy="319405"/>
        </p:xfrm>
        <a:graphic>
          <a:graphicData uri="http://schemas.openxmlformats.org/presentationml/2006/ole">
            <mc:AlternateContent xmlns:mc="http://schemas.openxmlformats.org/markup-compatibility/2006">
              <mc:Choice xmlns:v="urn:schemas-microsoft-com:vml" Requires="v">
                <p:oleObj spid="_x0000_s3129" name="" r:id="rId8" imgW="278765" imgH="215900" progId="Equation.3">
                  <p:embed/>
                </p:oleObj>
              </mc:Choice>
              <mc:Fallback>
                <p:oleObj name="" r:id="rId8" imgW="278765" imgH="215900" progId="Equation.3">
                  <p:embed/>
                  <p:pic>
                    <p:nvPicPr>
                      <p:cNvPr id="0" name="图片 3128"/>
                      <p:cNvPicPr/>
                      <p:nvPr/>
                    </p:nvPicPr>
                    <p:blipFill>
                      <a:blip r:embed="rId9"/>
                      <a:stretch>
                        <a:fillRect/>
                      </a:stretch>
                    </p:blipFill>
                    <p:spPr>
                      <a:xfrm>
                        <a:off x="1266825" y="1733550"/>
                        <a:ext cx="414020" cy="319405"/>
                      </a:xfrm>
                      <a:prstGeom prst="rect">
                        <a:avLst/>
                      </a:prstGeom>
                      <a:noFill/>
                      <a:ln w="38100">
                        <a:noFill/>
                        <a:miter/>
                      </a:ln>
                    </p:spPr>
                  </p:pic>
                </p:oleObj>
              </mc:Fallback>
            </mc:AlternateContent>
          </a:graphicData>
        </a:graphic>
      </p:graphicFrame>
      <p:graphicFrame>
        <p:nvGraphicFramePr>
          <p:cNvPr id="370736" name="对象 370735"/>
          <p:cNvGraphicFramePr/>
          <p:nvPr/>
        </p:nvGraphicFramePr>
        <p:xfrm>
          <a:off x="1394460" y="3390265"/>
          <a:ext cx="2127885" cy="541655"/>
        </p:xfrm>
        <a:graphic>
          <a:graphicData uri="http://schemas.openxmlformats.org/presentationml/2006/ole">
            <mc:AlternateContent xmlns:mc="http://schemas.openxmlformats.org/markup-compatibility/2006">
              <mc:Choice xmlns:v="urn:schemas-microsoft-com:vml" Requires="v">
                <p:oleObj spid="_x0000_s3128" name="" r:id="rId10" imgW="786130" imgH="177800" progId="Equation.3">
                  <p:embed/>
                </p:oleObj>
              </mc:Choice>
              <mc:Fallback>
                <p:oleObj name="" r:id="rId10" imgW="786130" imgH="177800" progId="Equation.3">
                  <p:embed/>
                  <p:pic>
                    <p:nvPicPr>
                      <p:cNvPr id="0" name="图片 3127"/>
                      <p:cNvPicPr/>
                      <p:nvPr/>
                    </p:nvPicPr>
                    <p:blipFill>
                      <a:blip r:embed="rId11"/>
                      <a:stretch>
                        <a:fillRect/>
                      </a:stretch>
                    </p:blipFill>
                    <p:spPr>
                      <a:xfrm>
                        <a:off x="1394460" y="3390265"/>
                        <a:ext cx="2127885" cy="541655"/>
                      </a:xfrm>
                      <a:prstGeom prst="rect">
                        <a:avLst/>
                      </a:prstGeom>
                      <a:noFill/>
                      <a:ln w="38100">
                        <a:noFill/>
                        <a:miter/>
                      </a:ln>
                    </p:spPr>
                  </p:pic>
                </p:oleObj>
              </mc:Fallback>
            </mc:AlternateContent>
          </a:graphicData>
        </a:graphic>
      </p:graphicFrame>
      <p:sp>
        <p:nvSpPr>
          <p:cNvPr id="90114" name="标题 90113"/>
          <p:cNvSpPr>
            <a:spLocks noGrp="1"/>
          </p:cNvSpPr>
          <p:nvPr>
            <p:ph type="title"/>
          </p:nvPr>
        </p:nvSpPr>
        <p:spPr>
          <a:xfrm>
            <a:off x="533400" y="579755"/>
            <a:ext cx="7772400" cy="609600"/>
          </a:xfrm>
        </p:spPr>
        <p:txBody>
          <a:bodyPr anchor="b"/>
          <a:p>
            <a:r>
              <a:rPr lang="zh-CN" altLang="en-US" b="1" dirty="0">
                <a:latin typeface="宋体" panose="02010600030101010101" pitchFamily="2" charset="-122"/>
              </a:rPr>
              <a:t>干涉讨论</a:t>
            </a:r>
            <a:r>
              <a:rPr lang="zh-CN" altLang="en-US" b="1" dirty="0">
                <a:latin typeface="Times New Roman" panose="02020603050405020304" pitchFamily="18" charset="0"/>
              </a:rPr>
              <a:t>——</a:t>
            </a:r>
            <a:r>
              <a:rPr lang="zh-CN" altLang="en-US" sz="2400" b="1" dirty="0">
                <a:solidFill>
                  <a:srgbClr val="FF0000"/>
                </a:solidFill>
                <a:latin typeface="宋体" panose="02010600030101010101" pitchFamily="2" charset="-122"/>
              </a:rPr>
              <a:t>定域等倾干涉</a:t>
            </a:r>
            <a:endParaRPr lang="zh-CN" altLang="en-US" sz="2400" b="1" dirty="0">
              <a:solidFill>
                <a:srgbClr val="FF0000"/>
              </a:solidFill>
              <a:latin typeface="宋体" panose="02010600030101010101" pitchFamily="2" charset="-122"/>
            </a:endParaRPr>
          </a:p>
        </p:txBody>
      </p:sp>
      <p:grpSp>
        <p:nvGrpSpPr>
          <p:cNvPr id="3" name="组合 2"/>
          <p:cNvGrpSpPr/>
          <p:nvPr/>
        </p:nvGrpSpPr>
        <p:grpSpPr>
          <a:xfrm>
            <a:off x="5003800" y="1156970"/>
            <a:ext cx="4247515" cy="2593340"/>
            <a:chOff x="7880" y="2277"/>
            <a:chExt cx="6689" cy="4084"/>
          </a:xfrm>
        </p:grpSpPr>
        <p:sp>
          <p:nvSpPr>
            <p:cNvPr id="12292" name="直接连接符 12291"/>
            <p:cNvSpPr/>
            <p:nvPr/>
          </p:nvSpPr>
          <p:spPr>
            <a:xfrm>
              <a:off x="7880" y="2789"/>
              <a:ext cx="5558" cy="0"/>
            </a:xfrm>
            <a:prstGeom prst="line">
              <a:avLst/>
            </a:prstGeom>
            <a:ln w="19050" cap="flat" cmpd="sng">
              <a:solidFill>
                <a:schemeClr val="tx1"/>
              </a:solidFill>
              <a:prstDash val="solid"/>
              <a:headEnd type="none" w="med" len="med"/>
              <a:tailEnd type="none" w="med" len="med"/>
            </a:ln>
          </p:spPr>
        </p:sp>
        <p:sp>
          <p:nvSpPr>
            <p:cNvPr id="12293" name="直接连接符 12292"/>
            <p:cNvSpPr/>
            <p:nvPr/>
          </p:nvSpPr>
          <p:spPr>
            <a:xfrm>
              <a:off x="7880" y="3809"/>
              <a:ext cx="5558" cy="0"/>
            </a:xfrm>
            <a:prstGeom prst="line">
              <a:avLst/>
            </a:prstGeom>
            <a:ln w="19050" cap="flat" cmpd="sng">
              <a:solidFill>
                <a:schemeClr val="tx1"/>
              </a:solidFill>
              <a:prstDash val="solid"/>
              <a:headEnd type="none" w="med" len="med"/>
              <a:tailEnd type="none" w="med" len="med"/>
            </a:ln>
          </p:spPr>
        </p:sp>
        <p:sp>
          <p:nvSpPr>
            <p:cNvPr id="12294" name="直接连接符 12293"/>
            <p:cNvSpPr/>
            <p:nvPr/>
          </p:nvSpPr>
          <p:spPr>
            <a:xfrm flipH="1">
              <a:off x="8560" y="2789"/>
              <a:ext cx="2383" cy="2948"/>
            </a:xfrm>
            <a:prstGeom prst="line">
              <a:avLst/>
            </a:prstGeom>
            <a:ln w="9525" cap="flat" cmpd="sng">
              <a:solidFill>
                <a:schemeClr val="tx1"/>
              </a:solidFill>
              <a:prstDash val="solid"/>
              <a:headEnd type="triangle" w="med" len="med"/>
              <a:tailEnd type="none" w="med" len="med"/>
            </a:ln>
          </p:spPr>
        </p:sp>
        <p:sp>
          <p:nvSpPr>
            <p:cNvPr id="12295" name="直接连接符 12294"/>
            <p:cNvSpPr/>
            <p:nvPr/>
          </p:nvSpPr>
          <p:spPr>
            <a:xfrm>
              <a:off x="10943" y="2447"/>
              <a:ext cx="0" cy="1135"/>
            </a:xfrm>
            <a:prstGeom prst="line">
              <a:avLst/>
            </a:prstGeom>
            <a:ln w="9525" cap="flat" cmpd="sng">
              <a:solidFill>
                <a:schemeClr val="tx1"/>
              </a:solidFill>
              <a:prstDash val="dash"/>
              <a:headEnd type="none" w="med" len="med"/>
              <a:tailEnd type="none" w="med" len="med"/>
            </a:ln>
          </p:spPr>
        </p:sp>
        <p:sp>
          <p:nvSpPr>
            <p:cNvPr id="12296" name="直接连接符 12295"/>
            <p:cNvSpPr/>
            <p:nvPr/>
          </p:nvSpPr>
          <p:spPr>
            <a:xfrm>
              <a:off x="10148" y="3469"/>
              <a:ext cx="0" cy="1135"/>
            </a:xfrm>
            <a:prstGeom prst="line">
              <a:avLst/>
            </a:prstGeom>
            <a:ln w="9525" cap="flat" cmpd="sng">
              <a:solidFill>
                <a:schemeClr val="tx1"/>
              </a:solidFill>
              <a:prstDash val="dash"/>
              <a:headEnd type="none" w="med" len="med"/>
              <a:tailEnd type="none" w="med" len="med"/>
            </a:ln>
          </p:spPr>
        </p:sp>
        <p:sp>
          <p:nvSpPr>
            <p:cNvPr id="12297" name="直接连接符 12296"/>
            <p:cNvSpPr/>
            <p:nvPr/>
          </p:nvSpPr>
          <p:spPr>
            <a:xfrm>
              <a:off x="10940" y="2789"/>
              <a:ext cx="2383" cy="2948"/>
            </a:xfrm>
            <a:prstGeom prst="line">
              <a:avLst/>
            </a:prstGeom>
            <a:ln w="9525" cap="flat" cmpd="sng">
              <a:solidFill>
                <a:schemeClr val="tx1"/>
              </a:solidFill>
              <a:prstDash val="solid"/>
              <a:headEnd type="none" w="med" len="med"/>
              <a:tailEnd type="triangle" w="med" len="med"/>
            </a:ln>
          </p:spPr>
        </p:sp>
        <p:sp>
          <p:nvSpPr>
            <p:cNvPr id="12298" name="直接连接符 12297"/>
            <p:cNvSpPr/>
            <p:nvPr/>
          </p:nvSpPr>
          <p:spPr>
            <a:xfrm>
              <a:off x="10148" y="3809"/>
              <a:ext cx="1702" cy="2155"/>
            </a:xfrm>
            <a:prstGeom prst="line">
              <a:avLst/>
            </a:prstGeom>
            <a:ln w="9525" cap="flat" cmpd="sng">
              <a:solidFill>
                <a:schemeClr val="tx1"/>
              </a:solidFill>
              <a:prstDash val="solid"/>
              <a:headEnd type="none" w="med" len="med"/>
              <a:tailEnd type="triangle" w="med" len="med"/>
            </a:ln>
          </p:spPr>
        </p:sp>
        <p:sp>
          <p:nvSpPr>
            <p:cNvPr id="12303" name="任意多边形 12302"/>
            <p:cNvSpPr/>
            <p:nvPr/>
          </p:nvSpPr>
          <p:spPr>
            <a:xfrm>
              <a:off x="9920" y="4037"/>
              <a:ext cx="228" cy="150"/>
            </a:xfrm>
            <a:custGeom>
              <a:avLst/>
              <a:gdLst/>
              <a:ahLst/>
              <a:cxnLst/>
              <a:pathLst>
                <a:path w="181" h="197">
                  <a:moveTo>
                    <a:pt x="0" y="0"/>
                  </a:moveTo>
                  <a:cubicBezTo>
                    <a:pt x="30" y="83"/>
                    <a:pt x="60" y="167"/>
                    <a:pt x="90" y="182"/>
                  </a:cubicBezTo>
                  <a:cubicBezTo>
                    <a:pt x="120" y="197"/>
                    <a:pt x="166" y="106"/>
                    <a:pt x="181" y="91"/>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2304" name="任意多边形 12303"/>
            <p:cNvSpPr/>
            <p:nvPr/>
          </p:nvSpPr>
          <p:spPr>
            <a:xfrm>
              <a:off x="10715" y="3129"/>
              <a:ext cx="228" cy="150"/>
            </a:xfrm>
            <a:custGeom>
              <a:avLst/>
              <a:gdLst/>
              <a:ahLst/>
              <a:cxnLst/>
              <a:pathLst>
                <a:path w="181" h="197">
                  <a:moveTo>
                    <a:pt x="0" y="0"/>
                  </a:moveTo>
                  <a:cubicBezTo>
                    <a:pt x="30" y="83"/>
                    <a:pt x="60" y="167"/>
                    <a:pt x="90" y="182"/>
                  </a:cubicBezTo>
                  <a:cubicBezTo>
                    <a:pt x="120" y="197"/>
                    <a:pt x="166" y="106"/>
                    <a:pt x="181" y="91"/>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2305" name="直接连接符 12304"/>
            <p:cNvSpPr/>
            <p:nvPr/>
          </p:nvSpPr>
          <p:spPr>
            <a:xfrm>
              <a:off x="8220" y="5509"/>
              <a:ext cx="795" cy="568"/>
            </a:xfrm>
            <a:prstGeom prst="line">
              <a:avLst/>
            </a:prstGeom>
            <a:ln w="28575" cap="flat" cmpd="sng">
              <a:solidFill>
                <a:schemeClr val="tx1"/>
              </a:solidFill>
              <a:prstDash val="solid"/>
              <a:headEnd type="none" w="med" len="med"/>
              <a:tailEnd type="none" w="med" len="med"/>
            </a:ln>
          </p:spPr>
        </p:sp>
        <p:sp>
          <p:nvSpPr>
            <p:cNvPr id="12306" name="直接连接符 12305"/>
            <p:cNvSpPr/>
            <p:nvPr/>
          </p:nvSpPr>
          <p:spPr>
            <a:xfrm>
              <a:off x="8448" y="2789"/>
              <a:ext cx="0" cy="1020"/>
            </a:xfrm>
            <a:prstGeom prst="line">
              <a:avLst/>
            </a:prstGeom>
            <a:ln w="9525" cap="flat" cmpd="sng">
              <a:solidFill>
                <a:schemeClr val="tx1"/>
              </a:solidFill>
              <a:prstDash val="solid"/>
              <a:headEnd type="triangle" w="med" len="med"/>
              <a:tailEnd type="triangle" w="med" len="med"/>
            </a:ln>
          </p:spPr>
        </p:sp>
        <p:sp>
          <p:nvSpPr>
            <p:cNvPr id="12307" name="文本框 12306"/>
            <p:cNvSpPr txBox="1"/>
            <p:nvPr/>
          </p:nvSpPr>
          <p:spPr>
            <a:xfrm>
              <a:off x="10473" y="3129"/>
              <a:ext cx="567" cy="625"/>
            </a:xfrm>
            <a:prstGeom prst="rect">
              <a:avLst/>
            </a:prstGeom>
            <a:noFill/>
            <a:ln w="9525">
              <a:noFill/>
            </a:ln>
          </p:spPr>
          <p:txBody>
            <a:bodyPr>
              <a:spAutoFit/>
            </a:bodyPr>
            <a:p>
              <a:pPr>
                <a:spcBef>
                  <a:spcPct val="50000"/>
                </a:spcBef>
              </a:pPr>
              <a:r>
                <a:rPr lang="el-GR" altLang="zh-CN" sz="2000" b="1" i="1" dirty="0">
                  <a:latin typeface="Arial" panose="020B0604020202020204" pitchFamily="34" charset="0"/>
                  <a:cs typeface="Arial" panose="020B0604020202020204" pitchFamily="34" charset="0"/>
                </a:rPr>
                <a:t>θ</a:t>
              </a:r>
              <a:endParaRPr lang="el-GR" altLang="zh-CN" sz="2000" b="1" i="1" dirty="0">
                <a:latin typeface="Arial" panose="020B0604020202020204" pitchFamily="34" charset="0"/>
                <a:ea typeface="Arial" panose="020B0604020202020204" pitchFamily="34" charset="0"/>
              </a:endParaRPr>
            </a:p>
          </p:txBody>
        </p:sp>
        <p:sp>
          <p:nvSpPr>
            <p:cNvPr id="12308" name="文本框 12307"/>
            <p:cNvSpPr txBox="1"/>
            <p:nvPr/>
          </p:nvSpPr>
          <p:spPr>
            <a:xfrm>
              <a:off x="9648" y="4037"/>
              <a:ext cx="792" cy="625"/>
            </a:xfrm>
            <a:prstGeom prst="rect">
              <a:avLst/>
            </a:prstGeom>
            <a:noFill/>
            <a:ln w="9525">
              <a:noFill/>
            </a:ln>
          </p:spPr>
          <p:txBody>
            <a:bodyPr>
              <a:spAutoFit/>
            </a:bodyPr>
            <a:p>
              <a:pPr>
                <a:spcBef>
                  <a:spcPct val="50000"/>
                </a:spcBef>
              </a:pPr>
              <a:r>
                <a:rPr lang="el-GR" altLang="zh-CN" sz="2000" b="1" i="1" dirty="0">
                  <a:latin typeface="Arial" panose="020B0604020202020204" pitchFamily="34" charset="0"/>
                  <a:cs typeface="Arial" panose="020B0604020202020204" pitchFamily="34" charset="0"/>
                </a:rPr>
                <a:t>θ</a:t>
              </a:r>
              <a:endParaRPr lang="el-GR" altLang="zh-CN" sz="2000" b="1" i="1" dirty="0">
                <a:latin typeface="Arial" panose="020B0604020202020204" pitchFamily="34" charset="0"/>
                <a:ea typeface="Arial" panose="020B0604020202020204" pitchFamily="34" charset="0"/>
              </a:endParaRPr>
            </a:p>
          </p:txBody>
        </p:sp>
        <p:sp>
          <p:nvSpPr>
            <p:cNvPr id="12309" name="文本框 12308"/>
            <p:cNvSpPr txBox="1"/>
            <p:nvPr/>
          </p:nvSpPr>
          <p:spPr>
            <a:xfrm>
              <a:off x="8108" y="5737"/>
              <a:ext cx="792"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S</a:t>
              </a:r>
              <a:endParaRPr lang="en-US" altLang="zh-CN" sz="2000" b="1" i="1">
                <a:latin typeface="Arial" panose="020B0604020202020204" pitchFamily="34" charset="0"/>
              </a:endParaRPr>
            </a:p>
          </p:txBody>
        </p:sp>
        <p:sp>
          <p:nvSpPr>
            <p:cNvPr id="12310" name="文本框 12309"/>
            <p:cNvSpPr txBox="1"/>
            <p:nvPr/>
          </p:nvSpPr>
          <p:spPr>
            <a:xfrm>
              <a:off x="8104" y="3017"/>
              <a:ext cx="1022"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d</a:t>
              </a:r>
              <a:endParaRPr lang="en-US" altLang="zh-CN" sz="2000" b="1" i="1">
                <a:latin typeface="Arial" panose="020B0604020202020204" pitchFamily="34" charset="0"/>
              </a:endParaRPr>
            </a:p>
          </p:txBody>
        </p:sp>
        <p:sp>
          <p:nvSpPr>
            <p:cNvPr id="12311" name="文本框 12310"/>
            <p:cNvSpPr txBox="1"/>
            <p:nvPr/>
          </p:nvSpPr>
          <p:spPr>
            <a:xfrm>
              <a:off x="10375" y="2277"/>
              <a:ext cx="908"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C</a:t>
              </a:r>
              <a:endParaRPr lang="en-US" altLang="zh-CN" sz="2000" b="1" i="1">
                <a:latin typeface="Arial" panose="020B0604020202020204" pitchFamily="34" charset="0"/>
              </a:endParaRPr>
            </a:p>
          </p:txBody>
        </p:sp>
        <p:sp>
          <p:nvSpPr>
            <p:cNvPr id="12312" name="文本框 12311"/>
            <p:cNvSpPr txBox="1"/>
            <p:nvPr/>
          </p:nvSpPr>
          <p:spPr>
            <a:xfrm>
              <a:off x="9243" y="3697"/>
              <a:ext cx="792"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A</a:t>
              </a:r>
              <a:endParaRPr lang="en-US" altLang="zh-CN" sz="2000" b="1" i="1">
                <a:latin typeface="Arial" panose="020B0604020202020204" pitchFamily="34" charset="0"/>
              </a:endParaRPr>
            </a:p>
          </p:txBody>
        </p:sp>
        <p:sp>
          <p:nvSpPr>
            <p:cNvPr id="12313" name="文本框 12312"/>
            <p:cNvSpPr txBox="1"/>
            <p:nvPr/>
          </p:nvSpPr>
          <p:spPr>
            <a:xfrm>
              <a:off x="11963" y="3697"/>
              <a:ext cx="1020"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B</a:t>
              </a:r>
              <a:endParaRPr lang="en-US" altLang="zh-CN" sz="2000" b="1" i="1">
                <a:latin typeface="Arial" panose="020B0604020202020204" pitchFamily="34" charset="0"/>
              </a:endParaRPr>
            </a:p>
          </p:txBody>
        </p:sp>
        <p:sp>
          <p:nvSpPr>
            <p:cNvPr id="12314" name="文本框 12313"/>
            <p:cNvSpPr txBox="1"/>
            <p:nvPr/>
          </p:nvSpPr>
          <p:spPr>
            <a:xfrm>
              <a:off x="12758" y="4772"/>
              <a:ext cx="455"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1</a:t>
              </a:r>
              <a:endParaRPr lang="en-US" altLang="zh-CN" sz="2000" b="1" i="1">
                <a:latin typeface="Arial" panose="020B0604020202020204" pitchFamily="34" charset="0"/>
              </a:endParaRPr>
            </a:p>
          </p:txBody>
        </p:sp>
        <p:sp>
          <p:nvSpPr>
            <p:cNvPr id="12315" name="文本框 12314"/>
            <p:cNvSpPr txBox="1"/>
            <p:nvPr/>
          </p:nvSpPr>
          <p:spPr>
            <a:xfrm>
              <a:off x="11510" y="5169"/>
              <a:ext cx="680"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2</a:t>
              </a:r>
              <a:endParaRPr lang="en-US" altLang="zh-CN" sz="2000" b="1" i="1">
                <a:latin typeface="Arial" panose="020B0604020202020204" pitchFamily="34" charset="0"/>
              </a:endParaRPr>
            </a:p>
          </p:txBody>
        </p:sp>
        <p:sp>
          <p:nvSpPr>
            <p:cNvPr id="12317" name="直接连接符 12316"/>
            <p:cNvSpPr/>
            <p:nvPr/>
          </p:nvSpPr>
          <p:spPr>
            <a:xfrm flipH="1">
              <a:off x="10830" y="3809"/>
              <a:ext cx="905" cy="795"/>
            </a:xfrm>
            <a:prstGeom prst="line">
              <a:avLst/>
            </a:prstGeom>
            <a:ln w="9525" cap="flat" cmpd="sng">
              <a:solidFill>
                <a:schemeClr val="tx1"/>
              </a:solidFill>
              <a:prstDash val="solid"/>
              <a:headEnd type="none" w="med" len="med"/>
              <a:tailEnd type="none" w="med" len="med"/>
            </a:ln>
          </p:spPr>
        </p:sp>
        <p:sp>
          <p:nvSpPr>
            <p:cNvPr id="12321" name="文本框 12320"/>
            <p:cNvSpPr txBox="1"/>
            <p:nvPr/>
          </p:nvSpPr>
          <p:spPr>
            <a:xfrm>
              <a:off x="10375" y="4544"/>
              <a:ext cx="568"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D</a:t>
              </a:r>
              <a:endParaRPr lang="en-US" altLang="zh-CN" sz="2000" b="1" i="1">
                <a:latin typeface="Arial" panose="020B0604020202020204" pitchFamily="34" charset="0"/>
              </a:endParaRPr>
            </a:p>
          </p:txBody>
        </p:sp>
        <p:sp>
          <p:nvSpPr>
            <p:cNvPr id="12328" name="文本框 12327"/>
            <p:cNvSpPr txBox="1"/>
            <p:nvPr/>
          </p:nvSpPr>
          <p:spPr>
            <a:xfrm>
              <a:off x="13438" y="2449"/>
              <a:ext cx="1020"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1</a:t>
              </a:r>
              <a:endParaRPr lang="en-US" altLang="zh-CN" sz="2000" b="1" i="1">
                <a:latin typeface="Arial" panose="020B0604020202020204" pitchFamily="34" charset="0"/>
              </a:endParaRPr>
            </a:p>
          </p:txBody>
        </p:sp>
        <p:sp>
          <p:nvSpPr>
            <p:cNvPr id="12329" name="文本框 12328"/>
            <p:cNvSpPr txBox="1"/>
            <p:nvPr/>
          </p:nvSpPr>
          <p:spPr>
            <a:xfrm>
              <a:off x="13493" y="3469"/>
              <a:ext cx="1077"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r>
                <a:rPr lang="en-US" altLang="zh-CN" sz="2000" b="1" i="1">
                  <a:latin typeface="Arial" panose="020B0604020202020204" pitchFamily="34" charset="0"/>
                  <a:cs typeface="Arial" panose="020B0604020202020204" pitchFamily="34" charset="0"/>
                </a:rPr>
                <a:t>'</a:t>
              </a:r>
              <a:endParaRPr lang="en-US" altLang="zh-CN" sz="2000" b="1" i="1">
                <a:latin typeface="Arial" panose="020B0604020202020204" pitchFamily="34" charset="0"/>
                <a:ea typeface="Arial" panose="020B0604020202020204" pitchFamily="34" charset="0"/>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rcRect l="14358" t="20753" r="30819" b="7631"/>
          <a:stretch>
            <a:fillRect/>
          </a:stretch>
        </p:blipFill>
        <p:spPr>
          <a:xfrm>
            <a:off x="300990" y="3559810"/>
            <a:ext cx="4496435" cy="3228340"/>
          </a:xfrm>
          <a:prstGeom prst="rect">
            <a:avLst/>
          </a:prstGeom>
        </p:spPr>
      </p:pic>
      <p:pic>
        <p:nvPicPr>
          <p:cNvPr id="7" name="图片 6"/>
          <p:cNvPicPr>
            <a:picLocks noChangeAspect="1"/>
          </p:cNvPicPr>
          <p:nvPr/>
        </p:nvPicPr>
        <p:blipFill>
          <a:blip r:embed="rId2"/>
          <a:srcRect l="13502" t="22718" r="40395" b="13105"/>
          <a:stretch>
            <a:fillRect/>
          </a:stretch>
        </p:blipFill>
        <p:spPr>
          <a:xfrm>
            <a:off x="300990" y="57150"/>
            <a:ext cx="4387215" cy="3438525"/>
          </a:xfrm>
          <a:prstGeom prst="rect">
            <a:avLst/>
          </a:prstGeom>
        </p:spPr>
      </p:pic>
      <p:pic>
        <p:nvPicPr>
          <p:cNvPr id="3" name="图片 2"/>
          <p:cNvPicPr>
            <a:picLocks noChangeAspect="1"/>
          </p:cNvPicPr>
          <p:nvPr/>
        </p:nvPicPr>
        <p:blipFill>
          <a:blip r:embed="rId3"/>
          <a:srcRect l="35204" t="14564" r="20645" b="9224"/>
          <a:stretch>
            <a:fillRect/>
          </a:stretch>
        </p:blipFill>
        <p:spPr>
          <a:xfrm>
            <a:off x="5293360" y="627380"/>
            <a:ext cx="3732530" cy="5732145"/>
          </a:xfrm>
          <a:prstGeom prst="rect">
            <a:avLst/>
          </a:prstGeom>
        </p:spPr>
      </p:pic>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xfrm>
            <a:off x="533400" y="457200"/>
            <a:ext cx="7772400" cy="609600"/>
          </a:xfrm>
        </p:spPr>
        <p:txBody>
          <a:bodyPr anchor="b"/>
          <a:p>
            <a:r>
              <a:rPr lang="zh-CN" altLang="en-US" b="1" dirty="0">
                <a:latin typeface="宋体" panose="02010600030101010101" pitchFamily="2" charset="-122"/>
              </a:rPr>
              <a:t>干涉讨论</a:t>
            </a:r>
            <a:r>
              <a:rPr lang="zh-CN" altLang="en-US" b="1" dirty="0">
                <a:latin typeface="Times New Roman" panose="02020603050405020304" pitchFamily="18" charset="0"/>
              </a:rPr>
              <a:t>——</a:t>
            </a:r>
            <a:r>
              <a:rPr lang="zh-CN" altLang="en-US" sz="2400" b="1" dirty="0">
                <a:solidFill>
                  <a:srgbClr val="FF0000"/>
                </a:solidFill>
                <a:latin typeface="宋体" panose="02010600030101010101" pitchFamily="2" charset="-122"/>
              </a:rPr>
              <a:t>定域等厚干涉</a:t>
            </a:r>
            <a:endParaRPr lang="zh-CN" altLang="en-US" sz="2400" b="1" dirty="0">
              <a:solidFill>
                <a:srgbClr val="FF0000"/>
              </a:solidFill>
              <a:latin typeface="宋体" panose="02010600030101010101" pitchFamily="2" charset="-122"/>
            </a:endParaRPr>
          </a:p>
        </p:txBody>
      </p:sp>
      <p:graphicFrame>
        <p:nvGraphicFramePr>
          <p:cNvPr id="7" name="对象 6"/>
          <p:cNvGraphicFramePr/>
          <p:nvPr/>
        </p:nvGraphicFramePr>
        <p:xfrm>
          <a:off x="2509520" y="2169795"/>
          <a:ext cx="2705100" cy="843280"/>
        </p:xfrm>
        <a:graphic>
          <a:graphicData uri="http://schemas.openxmlformats.org/presentationml/2006/ole">
            <mc:AlternateContent xmlns:mc="http://schemas.openxmlformats.org/markup-compatibility/2006">
              <mc:Choice xmlns:v="urn:schemas-microsoft-com:vml" Requires="v">
                <p:oleObj spid="_x0000_s8" name="" r:id="rId1" imgW="1805305" imgH="558165" progId="Equation.KSEE3">
                  <p:embed/>
                </p:oleObj>
              </mc:Choice>
              <mc:Fallback>
                <p:oleObj name="" r:id="rId1" imgW="1805305" imgH="558165" progId="Equation.KSEE3">
                  <p:embed/>
                  <p:pic>
                    <p:nvPicPr>
                      <p:cNvPr id="0" name="图片 7"/>
                      <p:cNvPicPr/>
                      <p:nvPr/>
                    </p:nvPicPr>
                    <p:blipFill>
                      <a:blip r:embed="rId2"/>
                      <a:stretch>
                        <a:fillRect/>
                      </a:stretch>
                    </p:blipFill>
                    <p:spPr>
                      <a:xfrm>
                        <a:off x="2509520" y="2169795"/>
                        <a:ext cx="2705100" cy="843280"/>
                      </a:xfrm>
                      <a:prstGeom prst="rect">
                        <a:avLst/>
                      </a:prstGeom>
                    </p:spPr>
                  </p:pic>
                </p:oleObj>
              </mc:Fallback>
            </mc:AlternateContent>
          </a:graphicData>
        </a:graphic>
      </p:graphicFrame>
      <p:pic>
        <p:nvPicPr>
          <p:cNvPr id="42002" name="内容占位符 42001" descr="2"/>
          <p:cNvPicPr>
            <a:picLocks noChangeAspect="1"/>
          </p:cNvPicPr>
          <p:nvPr/>
        </p:nvPicPr>
        <p:blipFill>
          <a:blip r:embed="rId3"/>
          <a:stretch>
            <a:fillRect/>
          </a:stretch>
        </p:blipFill>
        <p:spPr>
          <a:xfrm>
            <a:off x="5214620" y="3194050"/>
            <a:ext cx="3916045" cy="3036570"/>
          </a:xfrm>
          <a:prstGeom prst="rect">
            <a:avLst/>
          </a:prstGeom>
          <a:solidFill>
            <a:srgbClr val="FFFFFF"/>
          </a:solidFill>
          <a:ln w="9525">
            <a:noFill/>
          </a:ln>
        </p:spPr>
      </p:pic>
      <p:sp>
        <p:nvSpPr>
          <p:cNvPr id="9" name="文本框 8"/>
          <p:cNvSpPr txBox="1"/>
          <p:nvPr/>
        </p:nvSpPr>
        <p:spPr>
          <a:xfrm>
            <a:off x="-186690" y="3194050"/>
            <a:ext cx="4787900" cy="2416175"/>
          </a:xfrm>
          <a:prstGeom prst="rect">
            <a:avLst/>
          </a:prstGeom>
          <a:noFill/>
        </p:spPr>
        <p:txBody>
          <a:bodyPr wrap="square" rtlCol="0" anchor="t">
            <a:spAutoFit/>
          </a:bodyPr>
          <a:p>
            <a:pPr marL="342900" indent="-342900" algn="l">
              <a:lnSpc>
                <a:spcPct val="90000"/>
              </a:lnSpc>
              <a:spcBef>
                <a:spcPct val="20000"/>
              </a:spcBef>
              <a:buClrTx/>
              <a:buSzTx/>
              <a:buFontTx/>
            </a:pPr>
            <a:r>
              <a:rPr lang="en-US" altLang="zh-CN" sz="2400" b="1" dirty="0">
                <a:latin typeface="+mn-lt"/>
                <a:ea typeface="+mn-ea"/>
                <a:cs typeface="Arial" panose="020B0604020202020204" pitchFamily="34" charset="0"/>
                <a:sym typeface="+mn-ea"/>
              </a:rPr>
              <a:t>          </a:t>
            </a:r>
            <a:r>
              <a:rPr lang="zh-CN" altLang="en-US" sz="2400" b="1" dirty="0">
                <a:latin typeface="+mn-lt"/>
                <a:ea typeface="+mn-ea"/>
                <a:cs typeface="Arial" panose="020B0604020202020204" pitchFamily="34" charset="0"/>
                <a:sym typeface="+mn-ea"/>
              </a:rPr>
              <a:t>干涉条纹沿等厚线分布，故称为</a:t>
            </a:r>
            <a:r>
              <a:rPr lang="zh-CN" altLang="en-US" sz="2400" b="1" dirty="0">
                <a:solidFill>
                  <a:srgbClr val="FF0000"/>
                </a:solidFill>
                <a:latin typeface="+mn-lt"/>
                <a:ea typeface="+mn-ea"/>
                <a:cs typeface="Arial" panose="020B0604020202020204" pitchFamily="34" charset="0"/>
                <a:sym typeface="+mn-ea"/>
              </a:rPr>
              <a:t>等厚干涉</a:t>
            </a:r>
            <a:r>
              <a:rPr lang="zh-CN" altLang="en-US" sz="2400" b="1" dirty="0">
                <a:latin typeface="+mn-lt"/>
                <a:ea typeface="+mn-ea"/>
                <a:cs typeface="Arial" panose="020B0604020202020204" pitchFamily="34" charset="0"/>
                <a:sym typeface="+mn-ea"/>
              </a:rPr>
              <a:t>。θ很小时，</a:t>
            </a:r>
            <a:r>
              <a:rPr lang="zh-CN" altLang="en-US" sz="2400" b="1" dirty="0">
                <a:latin typeface="+mn-lt"/>
                <a:ea typeface="+mn-ea"/>
                <a:cs typeface="Arial" panose="020B0604020202020204" pitchFamily="34" charset="0"/>
                <a:sym typeface="Symbol" panose="05050102010706020507" pitchFamily="18" charset="2"/>
              </a:rPr>
              <a:t>=2d，</a:t>
            </a:r>
            <a:r>
              <a:rPr lang="zh-CN" altLang="en-US" sz="2400" b="1" dirty="0">
                <a:latin typeface="+mn-lt"/>
                <a:ea typeface="+mn-ea"/>
                <a:cs typeface="Arial" panose="020B0604020202020204" pitchFamily="34" charset="0"/>
                <a:sym typeface="+mn-ea"/>
              </a:rPr>
              <a:t>干涉图样是等距离分布的明暗相间的直条纹；离中央条纹较远处，        影响较大，条纹弯曲凸向两镜面交线的方向，</a:t>
            </a:r>
            <a:r>
              <a:rPr lang="zh-CN" altLang="en-US" sz="2400" b="1" dirty="0">
                <a:latin typeface="+mn-lt"/>
                <a:ea typeface="+mn-ea"/>
                <a:cs typeface="Arial" panose="020B0604020202020204" pitchFamily="34" charset="0"/>
                <a:sym typeface="+mn-ea"/>
              </a:rPr>
              <a:t>离交线越远，条纹越弯曲。</a:t>
            </a:r>
            <a:endParaRPr lang="zh-CN" altLang="en-US" sz="2400" b="1" dirty="0">
              <a:latin typeface="+mn-lt"/>
              <a:ea typeface="+mn-ea"/>
              <a:cs typeface="Arial" panose="020B0604020202020204" pitchFamily="34" charset="0"/>
              <a:sym typeface="+mn-ea"/>
            </a:endParaRPr>
          </a:p>
        </p:txBody>
      </p:sp>
      <p:graphicFrame>
        <p:nvGraphicFramePr>
          <p:cNvPr id="10" name="对象 9"/>
          <p:cNvGraphicFramePr/>
          <p:nvPr/>
        </p:nvGraphicFramePr>
        <p:xfrm>
          <a:off x="982980" y="4476115"/>
          <a:ext cx="875030" cy="472440"/>
        </p:xfrm>
        <a:graphic>
          <a:graphicData uri="http://schemas.openxmlformats.org/presentationml/2006/ole">
            <mc:AlternateContent xmlns:mc="http://schemas.openxmlformats.org/markup-compatibility/2006">
              <mc:Choice xmlns:v="urn:schemas-microsoft-com:vml" Requires="v">
                <p:oleObj spid="_x0000_s11" name="" r:id="rId4" imgW="617855" imgH="364490" progId="Equation.KSEE3">
                  <p:embed/>
                </p:oleObj>
              </mc:Choice>
              <mc:Fallback>
                <p:oleObj name="" r:id="rId4" imgW="617855" imgH="364490" progId="Equation.KSEE3">
                  <p:embed/>
                  <p:pic>
                    <p:nvPicPr>
                      <p:cNvPr id="0" name="图片 10"/>
                      <p:cNvPicPr/>
                      <p:nvPr/>
                    </p:nvPicPr>
                    <p:blipFill>
                      <a:blip r:embed="rId5"/>
                      <a:stretch>
                        <a:fillRect/>
                      </a:stretch>
                    </p:blipFill>
                    <p:spPr>
                      <a:xfrm>
                        <a:off x="982980" y="4476115"/>
                        <a:ext cx="875030" cy="472440"/>
                      </a:xfrm>
                      <a:prstGeom prst="rect">
                        <a:avLst/>
                      </a:prstGeom>
                    </p:spPr>
                  </p:pic>
                </p:oleObj>
              </mc:Fallback>
            </mc:AlternateContent>
          </a:graphicData>
        </a:graphic>
      </p:graphicFrame>
      <p:sp>
        <p:nvSpPr>
          <p:cNvPr id="13" name="文本框 12"/>
          <p:cNvSpPr txBox="1"/>
          <p:nvPr/>
        </p:nvSpPr>
        <p:spPr>
          <a:xfrm>
            <a:off x="-257175" y="1066800"/>
            <a:ext cx="9387840" cy="1087755"/>
          </a:xfrm>
          <a:prstGeom prst="rect">
            <a:avLst/>
          </a:prstGeom>
          <a:noFill/>
        </p:spPr>
        <p:txBody>
          <a:bodyPr wrap="square" rtlCol="0" anchor="t">
            <a:spAutoFit/>
          </a:bodyPr>
          <a:p>
            <a:pPr marL="342900" indent="-342900" algn="l">
              <a:lnSpc>
                <a:spcPct val="90000"/>
              </a:lnSpc>
              <a:spcBef>
                <a:spcPct val="20000"/>
              </a:spcBef>
              <a:buClrTx/>
              <a:buSzTx/>
              <a:buFontTx/>
            </a:pPr>
            <a:r>
              <a:rPr lang="en-US" altLang="zh-CN" sz="2400" b="1" dirty="0">
                <a:latin typeface="+mn-lt"/>
                <a:ea typeface="+mn-ea"/>
                <a:cs typeface="Arial" panose="020B0604020202020204" pitchFamily="34" charset="0"/>
                <a:sym typeface="+mn-ea"/>
              </a:rPr>
              <a:t>          </a:t>
            </a:r>
            <a:r>
              <a:rPr lang="zh-CN" altLang="en-US" sz="2400" b="1" dirty="0">
                <a:latin typeface="+mn-lt"/>
                <a:ea typeface="+mn-ea"/>
                <a:cs typeface="Arial" panose="020B0604020202020204" pitchFamily="34" charset="0"/>
                <a:sym typeface="+mn-ea"/>
              </a:rPr>
              <a:t>若上下底面不平行，用面光源照射，光线经上下表面反射后得到的一对相干光a1与a2，将不再平行，如图。设某处膜的厚度为d,如果入射角θ以及的夹角α都很小时，两束相干光的光程差</a:t>
            </a:r>
            <a:r>
              <a:rPr lang="zh-CN" altLang="en-US" sz="2400" b="1" dirty="0">
                <a:latin typeface="+mn-lt"/>
                <a:ea typeface="+mn-ea"/>
                <a:cs typeface="Arial" panose="020B0604020202020204" pitchFamily="34" charset="0"/>
                <a:sym typeface="Symbol" panose="05050102010706020507" pitchFamily="18" charset="2"/>
              </a:rPr>
              <a:t>为</a:t>
            </a:r>
            <a:endParaRPr lang="zh-CN" altLang="en-US" sz="2400" b="1" dirty="0">
              <a:latin typeface="+mn-lt"/>
              <a:ea typeface="+mn-ea"/>
              <a:cs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a:xfrm>
            <a:off x="533400" y="457200"/>
            <a:ext cx="7772400" cy="609600"/>
          </a:xfrm>
        </p:spPr>
        <p:txBody>
          <a:bodyPr anchor="b"/>
          <a:p>
            <a:r>
              <a:rPr lang="zh-CN" altLang="en-US" b="1" dirty="0">
                <a:latin typeface="宋体" panose="02010600030101010101" pitchFamily="2" charset="-122"/>
              </a:rPr>
              <a:t>干涉讨论</a:t>
            </a:r>
            <a:r>
              <a:rPr lang="zh-CN" altLang="en-US" b="1" dirty="0">
                <a:latin typeface="Times New Roman" panose="02020603050405020304" pitchFamily="18" charset="0"/>
              </a:rPr>
              <a:t>——</a:t>
            </a:r>
            <a:r>
              <a:rPr lang="zh-CN" altLang="en-US" sz="2400" b="1" dirty="0">
                <a:solidFill>
                  <a:srgbClr val="FF0000"/>
                </a:solidFill>
                <a:latin typeface="宋体" panose="02010600030101010101" pitchFamily="2" charset="-122"/>
              </a:rPr>
              <a:t>白光干涉</a:t>
            </a:r>
            <a:endParaRPr lang="zh-CN" altLang="en-US" sz="2400" b="1" dirty="0">
              <a:solidFill>
                <a:srgbClr val="FF0000"/>
              </a:solidFill>
              <a:latin typeface="宋体" panose="02010600030101010101" pitchFamily="2" charset="-122"/>
            </a:endParaRPr>
          </a:p>
        </p:txBody>
      </p:sp>
      <p:sp>
        <p:nvSpPr>
          <p:cNvPr id="93187" name="矩形 93186"/>
          <p:cNvSpPr/>
          <p:nvPr/>
        </p:nvSpPr>
        <p:spPr>
          <a:xfrm>
            <a:off x="534035" y="1295400"/>
            <a:ext cx="8295640" cy="1568450"/>
          </a:xfrm>
          <a:prstGeom prst="rect">
            <a:avLst/>
          </a:prstGeom>
          <a:noFill/>
          <a:ln w="9525">
            <a:noFill/>
          </a:ln>
        </p:spPr>
        <p:txBody>
          <a:bodyPr wrap="square">
            <a:spAutoFit/>
          </a:bodyPr>
          <a:p>
            <a:pPr indent="276225" algn="l">
              <a:spcBef>
                <a:spcPct val="20000"/>
              </a:spcBef>
              <a:buClr>
                <a:schemeClr val="accent2"/>
              </a:buClr>
              <a:buFont typeface="Wingdings" panose="05000000000000000000" pitchFamily="2" charset="2"/>
              <a:buChar char="w"/>
            </a:pPr>
            <a:r>
              <a:rPr lang="zh-CN" altLang="en-US" sz="2400" b="1" dirty="0">
                <a:latin typeface="宋体" panose="02010600030101010101" pitchFamily="2" charset="-122"/>
                <a:ea typeface="楷体_GB2312" panose="02010609030101010101" pitchFamily="49" charset="-122"/>
              </a:rPr>
              <a:t>如果面光源是白光，由于等厚条纹的间隔随波长增加而增加。各种波长，也就是各种颜色的光在离开交线稍远处便迭加得根本观察不到干涉现象，但在交线附近我们可以看到色散后的美丽条纹，稍远一些便看不清条纹了。</a:t>
            </a:r>
            <a:endParaRPr lang="zh-CN" altLang="en-US" sz="2400" b="1" dirty="0">
              <a:latin typeface="宋体" panose="02010600030101010101" pitchFamily="2" charset="-122"/>
              <a:ea typeface="楷体_GB2312" panose="02010609030101010101" pitchFamily="49" charset="-122"/>
            </a:endParaRPr>
          </a:p>
        </p:txBody>
      </p:sp>
      <p:pic>
        <p:nvPicPr>
          <p:cNvPr id="93189" name="图片 93188" descr="D:\cai\迈克尔逊\pic\1.BMP"/>
          <p:cNvPicPr>
            <a:picLocks noChangeAspect="1"/>
          </p:cNvPicPr>
          <p:nvPr/>
        </p:nvPicPr>
        <p:blipFill>
          <a:blip r:embed="rId1"/>
          <a:stretch>
            <a:fillRect/>
          </a:stretch>
        </p:blipFill>
        <p:spPr>
          <a:xfrm>
            <a:off x="2971800" y="3200400"/>
            <a:ext cx="3657600" cy="2992438"/>
          </a:xfrm>
          <a:prstGeom prst="rect">
            <a:avLst/>
          </a:prstGeom>
          <a:noFill/>
          <a:ln w="9525">
            <a:noFill/>
          </a:ln>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a:xfrm>
            <a:off x="533400" y="815975"/>
            <a:ext cx="7772400" cy="609600"/>
          </a:xfrm>
        </p:spPr>
        <p:txBody>
          <a:bodyPr anchor="b"/>
          <a:p>
            <a:r>
              <a:rPr lang="zh-CN" altLang="en-US" b="1" dirty="0">
                <a:latin typeface="宋体" panose="02010600030101010101" pitchFamily="2" charset="-122"/>
              </a:rPr>
              <a:t>干涉讨论</a:t>
            </a:r>
            <a:r>
              <a:rPr lang="zh-CN" altLang="en-US" b="1" dirty="0">
                <a:latin typeface="Times New Roman" panose="02020603050405020304" pitchFamily="18" charset="0"/>
              </a:rPr>
              <a:t>——</a:t>
            </a:r>
            <a:r>
              <a:rPr lang="zh-CN" altLang="en-US" sz="2400" b="1" dirty="0">
                <a:latin typeface="宋体" panose="02010600030101010101" pitchFamily="2" charset="-122"/>
              </a:rPr>
              <a:t>干涉图样</a:t>
            </a:r>
            <a:endParaRPr lang="zh-CN" altLang="en-US" b="1" dirty="0">
              <a:latin typeface="宋体" panose="02010600030101010101" pitchFamily="2" charset="-122"/>
            </a:endParaRPr>
          </a:p>
        </p:txBody>
      </p:sp>
      <p:sp>
        <p:nvSpPr>
          <p:cNvPr id="88068" name="矩形 88067"/>
          <p:cNvSpPr/>
          <p:nvPr/>
        </p:nvSpPr>
        <p:spPr>
          <a:xfrm>
            <a:off x="533400" y="1948180"/>
            <a:ext cx="8226425" cy="4030980"/>
          </a:xfrm>
          <a:prstGeom prst="rect">
            <a:avLst/>
          </a:prstGeom>
          <a:noFill/>
          <a:ln w="9525">
            <a:noFill/>
          </a:ln>
        </p:spPr>
        <p:txBody>
          <a:bodyPr wrap="square">
            <a:spAutoFit/>
          </a:bodyPr>
          <a:p>
            <a:pPr indent="276225" algn="just"/>
            <a:r>
              <a:rPr lang="zh-CN" altLang="en-US" sz="2800" b="1" dirty="0">
                <a:latin typeface="Times New Roman" panose="02020603050405020304" pitchFamily="18" charset="0"/>
                <a:ea typeface="宋体" panose="02010600030101010101" pitchFamily="2" charset="-122"/>
              </a:rPr>
              <a:t>在迈克耳</a:t>
            </a:r>
            <a:r>
              <a:rPr lang="zh-CN" altLang="en-US" sz="2800" b="1" dirty="0">
                <a:latin typeface="Times New Roman" panose="02020603050405020304" pitchFamily="18" charset="0"/>
                <a:sym typeface="+mn-ea"/>
              </a:rPr>
              <a:t>逊</a:t>
            </a:r>
            <a:r>
              <a:rPr lang="zh-CN" altLang="en-US" sz="2800" b="1" dirty="0">
                <a:latin typeface="Times New Roman" panose="02020603050405020304" pitchFamily="18" charset="0"/>
                <a:ea typeface="宋体" panose="02010600030101010101" pitchFamily="2" charset="-122"/>
              </a:rPr>
              <a:t>干涉仪中，由</a:t>
            </a:r>
            <a:r>
              <a:rPr lang="en-US" altLang="zh-CN" sz="2800" b="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反射出来的光是两束相干光，</a:t>
            </a:r>
            <a:r>
              <a:rPr lang="en-US" altLang="zh-CN" sz="2800" b="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和</a:t>
            </a:r>
            <a:r>
              <a:rPr lang="en-US" altLang="zh-CN" sz="2800" b="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可看作是两个相干光源，因此在迈克耳孙干涉仪中可观察到：</a:t>
            </a:r>
            <a:endParaRPr lang="zh-CN" altLang="en-US" sz="2800" b="1" dirty="0">
              <a:latin typeface="Times New Roman" panose="02020603050405020304" pitchFamily="18" charset="0"/>
              <a:ea typeface="宋体" panose="02010600030101010101" pitchFamily="2" charset="-122"/>
            </a:endParaRPr>
          </a:p>
          <a:p>
            <a:pPr indent="276225" algn="just"/>
            <a:endParaRPr lang="zh-CN" altLang="en-US" sz="2800" b="1" dirty="0">
              <a:latin typeface="Times New Roman" panose="02020603050405020304" pitchFamily="18" charset="0"/>
              <a:ea typeface="宋体" panose="02010600030101010101" pitchFamily="2" charset="-122"/>
            </a:endParaRPr>
          </a:p>
          <a:p>
            <a:pPr indent="276225" algn="just"/>
            <a:r>
              <a:rPr lang="zh-CN" altLang="en-US" sz="2800" b="1" dirty="0">
                <a:latin typeface="Times New Roman" panose="02020603050405020304" pitchFamily="18" charset="0"/>
                <a:ea typeface="宋体" panose="02010600030101010101" pitchFamily="2" charset="-122"/>
              </a:rPr>
              <a:t>（1）点光源产生的非定域干涉条纹。</a:t>
            </a:r>
            <a:endParaRPr lang="zh-CN" altLang="en-US" sz="2800" b="1" dirty="0">
              <a:latin typeface="Times New Roman" panose="02020603050405020304" pitchFamily="18" charset="0"/>
              <a:ea typeface="宋体" panose="02010600030101010101" pitchFamily="2" charset="-122"/>
            </a:endParaRPr>
          </a:p>
          <a:p>
            <a:pPr indent="276225" algn="just"/>
            <a:endParaRPr lang="zh-CN" altLang="en-US" sz="2800" b="1" dirty="0">
              <a:latin typeface="Times New Roman" panose="02020603050405020304" pitchFamily="18" charset="0"/>
              <a:ea typeface="宋体" panose="02010600030101010101" pitchFamily="2" charset="-122"/>
            </a:endParaRPr>
          </a:p>
          <a:p>
            <a:pPr indent="276225" algn="just"/>
            <a:r>
              <a:rPr lang="zh-CN" altLang="en-US" sz="2800" b="1" dirty="0">
                <a:latin typeface="Times New Roman" panose="02020603050405020304" pitchFamily="18" charset="0"/>
                <a:ea typeface="宋体" panose="02010600030101010101" pitchFamily="2" charset="-122"/>
              </a:rPr>
              <a:t>（2）面光源等倾干涉条纹。</a:t>
            </a:r>
            <a:endParaRPr lang="zh-CN" altLang="en-US" sz="2800" b="1" dirty="0">
              <a:latin typeface="Times New Roman" panose="02020603050405020304" pitchFamily="18" charset="0"/>
              <a:ea typeface="宋体" panose="02010600030101010101" pitchFamily="2" charset="-122"/>
            </a:endParaRPr>
          </a:p>
          <a:p>
            <a:pPr indent="276225" algn="just"/>
            <a:endParaRPr lang="zh-CN" altLang="en-US" sz="2800" b="1" dirty="0">
              <a:latin typeface="宋体" panose="02010600030101010101" pitchFamily="2" charset="-122"/>
              <a:ea typeface="宋体" panose="02010600030101010101" pitchFamily="2" charset="-122"/>
            </a:endParaRPr>
          </a:p>
          <a:p>
            <a:pPr indent="276225" algn="just"/>
            <a:r>
              <a:rPr lang="zh-CN" altLang="en-US" sz="2800" b="1" dirty="0">
                <a:latin typeface="宋体" panose="02010600030101010101" pitchFamily="2" charset="-122"/>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）面光源等厚干涉条纹。</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nvGraphicFramePr>
        <p:xfrm>
          <a:off x="162560" y="1363980"/>
          <a:ext cx="8732520" cy="4363085"/>
        </p:xfrm>
        <a:graphic>
          <a:graphicData uri="http://schemas.openxmlformats.org/drawingml/2006/table">
            <a:tbl>
              <a:tblPr firstRow="1" bandRow="1">
                <a:tableStyleId>{5C22544A-7EE6-4342-B048-85BDC9FD1C3A}</a:tableStyleId>
              </a:tblPr>
              <a:tblGrid>
                <a:gridCol w="2183130"/>
                <a:gridCol w="2183130"/>
                <a:gridCol w="2183130"/>
                <a:gridCol w="2183130"/>
              </a:tblGrid>
              <a:tr h="535940">
                <a:tc>
                  <a:txBody>
                    <a:bodyPr/>
                    <a:p>
                      <a:pPr algn="ctr">
                        <a:buNone/>
                      </a:pPr>
                      <a:endParaRPr lang="zh-CN" altLang="en-US" sz="20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ClrTx/>
                        <a:buSzTx/>
                        <a:buFontTx/>
                        <a:buNone/>
                      </a:pPr>
                      <a:r>
                        <a:rPr lang="zh-CN" altLang="en-US" sz="2000" dirty="0">
                          <a:solidFill>
                            <a:schemeClr val="dk1"/>
                          </a:solidFill>
                          <a:latin typeface="Verdana" panose="020B0604030504040204" pitchFamily="34" charset="0"/>
                          <a:ea typeface="宋体-18030" pitchFamily="49" charset="-122"/>
                          <a:sym typeface="+mn-ea"/>
                        </a:rPr>
                        <a:t>条件</a:t>
                      </a:r>
                      <a:endParaRPr lang="zh-CN" altLang="en-US" sz="2000" dirty="0">
                        <a:solidFill>
                          <a:schemeClr val="dk1"/>
                        </a:solidFill>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ClrTx/>
                        <a:buSzTx/>
                        <a:buFontTx/>
                        <a:buNone/>
                      </a:pPr>
                      <a:r>
                        <a:rPr lang="zh-CN" altLang="en-US" sz="2000" dirty="0">
                          <a:solidFill>
                            <a:schemeClr val="dk1"/>
                          </a:solidFill>
                          <a:latin typeface="Verdana" panose="020B0604030504040204" pitchFamily="34" charset="0"/>
                          <a:ea typeface="宋体-18030" pitchFamily="49" charset="-122"/>
                          <a:sym typeface="+mn-ea"/>
                        </a:rPr>
                        <a:t>干涉条纹位置</a:t>
                      </a:r>
                      <a:endParaRPr lang="zh-CN" altLang="en-US" sz="2000" dirty="0">
                        <a:solidFill>
                          <a:schemeClr val="dk1"/>
                        </a:solidFill>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ClrTx/>
                        <a:buSzTx/>
                        <a:buFontTx/>
                        <a:buNone/>
                      </a:pPr>
                      <a:r>
                        <a:rPr lang="zh-CN" altLang="en-US" sz="2000" dirty="0">
                          <a:solidFill>
                            <a:schemeClr val="dk1"/>
                          </a:solidFill>
                          <a:latin typeface="Verdana" panose="020B0604030504040204" pitchFamily="34" charset="0"/>
                          <a:ea typeface="宋体-18030" pitchFamily="49" charset="-122"/>
                          <a:sym typeface="+mn-ea"/>
                        </a:rPr>
                        <a:t>观察</a:t>
                      </a:r>
                      <a:endParaRPr lang="zh-CN" altLang="en-US" sz="2000" dirty="0">
                        <a:solidFill>
                          <a:schemeClr val="dk1"/>
                        </a:solidFill>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75715">
                <a:tc>
                  <a:txBody>
                    <a:bodyPr/>
                    <a:p>
                      <a:pPr algn="ctr">
                        <a:spcBef>
                          <a:spcPct val="50000"/>
                        </a:spcBef>
                      </a:pPr>
                      <a:r>
                        <a:rPr lang="zh-CN" altLang="en-US" sz="2000" b="1" dirty="0">
                          <a:latin typeface="Verdana" panose="020B0604030504040204" pitchFamily="34" charset="0"/>
                          <a:ea typeface="宋体-18030" pitchFamily="49" charset="-122"/>
                          <a:sym typeface="+mn-ea"/>
                        </a:rPr>
                        <a:t>非定域干涉</a:t>
                      </a:r>
                      <a:endParaRPr lang="zh-CN" altLang="en-US" sz="2000" b="1" dirty="0">
                        <a:latin typeface="Verdana" panose="020B0604030504040204" pitchFamily="34" charset="0"/>
                        <a:ea typeface="宋体-18030" pitchFamily="49" charset="-122"/>
                        <a:sym typeface="+mn-ea"/>
                      </a:endParaRPr>
                    </a:p>
                    <a:p>
                      <a:pPr algn="ctr">
                        <a:spcBef>
                          <a:spcPct val="50000"/>
                        </a:spcBef>
                      </a:pPr>
                      <a:r>
                        <a:rPr lang="en-US" altLang="zh-CN" sz="2000" b="1" dirty="0">
                          <a:latin typeface="Verdana" panose="020B0604030504040204" pitchFamily="34" charset="0"/>
                          <a:ea typeface="宋体-18030" pitchFamily="49" charset="-122"/>
                          <a:sym typeface="+mn-ea"/>
                        </a:rPr>
                        <a:t>(</a:t>
                      </a:r>
                      <a:r>
                        <a:rPr lang="zh-CN" altLang="zh-CN" sz="2000" b="1" dirty="0">
                          <a:latin typeface="Verdana" panose="020B0604030504040204" pitchFamily="34" charset="0"/>
                          <a:ea typeface="宋体-18030" pitchFamily="49" charset="-122"/>
                          <a:sym typeface="+mn-ea"/>
                        </a:rPr>
                        <a:t>等倾干涉</a:t>
                      </a:r>
                      <a:r>
                        <a:rPr lang="en-US" altLang="zh-CN" sz="2000" b="1" dirty="0">
                          <a:latin typeface="Verdana" panose="020B0604030504040204" pitchFamily="34" charset="0"/>
                          <a:ea typeface="宋体-18030" pitchFamily="49" charset="-122"/>
                          <a:sym typeface="+mn-ea"/>
                        </a:rPr>
                        <a:t>)</a:t>
                      </a:r>
                      <a:endParaRPr lang="en-US" altLang="zh-CN"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b="1" dirty="0">
                          <a:latin typeface="Verdana" panose="020B0604030504040204" pitchFamily="34" charset="0"/>
                          <a:ea typeface="宋体-18030" pitchFamily="49" charset="-122"/>
                          <a:sym typeface="+mn-ea"/>
                        </a:rPr>
                        <a:t>点光源照射</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b="1" dirty="0">
                          <a:latin typeface="Verdana" panose="020B0604030504040204" pitchFamily="34" charset="0"/>
                          <a:ea typeface="宋体-18030" pitchFamily="49" charset="-122"/>
                          <a:sym typeface="+mn-ea"/>
                        </a:rPr>
                        <a:t>相遇空间的任何地方</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b="1" dirty="0">
                          <a:latin typeface="Verdana" panose="020B0604030504040204" pitchFamily="34" charset="0"/>
                          <a:ea typeface="宋体-18030" pitchFamily="49" charset="-122"/>
                          <a:sym typeface="+mn-ea"/>
                        </a:rPr>
                        <a:t>观察屏</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75715">
                <a:tc>
                  <a:txBody>
                    <a:bodyPr/>
                    <a:p>
                      <a:pPr algn="ctr">
                        <a:spcBef>
                          <a:spcPct val="50000"/>
                        </a:spcBef>
                      </a:pPr>
                      <a:r>
                        <a:rPr lang="zh-CN" altLang="en-US" sz="2000" b="1" dirty="0">
                          <a:latin typeface="Verdana" panose="020B0604030504040204" pitchFamily="34" charset="0"/>
                          <a:ea typeface="宋体-18030" pitchFamily="49" charset="-122"/>
                          <a:sym typeface="+mn-ea"/>
                        </a:rPr>
                        <a:t>定域干涉</a:t>
                      </a:r>
                      <a:endParaRPr lang="zh-CN" altLang="en-US" sz="2000" b="1" dirty="0">
                        <a:latin typeface="Verdana" panose="020B0604030504040204" pitchFamily="34" charset="0"/>
                        <a:ea typeface="宋体-18030" pitchFamily="49" charset="-122"/>
                        <a:sym typeface="+mn-ea"/>
                      </a:endParaRPr>
                    </a:p>
                    <a:p>
                      <a:pPr algn="ctr">
                        <a:spcBef>
                          <a:spcPct val="50000"/>
                        </a:spcBef>
                      </a:pPr>
                      <a:r>
                        <a:rPr lang="en-US" altLang="zh-CN" sz="2000" b="1" dirty="0">
                          <a:latin typeface="Verdana" panose="020B0604030504040204" pitchFamily="34" charset="0"/>
                          <a:ea typeface="宋体-18030" pitchFamily="49" charset="-122"/>
                          <a:sym typeface="+mn-ea"/>
                        </a:rPr>
                        <a:t>(</a:t>
                      </a:r>
                      <a:r>
                        <a:rPr lang="zh-CN" altLang="en-US" sz="2000" b="1" dirty="0">
                          <a:latin typeface="Verdana" panose="020B0604030504040204" pitchFamily="34" charset="0"/>
                          <a:ea typeface="宋体-18030" pitchFamily="49" charset="-122"/>
                          <a:sym typeface="+mn-ea"/>
                        </a:rPr>
                        <a:t>等倾干涉</a:t>
                      </a:r>
                      <a:r>
                        <a:rPr lang="en-US" altLang="zh-CN" sz="2000" b="1" dirty="0">
                          <a:latin typeface="Verdana" panose="020B0604030504040204" pitchFamily="34" charset="0"/>
                          <a:ea typeface="宋体-18030" pitchFamily="49" charset="-122"/>
                          <a:sym typeface="+mn-ea"/>
                        </a:rPr>
                        <a:t>)</a:t>
                      </a:r>
                      <a:endParaRPr lang="en-US" altLang="zh-CN"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l">
                        <a:spcBef>
                          <a:spcPct val="50000"/>
                        </a:spcBef>
                      </a:pPr>
                      <a:r>
                        <a:rPr lang="en-US" altLang="zh-CN" sz="2000" b="1" dirty="0">
                          <a:latin typeface="Verdana" panose="020B0604030504040204" pitchFamily="34" charset="0"/>
                          <a:ea typeface="宋体-18030" pitchFamily="49" charset="-122"/>
                          <a:sym typeface="+mn-ea"/>
                        </a:rPr>
                        <a:t>1</a:t>
                      </a:r>
                      <a:r>
                        <a:rPr lang="zh-CN" altLang="en-US" sz="2000" b="1" dirty="0">
                          <a:latin typeface="Verdana" panose="020B0604030504040204" pitchFamily="34" charset="0"/>
                          <a:ea typeface="宋体-18030" pitchFamily="49" charset="-122"/>
                          <a:sym typeface="+mn-ea"/>
                        </a:rPr>
                        <a:t>、面光源照射</a:t>
                      </a:r>
                      <a:endParaRPr lang="zh-CN" altLang="en-US" sz="2000" b="1" dirty="0">
                        <a:latin typeface="Verdana" panose="020B0604030504040204" pitchFamily="34" charset="0"/>
                        <a:ea typeface="宋体-18030" pitchFamily="49" charset="-122"/>
                        <a:sym typeface="+mn-ea"/>
                      </a:endParaRPr>
                    </a:p>
                    <a:p>
                      <a:pPr algn="l">
                        <a:spcBef>
                          <a:spcPct val="50000"/>
                        </a:spcBef>
                      </a:pPr>
                      <a:r>
                        <a:rPr lang="en-US" altLang="zh-CN" sz="2000" b="1" dirty="0">
                          <a:latin typeface="Verdana" panose="020B0604030504040204" pitchFamily="34" charset="0"/>
                          <a:ea typeface="宋体-18030" pitchFamily="49" charset="-122"/>
                          <a:sym typeface="+mn-ea"/>
                        </a:rPr>
                        <a:t>2</a:t>
                      </a:r>
                      <a:r>
                        <a:rPr lang="zh-CN" altLang="en-US" sz="2000" b="1" dirty="0">
                          <a:latin typeface="Verdana" panose="020B0604030504040204" pitchFamily="34" charset="0"/>
                          <a:ea typeface="宋体-18030" pitchFamily="49" charset="-122"/>
                          <a:sym typeface="+mn-ea"/>
                        </a:rPr>
                        <a:t>、     </a:t>
                      </a:r>
                      <a:r>
                        <a:rPr lang="en-US" altLang="zh-CN" sz="2000" b="1">
                          <a:latin typeface="Verdana" panose="020B0604030504040204" pitchFamily="34" charset="0"/>
                          <a:ea typeface="宋体-18030" pitchFamily="49" charset="-122"/>
                          <a:sym typeface="+mn-ea"/>
                        </a:rPr>
                        <a:t>//</a:t>
                      </a:r>
                      <a:endParaRPr lang="en-US" altLang="zh-CN" sz="2000" b="1">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b="1" dirty="0">
                          <a:latin typeface="Verdana" panose="020B0604030504040204" pitchFamily="34" charset="0"/>
                          <a:ea typeface="宋体-18030" pitchFamily="49" charset="-122"/>
                          <a:sym typeface="+mn-ea"/>
                        </a:rPr>
                        <a:t>无穷远</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b="1" dirty="0">
                          <a:latin typeface="Verdana" panose="020B0604030504040204" pitchFamily="34" charset="0"/>
                          <a:ea typeface="宋体-18030" pitchFamily="49" charset="-122"/>
                          <a:sym typeface="+mn-ea"/>
                        </a:rPr>
                        <a:t>用透镜或聚焦无穷远的眼睛观察</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275715">
                <a:tc>
                  <a:txBody>
                    <a:bodyPr/>
                    <a:p>
                      <a:pPr algn="ctr">
                        <a:spcBef>
                          <a:spcPct val="50000"/>
                        </a:spcBef>
                      </a:pPr>
                      <a:r>
                        <a:rPr lang="zh-CN" altLang="en-US" sz="2000" b="1" dirty="0">
                          <a:latin typeface="Verdana" panose="020B0604030504040204" pitchFamily="34" charset="0"/>
                          <a:ea typeface="宋体-18030" pitchFamily="49" charset="-122"/>
                          <a:sym typeface="+mn-ea"/>
                        </a:rPr>
                        <a:t>定域干涉</a:t>
                      </a:r>
                      <a:endParaRPr lang="zh-CN" altLang="en-US" sz="2000" b="1" dirty="0">
                        <a:latin typeface="Verdana" panose="020B0604030504040204" pitchFamily="34" charset="0"/>
                        <a:ea typeface="宋体-18030" pitchFamily="49" charset="-122"/>
                        <a:sym typeface="+mn-ea"/>
                      </a:endParaRPr>
                    </a:p>
                    <a:p>
                      <a:pPr algn="ctr">
                        <a:spcBef>
                          <a:spcPct val="50000"/>
                        </a:spcBef>
                      </a:pPr>
                      <a:r>
                        <a:rPr lang="en-US" altLang="zh-CN" sz="2000" b="1" dirty="0">
                          <a:latin typeface="Verdana" panose="020B0604030504040204" pitchFamily="34" charset="0"/>
                          <a:ea typeface="宋体-18030" pitchFamily="49" charset="-122"/>
                          <a:sym typeface="+mn-ea"/>
                        </a:rPr>
                        <a:t>(</a:t>
                      </a:r>
                      <a:r>
                        <a:rPr lang="zh-CN" altLang="en-US" sz="2000" b="1" dirty="0">
                          <a:latin typeface="Verdana" panose="020B0604030504040204" pitchFamily="34" charset="0"/>
                          <a:ea typeface="宋体-18030" pitchFamily="49" charset="-122"/>
                          <a:sym typeface="+mn-ea"/>
                        </a:rPr>
                        <a:t>等厚</a:t>
                      </a:r>
                      <a:r>
                        <a:rPr lang="zh-CN" altLang="en-US" sz="2000" b="1" dirty="0">
                          <a:latin typeface="Verdana" panose="020B0604030504040204" pitchFamily="34" charset="0"/>
                          <a:ea typeface="宋体-18030" pitchFamily="49" charset="-122"/>
                          <a:sym typeface="+mn-ea"/>
                        </a:rPr>
                        <a:t>干涉</a:t>
                      </a:r>
                      <a:r>
                        <a:rPr lang="en-US" altLang="zh-CN" sz="2000" b="1" dirty="0">
                          <a:latin typeface="Verdana" panose="020B0604030504040204" pitchFamily="34" charset="0"/>
                          <a:ea typeface="宋体-18030" pitchFamily="49" charset="-122"/>
                          <a:sym typeface="+mn-ea"/>
                        </a:rPr>
                        <a:t>)</a:t>
                      </a:r>
                      <a:endParaRPr lang="en-US" altLang="zh-CN" sz="2000" b="1" dirty="0">
                        <a:latin typeface="Verdana" panose="020B0604030504040204" pitchFamily="34" charset="0"/>
                        <a:ea typeface="宋体-18030" pitchFamily="49" charset="-122"/>
                        <a:sym typeface="+mn-ea"/>
                      </a:endParaRPr>
                    </a:p>
                    <a:p>
                      <a:pPr algn="ctr">
                        <a:buNone/>
                      </a:pPr>
                      <a:endParaRPr lang="zh-CN" altLang="en-US" sz="2000" b="1" dirty="0">
                        <a:latin typeface="Verdana" panose="020B0604030504040204" pitchFamily="34" charset="0"/>
                        <a:ea typeface="宋体-18030" pitchFamily="49" charset="-122"/>
                        <a:sym typeface="+mn-ea"/>
                      </a:endParaRPr>
                    </a:p>
                    <a:p>
                      <a:pPr algn="ctr">
                        <a:buNone/>
                      </a:pP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spcBef>
                          <a:spcPct val="50000"/>
                        </a:spcBef>
                      </a:pPr>
                      <a:r>
                        <a:rPr lang="en-US" altLang="zh-CN" sz="2000" b="1" dirty="0">
                          <a:latin typeface="Verdana" panose="020B0604030504040204" pitchFamily="34" charset="0"/>
                          <a:ea typeface="宋体-18030" pitchFamily="49" charset="-122"/>
                          <a:sym typeface="+mn-ea"/>
                        </a:rPr>
                        <a:t>1</a:t>
                      </a:r>
                      <a:r>
                        <a:rPr lang="zh-CN" altLang="en-US" sz="2000" b="1" dirty="0">
                          <a:latin typeface="Verdana" panose="020B0604030504040204" pitchFamily="34" charset="0"/>
                          <a:ea typeface="宋体-18030" pitchFamily="49" charset="-122"/>
                          <a:sym typeface="+mn-ea"/>
                        </a:rPr>
                        <a:t>、面光源照射</a:t>
                      </a:r>
                      <a:endParaRPr lang="zh-CN" altLang="en-US" sz="2000" b="1" dirty="0">
                        <a:latin typeface="Verdana" panose="020B0604030504040204" pitchFamily="34" charset="0"/>
                        <a:ea typeface="宋体-18030" pitchFamily="49" charset="-122"/>
                        <a:sym typeface="+mn-ea"/>
                      </a:endParaRPr>
                    </a:p>
                    <a:p>
                      <a:pPr algn="ctr">
                        <a:spcBef>
                          <a:spcPct val="50000"/>
                        </a:spcBef>
                      </a:pPr>
                      <a:r>
                        <a:rPr lang="en-US" altLang="zh-CN" sz="2000" b="1" dirty="0">
                          <a:latin typeface="Verdana" panose="020B0604030504040204" pitchFamily="34" charset="0"/>
                          <a:ea typeface="宋体-18030" pitchFamily="49" charset="-122"/>
                          <a:sym typeface="+mn-ea"/>
                        </a:rPr>
                        <a:t> 2</a:t>
                      </a:r>
                      <a:r>
                        <a:rPr lang="zh-CN" altLang="en-US" sz="2000" b="1" dirty="0">
                          <a:latin typeface="Verdana" panose="020B0604030504040204" pitchFamily="34" charset="0"/>
                          <a:ea typeface="宋体-18030" pitchFamily="49" charset="-122"/>
                          <a:sym typeface="+mn-ea"/>
                        </a:rPr>
                        <a:t>、    与     有很小夹角</a:t>
                      </a:r>
                      <a:endParaRPr lang="zh-CN" altLang="en-US" sz="2000" b="1" dirty="0">
                        <a:latin typeface="Verdana" panose="020B0604030504040204" pitchFamily="34" charset="0"/>
                        <a:ea typeface="宋体-18030" pitchFamily="49" charset="-122"/>
                        <a:sym typeface="+mn-ea"/>
                      </a:endParaRPr>
                    </a:p>
                    <a:p>
                      <a:pPr algn="ctr">
                        <a:spcBef>
                          <a:spcPct val="50000"/>
                        </a:spcBef>
                        <a:buNone/>
                      </a:pP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spcBef>
                          <a:spcPct val="50000"/>
                        </a:spcBef>
                      </a:pPr>
                      <a:r>
                        <a:rPr lang="zh-CN" altLang="en-US" sz="2000" b="1" dirty="0">
                          <a:latin typeface="Verdana" panose="020B0604030504040204" pitchFamily="34" charset="0"/>
                          <a:ea typeface="宋体-18030" pitchFamily="49" charset="-122"/>
                          <a:sym typeface="+mn-ea"/>
                        </a:rPr>
                        <a:t>镜面附近</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buNone/>
                      </a:pPr>
                      <a:r>
                        <a:rPr lang="zh-CN" altLang="en-US" sz="2000" b="1" dirty="0">
                          <a:latin typeface="Verdana" panose="020B0604030504040204" pitchFamily="34" charset="0"/>
                          <a:ea typeface="宋体-18030" pitchFamily="49" charset="-122"/>
                          <a:sym typeface="+mn-ea"/>
                        </a:rPr>
                        <a:t>用眼睛向镜面附近观察</a:t>
                      </a:r>
                      <a:endParaRPr lang="zh-CN" altLang="en-US" sz="2000" b="1" dirty="0">
                        <a:latin typeface="Verdana" panose="020B0604030504040204" pitchFamily="34" charset="0"/>
                        <a:ea typeface="宋体-18030" pitchFamily="49"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graphicFrame>
        <p:nvGraphicFramePr>
          <p:cNvPr id="372761" name="对象 372760"/>
          <p:cNvGraphicFramePr/>
          <p:nvPr/>
        </p:nvGraphicFramePr>
        <p:xfrm>
          <a:off x="2861010" y="3687763"/>
          <a:ext cx="307717" cy="330200"/>
        </p:xfrm>
        <a:graphic>
          <a:graphicData uri="http://schemas.openxmlformats.org/presentationml/2006/ole">
            <mc:AlternateContent xmlns:mc="http://schemas.openxmlformats.org/markup-compatibility/2006">
              <mc:Choice xmlns:v="urn:schemas-microsoft-com:vml" Requires="v">
                <p:oleObj spid="_x0000_s3118" name="" r:id="rId1" imgW="228600" imgH="215900" progId="Equation.3">
                  <p:embed/>
                </p:oleObj>
              </mc:Choice>
              <mc:Fallback>
                <p:oleObj name="" r:id="rId1" imgW="228600" imgH="215900" progId="Equation.3">
                  <p:embed/>
                  <p:pic>
                    <p:nvPicPr>
                      <p:cNvPr id="0" name="图片 3117"/>
                      <p:cNvPicPr/>
                      <p:nvPr/>
                    </p:nvPicPr>
                    <p:blipFill>
                      <a:blip r:embed="rId2"/>
                      <a:stretch>
                        <a:fillRect/>
                      </a:stretch>
                    </p:blipFill>
                    <p:spPr>
                      <a:xfrm>
                        <a:off x="2861010" y="3687763"/>
                        <a:ext cx="307717" cy="330200"/>
                      </a:xfrm>
                      <a:prstGeom prst="rect">
                        <a:avLst/>
                      </a:prstGeom>
                      <a:noFill/>
                      <a:ln w="38100">
                        <a:noFill/>
                        <a:miter/>
                      </a:ln>
                    </p:spPr>
                  </p:pic>
                </p:oleObj>
              </mc:Fallback>
            </mc:AlternateContent>
          </a:graphicData>
        </a:graphic>
      </p:graphicFrame>
      <p:graphicFrame>
        <p:nvGraphicFramePr>
          <p:cNvPr id="372763" name="对象 372762"/>
          <p:cNvGraphicFramePr/>
          <p:nvPr/>
        </p:nvGraphicFramePr>
        <p:xfrm>
          <a:off x="3802130" y="3705225"/>
          <a:ext cx="370111" cy="319088"/>
        </p:xfrm>
        <a:graphic>
          <a:graphicData uri="http://schemas.openxmlformats.org/presentationml/2006/ole">
            <mc:AlternateContent xmlns:mc="http://schemas.openxmlformats.org/markup-compatibility/2006">
              <mc:Choice xmlns:v="urn:schemas-microsoft-com:vml" Requires="v">
                <p:oleObj spid="_x0000_s3112" name="" r:id="rId3" imgW="278765" imgH="215900" progId="Equation.3">
                  <p:embed/>
                </p:oleObj>
              </mc:Choice>
              <mc:Fallback>
                <p:oleObj name="" r:id="rId3" imgW="278765" imgH="215900" progId="Equation.3">
                  <p:embed/>
                  <p:pic>
                    <p:nvPicPr>
                      <p:cNvPr id="0" name="图片 3111"/>
                      <p:cNvPicPr/>
                      <p:nvPr/>
                    </p:nvPicPr>
                    <p:blipFill>
                      <a:blip r:embed="rId4"/>
                      <a:stretch>
                        <a:fillRect/>
                      </a:stretch>
                    </p:blipFill>
                    <p:spPr>
                      <a:xfrm>
                        <a:off x="3802130" y="3705225"/>
                        <a:ext cx="370111" cy="319088"/>
                      </a:xfrm>
                      <a:prstGeom prst="rect">
                        <a:avLst/>
                      </a:prstGeom>
                      <a:noFill/>
                      <a:ln w="38100">
                        <a:noFill/>
                        <a:miter/>
                      </a:ln>
                    </p:spPr>
                  </p:pic>
                </p:oleObj>
              </mc:Fallback>
            </mc:AlternateContent>
          </a:graphicData>
        </a:graphic>
      </p:graphicFrame>
      <p:graphicFrame>
        <p:nvGraphicFramePr>
          <p:cNvPr id="7" name="对象 6"/>
          <p:cNvGraphicFramePr/>
          <p:nvPr/>
        </p:nvGraphicFramePr>
        <p:xfrm>
          <a:off x="2993725" y="4980623"/>
          <a:ext cx="307717" cy="330200"/>
        </p:xfrm>
        <a:graphic>
          <a:graphicData uri="http://schemas.openxmlformats.org/presentationml/2006/ole">
            <mc:AlternateContent xmlns:mc="http://schemas.openxmlformats.org/markup-compatibility/2006">
              <mc:Choice xmlns:v="urn:schemas-microsoft-com:vml" Requires="v">
                <p:oleObj spid="_x0000_s8" name="" r:id="rId5" imgW="228600" imgH="215900" progId="Equation.3">
                  <p:embed/>
                </p:oleObj>
              </mc:Choice>
              <mc:Fallback>
                <p:oleObj name="" r:id="rId5" imgW="228600" imgH="215900" progId="Equation.3">
                  <p:embed/>
                  <p:pic>
                    <p:nvPicPr>
                      <p:cNvPr id="0" name="图片 3117"/>
                      <p:cNvPicPr/>
                      <p:nvPr/>
                    </p:nvPicPr>
                    <p:blipFill>
                      <a:blip r:embed="rId2"/>
                      <a:stretch>
                        <a:fillRect/>
                      </a:stretch>
                    </p:blipFill>
                    <p:spPr>
                      <a:xfrm>
                        <a:off x="2993725" y="4980623"/>
                        <a:ext cx="307717" cy="330200"/>
                      </a:xfrm>
                      <a:prstGeom prst="rect">
                        <a:avLst/>
                      </a:prstGeom>
                      <a:noFill/>
                      <a:ln w="38100">
                        <a:noFill/>
                        <a:miter/>
                      </a:ln>
                    </p:spPr>
                  </p:pic>
                </p:oleObj>
              </mc:Fallback>
            </mc:AlternateContent>
          </a:graphicData>
        </a:graphic>
      </p:graphicFrame>
      <p:graphicFrame>
        <p:nvGraphicFramePr>
          <p:cNvPr id="9" name="对象 8"/>
          <p:cNvGraphicFramePr/>
          <p:nvPr/>
        </p:nvGraphicFramePr>
        <p:xfrm>
          <a:off x="3724660" y="4948555"/>
          <a:ext cx="370111" cy="319088"/>
        </p:xfrm>
        <a:graphic>
          <a:graphicData uri="http://schemas.openxmlformats.org/presentationml/2006/ole">
            <mc:AlternateContent xmlns:mc="http://schemas.openxmlformats.org/markup-compatibility/2006">
              <mc:Choice xmlns:v="urn:schemas-microsoft-com:vml" Requires="v">
                <p:oleObj spid="_x0000_s10" name="" r:id="rId6" imgW="278765" imgH="215900" progId="Equation.3">
                  <p:embed/>
                </p:oleObj>
              </mc:Choice>
              <mc:Fallback>
                <p:oleObj name="" r:id="rId6" imgW="278765" imgH="215900" progId="Equation.3">
                  <p:embed/>
                  <p:pic>
                    <p:nvPicPr>
                      <p:cNvPr id="0" name="图片 3111"/>
                      <p:cNvPicPr/>
                      <p:nvPr/>
                    </p:nvPicPr>
                    <p:blipFill>
                      <a:blip r:embed="rId4"/>
                      <a:stretch>
                        <a:fillRect/>
                      </a:stretch>
                    </p:blipFill>
                    <p:spPr>
                      <a:xfrm>
                        <a:off x="3724660" y="4948555"/>
                        <a:ext cx="370111" cy="319088"/>
                      </a:xfrm>
                      <a:prstGeom prst="rect">
                        <a:avLst/>
                      </a:prstGeom>
                      <a:noFill/>
                      <a:ln w="38100">
                        <a:noFill/>
                        <a:miter/>
                      </a:ln>
                    </p:spPr>
                  </p:pic>
                </p:oleObj>
              </mc:Fallback>
            </mc:AlternateContent>
          </a:graphicData>
        </a:graphic>
      </p:graphicFrame>
      <p:sp>
        <p:nvSpPr>
          <p:cNvPr id="372740" name="文本框 372739"/>
          <p:cNvSpPr txBox="1"/>
          <p:nvPr/>
        </p:nvSpPr>
        <p:spPr>
          <a:xfrm>
            <a:off x="1219200" y="640715"/>
            <a:ext cx="6704965" cy="460375"/>
          </a:xfrm>
          <a:prstGeom prst="rect">
            <a:avLst/>
          </a:prstGeom>
          <a:noFill/>
          <a:ln w="9525">
            <a:noFill/>
          </a:ln>
        </p:spPr>
        <p:txBody>
          <a:bodyPr wrap="square">
            <a:spAutoFit/>
          </a:bodyPr>
          <a:p>
            <a:pPr>
              <a:spcBef>
                <a:spcPct val="50000"/>
              </a:spcBef>
            </a:pPr>
            <a:r>
              <a:rPr lang="zh-CN" altLang="en-US" sz="2400" b="1" dirty="0">
                <a:latin typeface="Verdana" panose="020B0604030504040204" pitchFamily="34" charset="0"/>
                <a:ea typeface="宋体" panose="02010600030101010101" pitchFamily="2" charset="-122"/>
              </a:rPr>
              <a:t>非定域干涉、等倾干涉、等厚干涉条纹的区别</a:t>
            </a:r>
            <a:endParaRPr lang="en-US" altLang="zh-CN" sz="2400" b="1" dirty="0">
              <a:latin typeface="Verdana" panose="020B0604030504040204" pitchFamily="34" charset="0"/>
              <a:ea typeface="宋体" panose="02010600030101010101" pitchFamily="2" charset="-122"/>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265748" y="3071495"/>
            <a:ext cx="490220" cy="2306955"/>
          </a:xfrm>
          <a:prstGeom prst="rect">
            <a:avLst/>
          </a:prstGeom>
          <a:noFill/>
          <a:ln w="9525">
            <a:noFill/>
          </a:ln>
        </p:spPr>
        <p:txBody>
          <a:bodyPr wrap="none" lIns="92075" tIns="46038" rIns="92075" bIns="46038">
            <a:spAutoFit/>
          </a:bodyPr>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等</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厚</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干</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涉</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条</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纹</a:t>
            </a:r>
            <a:endParaRPr lang="zh-CN" altLang="en-US" sz="2400" b="1" dirty="0">
              <a:solidFill>
                <a:srgbClr val="FF3300"/>
              </a:solidFill>
              <a:latin typeface="楷体_GB2312" panose="02010609030101010101" pitchFamily="49" charset="-122"/>
              <a:ea typeface="楷体_GB2312" panose="02010609030101010101" pitchFamily="49" charset="-122"/>
            </a:endParaRPr>
          </a:p>
        </p:txBody>
      </p:sp>
      <p:sp>
        <p:nvSpPr>
          <p:cNvPr id="16387" name="Rectangle 3"/>
          <p:cNvSpPr/>
          <p:nvPr/>
        </p:nvSpPr>
        <p:spPr>
          <a:xfrm>
            <a:off x="239078" y="549275"/>
            <a:ext cx="490220" cy="2306955"/>
          </a:xfrm>
          <a:prstGeom prst="rect">
            <a:avLst/>
          </a:prstGeom>
          <a:noFill/>
          <a:ln w="9525">
            <a:noFill/>
          </a:ln>
        </p:spPr>
        <p:txBody>
          <a:bodyPr wrap="none" lIns="92075" tIns="46038" rIns="92075" bIns="46038">
            <a:spAutoFit/>
          </a:bodyPr>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等</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倾</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干</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涉</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条</a:t>
            </a:r>
            <a:endParaRPr lang="zh-CN" altLang="en-US" sz="2400" b="1" dirty="0">
              <a:solidFill>
                <a:srgbClr val="FF3300"/>
              </a:solidFill>
              <a:latin typeface="楷体_GB2312" panose="02010609030101010101" pitchFamily="49" charset="-122"/>
              <a:ea typeface="楷体_GB2312" panose="02010609030101010101" pitchFamily="49" charset="-122"/>
            </a:endParaRPr>
          </a:p>
          <a:p>
            <a:pPr eaLnBrk="0" hangingPunct="0"/>
            <a:r>
              <a:rPr lang="zh-CN" altLang="en-US" sz="2400" b="1" dirty="0">
                <a:solidFill>
                  <a:srgbClr val="FF3300"/>
                </a:solidFill>
                <a:latin typeface="楷体_GB2312" panose="02010609030101010101" pitchFamily="49" charset="-122"/>
                <a:ea typeface="楷体_GB2312" panose="02010609030101010101" pitchFamily="49" charset="-122"/>
              </a:rPr>
              <a:t>纹</a:t>
            </a:r>
            <a:endParaRPr lang="zh-CN" altLang="en-US" sz="2400" b="1" dirty="0">
              <a:solidFill>
                <a:srgbClr val="FF3300"/>
              </a:solidFill>
              <a:latin typeface="楷体_GB2312" panose="02010609030101010101" pitchFamily="49" charset="-122"/>
              <a:ea typeface="楷体_GB2312" panose="02010609030101010101" pitchFamily="49" charset="-122"/>
            </a:endParaRPr>
          </a:p>
        </p:txBody>
      </p:sp>
      <p:pic>
        <p:nvPicPr>
          <p:cNvPr id="16388" name="Picture 4" descr="dengqin"/>
          <p:cNvPicPr>
            <a:picLocks noChangeAspect="1"/>
          </p:cNvPicPr>
          <p:nvPr/>
        </p:nvPicPr>
        <p:blipFill>
          <a:blip r:embed="rId1"/>
          <a:stretch>
            <a:fillRect/>
          </a:stretch>
        </p:blipFill>
        <p:spPr>
          <a:xfrm>
            <a:off x="900113" y="549275"/>
            <a:ext cx="7920037" cy="2149475"/>
          </a:xfrm>
          <a:prstGeom prst="rect">
            <a:avLst/>
          </a:prstGeom>
          <a:noFill/>
          <a:ln w="9525">
            <a:noFill/>
          </a:ln>
        </p:spPr>
      </p:pic>
      <p:pic>
        <p:nvPicPr>
          <p:cNvPr id="16389" name="Picture 5" descr="denghou"/>
          <p:cNvPicPr>
            <a:picLocks noChangeAspect="1"/>
          </p:cNvPicPr>
          <p:nvPr/>
        </p:nvPicPr>
        <p:blipFill>
          <a:blip r:embed="rId2"/>
          <a:stretch>
            <a:fillRect/>
          </a:stretch>
        </p:blipFill>
        <p:spPr>
          <a:xfrm>
            <a:off x="971868" y="3071495"/>
            <a:ext cx="7920037" cy="2555875"/>
          </a:xfrm>
          <a:prstGeom prst="rect">
            <a:avLst/>
          </a:prstGeom>
          <a:noFill/>
          <a:ln w="9525">
            <a:noFill/>
          </a:ln>
        </p:spPr>
      </p:pic>
      <p:sp>
        <p:nvSpPr>
          <p:cNvPr id="78864" name="矩形 78863"/>
          <p:cNvSpPr/>
          <p:nvPr/>
        </p:nvSpPr>
        <p:spPr>
          <a:xfrm>
            <a:off x="610553" y="5645785"/>
            <a:ext cx="8424862" cy="768350"/>
          </a:xfrm>
          <a:prstGeom prst="rect">
            <a:avLst/>
          </a:prstGeom>
          <a:noFill/>
          <a:ln w="50800">
            <a:noFill/>
          </a:ln>
        </p:spPr>
        <p:txBody>
          <a:bodyPr>
            <a:spAutoFit/>
          </a:bodyPr>
          <a:p>
            <a:pPr>
              <a:lnSpc>
                <a:spcPct val="110000"/>
              </a:lnSpc>
            </a:pPr>
            <a:r>
              <a:rPr lang="zh-CN" altLang="en-US" sz="2000" b="1" dirty="0">
                <a:latin typeface="Times New Roman" panose="02020603050405020304" pitchFamily="18" charset="0"/>
                <a:ea typeface="楷体_GB2312" panose="02010609030101010101" pitchFamily="49" charset="-122"/>
              </a:rPr>
              <a:t>在扩展光源照明下，如果 </a:t>
            </a:r>
            <a:r>
              <a:rPr lang="en-US" altLang="zh-CN" sz="2000" i="1">
                <a:latin typeface="Times New Roman" panose="02020603050405020304" pitchFamily="18" charset="0"/>
                <a:ea typeface="黑体" panose="02010600030101010101" pitchFamily="2" charset="-122"/>
              </a:rPr>
              <a:t>M</a:t>
            </a:r>
            <a:r>
              <a:rPr lang="en-US" altLang="zh-CN" sz="2000" baseline="-25000">
                <a:latin typeface="Times New Roman" panose="02020603050405020304" pitchFamily="18" charset="0"/>
                <a:ea typeface="黑体" panose="02010600030101010101" pitchFamily="2" charset="-122"/>
              </a:rPr>
              <a:t>1</a:t>
            </a:r>
            <a:r>
              <a:rPr lang="zh-CN" altLang="en-US" sz="2000" b="1" dirty="0">
                <a:latin typeface="Times New Roman" panose="02020603050405020304" pitchFamily="18" charset="0"/>
                <a:ea typeface="楷体_GB2312" panose="02010609030101010101" pitchFamily="49" charset="-122"/>
              </a:rPr>
              <a:t>与 </a:t>
            </a:r>
            <a:r>
              <a:rPr lang="en-US" altLang="zh-CN" sz="2000" i="1">
                <a:latin typeface="Times New Roman" panose="02020603050405020304" pitchFamily="18" charset="0"/>
                <a:ea typeface="黑体" panose="02010600030101010101" pitchFamily="2" charset="-122"/>
              </a:rPr>
              <a:t>M</a:t>
            </a:r>
            <a:r>
              <a:rPr lang="en-US" altLang="zh-CN" sz="2000" baseline="-25000">
                <a:latin typeface="Times New Roman" panose="02020603050405020304" pitchFamily="18" charset="0"/>
                <a:ea typeface="黑体" panose="02010600030101010101" pitchFamily="2" charset="-122"/>
              </a:rPr>
              <a:t>2</a:t>
            </a:r>
            <a:r>
              <a:rPr lang="en-US" altLang="zh-CN" sz="1400" b="1" i="1">
                <a:latin typeface="Times New Roman" panose="02020603050405020304" pitchFamily="18" charset="0"/>
                <a:sym typeface="Symbol" panose="05050102010706020507" pitchFamily="18" charset="2"/>
              </a:rPr>
              <a:t> </a:t>
            </a:r>
            <a:r>
              <a:rPr lang="zh-CN" altLang="en-US" sz="2000" b="1" dirty="0">
                <a:latin typeface="Times New Roman" panose="02020603050405020304" pitchFamily="18" charset="0"/>
                <a:ea typeface="楷体_GB2312" panose="02010609030101010101" pitchFamily="49" charset="-122"/>
              </a:rPr>
              <a:t>的</a:t>
            </a:r>
            <a:r>
              <a:rPr lang="zh-CN" altLang="en-US" sz="2000" b="1" u="sng" dirty="0">
                <a:solidFill>
                  <a:srgbClr val="0066FF"/>
                </a:solidFill>
                <a:latin typeface="Times New Roman" panose="02020603050405020304" pitchFamily="18" charset="0"/>
                <a:ea typeface="楷体_GB2312" panose="02010609030101010101" pitchFamily="49" charset="-122"/>
              </a:rPr>
              <a:t>距离增加</a:t>
            </a:r>
            <a:r>
              <a:rPr lang="zh-CN" altLang="en-US" sz="2000" b="1" dirty="0">
                <a:latin typeface="Times New Roman" panose="02020603050405020304" pitchFamily="18" charset="0"/>
                <a:ea typeface="楷体_GB2312" panose="02010609030101010101" pitchFamily="49" charset="-122"/>
              </a:rPr>
              <a:t>，则条纹将偏离等厚线，发生弯曲，弯曲的方向是</a:t>
            </a:r>
            <a:r>
              <a:rPr lang="zh-CN" altLang="en-US" sz="2000" b="1" u="sng" dirty="0">
                <a:solidFill>
                  <a:srgbClr val="0000FF"/>
                </a:solidFill>
                <a:latin typeface="Times New Roman" panose="02020603050405020304" pitchFamily="18" charset="0"/>
                <a:ea typeface="楷体_GB2312" panose="02010609030101010101" pitchFamily="49" charset="-122"/>
              </a:rPr>
              <a:t>凸向楔棱一边</a:t>
            </a:r>
            <a:r>
              <a:rPr lang="zh-CN" altLang="en-US" sz="2000" b="1" dirty="0">
                <a:latin typeface="Times New Roman" panose="02020603050405020304" pitchFamily="18" charset="0"/>
                <a:ea typeface="楷体_GB2312" panose="02010609030101010101" pitchFamily="49" charset="-122"/>
              </a:rPr>
              <a:t>，同时条纹可见度下降。</a:t>
            </a:r>
            <a:endParaRPr lang="zh-CN" altLang="en-US" sz="2000" b="1" dirty="0">
              <a:latin typeface="Times New Roman" panose="02020603050405020304" pitchFamily="18" charset="0"/>
              <a:ea typeface="楷体_GB2312" panose="02010609030101010101" pitchFamily="49" charset="-122"/>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rcRect l="8707" r="8448"/>
          <a:stretch>
            <a:fillRect/>
          </a:stretch>
        </p:blipFill>
        <p:spPr>
          <a:xfrm>
            <a:off x="677545" y="546100"/>
            <a:ext cx="7642225" cy="5766435"/>
          </a:xfrm>
          <a:prstGeom prst="rect">
            <a:avLst/>
          </a:prstGeom>
        </p:spPr>
      </p:pic>
      <p:sp>
        <p:nvSpPr>
          <p:cNvPr id="78864" name="矩形 78863"/>
          <p:cNvSpPr/>
          <p:nvPr/>
        </p:nvSpPr>
        <p:spPr>
          <a:xfrm>
            <a:off x="467043" y="6004560"/>
            <a:ext cx="8424862" cy="768350"/>
          </a:xfrm>
          <a:prstGeom prst="rect">
            <a:avLst/>
          </a:prstGeom>
          <a:noFill/>
          <a:ln w="50800">
            <a:noFill/>
          </a:ln>
        </p:spPr>
        <p:txBody>
          <a:bodyPr>
            <a:spAutoFit/>
          </a:bodyPr>
          <a:p>
            <a:pPr>
              <a:lnSpc>
                <a:spcPct val="110000"/>
              </a:lnSpc>
            </a:pPr>
            <a:r>
              <a:rPr lang="zh-CN" altLang="en-US" sz="2000" b="1" dirty="0">
                <a:latin typeface="Times New Roman" panose="02020603050405020304" pitchFamily="18" charset="0"/>
                <a:ea typeface="楷体_GB2312" panose="02010609030101010101" pitchFamily="49" charset="-122"/>
              </a:rPr>
              <a:t>在扩展光源照明下，如果 </a:t>
            </a:r>
            <a:r>
              <a:rPr lang="en-US" altLang="zh-CN" sz="2000" i="1">
                <a:latin typeface="Times New Roman" panose="02020603050405020304" pitchFamily="18" charset="0"/>
                <a:ea typeface="黑体" panose="02010600030101010101" pitchFamily="2" charset="-122"/>
              </a:rPr>
              <a:t>M</a:t>
            </a:r>
            <a:r>
              <a:rPr lang="en-US" altLang="zh-CN" sz="2000" baseline="-25000">
                <a:latin typeface="Times New Roman" panose="02020603050405020304" pitchFamily="18" charset="0"/>
                <a:ea typeface="黑体" panose="02010600030101010101" pitchFamily="2" charset="-122"/>
              </a:rPr>
              <a:t>1</a:t>
            </a:r>
            <a:r>
              <a:rPr lang="zh-CN" altLang="en-US" sz="2000" b="1" dirty="0">
                <a:latin typeface="Times New Roman" panose="02020603050405020304" pitchFamily="18" charset="0"/>
                <a:ea typeface="楷体_GB2312" panose="02010609030101010101" pitchFamily="49" charset="-122"/>
              </a:rPr>
              <a:t>与 </a:t>
            </a:r>
            <a:r>
              <a:rPr lang="en-US" altLang="zh-CN" sz="2000" i="1">
                <a:latin typeface="Times New Roman" panose="02020603050405020304" pitchFamily="18" charset="0"/>
                <a:ea typeface="黑体" panose="02010600030101010101" pitchFamily="2" charset="-122"/>
              </a:rPr>
              <a:t>M</a:t>
            </a:r>
            <a:r>
              <a:rPr lang="en-US" altLang="zh-CN" sz="2000" baseline="-25000">
                <a:latin typeface="Times New Roman" panose="02020603050405020304" pitchFamily="18" charset="0"/>
                <a:ea typeface="黑体" panose="02010600030101010101" pitchFamily="2" charset="-122"/>
              </a:rPr>
              <a:t>2</a:t>
            </a:r>
            <a:r>
              <a:rPr lang="en-US" altLang="zh-CN" sz="1400" b="1" i="1">
                <a:latin typeface="Times New Roman" panose="02020603050405020304" pitchFamily="18" charset="0"/>
                <a:sym typeface="Symbol" panose="05050102010706020507" pitchFamily="18" charset="2"/>
              </a:rPr>
              <a:t> </a:t>
            </a:r>
            <a:r>
              <a:rPr lang="zh-CN" altLang="en-US" sz="2000" b="1" dirty="0">
                <a:latin typeface="Times New Roman" panose="02020603050405020304" pitchFamily="18" charset="0"/>
                <a:ea typeface="楷体_GB2312" panose="02010609030101010101" pitchFamily="49" charset="-122"/>
              </a:rPr>
              <a:t>的</a:t>
            </a:r>
            <a:r>
              <a:rPr lang="zh-CN" altLang="en-US" sz="2000" b="1" u="sng" dirty="0">
                <a:solidFill>
                  <a:srgbClr val="0066FF"/>
                </a:solidFill>
                <a:latin typeface="Times New Roman" panose="02020603050405020304" pitchFamily="18" charset="0"/>
                <a:ea typeface="楷体_GB2312" panose="02010609030101010101" pitchFamily="49" charset="-122"/>
              </a:rPr>
              <a:t>距离增加</a:t>
            </a:r>
            <a:r>
              <a:rPr lang="zh-CN" altLang="en-US" sz="2000" b="1" dirty="0">
                <a:latin typeface="Times New Roman" panose="02020603050405020304" pitchFamily="18" charset="0"/>
                <a:ea typeface="楷体_GB2312" panose="02010609030101010101" pitchFamily="49" charset="-122"/>
              </a:rPr>
              <a:t>，则条纹将偏离等厚线，发生弯曲，弯曲的方向是</a:t>
            </a:r>
            <a:r>
              <a:rPr lang="zh-CN" altLang="en-US" sz="2000" b="1" u="sng" dirty="0">
                <a:solidFill>
                  <a:srgbClr val="0000FF"/>
                </a:solidFill>
                <a:latin typeface="Times New Roman" panose="02020603050405020304" pitchFamily="18" charset="0"/>
                <a:ea typeface="楷体_GB2312" panose="02010609030101010101" pitchFamily="49" charset="-122"/>
              </a:rPr>
              <a:t>凸向楔棱一边</a:t>
            </a:r>
            <a:r>
              <a:rPr lang="zh-CN" altLang="en-US" sz="2000" b="1" dirty="0">
                <a:latin typeface="Times New Roman" panose="02020603050405020304" pitchFamily="18" charset="0"/>
                <a:ea typeface="楷体_GB2312" panose="02010609030101010101" pitchFamily="49" charset="-122"/>
              </a:rPr>
              <a:t>，同时条纹可见度下降。</a:t>
            </a:r>
            <a:endParaRPr lang="zh-CN" altLang="en-US" sz="2000" b="1" dirty="0">
              <a:latin typeface="Times New Roman" panose="02020603050405020304" pitchFamily="18" charset="0"/>
              <a:ea typeface="楷体_GB2312" panose="02010609030101010101" pitchFamily="49" charset="-122"/>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标题 219137"/>
          <p:cNvSpPr>
            <a:spLocks noGrp="1"/>
          </p:cNvSpPr>
          <p:nvPr>
            <p:ph type="title"/>
          </p:nvPr>
        </p:nvSpPr>
        <p:spPr>
          <a:xfrm>
            <a:off x="3150553" y="473393"/>
            <a:ext cx="2498725" cy="714375"/>
          </a:xfrm>
        </p:spPr>
        <p:txBody>
          <a:bodyPr anchor="b"/>
          <a:p>
            <a:r>
              <a:rPr lang="zh-CN" altLang="en-US" sz="4000" b="1" dirty="0">
                <a:solidFill>
                  <a:schemeClr val="tx1"/>
                </a:solidFill>
              </a:rPr>
              <a:t>实验目的</a:t>
            </a:r>
            <a:endParaRPr lang="zh-CN" altLang="en-US" sz="4000" b="1" dirty="0">
              <a:solidFill>
                <a:schemeClr val="tx1"/>
              </a:solidFill>
            </a:endParaRPr>
          </a:p>
        </p:txBody>
      </p:sp>
      <p:sp>
        <p:nvSpPr>
          <p:cNvPr id="219140" name="文本框 219139"/>
          <p:cNvSpPr txBox="1"/>
          <p:nvPr/>
        </p:nvSpPr>
        <p:spPr>
          <a:xfrm>
            <a:off x="611188" y="1549400"/>
            <a:ext cx="8243887" cy="953135"/>
          </a:xfrm>
          <a:prstGeom prst="rect">
            <a:avLst/>
          </a:prstGeom>
          <a:noFill/>
          <a:ln w="9525">
            <a:noFill/>
          </a:ln>
        </p:spPr>
        <p:txBody>
          <a:bodyPr>
            <a:spAutoFit/>
          </a:bodyPr>
          <a:p>
            <a:pPr algn="ctr">
              <a:spcBef>
                <a:spcPct val="50000"/>
              </a:spcBef>
            </a:pP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了解迈克尔逊干涉仪的结构和工作原理，掌握其    调整方法</a:t>
            </a:r>
            <a:endParaRPr lang="zh-CN" altLang="en-US" sz="2800" b="1" dirty="0">
              <a:latin typeface="Arial" panose="020B0604020202020204" pitchFamily="34" charset="0"/>
              <a:ea typeface="宋体" panose="02010600030101010101" pitchFamily="2" charset="-122"/>
            </a:endParaRPr>
          </a:p>
        </p:txBody>
      </p:sp>
      <p:sp>
        <p:nvSpPr>
          <p:cNvPr id="219141" name="文本框 219140"/>
          <p:cNvSpPr txBox="1"/>
          <p:nvPr/>
        </p:nvSpPr>
        <p:spPr>
          <a:xfrm>
            <a:off x="611188" y="2776538"/>
            <a:ext cx="8208962" cy="953135"/>
          </a:xfrm>
          <a:prstGeom prst="rect">
            <a:avLst/>
          </a:prstGeom>
          <a:noFill/>
          <a:ln w="9525">
            <a:noFill/>
          </a:ln>
        </p:spPr>
        <p:txBody>
          <a:bodyPr>
            <a:spAutoFit/>
          </a:bodyPr>
          <a:p>
            <a:pPr>
              <a:spcBef>
                <a:spcPct val="50000"/>
              </a:spcBef>
            </a:pPr>
            <a:r>
              <a:rPr lang="en-US" altLang="zh-CN" sz="2800" b="1" dirty="0">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学会用迈克尔逊干涉仪观察非定域干涉、等倾干涉、等厚干涉及白光干涉现象</a:t>
            </a:r>
            <a:endParaRPr lang="zh-CN" altLang="en-US" sz="2800" b="1" dirty="0">
              <a:latin typeface="Arial" panose="020B0604020202020204" pitchFamily="34" charset="0"/>
              <a:ea typeface="宋体" panose="02010600030101010101" pitchFamily="2" charset="-122"/>
            </a:endParaRPr>
          </a:p>
        </p:txBody>
      </p:sp>
      <p:sp>
        <p:nvSpPr>
          <p:cNvPr id="219142" name="文本框 219141"/>
          <p:cNvSpPr txBox="1"/>
          <p:nvPr/>
        </p:nvSpPr>
        <p:spPr>
          <a:xfrm>
            <a:off x="467678" y="4005263"/>
            <a:ext cx="8137525" cy="521970"/>
          </a:xfrm>
          <a:prstGeom prst="rect">
            <a:avLst/>
          </a:prstGeom>
          <a:noFill/>
          <a:ln w="9525">
            <a:noFill/>
          </a:ln>
        </p:spPr>
        <p:txBody>
          <a:bodyPr>
            <a:spAutoFit/>
          </a:bodyPr>
          <a:p>
            <a:pPr>
              <a:spcBef>
                <a:spcPct val="50000"/>
              </a:spcBef>
            </a:pPr>
            <a:r>
              <a:rPr lang="en-US" altLang="zh-CN" sz="2800" b="1" dirty="0">
                <a:latin typeface="Arial" panose="020B0604020202020204" pitchFamily="34" charset="0"/>
                <a:ea typeface="宋体" panose="02010600030101010101" pitchFamily="2" charset="-122"/>
              </a:rPr>
              <a:t>3.</a:t>
            </a:r>
            <a:r>
              <a:rPr lang="zh-CN" altLang="en-US" sz="2800" b="1" dirty="0">
                <a:latin typeface="Arial" panose="020B0604020202020204" pitchFamily="34" charset="0"/>
                <a:ea typeface="宋体" panose="02010600030101010101" pitchFamily="2" charset="-122"/>
              </a:rPr>
              <a:t>学会用迈克尔逊干涉仪测</a:t>
            </a:r>
            <a:r>
              <a:rPr lang="en-US" altLang="zh-CN" sz="2800" b="1" dirty="0">
                <a:latin typeface="Arial" panose="020B0604020202020204" pitchFamily="34" charset="0"/>
                <a:ea typeface="宋体" panose="02010600030101010101" pitchFamily="2" charset="-122"/>
              </a:rPr>
              <a:t>He-Ne</a:t>
            </a:r>
            <a:r>
              <a:rPr lang="zh-CN" altLang="en-US" sz="2800" b="1" dirty="0">
                <a:latin typeface="Arial" panose="020B0604020202020204" pitchFamily="34" charset="0"/>
                <a:ea typeface="宋体" panose="02010600030101010101" pitchFamily="2" charset="-122"/>
              </a:rPr>
              <a:t>激光波长波长</a:t>
            </a:r>
            <a:endParaRPr lang="zh-CN" altLang="en-US" sz="28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文本占位符 34818"/>
          <p:cNvSpPr>
            <a:spLocks noGrp="1"/>
          </p:cNvSpPr>
          <p:nvPr>
            <p:ph type="body" idx="1"/>
          </p:nvPr>
        </p:nvSpPr>
        <p:spPr>
          <a:xfrm>
            <a:off x="902018" y="1860233"/>
            <a:ext cx="7848600" cy="3887787"/>
          </a:xfrm>
        </p:spPr>
        <p:txBody>
          <a:bodyPr/>
          <a:p>
            <a:pPr>
              <a:buNone/>
            </a:pPr>
            <a:r>
              <a:rPr lang="en-US" altLang="zh-CN" sz="2800">
                <a:solidFill>
                  <a:srgbClr val="C2590A"/>
                </a:solidFill>
                <a:effectLst>
                  <a:outerShdw blurRad="38100" dist="38100" dir="2700000">
                    <a:srgbClr val="000000"/>
                  </a:outerShdw>
                </a:effectLst>
                <a:ea typeface="宋体" panose="02010600030101010101" pitchFamily="2" charset="-122"/>
              </a:rPr>
              <a:t>1、如果光源是点光源，则产生非定域干涉</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r>
              <a:rPr lang="en-US" altLang="zh-CN" sz="2800">
                <a:solidFill>
                  <a:srgbClr val="C2590A"/>
                </a:solidFill>
                <a:effectLst>
                  <a:outerShdw blurRad="38100" dist="38100" dir="2700000">
                    <a:srgbClr val="000000"/>
                  </a:outerShdw>
                </a:effectLst>
                <a:ea typeface="宋体" panose="02010600030101010101" pitchFamily="2" charset="-122"/>
              </a:rPr>
              <a:t>2、如果光源是扩展光源，则产生定域干涉</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r>
              <a:rPr lang="en-US" altLang="zh-CN" sz="2800">
                <a:solidFill>
                  <a:srgbClr val="C2590A"/>
                </a:solidFill>
                <a:effectLst>
                  <a:outerShdw blurRad="38100" dist="38100" dir="2700000">
                    <a:srgbClr val="000000"/>
                  </a:outerShdw>
                </a:effectLst>
                <a:ea typeface="宋体" panose="02010600030101010101" pitchFamily="2" charset="-122"/>
              </a:rPr>
              <a:t>3、如果两个平面镜严格垂直，即空气膜厚度处</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r>
              <a:rPr lang="en-US" altLang="zh-CN" sz="2800">
                <a:solidFill>
                  <a:srgbClr val="C2590A"/>
                </a:solidFill>
                <a:effectLst>
                  <a:outerShdw blurRad="38100" dist="38100" dir="2700000">
                    <a:srgbClr val="000000"/>
                  </a:outerShdw>
                </a:effectLst>
                <a:ea typeface="宋体" panose="02010600030101010101" pitchFamily="2" charset="-122"/>
              </a:rPr>
              <a:t>     </a:t>
            </a:r>
            <a:r>
              <a:rPr lang="en-US" altLang="zh-CN" sz="2800" err="1">
                <a:solidFill>
                  <a:srgbClr val="C2590A"/>
                </a:solidFill>
                <a:effectLst>
                  <a:outerShdw blurRad="38100" dist="38100" dir="2700000">
                    <a:srgbClr val="000000"/>
                  </a:outerShdw>
                </a:effectLst>
                <a:ea typeface="宋体" panose="02010600030101010101" pitchFamily="2" charset="-122"/>
              </a:rPr>
              <a:t>处相等，则形成等倾干涉条纹------同心圆环</a:t>
            </a:r>
            <a:r>
              <a:rPr lang="en-US" altLang="zh-CN" sz="2800">
                <a:solidFill>
                  <a:srgbClr val="C2590A"/>
                </a:solidFill>
                <a:effectLst>
                  <a:outerShdw blurRad="38100" dist="38100" dir="2700000">
                    <a:srgbClr val="000000"/>
                  </a:outerShdw>
                </a:effectLst>
                <a:ea typeface="宋体" panose="02010600030101010101" pitchFamily="2" charset="-122"/>
              </a:rPr>
              <a:t>。</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r>
              <a:rPr lang="en-US" altLang="zh-CN" sz="2800">
                <a:solidFill>
                  <a:srgbClr val="C2590A"/>
                </a:solidFill>
                <a:effectLst>
                  <a:outerShdw blurRad="38100" dist="38100" dir="2700000">
                    <a:srgbClr val="000000"/>
                  </a:outerShdw>
                </a:effectLst>
                <a:ea typeface="宋体" panose="02010600030101010101" pitchFamily="2" charset="-122"/>
              </a:rPr>
              <a:t>4、如果两个平面镜稍有倾斜，即空气膜为一个</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r>
              <a:rPr lang="en-US" altLang="zh-CN" sz="2800">
                <a:solidFill>
                  <a:srgbClr val="C2590A"/>
                </a:solidFill>
                <a:effectLst>
                  <a:outerShdw blurRad="38100" dist="38100" dir="2700000">
                    <a:srgbClr val="000000"/>
                  </a:outerShdw>
                </a:effectLst>
                <a:ea typeface="宋体" panose="02010600030101010101" pitchFamily="2" charset="-122"/>
              </a:rPr>
              <a:t>     </a:t>
            </a:r>
            <a:r>
              <a:rPr lang="en-US" altLang="zh-CN" sz="2800" err="1">
                <a:solidFill>
                  <a:srgbClr val="C2590A"/>
                </a:solidFill>
                <a:effectLst>
                  <a:outerShdw blurRad="38100" dist="38100" dir="2700000">
                    <a:srgbClr val="000000"/>
                  </a:outerShdw>
                </a:effectLst>
                <a:ea typeface="宋体" panose="02010600030101010101" pitchFamily="2" charset="-122"/>
              </a:rPr>
              <a:t>空气劈尖，则形成等厚干涉条纹------直条纹</a:t>
            </a:r>
            <a:r>
              <a:rPr lang="en-US" altLang="zh-CN" sz="2800">
                <a:solidFill>
                  <a:srgbClr val="C2590A"/>
                </a:solidFill>
                <a:effectLst>
                  <a:outerShdw blurRad="38100" dist="38100" dir="2700000">
                    <a:srgbClr val="000000"/>
                  </a:outerShdw>
                </a:effectLst>
                <a:ea typeface="宋体" panose="02010600030101010101" pitchFamily="2" charset="-122"/>
              </a:rPr>
              <a:t>。</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r>
              <a:rPr lang="en-US" altLang="zh-CN" sz="2800">
                <a:solidFill>
                  <a:srgbClr val="C2590A"/>
                </a:solidFill>
                <a:effectLst>
                  <a:outerShdw blurRad="38100" dist="38100" dir="2700000">
                    <a:srgbClr val="000000"/>
                  </a:outerShdw>
                </a:effectLst>
                <a:ea typeface="宋体" panose="02010600030101010101" pitchFamily="2" charset="-122"/>
              </a:rPr>
              <a:t>5、如果利用扩展白光源，则可以看到彩色条纹。</a:t>
            </a:r>
            <a:endParaRPr lang="en-US" altLang="zh-CN" sz="2800">
              <a:solidFill>
                <a:srgbClr val="C2590A"/>
              </a:solidFill>
              <a:effectLst>
                <a:outerShdw blurRad="38100" dist="38100" dir="2700000">
                  <a:srgbClr val="000000"/>
                </a:outerShdw>
              </a:effectLst>
              <a:ea typeface="宋体" panose="02010600030101010101" pitchFamily="2" charset="-122"/>
            </a:endParaRPr>
          </a:p>
          <a:p>
            <a:pPr>
              <a:buNone/>
            </a:pPr>
            <a:endParaRPr lang="zh-CN" altLang="en-US" sz="2800" dirty="0">
              <a:solidFill>
                <a:srgbClr val="C2590A"/>
              </a:solidFill>
              <a:effectLst>
                <a:outerShdw blurRad="38100" dist="38100" dir="2700000">
                  <a:srgbClr val="000000"/>
                </a:outerShdw>
              </a:effectLst>
              <a:ea typeface="宋体" panose="02010600030101010101" pitchFamily="2" charset="-122"/>
            </a:endParaRPr>
          </a:p>
        </p:txBody>
      </p:sp>
      <p:sp>
        <p:nvSpPr>
          <p:cNvPr id="34822" name="矩形 34821"/>
          <p:cNvSpPr/>
          <p:nvPr/>
        </p:nvSpPr>
        <p:spPr>
          <a:xfrm>
            <a:off x="0" y="3328988"/>
            <a:ext cx="9144000" cy="0"/>
          </a:xfrm>
          <a:prstGeom prst="rect">
            <a:avLst/>
          </a:prstGeom>
          <a:noFill/>
          <a:ln w="9525">
            <a:noFill/>
          </a:ln>
        </p:spPr>
        <p:txBody>
          <a:bodyPr/>
          <a:p>
            <a:endParaRPr lang="zh-CN" altLang="en-US"/>
          </a:p>
        </p:txBody>
      </p:sp>
      <p:sp>
        <p:nvSpPr>
          <p:cNvPr id="34824" name="矩形 34823"/>
          <p:cNvSpPr/>
          <p:nvPr/>
        </p:nvSpPr>
        <p:spPr>
          <a:xfrm>
            <a:off x="0" y="3348038"/>
            <a:ext cx="9144000" cy="0"/>
          </a:xfrm>
          <a:prstGeom prst="rect">
            <a:avLst/>
          </a:prstGeom>
          <a:noFill/>
          <a:ln w="9525">
            <a:noFill/>
          </a:ln>
        </p:spPr>
        <p:txBody>
          <a:bodyPr/>
          <a:p>
            <a:endParaRPr lang="zh-CN" altLang="en-US"/>
          </a:p>
        </p:txBody>
      </p:sp>
      <p:sp>
        <p:nvSpPr>
          <p:cNvPr id="34826" name="矩形 34825"/>
          <p:cNvSpPr/>
          <p:nvPr/>
        </p:nvSpPr>
        <p:spPr>
          <a:xfrm>
            <a:off x="0" y="3319463"/>
            <a:ext cx="9144000" cy="0"/>
          </a:xfrm>
          <a:prstGeom prst="rect">
            <a:avLst/>
          </a:prstGeom>
          <a:noFill/>
          <a:ln w="9525">
            <a:noFill/>
          </a:ln>
        </p:spPr>
        <p:txBody>
          <a:bodyPr/>
          <a:p>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63700" y="663575"/>
            <a:ext cx="5082540" cy="583565"/>
          </a:xfrm>
          <a:prstGeom prst="rect">
            <a:avLst/>
          </a:prstGeom>
          <a:noFill/>
        </p:spPr>
        <p:txBody>
          <a:bodyPr wrap="none" rtlCol="0" anchor="t">
            <a:spAutoFit/>
            <a:scene3d>
              <a:camera prst="orthographicFront"/>
              <a:lightRig rig="threePt" dir="t"/>
            </a:scene3d>
          </a:bodyPr>
          <a:p>
            <a:r>
              <a:rPr lang="zh-CN" altLang="en-US" sz="3200" b="1" dirty="0">
                <a:solidFill>
                  <a:schemeClr val="tx1"/>
                </a:solidFill>
                <a:effectLst>
                  <a:outerShdw blurRad="38100" dist="19050" dir="2700000" algn="tl" rotWithShape="0">
                    <a:schemeClr val="dk1">
                      <a:alpha val="40000"/>
                    </a:schemeClr>
                  </a:outerShdw>
                </a:effectLst>
                <a:ea typeface="楷体_GB2312" panose="02010609030101010101" pitchFamily="49" charset="-122"/>
                <a:sym typeface="+mn-ea"/>
              </a:rPr>
              <a:t>相干性问题（时间相干性）</a:t>
            </a:r>
            <a:endParaRPr lang="zh-CN" altLang="en-US" sz="3200" b="1" dirty="0">
              <a:solidFill>
                <a:schemeClr val="tx1"/>
              </a:solidFill>
              <a:effectLst>
                <a:outerShdw blurRad="38100" dist="19050" dir="2700000" algn="tl" rotWithShape="0">
                  <a:schemeClr val="dk1">
                    <a:alpha val="40000"/>
                  </a:schemeClr>
                </a:outerShdw>
              </a:effectLst>
              <a:ea typeface="楷体_GB2312" panose="02010609030101010101" pitchFamily="49" charset="-122"/>
              <a:sym typeface="+mn-ea"/>
            </a:endParaRPr>
          </a:p>
        </p:txBody>
      </p:sp>
      <p:sp>
        <p:nvSpPr>
          <p:cNvPr id="21507" name="文本占位符 21506"/>
          <p:cNvSpPr>
            <a:spLocks noGrp="1"/>
          </p:cNvSpPr>
          <p:nvPr>
            <p:ph type="body" idx="1"/>
          </p:nvPr>
        </p:nvSpPr>
        <p:spPr>
          <a:xfrm>
            <a:off x="338455" y="1695450"/>
            <a:ext cx="8682355" cy="4526280"/>
          </a:xfrm>
        </p:spPr>
        <p:txBody>
          <a:bodyPr/>
          <a:p>
            <a:r>
              <a:rPr lang="zh-CN" altLang="en-US" sz="2800" b="1" dirty="0"/>
              <a:t>相干性是光源相干程度的一个描述</a:t>
            </a:r>
            <a:r>
              <a:rPr lang="en-US" altLang="zh-CN" sz="2800" b="1" i="1"/>
              <a:t>.</a:t>
            </a:r>
            <a:r>
              <a:rPr lang="zh-CN" altLang="en-US" sz="2800" b="1" dirty="0"/>
              <a:t>为简单起见</a:t>
            </a:r>
            <a:r>
              <a:rPr lang="en-US" altLang="zh-CN" sz="2800" b="1" i="1"/>
              <a:t>, </a:t>
            </a:r>
            <a:r>
              <a:rPr lang="zh-CN" altLang="en-US" sz="2800" b="1" dirty="0"/>
              <a:t>以入射角</a:t>
            </a:r>
            <a:r>
              <a:rPr lang="en-US" altLang="zh-CN" sz="2800" b="1" i="1"/>
              <a:t>i </a:t>
            </a:r>
            <a:r>
              <a:rPr lang="en-US" altLang="zh-CN" sz="2800" b="1" dirty="0"/>
              <a:t>= 0 </a:t>
            </a:r>
            <a:r>
              <a:rPr lang="zh-CN" altLang="en-US" sz="2800" b="1" dirty="0"/>
              <a:t>作为例子</a:t>
            </a:r>
            <a:r>
              <a:rPr lang="en-US" altLang="zh-CN" sz="2800" b="1" i="1"/>
              <a:t>, </a:t>
            </a:r>
            <a:r>
              <a:rPr lang="zh-CN" altLang="en-US" sz="2800" b="1" dirty="0"/>
              <a:t>讨论相距为</a:t>
            </a:r>
            <a:r>
              <a:rPr lang="en-US" altLang="zh-CN" sz="2800" b="1" i="1"/>
              <a:t>d </a:t>
            </a:r>
            <a:r>
              <a:rPr lang="zh-CN" altLang="en-US" sz="2800" b="1" dirty="0"/>
              <a:t>的薄膜上、下两表面反射光的干涉情况</a:t>
            </a:r>
            <a:r>
              <a:rPr lang="en-US" altLang="zh-CN" sz="2800" b="1" i="1"/>
              <a:t>.</a:t>
            </a:r>
            <a:r>
              <a:rPr lang="zh-CN" altLang="en-US" sz="2800" b="1" dirty="0"/>
              <a:t>这时两束光的光程差</a:t>
            </a:r>
            <a:r>
              <a:rPr lang="en-US" altLang="zh-CN" sz="2800" b="1" i="1"/>
              <a:t>L </a:t>
            </a:r>
            <a:r>
              <a:rPr lang="en-US" altLang="zh-CN" sz="2800" b="1"/>
              <a:t>= 2 </a:t>
            </a:r>
            <a:r>
              <a:rPr lang="en-US" altLang="zh-CN" sz="2800" b="1" i="1"/>
              <a:t>d , </a:t>
            </a:r>
            <a:r>
              <a:rPr lang="zh-CN" altLang="en-US" sz="2800" b="1" dirty="0"/>
              <a:t>干涉条纹清晰</a:t>
            </a:r>
            <a:r>
              <a:rPr lang="en-US" altLang="zh-CN" sz="2800" b="1" i="1"/>
              <a:t>.</a:t>
            </a:r>
            <a:r>
              <a:rPr lang="zh-CN" altLang="en-US" sz="2800" b="1" dirty="0"/>
              <a:t>当</a:t>
            </a:r>
            <a:r>
              <a:rPr lang="en-US" altLang="zh-CN" sz="2800" b="1" i="1"/>
              <a:t>d </a:t>
            </a:r>
            <a:r>
              <a:rPr lang="zh-CN" altLang="en-US" sz="2800" b="1" dirty="0"/>
              <a:t>增加某一数值</a:t>
            </a:r>
            <a:r>
              <a:rPr lang="en-US" altLang="zh-CN" sz="2800" b="1" i="1"/>
              <a:t>d</a:t>
            </a:r>
            <a:r>
              <a:rPr lang="en-US" altLang="zh-CN" sz="2800" b="1" dirty="0"/>
              <a:t>′</a:t>
            </a:r>
            <a:r>
              <a:rPr lang="zh-CN" altLang="en-US" sz="2800" b="1" dirty="0"/>
              <a:t>后</a:t>
            </a:r>
            <a:r>
              <a:rPr lang="en-US" altLang="zh-CN" sz="2800" b="1" i="1"/>
              <a:t>, </a:t>
            </a:r>
            <a:r>
              <a:rPr lang="zh-CN" altLang="en-US" sz="2800" b="1" dirty="0"/>
              <a:t>原有的干涉条纹变成一片模糊</a:t>
            </a:r>
            <a:r>
              <a:rPr lang="en-US" altLang="zh-CN" sz="2800" b="1" i="1"/>
              <a:t>, </a:t>
            </a:r>
            <a:r>
              <a:rPr lang="en-US" altLang="zh-CN" sz="2800" b="1"/>
              <a:t>2 </a:t>
            </a:r>
            <a:r>
              <a:rPr lang="en-US" altLang="zh-CN" sz="2800" b="1" i="1"/>
              <a:t>d</a:t>
            </a:r>
            <a:r>
              <a:rPr lang="en-US" altLang="zh-CN" sz="2800" b="1" dirty="0"/>
              <a:t>′</a:t>
            </a:r>
            <a:r>
              <a:rPr lang="zh-CN" altLang="en-US" sz="2800" b="1" dirty="0"/>
              <a:t>就叫作</a:t>
            </a:r>
            <a:r>
              <a:rPr lang="zh-CN" altLang="en-US" sz="2800" b="1" dirty="0">
                <a:solidFill>
                  <a:srgbClr val="FF0000"/>
                </a:solidFill>
              </a:rPr>
              <a:t>相干长度</a:t>
            </a:r>
            <a:r>
              <a:rPr lang="en-US" altLang="zh-CN" sz="2800" b="1" i="1"/>
              <a:t>, </a:t>
            </a:r>
            <a:r>
              <a:rPr lang="zh-CN" altLang="en-US" sz="2800" b="1" dirty="0"/>
              <a:t>用</a:t>
            </a:r>
            <a:r>
              <a:rPr lang="en-US" altLang="zh-CN" sz="2800" b="1" i="1"/>
              <a:t>L</a:t>
            </a:r>
            <a:r>
              <a:rPr lang="en-US" altLang="zh-CN" sz="2800" b="1" baseline="-25000"/>
              <a:t>m</a:t>
            </a:r>
            <a:r>
              <a:rPr lang="en-US" altLang="zh-CN" sz="2800" b="1" dirty="0"/>
              <a:t> </a:t>
            </a:r>
            <a:r>
              <a:rPr lang="zh-CN" altLang="en-US" sz="2800" b="1" dirty="0"/>
              <a:t>表示</a:t>
            </a:r>
            <a:r>
              <a:rPr lang="en-US" altLang="zh-CN" sz="2800" b="1" i="1"/>
              <a:t>.</a:t>
            </a:r>
            <a:r>
              <a:rPr lang="zh-CN" altLang="en-US" sz="2800" b="1" dirty="0"/>
              <a:t>相干长度除以光速</a:t>
            </a:r>
            <a:r>
              <a:rPr lang="en-US" altLang="zh-CN" sz="2800" b="1" i="1"/>
              <a:t>c, </a:t>
            </a:r>
            <a:r>
              <a:rPr lang="zh-CN" altLang="en-US" sz="2800" b="1" dirty="0"/>
              <a:t>是光走过这段长度所需的时间</a:t>
            </a:r>
            <a:r>
              <a:rPr lang="en-US" altLang="zh-CN" sz="2800" b="1" i="1"/>
              <a:t>, </a:t>
            </a:r>
            <a:r>
              <a:rPr lang="zh-CN" altLang="en-US" sz="2800" b="1" dirty="0"/>
              <a:t>称为</a:t>
            </a:r>
            <a:r>
              <a:rPr lang="zh-CN" altLang="en-US" sz="2800" b="1" dirty="0">
                <a:solidFill>
                  <a:srgbClr val="FF0000"/>
                </a:solidFill>
              </a:rPr>
              <a:t>相干时间</a:t>
            </a:r>
            <a:r>
              <a:rPr lang="zh-CN" altLang="en-US" sz="2800" b="1" i="1" dirty="0"/>
              <a:t>。</a:t>
            </a:r>
            <a:endParaRPr lang="zh-CN" altLang="en-US" sz="2800" b="1" dirty="0"/>
          </a:p>
          <a:p>
            <a:endParaRPr lang="zh-CN" altLang="en-US" sz="2800" b="1" dirty="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164715" y="80645"/>
            <a:ext cx="4014470" cy="521970"/>
          </a:xfrm>
          <a:prstGeom prst="rect">
            <a:avLst/>
          </a:prstGeom>
          <a:noFill/>
        </p:spPr>
        <p:txBody>
          <a:bodyPr wrap="square" rtlCol="0" anchor="t">
            <a:spAutoFit/>
            <a:scene3d>
              <a:camera prst="orthographicFront"/>
              <a:lightRig rig="threePt" dir="t"/>
            </a:scene3d>
          </a:bodyPr>
          <a:p>
            <a:r>
              <a:rPr lang="zh-CN" altLang="en-US" sz="2800" b="1" dirty="0">
                <a:solidFill>
                  <a:schemeClr val="tx1"/>
                </a:solidFill>
                <a:effectLst>
                  <a:outerShdw blurRad="38100" dist="19050" dir="2700000" algn="tl" rotWithShape="0">
                    <a:schemeClr val="dk1">
                      <a:alpha val="40000"/>
                    </a:schemeClr>
                  </a:outerShdw>
                </a:effectLst>
                <a:sym typeface="+mn-ea"/>
              </a:rPr>
              <a:t>迈克耳逊干涉仪的调节</a:t>
            </a:r>
            <a:endParaRPr lang="zh-CN" altLang="en-US" sz="2800" b="1" dirty="0">
              <a:solidFill>
                <a:schemeClr val="tx1"/>
              </a:solidFill>
              <a:effectLst>
                <a:outerShdw blurRad="38100" dist="19050" dir="2700000" algn="tl" rotWithShape="0">
                  <a:schemeClr val="dk1">
                    <a:alpha val="40000"/>
                  </a:schemeClr>
                </a:outerShdw>
              </a:effectLst>
              <a:sym typeface="+mn-ea"/>
            </a:endParaRPr>
          </a:p>
        </p:txBody>
      </p:sp>
      <p:sp>
        <p:nvSpPr>
          <p:cNvPr id="18435" name="文本占位符 18434"/>
          <p:cNvSpPr>
            <a:spLocks noGrp="1"/>
          </p:cNvSpPr>
          <p:nvPr>
            <p:ph type="body" idx="1"/>
          </p:nvPr>
        </p:nvSpPr>
        <p:spPr>
          <a:xfrm>
            <a:off x="107315" y="602615"/>
            <a:ext cx="8540750" cy="5427345"/>
          </a:xfrm>
          <a:noFill/>
        </p:spPr>
        <p:txBody>
          <a:bodyPr/>
          <a:p>
            <a:pPr>
              <a:buNone/>
            </a:pPr>
            <a:r>
              <a:rPr lang="en-US" altLang="zh-CN" sz="2000" dirty="0">
                <a:solidFill>
                  <a:srgbClr val="000000"/>
                </a:solidFill>
              </a:rPr>
              <a:t>1</a:t>
            </a:r>
            <a:r>
              <a:rPr lang="zh-CN" altLang="en-US" sz="2000" dirty="0">
                <a:solidFill>
                  <a:srgbClr val="000000"/>
                </a:solidFill>
              </a:rPr>
              <a:t>、</a:t>
            </a:r>
            <a:r>
              <a:rPr lang="zh-CN" altLang="en-US" sz="2000" b="1" dirty="0">
                <a:solidFill>
                  <a:srgbClr val="000000"/>
                </a:solidFill>
              </a:rPr>
              <a:t>光源的调节</a:t>
            </a:r>
            <a:endParaRPr lang="zh-CN" altLang="en-US" sz="2000" b="1" dirty="0">
              <a:solidFill>
                <a:srgbClr val="000000"/>
              </a:solidFill>
            </a:endParaRPr>
          </a:p>
          <a:p>
            <a:pPr>
              <a:buNone/>
            </a:pPr>
            <a:r>
              <a:rPr lang="zh-CN" altLang="en-US" sz="2000" b="1" dirty="0">
                <a:solidFill>
                  <a:srgbClr val="000000"/>
                </a:solidFill>
              </a:rPr>
              <a:t>       放置好激光使光源和分光板</a:t>
            </a:r>
            <a:r>
              <a:rPr lang="en-US" altLang="zh-CN" sz="2000" b="1" dirty="0">
                <a:solidFill>
                  <a:srgbClr val="000000"/>
                </a:solidFill>
              </a:rPr>
              <a:t>G1</a:t>
            </a:r>
            <a:r>
              <a:rPr lang="zh-CN" altLang="en-US" sz="2000" b="1" dirty="0">
                <a:solidFill>
                  <a:srgbClr val="000000"/>
                </a:solidFill>
              </a:rPr>
              <a:t>、补偿板</a:t>
            </a:r>
            <a:r>
              <a:rPr lang="en-US" altLang="zh-CN" sz="2000" b="1" dirty="0">
                <a:solidFill>
                  <a:srgbClr val="000000"/>
                </a:solidFill>
              </a:rPr>
              <a:t>G2</a:t>
            </a:r>
            <a:r>
              <a:rPr lang="zh-CN" altLang="en-US" sz="2000" b="1" dirty="0">
                <a:solidFill>
                  <a:srgbClr val="000000"/>
                </a:solidFill>
              </a:rPr>
              <a:t>及反射镜</a:t>
            </a:r>
            <a:r>
              <a:rPr lang="en-US" altLang="zh-CN" sz="2000" b="1" dirty="0">
                <a:solidFill>
                  <a:srgbClr val="000000"/>
                </a:solidFill>
              </a:rPr>
              <a:t>M2</a:t>
            </a:r>
            <a:r>
              <a:rPr lang="zh-CN" altLang="en-US" sz="2000" b="1" dirty="0">
                <a:solidFill>
                  <a:srgbClr val="000000"/>
                </a:solidFill>
              </a:rPr>
              <a:t>中心大致等高，且三者连线大致垂直于</a:t>
            </a:r>
            <a:r>
              <a:rPr lang="en-US" altLang="zh-CN" sz="2000" b="1" dirty="0">
                <a:solidFill>
                  <a:srgbClr val="000000"/>
                </a:solidFill>
              </a:rPr>
              <a:t>M2</a:t>
            </a:r>
            <a:r>
              <a:rPr lang="zh-CN" altLang="en-US" sz="2000" b="1" dirty="0">
                <a:solidFill>
                  <a:srgbClr val="000000"/>
                </a:solidFill>
              </a:rPr>
              <a:t>镜。适当调节光源及扩束透镜的位置使得视野可看到均匀的亮斑。</a:t>
            </a:r>
            <a:endParaRPr lang="zh-CN" altLang="en-US" sz="2000" b="1" dirty="0">
              <a:solidFill>
                <a:srgbClr val="000000"/>
              </a:solidFill>
            </a:endParaRPr>
          </a:p>
          <a:p>
            <a:pPr>
              <a:buNone/>
            </a:pPr>
            <a:r>
              <a:rPr lang="en-US" altLang="zh-CN" sz="2000" b="1" dirty="0">
                <a:solidFill>
                  <a:srgbClr val="000000"/>
                </a:solidFill>
              </a:rPr>
              <a:t>2</a:t>
            </a:r>
            <a:r>
              <a:rPr lang="zh-CN" altLang="en-US" sz="2000" b="1" dirty="0">
                <a:solidFill>
                  <a:srgbClr val="000000"/>
                </a:solidFill>
              </a:rPr>
              <a:t>、等倾干涉条纹的调节</a:t>
            </a:r>
            <a:endParaRPr lang="zh-CN" altLang="en-US" sz="2000" b="1" dirty="0">
              <a:solidFill>
                <a:srgbClr val="000000"/>
              </a:solidFill>
            </a:endParaRPr>
          </a:p>
          <a:p>
            <a:pPr>
              <a:buNone/>
            </a:pPr>
            <a:r>
              <a:rPr lang="en-US" altLang="zh-CN" sz="2000" b="1" dirty="0">
                <a:solidFill>
                  <a:srgbClr val="000000"/>
                </a:solidFill>
              </a:rPr>
              <a:t>1</a:t>
            </a:r>
            <a:r>
              <a:rPr lang="en-US" altLang="zh-CN" sz="2000" b="1" dirty="0">
                <a:solidFill>
                  <a:srgbClr val="000000"/>
                </a:solidFill>
                <a:sym typeface="+mn-ea"/>
              </a:rPr>
              <a:t>)  </a:t>
            </a:r>
            <a:r>
              <a:rPr lang="zh-CN" altLang="en-US" sz="2000" b="1" dirty="0">
                <a:solidFill>
                  <a:srgbClr val="000000"/>
                </a:solidFill>
              </a:rPr>
              <a:t>转动粗动手轮，尽量使</a:t>
            </a:r>
            <a:r>
              <a:rPr lang="en-US" altLang="zh-CN" sz="2000" b="1" dirty="0">
                <a:solidFill>
                  <a:srgbClr val="000000"/>
                </a:solidFill>
              </a:rPr>
              <a:t>M1</a:t>
            </a:r>
            <a:r>
              <a:rPr lang="zh-CN" altLang="en-US" sz="2000" b="1" dirty="0">
                <a:solidFill>
                  <a:srgbClr val="000000"/>
                </a:solidFill>
              </a:rPr>
              <a:t>、</a:t>
            </a:r>
            <a:r>
              <a:rPr lang="en-US" altLang="zh-CN" sz="2000" b="1" dirty="0">
                <a:solidFill>
                  <a:srgbClr val="000000"/>
                </a:solidFill>
              </a:rPr>
              <a:t>M2</a:t>
            </a:r>
            <a:r>
              <a:rPr lang="zh-CN" altLang="en-US" sz="2000" b="1" dirty="0">
                <a:solidFill>
                  <a:srgbClr val="000000"/>
                </a:solidFill>
              </a:rPr>
              <a:t>距分光板后表面的距离相等。</a:t>
            </a:r>
            <a:endParaRPr lang="zh-CN" altLang="en-US" sz="2000" b="1" dirty="0">
              <a:solidFill>
                <a:srgbClr val="000000"/>
              </a:solidFill>
            </a:endParaRPr>
          </a:p>
          <a:p>
            <a:pPr marL="609600" indent="-609600">
              <a:lnSpc>
                <a:spcPct val="80000"/>
              </a:lnSpc>
              <a:buNone/>
            </a:pPr>
            <a:r>
              <a:rPr lang="en-US" altLang="zh-CN" sz="2000" b="1" dirty="0">
                <a:solidFill>
                  <a:srgbClr val="000000"/>
                </a:solidFill>
                <a:sym typeface="+mn-ea"/>
              </a:rPr>
              <a:t>2)  </a:t>
            </a:r>
            <a:r>
              <a:rPr lang="zh-CN" altLang="en-US" sz="2000" b="1" dirty="0">
                <a:solidFill>
                  <a:srgbClr val="000000"/>
                </a:solidFill>
                <a:sym typeface="+mn-ea"/>
              </a:rPr>
              <a:t>在扩束透镜和分光板之间，调整</a:t>
            </a:r>
            <a:r>
              <a:rPr lang="en-US" altLang="zh-CN" sz="2000" b="1" dirty="0">
                <a:solidFill>
                  <a:srgbClr val="000000"/>
                </a:solidFill>
                <a:sym typeface="+mn-ea"/>
              </a:rPr>
              <a:t>M1</a:t>
            </a:r>
            <a:r>
              <a:rPr lang="zh-CN" altLang="en-US" sz="2000" b="1" dirty="0">
                <a:solidFill>
                  <a:srgbClr val="000000"/>
                </a:solidFill>
                <a:sym typeface="+mn-ea"/>
              </a:rPr>
              <a:t>反射镜（或</a:t>
            </a:r>
            <a:r>
              <a:rPr lang="en-US" altLang="zh-CN" sz="2000" b="1" dirty="0">
                <a:solidFill>
                  <a:srgbClr val="000000"/>
                </a:solidFill>
                <a:sym typeface="+mn-ea"/>
              </a:rPr>
              <a:t>M2</a:t>
            </a:r>
            <a:r>
              <a:rPr lang="zh-CN" altLang="en-US" sz="2000" b="1" dirty="0">
                <a:solidFill>
                  <a:srgbClr val="000000"/>
                </a:solidFill>
                <a:sym typeface="+mn-ea"/>
              </a:rPr>
              <a:t>反射镜）镜后螺丝，使笔尖</a:t>
            </a:r>
            <a:r>
              <a:rPr lang="en-US" altLang="zh-CN" sz="2000" b="1" dirty="0">
                <a:solidFill>
                  <a:srgbClr val="000000"/>
                </a:solidFill>
                <a:sym typeface="+mn-ea"/>
              </a:rPr>
              <a:t>2</a:t>
            </a:r>
            <a:r>
              <a:rPr lang="zh-CN" altLang="en-US" sz="2000" b="1" dirty="0">
                <a:solidFill>
                  <a:srgbClr val="000000"/>
                </a:solidFill>
                <a:sym typeface="+mn-ea"/>
              </a:rPr>
              <a:t>个投影重合，即可观察到等厚条纹。</a:t>
            </a:r>
            <a:endParaRPr lang="zh-CN" altLang="en-US" sz="2000" b="1" dirty="0">
              <a:solidFill>
                <a:srgbClr val="000000"/>
              </a:solidFill>
            </a:endParaRPr>
          </a:p>
          <a:p>
            <a:pPr marL="609600" indent="-609600">
              <a:lnSpc>
                <a:spcPct val="80000"/>
              </a:lnSpc>
              <a:buNone/>
            </a:pPr>
            <a:r>
              <a:rPr lang="zh-CN" altLang="en-US" sz="2000" b="1" dirty="0">
                <a:solidFill>
                  <a:srgbClr val="000000"/>
                </a:solidFill>
                <a:sym typeface="+mn-ea"/>
              </a:rPr>
              <a:t> </a:t>
            </a:r>
            <a:r>
              <a:rPr lang="en-US" altLang="zh-CN" sz="2000" b="1" dirty="0">
                <a:solidFill>
                  <a:srgbClr val="000000"/>
                </a:solidFill>
                <a:sym typeface="+mn-ea"/>
              </a:rPr>
              <a:t>3)  </a:t>
            </a:r>
            <a:r>
              <a:rPr lang="zh-CN" altLang="en-US" sz="2000" b="1" dirty="0">
                <a:solidFill>
                  <a:srgbClr val="000000"/>
                </a:solidFill>
                <a:sym typeface="+mn-ea"/>
              </a:rPr>
              <a:t>调整</a:t>
            </a:r>
            <a:r>
              <a:rPr lang="en-US" altLang="zh-CN" sz="2000" b="1" dirty="0">
                <a:solidFill>
                  <a:srgbClr val="000000"/>
                </a:solidFill>
                <a:sym typeface="+mn-ea"/>
              </a:rPr>
              <a:t>M2</a:t>
            </a:r>
            <a:r>
              <a:rPr lang="zh-CN" altLang="en-US" sz="2000" b="1" dirty="0">
                <a:solidFill>
                  <a:srgbClr val="000000"/>
                </a:solidFill>
                <a:sym typeface="+mn-ea"/>
              </a:rPr>
              <a:t>反射镜微调螺丝，使条纹变粗、弯曲，直至成圆环形。若条纹对比度（反衬度）下降，可略微调整丝杆，移动</a:t>
            </a:r>
            <a:r>
              <a:rPr lang="en-US" altLang="zh-CN" sz="2000" b="1" dirty="0">
                <a:solidFill>
                  <a:srgbClr val="000000"/>
                </a:solidFill>
                <a:sym typeface="+mn-ea"/>
              </a:rPr>
              <a:t>M1</a:t>
            </a:r>
            <a:r>
              <a:rPr lang="zh-CN" altLang="en-US" sz="2000" b="1" dirty="0">
                <a:solidFill>
                  <a:srgbClr val="000000"/>
                </a:solidFill>
                <a:sym typeface="+mn-ea"/>
              </a:rPr>
              <a:t>反射镜，使条纹对比度改善。</a:t>
            </a:r>
            <a:endParaRPr lang="zh-CN" altLang="en-US" sz="2000" b="1" dirty="0">
              <a:solidFill>
                <a:srgbClr val="000000"/>
              </a:solidFill>
            </a:endParaRPr>
          </a:p>
          <a:p>
            <a:pPr marL="609600" indent="-609600">
              <a:lnSpc>
                <a:spcPct val="80000"/>
              </a:lnSpc>
              <a:buNone/>
            </a:pPr>
            <a:r>
              <a:rPr lang="zh-CN" altLang="en-US" sz="2000" b="1" dirty="0">
                <a:solidFill>
                  <a:srgbClr val="000000"/>
                </a:solidFill>
                <a:sym typeface="+mn-ea"/>
              </a:rPr>
              <a:t> </a:t>
            </a:r>
            <a:r>
              <a:rPr lang="en-US" altLang="zh-CN" sz="2000" b="1" dirty="0">
                <a:solidFill>
                  <a:srgbClr val="000000"/>
                </a:solidFill>
                <a:sym typeface="+mn-ea"/>
              </a:rPr>
              <a:t>4)  </a:t>
            </a:r>
            <a:r>
              <a:rPr lang="zh-CN" altLang="en-US" sz="2000" b="1" dirty="0">
                <a:solidFill>
                  <a:srgbClr val="000000"/>
                </a:solidFill>
                <a:sym typeface="+mn-ea"/>
              </a:rPr>
              <a:t>上下晃动眼睛调节</a:t>
            </a:r>
            <a:r>
              <a:rPr lang="en-US" altLang="zh-CN" sz="2000" b="1" dirty="0">
                <a:solidFill>
                  <a:srgbClr val="000000"/>
                </a:solidFill>
                <a:sym typeface="+mn-ea"/>
              </a:rPr>
              <a:t>M2</a:t>
            </a:r>
            <a:r>
              <a:rPr lang="zh-CN" altLang="en-US" sz="2000" b="1" dirty="0">
                <a:solidFill>
                  <a:srgbClr val="000000"/>
                </a:solidFill>
                <a:sym typeface="+mn-ea"/>
              </a:rPr>
              <a:t>反射镜的垂直拉簧微调螺丝，左右晃动眼睛调节</a:t>
            </a:r>
            <a:r>
              <a:rPr lang="en-US" altLang="zh-CN" sz="2000" b="1" dirty="0">
                <a:solidFill>
                  <a:srgbClr val="000000"/>
                </a:solidFill>
                <a:sym typeface="+mn-ea"/>
              </a:rPr>
              <a:t>M2</a:t>
            </a:r>
            <a:r>
              <a:rPr lang="zh-CN" altLang="en-US" sz="2000" b="1" dirty="0">
                <a:solidFill>
                  <a:srgbClr val="000000"/>
                </a:solidFill>
                <a:sym typeface="+mn-ea"/>
              </a:rPr>
              <a:t>反射镜的水平拉簧微调螺丝，反复细致地调节，使圆环形等倾条纹大小不因观察位置而变（即无吞吐现象）为止。</a:t>
            </a:r>
            <a:endParaRPr lang="zh-CN" altLang="en-US" sz="2000" b="1" dirty="0">
              <a:solidFill>
                <a:srgbClr val="000000"/>
              </a:solidFill>
            </a:endParaRPr>
          </a:p>
          <a:p>
            <a:pPr marL="609600" indent="-609600">
              <a:lnSpc>
                <a:spcPct val="80000"/>
              </a:lnSpc>
              <a:buNone/>
            </a:pPr>
            <a:r>
              <a:rPr lang="zh-CN" altLang="en-US" sz="2000" b="1" dirty="0">
                <a:solidFill>
                  <a:srgbClr val="000000"/>
                </a:solidFill>
                <a:sym typeface="+mn-ea"/>
              </a:rPr>
              <a:t> </a:t>
            </a:r>
            <a:r>
              <a:rPr lang="en-US" altLang="zh-CN" sz="2000" b="1" dirty="0">
                <a:solidFill>
                  <a:srgbClr val="000000"/>
                </a:solidFill>
                <a:sym typeface="+mn-ea"/>
              </a:rPr>
              <a:t>5)  </a:t>
            </a:r>
            <a:r>
              <a:rPr lang="zh-CN" altLang="en-US" sz="2000" b="1" dirty="0">
                <a:solidFill>
                  <a:srgbClr val="000000"/>
                </a:solidFill>
                <a:sym typeface="+mn-ea"/>
              </a:rPr>
              <a:t>测量前应转动微调手轮，移动</a:t>
            </a:r>
            <a:r>
              <a:rPr lang="en-US" altLang="zh-CN" sz="2000" b="1" dirty="0">
                <a:solidFill>
                  <a:srgbClr val="000000"/>
                </a:solidFill>
                <a:sym typeface="+mn-ea"/>
              </a:rPr>
              <a:t>M1</a:t>
            </a:r>
            <a:r>
              <a:rPr lang="zh-CN" altLang="en-US" sz="2000" b="1" dirty="0">
                <a:solidFill>
                  <a:srgbClr val="000000"/>
                </a:solidFill>
                <a:sym typeface="+mn-ea"/>
              </a:rPr>
              <a:t>反射镜，观察等倾条纹的变化情况。选择合适一段区间，以利完成测量。</a:t>
            </a:r>
            <a:r>
              <a:rPr lang="zh-CN" altLang="en-US" sz="2000" dirty="0">
                <a:solidFill>
                  <a:srgbClr val="000000"/>
                </a:solidFill>
                <a:sym typeface="+mn-ea"/>
              </a:rPr>
              <a:t> </a:t>
            </a:r>
            <a:endParaRPr lang="zh-CN" altLang="en-US" sz="2000">
              <a:solidFill>
                <a:srgbClr val="000000"/>
              </a:solidFill>
            </a:endParaRPr>
          </a:p>
          <a:p>
            <a:pPr>
              <a:buNone/>
            </a:pPr>
            <a:endParaRPr lang="zh-CN" altLang="en-US" sz="2000" b="1" dirty="0">
              <a:solidFill>
                <a:srgbClr val="000000"/>
              </a:solidFill>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2" name="文本框 160771"/>
          <p:cNvSpPr txBox="1"/>
          <p:nvPr/>
        </p:nvSpPr>
        <p:spPr>
          <a:xfrm>
            <a:off x="0" y="838200"/>
            <a:ext cx="4953000" cy="457200"/>
          </a:xfrm>
          <a:prstGeom prst="rect">
            <a:avLst/>
          </a:prstGeom>
          <a:noFill/>
          <a:ln w="9525">
            <a:noFill/>
          </a:ln>
        </p:spPr>
        <p:txBody>
          <a:bodyPr>
            <a:spAutoFit/>
          </a:bodyPr>
          <a:p>
            <a:pPr>
              <a:spcBef>
                <a:spcPct val="50000"/>
              </a:spcBef>
            </a:pPr>
            <a:r>
              <a:rPr lang="zh-CN" altLang="en-US" b="1" dirty="0">
                <a:solidFill>
                  <a:schemeClr val="tx1"/>
                </a:solidFill>
                <a:latin typeface="Arial" panose="020B0604020202020204" pitchFamily="34" charset="0"/>
                <a:ea typeface="华文楷体" pitchFamily="2" charset="-122"/>
              </a:rPr>
              <a:t>迈克尔逊干涉仪的读数系统</a:t>
            </a:r>
            <a:endParaRPr lang="zh-CN" altLang="en-US" b="1">
              <a:solidFill>
                <a:schemeClr val="tx1"/>
              </a:solidFill>
              <a:latin typeface="Arial" panose="020B0604020202020204" pitchFamily="34" charset="0"/>
              <a:ea typeface="华文楷体" pitchFamily="2" charset="-122"/>
            </a:endParaRPr>
          </a:p>
        </p:txBody>
      </p:sp>
      <p:sp>
        <p:nvSpPr>
          <p:cNvPr id="160773" name="文本框 160772"/>
          <p:cNvSpPr txBox="1"/>
          <p:nvPr/>
        </p:nvSpPr>
        <p:spPr>
          <a:xfrm>
            <a:off x="1295400" y="4495800"/>
            <a:ext cx="762000" cy="396875"/>
          </a:xfrm>
          <a:prstGeom prst="rect">
            <a:avLst/>
          </a:prstGeom>
          <a:noFill/>
          <a:ln w="9525">
            <a:noFill/>
          </a:ln>
        </p:spPr>
        <p:txBody>
          <a:bodyPr>
            <a:spAutoFit/>
          </a:bodyPr>
          <a:p>
            <a:pPr>
              <a:spcBef>
                <a:spcPct val="50000"/>
              </a:spcBef>
            </a:pPr>
            <a:r>
              <a:rPr lang="zh-CN" altLang="en-US" sz="2000" b="1" dirty="0">
                <a:solidFill>
                  <a:schemeClr val="accent2"/>
                </a:solidFill>
                <a:latin typeface="Arial" panose="020B0604020202020204" pitchFamily="34" charset="0"/>
                <a:ea typeface="宋体" panose="02010600030101010101" pitchFamily="2" charset="-122"/>
              </a:rPr>
              <a:t>主尺</a:t>
            </a:r>
            <a:endParaRPr lang="zh-CN" altLang="en-US" sz="2000" b="1">
              <a:solidFill>
                <a:schemeClr val="accent2"/>
              </a:solidFill>
              <a:latin typeface="Arial" panose="020B0604020202020204" pitchFamily="34" charset="0"/>
              <a:ea typeface="宋体" panose="02010600030101010101" pitchFamily="2" charset="-122"/>
            </a:endParaRPr>
          </a:p>
        </p:txBody>
      </p:sp>
      <p:sp>
        <p:nvSpPr>
          <p:cNvPr id="160774" name="文本框 160773"/>
          <p:cNvSpPr txBox="1"/>
          <p:nvPr/>
        </p:nvSpPr>
        <p:spPr>
          <a:xfrm>
            <a:off x="3657600" y="4191000"/>
            <a:ext cx="2362200" cy="396875"/>
          </a:xfrm>
          <a:prstGeom prst="rect">
            <a:avLst/>
          </a:prstGeom>
          <a:noFill/>
          <a:ln w="9525">
            <a:noFill/>
          </a:ln>
        </p:spPr>
        <p:txBody>
          <a:bodyPr>
            <a:spAutoFit/>
          </a:bodyPr>
          <a:p>
            <a:pPr>
              <a:spcBef>
                <a:spcPct val="50000"/>
              </a:spcBef>
            </a:pPr>
            <a:r>
              <a:rPr lang="zh-CN" altLang="en-US" sz="2000" b="1" dirty="0">
                <a:solidFill>
                  <a:schemeClr val="accent2"/>
                </a:solidFill>
                <a:latin typeface="Arial" panose="020B0604020202020204" pitchFamily="34" charset="0"/>
                <a:ea typeface="宋体" panose="02010600030101010101" pitchFamily="2" charset="-122"/>
              </a:rPr>
              <a:t>粗动手轮读数窗口</a:t>
            </a:r>
            <a:endParaRPr lang="zh-CN" altLang="en-US" sz="2000" b="1">
              <a:solidFill>
                <a:schemeClr val="accent2"/>
              </a:solidFill>
              <a:latin typeface="Arial" panose="020B0604020202020204" pitchFamily="34" charset="0"/>
              <a:ea typeface="宋体" panose="02010600030101010101" pitchFamily="2" charset="-122"/>
            </a:endParaRPr>
          </a:p>
        </p:txBody>
      </p:sp>
      <p:sp>
        <p:nvSpPr>
          <p:cNvPr id="160775" name="文本框 160774"/>
          <p:cNvSpPr txBox="1"/>
          <p:nvPr/>
        </p:nvSpPr>
        <p:spPr>
          <a:xfrm>
            <a:off x="7086600" y="4419600"/>
            <a:ext cx="1295400" cy="396875"/>
          </a:xfrm>
          <a:prstGeom prst="rect">
            <a:avLst/>
          </a:prstGeom>
          <a:noFill/>
          <a:ln w="9525">
            <a:noFill/>
          </a:ln>
        </p:spPr>
        <p:txBody>
          <a:bodyPr>
            <a:spAutoFit/>
          </a:bodyPr>
          <a:p>
            <a:pPr algn="l">
              <a:spcBef>
                <a:spcPct val="50000"/>
              </a:spcBef>
            </a:pPr>
            <a:r>
              <a:rPr lang="zh-CN" altLang="en-US" sz="2000" b="1" dirty="0">
                <a:solidFill>
                  <a:schemeClr val="accent2"/>
                </a:solidFill>
                <a:latin typeface="Arial" panose="020B0604020202020204" pitchFamily="34" charset="0"/>
                <a:ea typeface="宋体" panose="02010600030101010101" pitchFamily="2" charset="-122"/>
              </a:rPr>
              <a:t>微动手轮</a:t>
            </a:r>
            <a:endParaRPr lang="zh-CN" altLang="en-US" sz="2000" b="1">
              <a:solidFill>
                <a:schemeClr val="accent2"/>
              </a:solidFill>
              <a:latin typeface="Arial" panose="020B0604020202020204" pitchFamily="34" charset="0"/>
              <a:ea typeface="宋体" panose="02010600030101010101" pitchFamily="2" charset="-122"/>
            </a:endParaRPr>
          </a:p>
        </p:txBody>
      </p:sp>
      <p:sp>
        <p:nvSpPr>
          <p:cNvPr id="160776" name="文本框 160775"/>
          <p:cNvSpPr txBox="1"/>
          <p:nvPr/>
        </p:nvSpPr>
        <p:spPr>
          <a:xfrm>
            <a:off x="914400" y="5805488"/>
            <a:ext cx="7772400" cy="519112"/>
          </a:xfrm>
          <a:prstGeom prst="rect">
            <a:avLst/>
          </a:prstGeom>
          <a:solidFill>
            <a:srgbClr val="FFCC00"/>
          </a:solidFill>
          <a:ln w="9525">
            <a:noFill/>
          </a:ln>
        </p:spPr>
        <p:txBody>
          <a:bodyPr>
            <a:spAutoFit/>
          </a:bodyPr>
          <a:p>
            <a:pPr>
              <a:spcBef>
                <a:spcPct val="50000"/>
              </a:spcBef>
            </a:pPr>
            <a:r>
              <a:rPr lang="en-US" altLang="zh-CN" sz="2800" b="1" dirty="0">
                <a:solidFill>
                  <a:schemeClr val="tx1"/>
                </a:solidFill>
                <a:latin typeface="宋体" panose="02010600030101010101" pitchFamily="2" charset="-122"/>
                <a:ea typeface="宋体" panose="02010600030101010101" pitchFamily="2" charset="-122"/>
              </a:rPr>
              <a:t>33</a:t>
            </a:r>
            <a:r>
              <a:rPr lang="zh-CN" altLang="en-US" sz="2800" b="1" dirty="0">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宋体" panose="02010600030101010101" pitchFamily="2" charset="-122"/>
                <a:ea typeface="宋体" panose="02010600030101010101" pitchFamily="2" charset="-122"/>
              </a:rPr>
              <a:t>0.52</a:t>
            </a:r>
            <a:r>
              <a:rPr lang="zh-CN" altLang="en-US" sz="2800" b="1" dirty="0">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宋体" panose="02010600030101010101" pitchFamily="2" charset="-122"/>
                <a:ea typeface="宋体" panose="02010600030101010101" pitchFamily="2" charset="-122"/>
              </a:rPr>
              <a:t>0.00246</a:t>
            </a:r>
            <a:r>
              <a:rPr lang="zh-CN" altLang="en-US" sz="2800" b="1" dirty="0">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33.52246mm</a:t>
            </a:r>
            <a:endParaRPr lang="en-US" altLang="zh-CN" sz="2800" b="1">
              <a:solidFill>
                <a:schemeClr val="tx1"/>
              </a:solidFill>
              <a:latin typeface="宋体" panose="02010600030101010101" pitchFamily="2" charset="-122"/>
              <a:ea typeface="宋体" panose="02010600030101010101" pitchFamily="2" charset="-122"/>
            </a:endParaRPr>
          </a:p>
        </p:txBody>
      </p:sp>
      <p:pic>
        <p:nvPicPr>
          <p:cNvPr id="160777" name="图片 160776" descr="DSCN1210"/>
          <p:cNvPicPr>
            <a:picLocks noChangeAspect="1"/>
          </p:cNvPicPr>
          <p:nvPr/>
        </p:nvPicPr>
        <p:blipFill>
          <a:blip r:embed="rId1"/>
          <a:stretch>
            <a:fillRect/>
          </a:stretch>
        </p:blipFill>
        <p:spPr>
          <a:xfrm>
            <a:off x="304800" y="1981200"/>
            <a:ext cx="2971800" cy="2425700"/>
          </a:xfrm>
          <a:prstGeom prst="rect">
            <a:avLst/>
          </a:prstGeom>
          <a:noFill/>
          <a:ln w="9525">
            <a:noFill/>
          </a:ln>
        </p:spPr>
      </p:pic>
      <p:pic>
        <p:nvPicPr>
          <p:cNvPr id="160778" name="图片 160777" descr="DSCN1205"/>
          <p:cNvPicPr>
            <a:picLocks noChangeAspect="1"/>
          </p:cNvPicPr>
          <p:nvPr/>
        </p:nvPicPr>
        <p:blipFill>
          <a:blip r:embed="rId2"/>
          <a:stretch>
            <a:fillRect/>
          </a:stretch>
        </p:blipFill>
        <p:spPr>
          <a:xfrm>
            <a:off x="6553200" y="1828800"/>
            <a:ext cx="2085975" cy="2438400"/>
          </a:xfrm>
          <a:prstGeom prst="rect">
            <a:avLst/>
          </a:prstGeom>
          <a:noFill/>
          <a:ln w="9525">
            <a:noFill/>
          </a:ln>
        </p:spPr>
      </p:pic>
      <p:pic>
        <p:nvPicPr>
          <p:cNvPr id="160779" name="图片 160778" descr="DSCN1202"/>
          <p:cNvPicPr>
            <a:picLocks noChangeAspect="1"/>
          </p:cNvPicPr>
          <p:nvPr/>
        </p:nvPicPr>
        <p:blipFill>
          <a:blip r:embed="rId3"/>
          <a:stretch>
            <a:fillRect/>
          </a:stretch>
        </p:blipFill>
        <p:spPr>
          <a:xfrm>
            <a:off x="3581400" y="2057400"/>
            <a:ext cx="2667000" cy="1874838"/>
          </a:xfrm>
          <a:prstGeom prst="rect">
            <a:avLst/>
          </a:prstGeom>
          <a:noFill/>
          <a:ln w="9525">
            <a:noFill/>
          </a:ln>
        </p:spPr>
      </p:pic>
      <p:sp>
        <p:nvSpPr>
          <p:cNvPr id="160780" name="文本框 160779"/>
          <p:cNvSpPr txBox="1"/>
          <p:nvPr/>
        </p:nvSpPr>
        <p:spPr>
          <a:xfrm>
            <a:off x="609600" y="5029200"/>
            <a:ext cx="2133600" cy="457200"/>
          </a:xfrm>
          <a:prstGeom prst="rect">
            <a:avLst/>
          </a:prstGeom>
          <a:noFill/>
          <a:ln w="9525">
            <a:noFill/>
          </a:ln>
        </p:spPr>
        <p:txBody>
          <a:bodyPr>
            <a:spAutoFit/>
          </a:bodyPr>
          <a:p>
            <a:pPr marL="457200" indent="-96520" algn="l">
              <a:spcBef>
                <a:spcPct val="50000"/>
              </a:spcBef>
            </a:pPr>
            <a:r>
              <a:rPr lang="zh-CN" altLang="en-US" b="1" dirty="0">
                <a:solidFill>
                  <a:schemeClr val="tx1"/>
                </a:solidFill>
                <a:latin typeface="楷体_GB2312" panose="02010609030101010101" pitchFamily="49" charset="-122"/>
                <a:ea typeface="楷体_GB2312" panose="02010609030101010101" pitchFamily="49" charset="-122"/>
              </a:rPr>
              <a:t>分度值</a:t>
            </a:r>
            <a:r>
              <a:rPr lang="en-US" altLang="zh-CN" b="1">
                <a:solidFill>
                  <a:schemeClr val="tx1"/>
                </a:solidFill>
                <a:latin typeface="楷体_GB2312" panose="02010609030101010101" pitchFamily="49" charset="-122"/>
                <a:ea typeface="楷体_GB2312" panose="02010609030101010101" pitchFamily="49" charset="-122"/>
              </a:rPr>
              <a:t>1mm</a:t>
            </a:r>
            <a:endParaRPr lang="en-US" altLang="zh-CN" b="1">
              <a:solidFill>
                <a:schemeClr val="tx1"/>
              </a:solidFill>
              <a:latin typeface="楷体_GB2312" panose="02010609030101010101" pitchFamily="49" charset="-122"/>
              <a:ea typeface="楷体_GB2312" panose="02010609030101010101" pitchFamily="49" charset="-122"/>
            </a:endParaRPr>
          </a:p>
        </p:txBody>
      </p:sp>
      <p:sp>
        <p:nvSpPr>
          <p:cNvPr id="160781" name="文本框 160780"/>
          <p:cNvSpPr txBox="1"/>
          <p:nvPr/>
        </p:nvSpPr>
        <p:spPr>
          <a:xfrm>
            <a:off x="3581400" y="5029200"/>
            <a:ext cx="2667000" cy="457200"/>
          </a:xfrm>
          <a:prstGeom prst="rect">
            <a:avLst/>
          </a:prstGeom>
          <a:noFill/>
          <a:ln w="9525">
            <a:noFill/>
          </a:ln>
        </p:spPr>
        <p:txBody>
          <a:bodyPr>
            <a:spAutoFit/>
          </a:bodyPr>
          <a:p>
            <a:pPr marL="457200" indent="-96520" algn="l">
              <a:spcBef>
                <a:spcPct val="50000"/>
              </a:spcBef>
            </a:pPr>
            <a:r>
              <a:rPr lang="zh-CN" altLang="en-US" b="1" dirty="0">
                <a:solidFill>
                  <a:schemeClr val="tx1"/>
                </a:solidFill>
                <a:latin typeface="楷体_GB2312" panose="02010609030101010101" pitchFamily="49" charset="-122"/>
                <a:ea typeface="楷体_GB2312" panose="02010609030101010101" pitchFamily="49" charset="-122"/>
              </a:rPr>
              <a:t>分度值</a:t>
            </a:r>
            <a:r>
              <a:rPr lang="en-US" altLang="zh-CN" b="1">
                <a:solidFill>
                  <a:schemeClr val="tx1"/>
                </a:solidFill>
                <a:latin typeface="楷体_GB2312" panose="02010609030101010101" pitchFamily="49" charset="-122"/>
                <a:ea typeface="楷体_GB2312" panose="02010609030101010101" pitchFamily="49" charset="-122"/>
              </a:rPr>
              <a:t>10</a:t>
            </a:r>
            <a:r>
              <a:rPr lang="en-US" altLang="zh-CN" b="1" baseline="30000">
                <a:solidFill>
                  <a:schemeClr val="tx1"/>
                </a:solidFill>
                <a:latin typeface="楷体_GB2312" panose="02010609030101010101" pitchFamily="49" charset="-122"/>
                <a:ea typeface="楷体_GB2312" panose="02010609030101010101" pitchFamily="49" charset="-122"/>
              </a:rPr>
              <a:t>-2</a:t>
            </a:r>
            <a:r>
              <a:rPr lang="en-US" altLang="zh-CN" b="1">
                <a:solidFill>
                  <a:schemeClr val="tx1"/>
                </a:solidFill>
                <a:latin typeface="楷体_GB2312" panose="02010609030101010101" pitchFamily="49" charset="-122"/>
                <a:ea typeface="楷体_GB2312" panose="02010609030101010101" pitchFamily="49" charset="-122"/>
              </a:rPr>
              <a:t>mm</a:t>
            </a:r>
            <a:endParaRPr lang="en-US" altLang="zh-CN" b="1">
              <a:solidFill>
                <a:schemeClr val="tx1"/>
              </a:solidFill>
              <a:latin typeface="楷体_GB2312" panose="02010609030101010101" pitchFamily="49" charset="-122"/>
              <a:ea typeface="楷体_GB2312" panose="02010609030101010101" pitchFamily="49" charset="-122"/>
            </a:endParaRPr>
          </a:p>
        </p:txBody>
      </p:sp>
      <p:sp>
        <p:nvSpPr>
          <p:cNvPr id="160782" name="文本框 160781"/>
          <p:cNvSpPr txBox="1"/>
          <p:nvPr/>
        </p:nvSpPr>
        <p:spPr>
          <a:xfrm>
            <a:off x="6096000" y="4892675"/>
            <a:ext cx="2895600" cy="822325"/>
          </a:xfrm>
          <a:prstGeom prst="rect">
            <a:avLst/>
          </a:prstGeom>
          <a:noFill/>
          <a:ln w="9525">
            <a:noFill/>
          </a:ln>
        </p:spPr>
        <p:txBody>
          <a:bodyPr>
            <a:spAutoFit/>
          </a:bodyPr>
          <a:p>
            <a:pPr marL="457200" indent="-96520" algn="l">
              <a:spcBef>
                <a:spcPct val="50000"/>
              </a:spcBef>
            </a:pPr>
            <a:r>
              <a:rPr lang="en-US" altLang="zh-CN" b="1" dirty="0">
                <a:solidFill>
                  <a:schemeClr val="tx1"/>
                </a:solidFill>
                <a:latin typeface="楷体_GB2312" panose="02010609030101010101" pitchFamily="49" charset="-122"/>
                <a:ea typeface="楷体_GB2312" panose="02010609030101010101" pitchFamily="49" charset="-122"/>
              </a:rPr>
              <a:t> </a:t>
            </a:r>
            <a:r>
              <a:rPr lang="zh-CN" altLang="en-US" b="1" dirty="0">
                <a:solidFill>
                  <a:schemeClr val="tx1"/>
                </a:solidFill>
                <a:latin typeface="楷体_GB2312" panose="02010609030101010101" pitchFamily="49" charset="-122"/>
                <a:ea typeface="楷体_GB2312" panose="02010609030101010101" pitchFamily="49" charset="-122"/>
              </a:rPr>
              <a:t>分度值</a:t>
            </a:r>
            <a:r>
              <a:rPr lang="en-US" altLang="zh-CN" b="1">
                <a:solidFill>
                  <a:schemeClr val="tx1"/>
                </a:solidFill>
                <a:latin typeface="楷体_GB2312" panose="02010609030101010101" pitchFamily="49" charset="-122"/>
                <a:ea typeface="楷体_GB2312" panose="02010609030101010101" pitchFamily="49" charset="-122"/>
              </a:rPr>
              <a:t>10</a:t>
            </a:r>
            <a:r>
              <a:rPr lang="en-US" altLang="zh-CN" b="1" baseline="30000">
                <a:solidFill>
                  <a:schemeClr val="tx1"/>
                </a:solidFill>
                <a:latin typeface="楷体_GB2312" panose="02010609030101010101" pitchFamily="49" charset="-122"/>
                <a:ea typeface="楷体_GB2312" panose="02010609030101010101" pitchFamily="49" charset="-122"/>
              </a:rPr>
              <a:t>-4</a:t>
            </a:r>
            <a:r>
              <a:rPr lang="en-US" altLang="zh-CN" b="1" dirty="0">
                <a:solidFill>
                  <a:schemeClr val="tx1"/>
                </a:solidFill>
                <a:latin typeface="楷体_GB2312" panose="02010609030101010101" pitchFamily="49" charset="-122"/>
                <a:ea typeface="楷体_GB2312" panose="02010609030101010101" pitchFamily="49" charset="-122"/>
              </a:rPr>
              <a:t>mm</a:t>
            </a:r>
            <a:r>
              <a:rPr lang="zh-CN" altLang="en-US" b="1" dirty="0">
                <a:solidFill>
                  <a:schemeClr val="tx1"/>
                </a:solidFill>
                <a:latin typeface="楷体_GB2312" panose="02010609030101010101" pitchFamily="49" charset="-122"/>
                <a:ea typeface="楷体_GB2312" panose="02010609030101010101" pitchFamily="49" charset="-122"/>
              </a:rPr>
              <a:t>，可估读至</a:t>
            </a:r>
            <a:r>
              <a:rPr lang="en-US" altLang="zh-CN" b="1">
                <a:solidFill>
                  <a:schemeClr val="tx1"/>
                </a:solidFill>
                <a:latin typeface="楷体_GB2312" panose="02010609030101010101" pitchFamily="49" charset="-122"/>
                <a:ea typeface="楷体_GB2312" panose="02010609030101010101" pitchFamily="49" charset="-122"/>
              </a:rPr>
              <a:t>10</a:t>
            </a:r>
            <a:r>
              <a:rPr lang="en-US" altLang="zh-CN" b="1" baseline="30000">
                <a:solidFill>
                  <a:schemeClr val="tx1"/>
                </a:solidFill>
                <a:latin typeface="楷体_GB2312" panose="02010609030101010101" pitchFamily="49" charset="-122"/>
                <a:ea typeface="楷体_GB2312" panose="02010609030101010101" pitchFamily="49" charset="-122"/>
              </a:rPr>
              <a:t>-5</a:t>
            </a:r>
            <a:r>
              <a:rPr lang="en-US" altLang="zh-CN" b="1">
                <a:solidFill>
                  <a:schemeClr val="tx1"/>
                </a:solidFill>
                <a:latin typeface="楷体_GB2312" panose="02010609030101010101" pitchFamily="49" charset="-122"/>
                <a:ea typeface="楷体_GB2312" panose="02010609030101010101" pitchFamily="49" charset="-122"/>
              </a:rPr>
              <a:t>mm</a:t>
            </a:r>
            <a:endParaRPr lang="en-US" altLang="zh-CN" b="1">
              <a:solidFill>
                <a:schemeClr val="tx1"/>
              </a:solidFill>
              <a:latin typeface="楷体_GB2312" panose="02010609030101010101" pitchFamily="49" charset="-122"/>
              <a:ea typeface="楷体_GB2312" panose="02010609030101010101" pitchFamily="49" charset="-122"/>
            </a:endParaRPr>
          </a:p>
        </p:txBody>
      </p:sp>
    </p:spTree>
  </p:cSld>
  <p:clrMapOvr>
    <a:masterClrMapping/>
  </p:clrMapOvr>
  <p:transition spd="med">
    <p:circl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600075" y="890905"/>
          <a:ext cx="8102600" cy="2354580"/>
        </p:xfrm>
        <a:graphic>
          <a:graphicData uri="http://schemas.openxmlformats.org/drawingml/2006/table">
            <a:tbl>
              <a:tblPr firstRow="1" bandRow="1">
                <a:tableStyleId>{5C22544A-7EE6-4342-B048-85BDC9FD1C3A}</a:tableStyleId>
              </a:tblPr>
              <a:tblGrid>
                <a:gridCol w="680085"/>
                <a:gridCol w="1366520"/>
                <a:gridCol w="1023620"/>
                <a:gridCol w="1022985"/>
                <a:gridCol w="1421130"/>
                <a:gridCol w="1078865"/>
                <a:gridCol w="1509395"/>
              </a:tblGrid>
              <a:tr h="392430">
                <a:tc>
                  <a:txBody>
                    <a:bodyPr/>
                    <a:p>
                      <a:pPr algn="ctr">
                        <a:buNone/>
                      </a:pP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800">
                          <a:ln>
                            <a:noFill/>
                          </a:ln>
                          <a:solidFill>
                            <a:schemeClr val="bg1">
                              <a:lumMod val="10000"/>
                            </a:schemeClr>
                          </a:solidFill>
                        </a:rPr>
                        <a:t>环数</a:t>
                      </a:r>
                      <a:r>
                        <a:rPr lang="en-US" altLang="zh-CN" sz="1800">
                          <a:ln>
                            <a:noFill/>
                          </a:ln>
                          <a:solidFill>
                            <a:schemeClr val="bg1">
                              <a:lumMod val="10000"/>
                            </a:schemeClr>
                          </a:solidFill>
                        </a:rPr>
                        <a:t>N</a:t>
                      </a:r>
                      <a:r>
                        <a:rPr lang="en-US" altLang="zh-CN" sz="1800" baseline="-25000">
                          <a:ln>
                            <a:noFill/>
                          </a:ln>
                          <a:solidFill>
                            <a:schemeClr val="bg1">
                              <a:lumMod val="10000"/>
                            </a:schemeClr>
                          </a:solidFill>
                        </a:rPr>
                        <a:t>i</a:t>
                      </a:r>
                      <a:endParaRPr lang="en-US" altLang="zh-CN" sz="1800" baseline="-250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d</a:t>
                      </a:r>
                      <a:r>
                        <a:rPr lang="en-US" altLang="zh-CN" sz="1800" baseline="-25000">
                          <a:ln>
                            <a:noFill/>
                          </a:ln>
                          <a:solidFill>
                            <a:schemeClr val="bg1">
                              <a:lumMod val="10000"/>
                            </a:schemeClr>
                          </a:solidFill>
                        </a:rPr>
                        <a:t>i</a:t>
                      </a:r>
                      <a:endParaRPr lang="en-US" altLang="zh-CN" sz="1800" baseline="-250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i+5</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800">
                          <a:ln>
                            <a:noFill/>
                          </a:ln>
                          <a:solidFill>
                            <a:schemeClr val="bg1">
                              <a:lumMod val="10000"/>
                            </a:schemeClr>
                          </a:solidFill>
                          <a:sym typeface="+mn-ea"/>
                        </a:rPr>
                        <a:t>环数</a:t>
                      </a:r>
                      <a:r>
                        <a:rPr lang="en-US" altLang="zh-CN" sz="1800">
                          <a:ln>
                            <a:noFill/>
                          </a:ln>
                          <a:solidFill>
                            <a:schemeClr val="bg1">
                              <a:lumMod val="10000"/>
                            </a:schemeClr>
                          </a:solidFill>
                          <a:sym typeface="+mn-ea"/>
                        </a:rPr>
                        <a:t>N</a:t>
                      </a:r>
                      <a:r>
                        <a:rPr lang="en-US" altLang="zh-CN" sz="1800" baseline="-25000">
                          <a:ln>
                            <a:noFill/>
                          </a:ln>
                          <a:solidFill>
                            <a:schemeClr val="bg1">
                              <a:lumMod val="10000"/>
                            </a:schemeClr>
                          </a:solidFill>
                          <a:sym typeface="+mn-ea"/>
                        </a:rPr>
                        <a:t>i+5</a:t>
                      </a: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sym typeface="+mn-ea"/>
                        </a:rPr>
                        <a:t>d</a:t>
                      </a:r>
                      <a:r>
                        <a:rPr lang="en-US" altLang="zh-CN" sz="1800" baseline="-25000">
                          <a:ln>
                            <a:noFill/>
                          </a:ln>
                          <a:solidFill>
                            <a:schemeClr val="bg1">
                              <a:lumMod val="10000"/>
                            </a:schemeClr>
                          </a:solidFill>
                          <a:sym typeface="+mn-ea"/>
                        </a:rPr>
                        <a:t>i+5</a:t>
                      </a: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800">
                          <a:ln>
                            <a:noFill/>
                          </a:ln>
                          <a:solidFill>
                            <a:schemeClr val="bg1">
                              <a:lumMod val="10000"/>
                            </a:schemeClr>
                          </a:solidFill>
                          <a:latin typeface="Arial" panose="020B0604020202020204" pitchFamily="34" charset="0"/>
                          <a:cs typeface="Arial" panose="020B0604020202020204" pitchFamily="34" charset="0"/>
                        </a:rPr>
                        <a:t>Δ</a:t>
                      </a:r>
                      <a:r>
                        <a:rPr lang="en-US" altLang="zh-CN" sz="1800">
                          <a:ln>
                            <a:noFill/>
                          </a:ln>
                          <a:solidFill>
                            <a:schemeClr val="bg1">
                              <a:lumMod val="10000"/>
                            </a:schemeClr>
                          </a:solidFill>
                          <a:latin typeface="Arial" panose="020B0604020202020204" pitchFamily="34" charset="0"/>
                          <a:cs typeface="Arial" panose="020B0604020202020204" pitchFamily="34" charset="0"/>
                        </a:rPr>
                        <a:t>d=</a:t>
                      </a:r>
                      <a:r>
                        <a:rPr lang="en-US" altLang="zh-CN" sz="1800">
                          <a:ln>
                            <a:noFill/>
                          </a:ln>
                          <a:solidFill>
                            <a:schemeClr val="bg1">
                              <a:lumMod val="10000"/>
                            </a:schemeClr>
                          </a:solidFill>
                          <a:sym typeface="+mn-ea"/>
                        </a:rPr>
                        <a:t>d</a:t>
                      </a:r>
                      <a:r>
                        <a:rPr lang="en-US" altLang="zh-CN" sz="1800" baseline="-25000">
                          <a:ln>
                            <a:noFill/>
                          </a:ln>
                          <a:solidFill>
                            <a:schemeClr val="bg1">
                              <a:lumMod val="10000"/>
                            </a:schemeClr>
                          </a:solidFill>
                          <a:sym typeface="+mn-ea"/>
                        </a:rPr>
                        <a:t>i+5</a:t>
                      </a:r>
                      <a:r>
                        <a:rPr lang="en-US" altLang="zh-CN" sz="1800">
                          <a:ln>
                            <a:noFill/>
                          </a:ln>
                          <a:solidFill>
                            <a:schemeClr val="bg1">
                              <a:lumMod val="10000"/>
                            </a:schemeClr>
                          </a:solidFill>
                          <a:sym typeface="+mn-ea"/>
                        </a:rPr>
                        <a:t>-</a:t>
                      </a:r>
                      <a:r>
                        <a:rPr lang="en-US" altLang="zh-CN" sz="1800">
                          <a:ln>
                            <a:noFill/>
                          </a:ln>
                          <a:solidFill>
                            <a:schemeClr val="bg1">
                              <a:lumMod val="10000"/>
                            </a:schemeClr>
                          </a:solidFill>
                          <a:sym typeface="+mn-ea"/>
                        </a:rPr>
                        <a:t>d</a:t>
                      </a:r>
                      <a:r>
                        <a:rPr lang="en-US" altLang="zh-CN" sz="1800" baseline="-25000">
                          <a:ln>
                            <a:noFill/>
                          </a:ln>
                          <a:solidFill>
                            <a:schemeClr val="bg1">
                              <a:lumMod val="10000"/>
                            </a:schemeClr>
                          </a:solidFill>
                          <a:sym typeface="+mn-ea"/>
                        </a:rPr>
                        <a:t>i</a:t>
                      </a:r>
                      <a:endParaRPr lang="en-US" altLang="zh-CN" sz="1800">
                        <a:ln>
                          <a:noFill/>
                        </a:ln>
                        <a:solidFill>
                          <a:schemeClr val="bg1">
                            <a:lumMod val="10000"/>
                          </a:schemeClr>
                        </a:solidFill>
                        <a:latin typeface="Arial" panose="020B0604020202020204" pitchFamily="34" charset="0"/>
                        <a:cs typeface="Arial" panose="020B0604020202020204" pitchFamily="34"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2430">
                <a:tc>
                  <a:txBody>
                    <a:bodyPr/>
                    <a:p>
                      <a:pPr algn="ctr">
                        <a:buNone/>
                      </a:pPr>
                      <a:r>
                        <a:rPr lang="en-US" altLang="zh-CN" sz="1800">
                          <a:ln>
                            <a:noFill/>
                          </a:ln>
                          <a:solidFill>
                            <a:schemeClr val="bg1">
                              <a:lumMod val="10000"/>
                            </a:schemeClr>
                          </a:solidFill>
                        </a:rPr>
                        <a:t>1</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20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6</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120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2430">
                <a:tc>
                  <a:txBody>
                    <a:bodyPr/>
                    <a:p>
                      <a:pPr algn="ctr">
                        <a:buNone/>
                      </a:pPr>
                      <a:r>
                        <a:rPr lang="en-US" altLang="zh-CN" sz="1800">
                          <a:ln>
                            <a:noFill/>
                          </a:ln>
                          <a:solidFill>
                            <a:schemeClr val="bg1">
                              <a:lumMod val="10000"/>
                            </a:schemeClr>
                          </a:solidFill>
                        </a:rPr>
                        <a:t>2</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40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7</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140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2430">
                <a:tc>
                  <a:txBody>
                    <a:bodyPr/>
                    <a:p>
                      <a:pPr algn="ctr">
                        <a:buNone/>
                      </a:pPr>
                      <a:r>
                        <a:rPr lang="en-US" altLang="zh-CN" sz="1800">
                          <a:ln>
                            <a:noFill/>
                          </a:ln>
                          <a:solidFill>
                            <a:schemeClr val="bg1">
                              <a:lumMod val="10000"/>
                            </a:schemeClr>
                          </a:solidFill>
                        </a:rPr>
                        <a:t>3</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60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8</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160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2430">
                <a:tc>
                  <a:txBody>
                    <a:bodyPr/>
                    <a:p>
                      <a:pPr algn="ctr">
                        <a:buNone/>
                      </a:pPr>
                      <a:r>
                        <a:rPr lang="en-US" altLang="zh-CN" sz="1800">
                          <a:ln>
                            <a:noFill/>
                          </a:ln>
                          <a:solidFill>
                            <a:schemeClr val="bg1">
                              <a:lumMod val="10000"/>
                            </a:schemeClr>
                          </a:solidFill>
                        </a:rPr>
                        <a:t>4</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80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9</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180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2430">
                <a:tc>
                  <a:txBody>
                    <a:bodyPr/>
                    <a:p>
                      <a:pPr algn="ctr">
                        <a:buNone/>
                      </a:pPr>
                      <a:r>
                        <a:rPr lang="en-US" altLang="zh-CN" sz="1800">
                          <a:ln>
                            <a:noFill/>
                          </a:ln>
                          <a:solidFill>
                            <a:schemeClr val="bg1">
                              <a:lumMod val="10000"/>
                            </a:schemeClr>
                          </a:solidFill>
                        </a:rPr>
                        <a:t>5</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100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10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800">
                          <a:ln>
                            <a:noFill/>
                          </a:ln>
                          <a:solidFill>
                            <a:schemeClr val="bg1">
                              <a:lumMod val="10000"/>
                            </a:schemeClr>
                          </a:solidFill>
                        </a:rPr>
                        <a:t>200</a:t>
                      </a:r>
                      <a:endParaRPr lang="en-US" altLang="zh-CN"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800">
                        <a:ln>
                          <a:noFill/>
                        </a:ln>
                        <a:solidFill>
                          <a:schemeClr val="bg1">
                            <a:lumMod val="10000"/>
                          </a:schemeClr>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3" name="文本框 2"/>
          <p:cNvSpPr txBox="1"/>
          <p:nvPr/>
        </p:nvSpPr>
        <p:spPr>
          <a:xfrm>
            <a:off x="2715260" y="356235"/>
            <a:ext cx="3713480" cy="583565"/>
          </a:xfrm>
          <a:prstGeom prst="rect">
            <a:avLst/>
          </a:prstGeom>
          <a:noFill/>
        </p:spPr>
        <p:txBody>
          <a:bodyPr wrap="square" rtlCol="0">
            <a:spAutoFit/>
          </a:bodyPr>
          <a:p>
            <a:r>
              <a:rPr lang="zh-CN" altLang="en-US" sz="3200"/>
              <a:t>数据处理</a:t>
            </a:r>
            <a:endParaRPr lang="zh-CN" altLang="en-US" sz="3200"/>
          </a:p>
        </p:txBody>
      </p:sp>
      <p:graphicFrame>
        <p:nvGraphicFramePr>
          <p:cNvPr id="221192" name="Object 8"/>
          <p:cNvGraphicFramePr/>
          <p:nvPr/>
        </p:nvGraphicFramePr>
        <p:xfrm>
          <a:off x="459423" y="3844925"/>
          <a:ext cx="2769235" cy="904240"/>
        </p:xfrm>
        <a:graphic>
          <a:graphicData uri="http://schemas.openxmlformats.org/presentationml/2006/ole">
            <mc:AlternateContent xmlns:mc="http://schemas.openxmlformats.org/markup-compatibility/2006">
              <mc:Choice xmlns:v="urn:schemas-microsoft-com:vml" Requires="v">
                <p:oleObj spid="_x0000_s3085" name="" r:id="rId1" imgW="1727200" imgH="673100" progId="Equation.3">
                  <p:embed/>
                </p:oleObj>
              </mc:Choice>
              <mc:Fallback>
                <p:oleObj name="" r:id="rId1" imgW="1727200" imgH="673100" progId="Equation.3">
                  <p:embed/>
                  <p:pic>
                    <p:nvPicPr>
                      <p:cNvPr id="0" name="图片 3084"/>
                      <p:cNvPicPr/>
                      <p:nvPr/>
                    </p:nvPicPr>
                    <p:blipFill>
                      <a:blip r:embed="rId2"/>
                      <a:stretch>
                        <a:fillRect/>
                      </a:stretch>
                    </p:blipFill>
                    <p:spPr>
                      <a:xfrm>
                        <a:off x="459423" y="3844925"/>
                        <a:ext cx="2769235" cy="904240"/>
                      </a:xfrm>
                      <a:prstGeom prst="rect">
                        <a:avLst/>
                      </a:prstGeom>
                      <a:noFill/>
                      <a:ln w="38100">
                        <a:noFill/>
                        <a:miter/>
                      </a:ln>
                    </p:spPr>
                  </p:pic>
                </p:oleObj>
              </mc:Fallback>
            </mc:AlternateContent>
          </a:graphicData>
        </a:graphic>
      </p:graphicFrame>
      <p:graphicFrame>
        <p:nvGraphicFramePr>
          <p:cNvPr id="221193" name="Object 9"/>
          <p:cNvGraphicFramePr/>
          <p:nvPr/>
        </p:nvGraphicFramePr>
        <p:xfrm>
          <a:off x="465773" y="4826000"/>
          <a:ext cx="1713865" cy="377825"/>
        </p:xfrm>
        <a:graphic>
          <a:graphicData uri="http://schemas.openxmlformats.org/presentationml/2006/ole">
            <mc:AlternateContent xmlns:mc="http://schemas.openxmlformats.org/markup-compatibility/2006">
              <mc:Choice xmlns:v="urn:schemas-microsoft-com:vml" Requires="v">
                <p:oleObj spid="_x0000_s3102" name="" r:id="rId3" imgW="1104900" imgH="228600" progId="Equation.3">
                  <p:embed/>
                </p:oleObj>
              </mc:Choice>
              <mc:Fallback>
                <p:oleObj name="" r:id="rId3" imgW="1104900" imgH="228600" progId="Equation.3">
                  <p:embed/>
                  <p:pic>
                    <p:nvPicPr>
                      <p:cNvPr id="0" name="图片 3101"/>
                      <p:cNvPicPr/>
                      <p:nvPr/>
                    </p:nvPicPr>
                    <p:blipFill>
                      <a:blip r:embed="rId4"/>
                      <a:stretch>
                        <a:fillRect/>
                      </a:stretch>
                    </p:blipFill>
                    <p:spPr>
                      <a:xfrm>
                        <a:off x="465773" y="4826000"/>
                        <a:ext cx="1713865" cy="377825"/>
                      </a:xfrm>
                      <a:prstGeom prst="rect">
                        <a:avLst/>
                      </a:prstGeom>
                      <a:noFill/>
                      <a:ln w="38100">
                        <a:noFill/>
                        <a:miter/>
                      </a:ln>
                    </p:spPr>
                  </p:pic>
                </p:oleObj>
              </mc:Fallback>
            </mc:AlternateContent>
          </a:graphicData>
        </a:graphic>
      </p:graphicFrame>
      <p:graphicFrame>
        <p:nvGraphicFramePr>
          <p:cNvPr id="221194" name="Object 10"/>
          <p:cNvGraphicFramePr/>
          <p:nvPr/>
        </p:nvGraphicFramePr>
        <p:xfrm>
          <a:off x="3718402" y="4213701"/>
          <a:ext cx="2251710" cy="547370"/>
        </p:xfrm>
        <a:graphic>
          <a:graphicData uri="http://schemas.openxmlformats.org/presentationml/2006/ole">
            <mc:AlternateContent xmlns:mc="http://schemas.openxmlformats.org/markup-compatibility/2006">
              <mc:Choice xmlns:v="urn:schemas-microsoft-com:vml" Requires="v">
                <p:oleObj spid="_x0000_s3100" name="" r:id="rId5" imgW="1206500" imgH="292100" progId="Equation.3">
                  <p:embed/>
                </p:oleObj>
              </mc:Choice>
              <mc:Fallback>
                <p:oleObj name="" r:id="rId5" imgW="1206500" imgH="292100" progId="Equation.3">
                  <p:embed/>
                  <p:pic>
                    <p:nvPicPr>
                      <p:cNvPr id="0" name="图片 3099"/>
                      <p:cNvPicPr/>
                      <p:nvPr/>
                    </p:nvPicPr>
                    <p:blipFill>
                      <a:blip r:embed="rId6"/>
                      <a:stretch>
                        <a:fillRect/>
                      </a:stretch>
                    </p:blipFill>
                    <p:spPr>
                      <a:xfrm>
                        <a:off x="3718402" y="4213701"/>
                        <a:ext cx="2251710" cy="547370"/>
                      </a:xfrm>
                      <a:prstGeom prst="rect">
                        <a:avLst/>
                      </a:prstGeom>
                      <a:noFill/>
                      <a:ln w="38100">
                        <a:noFill/>
                        <a:miter/>
                      </a:ln>
                    </p:spPr>
                  </p:pic>
                </p:oleObj>
              </mc:Fallback>
            </mc:AlternateContent>
          </a:graphicData>
        </a:graphic>
      </p:graphicFrame>
      <p:graphicFrame>
        <p:nvGraphicFramePr>
          <p:cNvPr id="221195" name="Object 11"/>
          <p:cNvGraphicFramePr/>
          <p:nvPr/>
        </p:nvGraphicFramePr>
        <p:xfrm>
          <a:off x="505460" y="5319395"/>
          <a:ext cx="1314450" cy="438785"/>
        </p:xfrm>
        <a:graphic>
          <a:graphicData uri="http://schemas.openxmlformats.org/presentationml/2006/ole">
            <mc:AlternateContent xmlns:mc="http://schemas.openxmlformats.org/markup-compatibility/2006">
              <mc:Choice xmlns:v="urn:schemas-microsoft-com:vml" Requires="v">
                <p:oleObj spid="_x0000_s3101" name="" r:id="rId7" imgW="647700" imgH="254000" progId="Equation.3">
                  <p:embed/>
                </p:oleObj>
              </mc:Choice>
              <mc:Fallback>
                <p:oleObj name="" r:id="rId7" imgW="647700" imgH="254000" progId="Equation.3">
                  <p:embed/>
                  <p:pic>
                    <p:nvPicPr>
                      <p:cNvPr id="0" name="图片 3100"/>
                      <p:cNvPicPr/>
                      <p:nvPr/>
                    </p:nvPicPr>
                    <p:blipFill>
                      <a:blip r:embed="rId8"/>
                      <a:stretch>
                        <a:fillRect/>
                      </a:stretch>
                    </p:blipFill>
                    <p:spPr>
                      <a:xfrm>
                        <a:off x="505460" y="5319395"/>
                        <a:ext cx="1314450" cy="438785"/>
                      </a:xfrm>
                      <a:prstGeom prst="rect">
                        <a:avLst/>
                      </a:prstGeom>
                      <a:noFill/>
                      <a:ln w="38100">
                        <a:noFill/>
                        <a:miter/>
                      </a:ln>
                    </p:spPr>
                  </p:pic>
                </p:oleObj>
              </mc:Fallback>
            </mc:AlternateContent>
          </a:graphicData>
        </a:graphic>
      </p:graphicFrame>
      <p:graphicFrame>
        <p:nvGraphicFramePr>
          <p:cNvPr id="4" name="Object 11"/>
          <p:cNvGraphicFramePr/>
          <p:nvPr/>
        </p:nvGraphicFramePr>
        <p:xfrm>
          <a:off x="505460" y="5757863"/>
          <a:ext cx="1127125" cy="608965"/>
        </p:xfrm>
        <a:graphic>
          <a:graphicData uri="http://schemas.openxmlformats.org/presentationml/2006/ole">
            <mc:AlternateContent xmlns:mc="http://schemas.openxmlformats.org/markup-compatibility/2006">
              <mc:Choice xmlns:v="urn:schemas-microsoft-com:vml" Requires="v">
                <p:oleObj spid="_x0000_s5" name="" r:id="rId9" imgW="622300" imgH="405765" progId="Equation.3">
                  <p:embed/>
                </p:oleObj>
              </mc:Choice>
              <mc:Fallback>
                <p:oleObj name="" r:id="rId9" imgW="622300" imgH="405765" progId="Equation.3">
                  <p:embed/>
                  <p:pic>
                    <p:nvPicPr>
                      <p:cNvPr id="0" name="图片 3100"/>
                      <p:cNvPicPr/>
                      <p:nvPr/>
                    </p:nvPicPr>
                    <p:blipFill>
                      <a:blip r:embed="rId10"/>
                      <a:stretch>
                        <a:fillRect/>
                      </a:stretch>
                    </p:blipFill>
                    <p:spPr>
                      <a:xfrm>
                        <a:off x="505460" y="5757863"/>
                        <a:ext cx="1127125" cy="608965"/>
                      </a:xfrm>
                      <a:prstGeom prst="rect">
                        <a:avLst/>
                      </a:prstGeom>
                      <a:noFill/>
                      <a:ln w="38100">
                        <a:noFill/>
                        <a:miter/>
                      </a:ln>
                    </p:spPr>
                  </p:pic>
                </p:oleObj>
              </mc:Fallback>
            </mc:AlternateContent>
          </a:graphicData>
        </a:graphic>
      </p:graphicFrame>
      <p:sp>
        <p:nvSpPr>
          <p:cNvPr id="2050" name=" 2050"/>
          <p:cNvSpPr/>
          <p:nvPr/>
        </p:nvSpPr>
        <p:spPr bwMode="auto">
          <a:xfrm flipH="1">
            <a:off x="299085" y="5520690"/>
            <a:ext cx="160655" cy="66421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fontAlgn="base"/>
            <a:endParaRPr lang="zh-CN" altLang="en-US" strike="noStrike" noProof="1"/>
          </a:p>
        </p:txBody>
      </p:sp>
      <p:graphicFrame>
        <p:nvGraphicFramePr>
          <p:cNvPr id="17418" name="对象 17417"/>
          <p:cNvGraphicFramePr/>
          <p:nvPr/>
        </p:nvGraphicFramePr>
        <p:xfrm>
          <a:off x="505460" y="3245485"/>
          <a:ext cx="2120265" cy="599440"/>
        </p:xfrm>
        <a:graphic>
          <a:graphicData uri="http://schemas.openxmlformats.org/presentationml/2006/ole">
            <mc:AlternateContent xmlns:mc="http://schemas.openxmlformats.org/markup-compatibility/2006">
              <mc:Choice xmlns:v="urn:schemas-microsoft-com:vml" Requires="v">
                <p:oleObj spid="_x0000_s7" name="" r:id="rId11" imgW="1397000" imgH="393700" progId="Equation.3">
                  <p:embed/>
                </p:oleObj>
              </mc:Choice>
              <mc:Fallback>
                <p:oleObj name="" r:id="rId11" imgW="1397000" imgH="393700" progId="Equation.3">
                  <p:embed/>
                  <p:pic>
                    <p:nvPicPr>
                      <p:cNvPr id="0" name="图片 3095"/>
                      <p:cNvPicPr/>
                      <p:nvPr/>
                    </p:nvPicPr>
                    <p:blipFill>
                      <a:blip r:embed="rId12"/>
                      <a:stretch>
                        <a:fillRect/>
                      </a:stretch>
                    </p:blipFill>
                    <p:spPr>
                      <a:xfrm>
                        <a:off x="505460" y="3245485"/>
                        <a:ext cx="2120265" cy="599440"/>
                      </a:xfrm>
                      <a:prstGeom prst="rect">
                        <a:avLst/>
                      </a:prstGeom>
                      <a:noFill/>
                      <a:ln w="38100">
                        <a:noFill/>
                        <a:miter/>
                      </a:ln>
                    </p:spPr>
                  </p:pic>
                </p:oleObj>
              </mc:Fallback>
            </mc:AlternateContent>
          </a:graphicData>
        </a:graphic>
      </p:graphicFrame>
      <p:graphicFrame>
        <p:nvGraphicFramePr>
          <p:cNvPr id="8" name="对象 7"/>
          <p:cNvGraphicFramePr/>
          <p:nvPr/>
        </p:nvGraphicFramePr>
        <p:xfrm>
          <a:off x="3597275" y="3410268"/>
          <a:ext cx="887095" cy="269875"/>
        </p:xfrm>
        <a:graphic>
          <a:graphicData uri="http://schemas.openxmlformats.org/presentationml/2006/ole">
            <mc:AlternateContent xmlns:mc="http://schemas.openxmlformats.org/markup-compatibility/2006">
              <mc:Choice xmlns:v="urn:schemas-microsoft-com:vml" Requires="v">
                <p:oleObj spid="_x0000_s9" name="" r:id="rId13" imgW="584200" imgH="177165" progId="Equation.3">
                  <p:embed/>
                </p:oleObj>
              </mc:Choice>
              <mc:Fallback>
                <p:oleObj name="" r:id="rId13" imgW="584200" imgH="177165" progId="Equation.3">
                  <p:embed/>
                  <p:pic>
                    <p:nvPicPr>
                      <p:cNvPr id="0" name="图片 3095"/>
                      <p:cNvPicPr/>
                      <p:nvPr/>
                    </p:nvPicPr>
                    <p:blipFill>
                      <a:blip r:embed="rId14"/>
                      <a:stretch>
                        <a:fillRect/>
                      </a:stretch>
                    </p:blipFill>
                    <p:spPr>
                      <a:xfrm>
                        <a:off x="3597275" y="3410268"/>
                        <a:ext cx="887095" cy="269875"/>
                      </a:xfrm>
                      <a:prstGeom prst="rect">
                        <a:avLst/>
                      </a:prstGeom>
                      <a:noFill/>
                      <a:ln w="38100">
                        <a:noFill/>
                        <a:miter/>
                      </a:ln>
                    </p:spPr>
                  </p:pic>
                </p:oleObj>
              </mc:Fallback>
            </mc:AlternateContent>
          </a:graphicData>
        </a:graphic>
      </p:graphicFrame>
      <p:graphicFrame>
        <p:nvGraphicFramePr>
          <p:cNvPr id="10" name="对象 9"/>
          <p:cNvGraphicFramePr/>
          <p:nvPr/>
        </p:nvGraphicFramePr>
        <p:xfrm>
          <a:off x="5396865" y="3245168"/>
          <a:ext cx="771525" cy="600075"/>
        </p:xfrm>
        <a:graphic>
          <a:graphicData uri="http://schemas.openxmlformats.org/presentationml/2006/ole">
            <mc:AlternateContent xmlns:mc="http://schemas.openxmlformats.org/markup-compatibility/2006">
              <mc:Choice xmlns:v="urn:schemas-microsoft-com:vml" Requires="v">
                <p:oleObj spid="_x0000_s11" name="" r:id="rId15" imgW="508000" imgH="393700" progId="Equation.3">
                  <p:embed/>
                </p:oleObj>
              </mc:Choice>
              <mc:Fallback>
                <p:oleObj name="" r:id="rId15" imgW="508000" imgH="393700" progId="Equation.3">
                  <p:embed/>
                  <p:pic>
                    <p:nvPicPr>
                      <p:cNvPr id="0" name="图片 3095"/>
                      <p:cNvPicPr/>
                      <p:nvPr/>
                    </p:nvPicPr>
                    <p:blipFill>
                      <a:blip r:embed="rId16"/>
                      <a:stretch>
                        <a:fillRect/>
                      </a:stretch>
                    </p:blipFill>
                    <p:spPr>
                      <a:xfrm>
                        <a:off x="5396865" y="3245168"/>
                        <a:ext cx="771525" cy="600075"/>
                      </a:xfrm>
                      <a:prstGeom prst="rect">
                        <a:avLst/>
                      </a:prstGeom>
                      <a:noFill/>
                      <a:ln w="38100">
                        <a:noFill/>
                        <a:miter/>
                      </a:ln>
                    </p:spPr>
                  </p:pic>
                </p:oleObj>
              </mc:Fallback>
            </mc:AlternateContent>
          </a:graphicData>
        </a:graphic>
      </p:graphicFrame>
      <p:graphicFrame>
        <p:nvGraphicFramePr>
          <p:cNvPr id="12" name="对象 11"/>
          <p:cNvGraphicFramePr/>
          <p:nvPr/>
        </p:nvGraphicFramePr>
        <p:xfrm>
          <a:off x="6753225" y="3290571"/>
          <a:ext cx="771525" cy="638810"/>
        </p:xfrm>
        <a:graphic>
          <a:graphicData uri="http://schemas.openxmlformats.org/presentationml/2006/ole">
            <mc:AlternateContent xmlns:mc="http://schemas.openxmlformats.org/markup-compatibility/2006">
              <mc:Choice xmlns:v="urn:schemas-microsoft-com:vml" Requires="v">
                <p:oleObj spid="_x0000_s13" name="" r:id="rId17" imgW="508000" imgH="419100" progId="Equation.3">
                  <p:embed/>
                </p:oleObj>
              </mc:Choice>
              <mc:Fallback>
                <p:oleObj name="" r:id="rId17" imgW="508000" imgH="419100" progId="Equation.3">
                  <p:embed/>
                  <p:pic>
                    <p:nvPicPr>
                      <p:cNvPr id="0" name="图片 3095"/>
                      <p:cNvPicPr/>
                      <p:nvPr/>
                    </p:nvPicPr>
                    <p:blipFill>
                      <a:blip r:embed="rId18"/>
                      <a:stretch>
                        <a:fillRect/>
                      </a:stretch>
                    </p:blipFill>
                    <p:spPr>
                      <a:xfrm>
                        <a:off x="6753225" y="3290571"/>
                        <a:ext cx="771525" cy="638810"/>
                      </a:xfrm>
                      <a:prstGeom prst="rect">
                        <a:avLst/>
                      </a:prstGeom>
                      <a:noFill/>
                      <a:ln w="38100">
                        <a:noFill/>
                        <a:miter/>
                      </a:ln>
                    </p:spPr>
                  </p:pic>
                </p:oleObj>
              </mc:Fallback>
            </mc:AlternateContent>
          </a:graphicData>
        </a:graphic>
      </p:graphicFrame>
      <p:sp>
        <p:nvSpPr>
          <p:cNvPr id="14" name=" 2050"/>
          <p:cNvSpPr/>
          <p:nvPr/>
        </p:nvSpPr>
        <p:spPr bwMode="auto">
          <a:xfrm flipH="1">
            <a:off x="213360" y="4416425"/>
            <a:ext cx="160655" cy="664210"/>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tx1"/>
          </a:solidFill>
          <a:extLst>
            <a:ext uri="{91240B29-F687-4F45-9708-019B960494DF}">
              <a14:hiddenLine xmlns:a14="http://schemas.microsoft.com/office/drawing/2010/main" w="9525">
                <a:solidFill>
                  <a:srgbClr val="000000"/>
                </a:solidFill>
                <a:round/>
              </a14:hiddenLine>
            </a:ext>
          </a:extLst>
        </p:spPr>
        <p:style>
          <a:lnRef idx="2">
            <a:schemeClr val="dk1"/>
          </a:lnRef>
          <a:fillRef idx="1">
            <a:schemeClr val="lt1"/>
          </a:fillRef>
          <a:effectRef idx="0">
            <a:schemeClr val="dk1"/>
          </a:effectRef>
          <a:fontRef idx="minor">
            <a:schemeClr val="dk1"/>
          </a:fontRef>
        </p:style>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fontAlgn="base"/>
            <a:endParaRPr lang="zh-CN" altLang="en-US" strike="noStrike" noProof="1"/>
          </a:p>
        </p:txBody>
      </p:sp>
      <p:graphicFrame>
        <p:nvGraphicFramePr>
          <p:cNvPr id="15" name="Object 10"/>
          <p:cNvGraphicFramePr/>
          <p:nvPr/>
        </p:nvGraphicFramePr>
        <p:xfrm>
          <a:off x="6783547" y="4106386"/>
          <a:ext cx="1066800" cy="737870"/>
        </p:xfrm>
        <a:graphic>
          <a:graphicData uri="http://schemas.openxmlformats.org/presentationml/2006/ole">
            <mc:AlternateContent xmlns:mc="http://schemas.openxmlformats.org/markup-compatibility/2006">
              <mc:Choice xmlns:v="urn:schemas-microsoft-com:vml" Requires="v">
                <p:oleObj spid="_x0000_s16" name="" r:id="rId19" imgW="571500" imgH="393700" progId="Equation.3">
                  <p:embed/>
                </p:oleObj>
              </mc:Choice>
              <mc:Fallback>
                <p:oleObj name="" r:id="rId19" imgW="571500" imgH="393700" progId="Equation.3">
                  <p:embed/>
                  <p:pic>
                    <p:nvPicPr>
                      <p:cNvPr id="0" name="图片 3099"/>
                      <p:cNvPicPr/>
                      <p:nvPr/>
                    </p:nvPicPr>
                    <p:blipFill>
                      <a:blip r:embed="rId20"/>
                      <a:stretch>
                        <a:fillRect/>
                      </a:stretch>
                    </p:blipFill>
                    <p:spPr>
                      <a:xfrm>
                        <a:off x="6783547" y="4106386"/>
                        <a:ext cx="1066800" cy="73787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1989" name="文本框 681988"/>
          <p:cNvSpPr txBox="1"/>
          <p:nvPr/>
        </p:nvSpPr>
        <p:spPr>
          <a:xfrm>
            <a:off x="3419475" y="3357563"/>
            <a:ext cx="5040313" cy="1433512"/>
          </a:xfrm>
          <a:prstGeom prst="rect">
            <a:avLst/>
          </a:prstGeom>
          <a:noFill/>
          <a:ln w="9525">
            <a:noFill/>
          </a:ln>
        </p:spPr>
        <p:txBody>
          <a:bodyPr>
            <a:spAutoFit/>
          </a:bodyPr>
          <a:p>
            <a:pPr>
              <a:spcBef>
                <a:spcPct val="50000"/>
              </a:spcBef>
            </a:pPr>
            <a:r>
              <a:rPr lang="en-US" altLang="zh-CN" sz="8800">
                <a:latin typeface="Arial" panose="020B0604020202020204" pitchFamily="34" charset="0"/>
              </a:rPr>
              <a:t>Thank</a:t>
            </a:r>
            <a:r>
              <a:rPr lang="en-US" altLang="zh-CN" sz="7200">
                <a:latin typeface="Arial" panose="020B0604020202020204" pitchFamily="34" charset="0"/>
              </a:rPr>
              <a:t> you</a:t>
            </a:r>
            <a:endParaRPr lang="zh-CN" altLang="en-US" sz="7200" dirty="0">
              <a:latin typeface="Arial" panose="020B0604020202020204" pitchFamily="34" charset="0"/>
            </a:endParaRPr>
          </a:p>
        </p:txBody>
      </p:sp>
      <p:sp>
        <p:nvSpPr>
          <p:cNvPr id="681991" name="文本框 681990"/>
          <p:cNvSpPr txBox="1"/>
          <p:nvPr/>
        </p:nvSpPr>
        <p:spPr>
          <a:xfrm>
            <a:off x="0" y="4365625"/>
            <a:ext cx="4356100" cy="366713"/>
          </a:xfrm>
          <a:prstGeom prst="rect">
            <a:avLst/>
          </a:prstGeom>
          <a:noFill/>
          <a:ln w="9525">
            <a:noFill/>
          </a:ln>
        </p:spPr>
        <p:txBody>
          <a:bodyPr>
            <a:spAutoFit/>
          </a:bodyPr>
          <a:p>
            <a:pPr>
              <a:spcBef>
                <a:spcPct val="50000"/>
              </a:spcBef>
            </a:pPr>
            <a:r>
              <a:rPr lang="zh-CN" altLang="en-US"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标题 222209"/>
          <p:cNvSpPr>
            <a:spLocks noGrp="1"/>
          </p:cNvSpPr>
          <p:nvPr>
            <p:ph type="title"/>
          </p:nvPr>
        </p:nvSpPr>
        <p:spPr>
          <a:xfrm>
            <a:off x="1986280" y="649605"/>
            <a:ext cx="4530725" cy="566738"/>
          </a:xfrm>
        </p:spPr>
        <p:txBody>
          <a:bodyPr anchor="b"/>
          <a:p>
            <a:r>
              <a:rPr lang="zh-CN" altLang="en-US" sz="4000" dirty="0">
                <a:solidFill>
                  <a:schemeClr val="tx1"/>
                </a:solidFill>
              </a:rPr>
              <a:t>实验仪器</a:t>
            </a:r>
            <a:endParaRPr lang="en-US" altLang="zh-CN" sz="4000" dirty="0">
              <a:solidFill>
                <a:schemeClr val="tx1"/>
              </a:solidFill>
            </a:endParaRPr>
          </a:p>
        </p:txBody>
      </p:sp>
      <p:pic>
        <p:nvPicPr>
          <p:cNvPr id="222216" name="文本占位符 222215" descr="图像-17"/>
          <p:cNvPicPr>
            <a:picLocks noChangeAspect="1"/>
          </p:cNvPicPr>
          <p:nvPr>
            <p:ph type="body" idx="1"/>
          </p:nvPr>
        </p:nvPicPr>
        <p:blipFill>
          <a:blip r:embed="rId1"/>
          <a:stretch>
            <a:fillRect/>
          </a:stretch>
        </p:blipFill>
        <p:spPr>
          <a:xfrm>
            <a:off x="611188" y="1701800"/>
            <a:ext cx="3384550" cy="3816350"/>
          </a:xfrm>
          <a:solidFill>
            <a:schemeClr val="hlink"/>
          </a:solidFill>
        </p:spPr>
      </p:pic>
      <p:grpSp>
        <p:nvGrpSpPr>
          <p:cNvPr id="2" name="组合 1"/>
          <p:cNvGrpSpPr/>
          <p:nvPr/>
        </p:nvGrpSpPr>
        <p:grpSpPr>
          <a:xfrm>
            <a:off x="4284980" y="1631315"/>
            <a:ext cx="4175760" cy="4170045"/>
            <a:chOff x="6748" y="2569"/>
            <a:chExt cx="6576" cy="6567"/>
          </a:xfrm>
        </p:grpSpPr>
        <p:pic>
          <p:nvPicPr>
            <p:cNvPr id="222213" name="图片 222212" descr="part_mkexgsy_clip_image003"/>
            <p:cNvPicPr>
              <a:picLocks noChangeAspect="1"/>
            </p:cNvPicPr>
            <p:nvPr/>
          </p:nvPicPr>
          <p:blipFill>
            <a:blip r:embed="rId2">
              <a:grayscl/>
            </a:blip>
            <a:srcRect r="-374" b="13478"/>
            <a:stretch>
              <a:fillRect/>
            </a:stretch>
          </p:blipFill>
          <p:spPr>
            <a:xfrm>
              <a:off x="6748" y="2569"/>
              <a:ext cx="6577" cy="5215"/>
            </a:xfrm>
            <a:prstGeom prst="rect">
              <a:avLst/>
            </a:prstGeom>
            <a:noFill/>
            <a:ln w="9525">
              <a:noFill/>
            </a:ln>
          </p:spPr>
        </p:pic>
        <p:sp>
          <p:nvSpPr>
            <p:cNvPr id="222230" name="文本框 222229"/>
            <p:cNvSpPr txBox="1"/>
            <p:nvPr/>
          </p:nvSpPr>
          <p:spPr>
            <a:xfrm>
              <a:off x="7540" y="8126"/>
              <a:ext cx="5670" cy="1010"/>
            </a:xfrm>
            <a:prstGeom prst="rect">
              <a:avLst/>
            </a:prstGeom>
            <a:noFill/>
            <a:ln w="9525">
              <a:noFill/>
            </a:ln>
          </p:spPr>
          <p:txBody>
            <a:bodyPr>
              <a:spAutoFit/>
            </a:bodyPr>
            <a:p>
              <a:pPr>
                <a:spcBef>
                  <a:spcPct val="50000"/>
                </a:spcBef>
              </a:pPr>
              <a:r>
                <a:rPr lang="zh-CN" altLang="en-US" sz="1800" dirty="0">
                  <a:solidFill>
                    <a:schemeClr val="accent2"/>
                  </a:solidFill>
                  <a:latin typeface="Verdana" panose="020B0604030504040204" pitchFamily="34" charset="0"/>
                  <a:ea typeface="宋体" panose="02010600030101010101" pitchFamily="2" charset="-122"/>
                </a:rPr>
                <a:t>结构；光路；补偿板；两反射镜方位调节、动镜位置变化及读数</a:t>
              </a:r>
              <a:endParaRPr lang="zh-CN" altLang="en-US" sz="1800" dirty="0">
                <a:solidFill>
                  <a:schemeClr val="accent2"/>
                </a:solidFill>
                <a:latin typeface="Verdana" panose="020B060403050404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2216"/>
                                        </p:tgtEl>
                                        <p:attrNameLst>
                                          <p:attrName>style.visibility</p:attrName>
                                        </p:attrNameLst>
                                      </p:cBhvr>
                                      <p:to>
                                        <p:strVal val="visible"/>
                                      </p:to>
                                    </p:set>
                                    <p:anim calcmode="lin" valueType="num">
                                      <p:cBhvr additive="base">
                                        <p:cTn id="7" dur="1000" fill="hold"/>
                                        <p:tgtEl>
                                          <p:spTgt spid="222216"/>
                                        </p:tgtEl>
                                        <p:attrNameLst>
                                          <p:attrName>ppt_x</p:attrName>
                                        </p:attrNameLst>
                                      </p:cBhvr>
                                      <p:tavLst>
                                        <p:tav tm="0">
                                          <p:val>
                                            <p:strVal val="0-#ppt_w/2"/>
                                          </p:val>
                                        </p:tav>
                                        <p:tav tm="100000">
                                          <p:val>
                                            <p:strVal val="#ppt_x"/>
                                          </p:val>
                                        </p:tav>
                                      </p:tavLst>
                                    </p:anim>
                                    <p:anim calcmode="lin" valueType="num">
                                      <p:cBhvr additive="base">
                                        <p:cTn id="8" dur="1000" fill="hold"/>
                                        <p:tgtEl>
                                          <p:spTgt spid="2222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1796" name="组合 161795"/>
          <p:cNvGrpSpPr/>
          <p:nvPr/>
        </p:nvGrpSpPr>
        <p:grpSpPr>
          <a:xfrm>
            <a:off x="4456113" y="2787650"/>
            <a:ext cx="1570037" cy="1260475"/>
            <a:chOff x="4122" y="1187"/>
            <a:chExt cx="989" cy="794"/>
          </a:xfrm>
        </p:grpSpPr>
        <p:sp>
          <p:nvSpPr>
            <p:cNvPr id="161797" name="矩形 161796"/>
            <p:cNvSpPr/>
            <p:nvPr/>
          </p:nvSpPr>
          <p:spPr>
            <a:xfrm rot="18900000">
              <a:off x="4122" y="1811"/>
              <a:ext cx="966" cy="170"/>
            </a:xfrm>
            <a:prstGeom prst="rect">
              <a:avLst/>
            </a:prstGeom>
            <a:solidFill>
              <a:srgbClr val="CCFFFF"/>
            </a:solidFill>
            <a:ln w="12700" cap="flat" cmpd="sng">
              <a:solidFill>
                <a:schemeClr val="tx1"/>
              </a:solidFill>
              <a:prstDash val="solid"/>
              <a:miter/>
              <a:headEnd type="none" w="med" len="med"/>
              <a:tailEnd type="none" w="med" len="med"/>
            </a:ln>
          </p:spPr>
          <p:txBody>
            <a:bodyPr/>
            <a:p>
              <a:endParaRPr lang="zh-CN" altLang="en-US"/>
            </a:p>
          </p:txBody>
        </p:sp>
        <p:graphicFrame>
          <p:nvGraphicFramePr>
            <p:cNvPr id="161798" name="对象 161797"/>
            <p:cNvGraphicFramePr/>
            <p:nvPr/>
          </p:nvGraphicFramePr>
          <p:xfrm>
            <a:off x="4800" y="1187"/>
            <a:ext cx="311" cy="335"/>
          </p:xfrm>
          <a:graphic>
            <a:graphicData uri="http://schemas.openxmlformats.org/presentationml/2006/ole">
              <mc:AlternateContent xmlns:mc="http://schemas.openxmlformats.org/markup-compatibility/2006">
                <mc:Choice xmlns:v="urn:schemas-microsoft-com:vml" Requires="v">
                  <p:oleObj spid="_x0000_s3106" name="" r:id="rId1" imgW="495300" imgH="533400" progId="Equation.3">
                    <p:embed/>
                  </p:oleObj>
                </mc:Choice>
                <mc:Fallback>
                  <p:oleObj name="" r:id="rId1" imgW="495300" imgH="533400" progId="Equation.3">
                    <p:embed/>
                    <p:pic>
                      <p:nvPicPr>
                        <p:cNvPr id="0" name="图片 3105"/>
                        <p:cNvPicPr/>
                        <p:nvPr/>
                      </p:nvPicPr>
                      <p:blipFill>
                        <a:blip r:embed="rId2"/>
                        <a:stretch>
                          <a:fillRect/>
                        </a:stretch>
                      </p:blipFill>
                      <p:spPr>
                        <a:xfrm>
                          <a:off x="4800" y="1187"/>
                          <a:ext cx="311" cy="335"/>
                        </a:xfrm>
                        <a:prstGeom prst="rect">
                          <a:avLst/>
                        </a:prstGeom>
                        <a:noFill/>
                        <a:ln w="38100">
                          <a:noFill/>
                          <a:miter/>
                        </a:ln>
                      </p:spPr>
                    </p:pic>
                  </p:oleObj>
                </mc:Fallback>
              </mc:AlternateContent>
            </a:graphicData>
          </a:graphic>
        </p:graphicFrame>
      </p:grpSp>
      <p:grpSp>
        <p:nvGrpSpPr>
          <p:cNvPr id="161799" name="组合 161798"/>
          <p:cNvGrpSpPr/>
          <p:nvPr/>
        </p:nvGrpSpPr>
        <p:grpSpPr>
          <a:xfrm>
            <a:off x="3325813" y="2787650"/>
            <a:ext cx="1685925" cy="1260475"/>
            <a:chOff x="3410" y="1187"/>
            <a:chExt cx="1062" cy="794"/>
          </a:xfrm>
        </p:grpSpPr>
        <p:sp>
          <p:nvSpPr>
            <p:cNvPr id="161800" name="矩形 161799"/>
            <p:cNvSpPr/>
            <p:nvPr/>
          </p:nvSpPr>
          <p:spPr>
            <a:xfrm rot="18900000">
              <a:off x="3410" y="1811"/>
              <a:ext cx="966" cy="170"/>
            </a:xfrm>
            <a:prstGeom prst="rect">
              <a:avLst/>
            </a:prstGeom>
            <a:solidFill>
              <a:srgbClr val="CCFFFF"/>
            </a:solidFill>
            <a:ln w="12700" cap="flat" cmpd="sng">
              <a:solidFill>
                <a:schemeClr val="tx1"/>
              </a:solidFill>
              <a:prstDash val="solid"/>
              <a:miter/>
              <a:headEnd type="none" w="med" len="med"/>
              <a:tailEnd type="none" w="med" len="med"/>
            </a:ln>
          </p:spPr>
          <p:txBody>
            <a:bodyPr/>
            <a:p>
              <a:endParaRPr lang="zh-CN" altLang="en-US"/>
            </a:p>
          </p:txBody>
        </p:sp>
        <p:graphicFrame>
          <p:nvGraphicFramePr>
            <p:cNvPr id="161801" name="对象 161800"/>
            <p:cNvGraphicFramePr/>
            <p:nvPr/>
          </p:nvGraphicFramePr>
          <p:xfrm>
            <a:off x="4176" y="1187"/>
            <a:ext cx="296" cy="335"/>
          </p:xfrm>
          <a:graphic>
            <a:graphicData uri="http://schemas.openxmlformats.org/presentationml/2006/ole">
              <mc:AlternateContent xmlns:mc="http://schemas.openxmlformats.org/markup-compatibility/2006">
                <mc:Choice xmlns:v="urn:schemas-microsoft-com:vml" Requires="v">
                  <p:oleObj spid="_x0000_s3089" name="" r:id="rId3" imgW="469900" imgH="533400" progId="Equation.3">
                    <p:embed/>
                  </p:oleObj>
                </mc:Choice>
                <mc:Fallback>
                  <p:oleObj name="" r:id="rId3" imgW="469900" imgH="533400" progId="Equation.3">
                    <p:embed/>
                    <p:pic>
                      <p:nvPicPr>
                        <p:cNvPr id="0" name="图片 3088"/>
                        <p:cNvPicPr/>
                        <p:nvPr/>
                      </p:nvPicPr>
                      <p:blipFill>
                        <a:blip r:embed="rId4"/>
                        <a:stretch>
                          <a:fillRect/>
                        </a:stretch>
                      </p:blipFill>
                      <p:spPr>
                        <a:xfrm>
                          <a:off x="4176" y="1187"/>
                          <a:ext cx="296" cy="335"/>
                        </a:xfrm>
                        <a:prstGeom prst="rect">
                          <a:avLst/>
                        </a:prstGeom>
                        <a:noFill/>
                        <a:ln w="38100">
                          <a:noFill/>
                          <a:miter/>
                        </a:ln>
                      </p:spPr>
                    </p:pic>
                  </p:oleObj>
                </mc:Fallback>
              </mc:AlternateContent>
            </a:graphicData>
          </a:graphic>
        </p:graphicFrame>
      </p:grpSp>
      <p:sp>
        <p:nvSpPr>
          <p:cNvPr id="161802" name="直接连接符 161801"/>
          <p:cNvSpPr/>
          <p:nvPr/>
        </p:nvSpPr>
        <p:spPr>
          <a:xfrm flipH="1">
            <a:off x="3656013" y="3465513"/>
            <a:ext cx="1092200" cy="1076325"/>
          </a:xfrm>
          <a:prstGeom prst="line">
            <a:avLst/>
          </a:prstGeom>
          <a:ln w="38100" cap="flat" cmpd="sng">
            <a:solidFill>
              <a:srgbClr val="FF00FF"/>
            </a:solidFill>
            <a:prstDash val="solid"/>
            <a:headEnd type="none" w="sm" len="sm"/>
            <a:tailEnd type="none" w="sm" len="sm"/>
          </a:ln>
        </p:spPr>
      </p:sp>
      <p:grpSp>
        <p:nvGrpSpPr>
          <p:cNvPr id="161803" name="组合 161802"/>
          <p:cNvGrpSpPr/>
          <p:nvPr/>
        </p:nvGrpSpPr>
        <p:grpSpPr>
          <a:xfrm>
            <a:off x="4173538" y="2112963"/>
            <a:ext cx="236537" cy="3363912"/>
            <a:chOff x="3931" y="1001"/>
            <a:chExt cx="150" cy="2095"/>
          </a:xfrm>
        </p:grpSpPr>
        <p:sp>
          <p:nvSpPr>
            <p:cNvPr id="161804" name="直接连接符 161803"/>
            <p:cNvSpPr/>
            <p:nvPr/>
          </p:nvSpPr>
          <p:spPr>
            <a:xfrm>
              <a:off x="3931" y="1001"/>
              <a:ext cx="37" cy="923"/>
            </a:xfrm>
            <a:prstGeom prst="line">
              <a:avLst/>
            </a:prstGeom>
            <a:ln w="19050" cap="flat" cmpd="sng">
              <a:solidFill>
                <a:schemeClr val="accent2"/>
              </a:solidFill>
              <a:prstDash val="solid"/>
              <a:headEnd type="none" w="sm" len="sm"/>
              <a:tailEnd type="none" w="sm" len="sm"/>
            </a:ln>
          </p:spPr>
        </p:sp>
        <p:sp>
          <p:nvSpPr>
            <p:cNvPr id="161805" name="任意多边形 161804"/>
            <p:cNvSpPr/>
            <p:nvPr/>
          </p:nvSpPr>
          <p:spPr>
            <a:xfrm>
              <a:off x="3968" y="1924"/>
              <a:ext cx="113" cy="1172"/>
            </a:xfrm>
            <a:custGeom>
              <a:avLst/>
              <a:gdLst/>
              <a:ahLst/>
              <a:cxnLst/>
              <a:pathLst>
                <a:path w="113" h="1172">
                  <a:moveTo>
                    <a:pt x="0" y="0"/>
                  </a:moveTo>
                  <a:lnTo>
                    <a:pt x="112" y="141"/>
                  </a:lnTo>
                  <a:lnTo>
                    <a:pt x="112" y="1171"/>
                  </a:lnTo>
                </a:path>
              </a:pathLst>
            </a:custGeom>
            <a:noFill/>
            <a:ln w="19050" cap="rnd" cmpd="sng">
              <a:solidFill>
                <a:schemeClr val="accent2">
                  <a:alpha val="100000"/>
                </a:schemeClr>
              </a:solidFill>
              <a:prstDash val="solid"/>
              <a:headEnd type="none" w="sm" len="sm"/>
              <a:tailEnd type="stealth" w="med" len="lg"/>
            </a:ln>
          </p:spPr>
          <p:txBody>
            <a:bodyPr/>
            <a:p>
              <a:endParaRPr lang="zh-CN" altLang="en-US"/>
            </a:p>
          </p:txBody>
        </p:sp>
      </p:grpSp>
      <p:grpSp>
        <p:nvGrpSpPr>
          <p:cNvPr id="161806" name="组合 161805"/>
          <p:cNvGrpSpPr/>
          <p:nvPr/>
        </p:nvGrpSpPr>
        <p:grpSpPr>
          <a:xfrm>
            <a:off x="4151313" y="2112963"/>
            <a:ext cx="133350" cy="1792287"/>
            <a:chOff x="2382" y="990"/>
            <a:chExt cx="84" cy="1129"/>
          </a:xfrm>
        </p:grpSpPr>
        <p:sp>
          <p:nvSpPr>
            <p:cNvPr id="161807" name="任意多边形 161806"/>
            <p:cNvSpPr/>
            <p:nvPr/>
          </p:nvSpPr>
          <p:spPr>
            <a:xfrm>
              <a:off x="2382" y="990"/>
              <a:ext cx="84" cy="1129"/>
            </a:xfrm>
            <a:custGeom>
              <a:avLst/>
              <a:gdLst/>
              <a:ahLst/>
              <a:cxnLst/>
              <a:pathLst>
                <a:path w="84" h="1129">
                  <a:moveTo>
                    <a:pt x="84" y="1129"/>
                  </a:moveTo>
                  <a:lnTo>
                    <a:pt x="0" y="993"/>
                  </a:lnTo>
                  <a:lnTo>
                    <a:pt x="0" y="0"/>
                  </a:lnTo>
                </a:path>
              </a:pathLst>
            </a:custGeom>
            <a:noFill/>
            <a:ln w="19050" cap="rnd" cmpd="sng">
              <a:solidFill>
                <a:schemeClr val="accent2">
                  <a:alpha val="100000"/>
                </a:schemeClr>
              </a:solidFill>
              <a:prstDash val="solid"/>
              <a:headEnd type="none" w="sm" len="sm"/>
              <a:tailEnd type="none" w="sm" len="sm"/>
            </a:ln>
          </p:spPr>
          <p:txBody>
            <a:bodyPr/>
            <a:p>
              <a:endParaRPr lang="zh-CN" altLang="en-US"/>
            </a:p>
          </p:txBody>
        </p:sp>
        <p:sp>
          <p:nvSpPr>
            <p:cNvPr id="161808" name="直接连接符 161807"/>
            <p:cNvSpPr/>
            <p:nvPr/>
          </p:nvSpPr>
          <p:spPr>
            <a:xfrm flipV="1">
              <a:off x="2383" y="1629"/>
              <a:ext cx="0" cy="106"/>
            </a:xfrm>
            <a:prstGeom prst="line">
              <a:avLst/>
            </a:prstGeom>
            <a:ln w="19050" cap="flat" cmpd="sng">
              <a:solidFill>
                <a:schemeClr val="accent2"/>
              </a:solidFill>
              <a:prstDash val="solid"/>
              <a:headEnd type="none" w="sm" len="sm"/>
              <a:tailEnd type="stealth" w="med" len="lg"/>
            </a:ln>
          </p:spPr>
        </p:sp>
      </p:grpSp>
      <p:grpSp>
        <p:nvGrpSpPr>
          <p:cNvPr id="161809" name="组合 161808"/>
          <p:cNvGrpSpPr/>
          <p:nvPr/>
        </p:nvGrpSpPr>
        <p:grpSpPr>
          <a:xfrm>
            <a:off x="3973513" y="3803650"/>
            <a:ext cx="2570162" cy="219075"/>
            <a:chOff x="3818" y="2066"/>
            <a:chExt cx="1619" cy="138"/>
          </a:xfrm>
        </p:grpSpPr>
        <p:sp>
          <p:nvSpPr>
            <p:cNvPr id="161810" name="任意多边形 161809"/>
            <p:cNvSpPr/>
            <p:nvPr/>
          </p:nvSpPr>
          <p:spPr>
            <a:xfrm>
              <a:off x="3818" y="2066"/>
              <a:ext cx="1619" cy="138"/>
            </a:xfrm>
            <a:custGeom>
              <a:avLst/>
              <a:gdLst/>
              <a:ahLst/>
              <a:cxnLst/>
              <a:pathLst>
                <a:path w="1619" h="138">
                  <a:moveTo>
                    <a:pt x="0" y="0"/>
                  </a:moveTo>
                  <a:lnTo>
                    <a:pt x="187" y="70"/>
                  </a:lnTo>
                  <a:lnTo>
                    <a:pt x="674" y="70"/>
                  </a:lnTo>
                  <a:lnTo>
                    <a:pt x="861" y="105"/>
                  </a:lnTo>
                  <a:lnTo>
                    <a:pt x="1619" y="138"/>
                  </a:lnTo>
                </a:path>
              </a:pathLst>
            </a:custGeom>
            <a:noFill/>
            <a:ln w="19050" cap="rnd" cmpd="sng">
              <a:solidFill>
                <a:srgbClr val="FF3300">
                  <a:alpha val="100000"/>
                </a:srgbClr>
              </a:solidFill>
              <a:prstDash val="solid"/>
              <a:headEnd type="none" w="sm" len="sm"/>
              <a:tailEnd type="none" w="sm" len="sm"/>
            </a:ln>
          </p:spPr>
          <p:txBody>
            <a:bodyPr/>
            <a:p>
              <a:endParaRPr lang="zh-CN" altLang="en-US"/>
            </a:p>
          </p:txBody>
        </p:sp>
        <p:sp>
          <p:nvSpPr>
            <p:cNvPr id="161811" name="直接连接符 161810"/>
            <p:cNvSpPr/>
            <p:nvPr/>
          </p:nvSpPr>
          <p:spPr>
            <a:xfrm>
              <a:off x="4156" y="2136"/>
              <a:ext cx="224" cy="0"/>
            </a:xfrm>
            <a:prstGeom prst="line">
              <a:avLst/>
            </a:prstGeom>
            <a:ln w="19050" cap="flat" cmpd="sng">
              <a:solidFill>
                <a:srgbClr val="FF3300"/>
              </a:solidFill>
              <a:prstDash val="solid"/>
              <a:headEnd type="none" w="sm" len="sm"/>
              <a:tailEnd type="stealth" w="med" len="lg"/>
            </a:ln>
          </p:spPr>
        </p:sp>
      </p:grpSp>
      <p:grpSp>
        <p:nvGrpSpPr>
          <p:cNvPr id="161812" name="组合 161811"/>
          <p:cNvGrpSpPr/>
          <p:nvPr/>
        </p:nvGrpSpPr>
        <p:grpSpPr>
          <a:xfrm>
            <a:off x="4237038" y="3975100"/>
            <a:ext cx="2319337" cy="1522413"/>
            <a:chOff x="3968" y="2172"/>
            <a:chExt cx="1461" cy="959"/>
          </a:xfrm>
        </p:grpSpPr>
        <p:sp>
          <p:nvSpPr>
            <p:cNvPr id="161813" name="任意多边形 161812"/>
            <p:cNvSpPr/>
            <p:nvPr/>
          </p:nvSpPr>
          <p:spPr>
            <a:xfrm>
              <a:off x="4644" y="2208"/>
              <a:ext cx="785" cy="3"/>
            </a:xfrm>
            <a:custGeom>
              <a:avLst/>
              <a:gdLst/>
              <a:ahLst/>
              <a:cxnLst/>
              <a:pathLst>
                <a:path w="785" h="3">
                  <a:moveTo>
                    <a:pt x="785" y="3"/>
                  </a:moveTo>
                  <a:lnTo>
                    <a:pt x="0" y="0"/>
                  </a:lnTo>
                </a:path>
              </a:pathLst>
            </a:custGeom>
            <a:noFill/>
            <a:ln w="19050" cap="flat" cmpd="sng">
              <a:solidFill>
                <a:srgbClr val="FF3300"/>
              </a:solidFill>
              <a:prstDash val="solid"/>
              <a:headEnd type="none" w="sm" len="sm"/>
              <a:tailEnd type="none" w="sm" len="sm"/>
            </a:ln>
          </p:spPr>
          <p:txBody>
            <a:bodyPr/>
            <a:p>
              <a:endParaRPr lang="zh-CN" altLang="en-US"/>
            </a:p>
          </p:txBody>
        </p:sp>
        <p:grpSp>
          <p:nvGrpSpPr>
            <p:cNvPr id="161814" name="组合 161813"/>
            <p:cNvGrpSpPr/>
            <p:nvPr/>
          </p:nvGrpSpPr>
          <p:grpSpPr>
            <a:xfrm>
              <a:off x="3968" y="2172"/>
              <a:ext cx="937" cy="959"/>
              <a:chOff x="2420" y="2161"/>
              <a:chExt cx="937" cy="959"/>
            </a:xfrm>
          </p:grpSpPr>
          <p:sp>
            <p:nvSpPr>
              <p:cNvPr id="161815" name="任意多边形 161814"/>
              <p:cNvSpPr/>
              <p:nvPr/>
            </p:nvSpPr>
            <p:spPr>
              <a:xfrm>
                <a:off x="2420" y="2161"/>
                <a:ext cx="676" cy="959"/>
              </a:xfrm>
              <a:custGeom>
                <a:avLst/>
                <a:gdLst/>
                <a:ahLst/>
                <a:cxnLst/>
                <a:pathLst>
                  <a:path w="676" h="959">
                    <a:moveTo>
                      <a:pt x="675" y="35"/>
                    </a:moveTo>
                    <a:lnTo>
                      <a:pt x="450" y="0"/>
                    </a:lnTo>
                    <a:lnTo>
                      <a:pt x="0" y="0"/>
                    </a:lnTo>
                    <a:lnTo>
                      <a:pt x="0" y="958"/>
                    </a:lnTo>
                  </a:path>
                </a:pathLst>
              </a:custGeom>
              <a:noFill/>
              <a:ln w="19050" cap="rnd" cmpd="sng">
                <a:solidFill>
                  <a:srgbClr val="FF3300">
                    <a:alpha val="100000"/>
                  </a:srgbClr>
                </a:solidFill>
                <a:prstDash val="solid"/>
                <a:headEnd type="none" w="sm" len="sm"/>
                <a:tailEnd type="stealth" w="med" len="lg"/>
              </a:ln>
            </p:spPr>
            <p:txBody>
              <a:bodyPr/>
              <a:p>
                <a:endParaRPr lang="zh-CN" altLang="en-US"/>
              </a:p>
            </p:txBody>
          </p:sp>
          <p:sp>
            <p:nvSpPr>
              <p:cNvPr id="161816" name="直接连接符 161815"/>
              <p:cNvSpPr/>
              <p:nvPr/>
            </p:nvSpPr>
            <p:spPr>
              <a:xfrm flipH="1">
                <a:off x="3132" y="2196"/>
                <a:ext cx="225" cy="0"/>
              </a:xfrm>
              <a:prstGeom prst="line">
                <a:avLst/>
              </a:prstGeom>
              <a:ln w="19050" cap="flat" cmpd="sng">
                <a:solidFill>
                  <a:srgbClr val="FF3300"/>
                </a:solidFill>
                <a:prstDash val="solid"/>
                <a:headEnd type="none" w="sm" len="sm"/>
                <a:tailEnd type="stealth" w="med" len="lg"/>
              </a:ln>
            </p:spPr>
          </p:sp>
        </p:grpSp>
      </p:grpSp>
      <p:grpSp>
        <p:nvGrpSpPr>
          <p:cNvPr id="161817" name="组合 161816"/>
          <p:cNvGrpSpPr/>
          <p:nvPr/>
        </p:nvGrpSpPr>
        <p:grpSpPr>
          <a:xfrm>
            <a:off x="1692275" y="3311525"/>
            <a:ext cx="361950" cy="1163638"/>
            <a:chOff x="985" y="1779"/>
            <a:chExt cx="228" cy="733"/>
          </a:xfrm>
        </p:grpSpPr>
        <p:sp>
          <p:nvSpPr>
            <p:cNvPr id="161818" name="圆角矩形 161817"/>
            <p:cNvSpPr/>
            <p:nvPr/>
          </p:nvSpPr>
          <p:spPr>
            <a:xfrm>
              <a:off x="985" y="1779"/>
              <a:ext cx="228" cy="577"/>
            </a:xfrm>
            <a:prstGeom prst="roundRect">
              <a:avLst>
                <a:gd name="adj" fmla="val 49995"/>
              </a:avLst>
            </a:prstGeom>
            <a:gradFill rotWithShape="0">
              <a:gsLst>
                <a:gs pos="0">
                  <a:srgbClr val="FFFF66">
                    <a:gamma/>
                    <a:shade val="69804"/>
                    <a:invGamma/>
                  </a:srgbClr>
                </a:gs>
                <a:gs pos="50000">
                  <a:srgbClr val="FFFF66"/>
                </a:gs>
                <a:gs pos="100000">
                  <a:srgbClr val="FFFF66">
                    <a:gamma/>
                    <a:shade val="69804"/>
                    <a:invGamma/>
                  </a:srgbClr>
                </a:gs>
              </a:gsLst>
              <a:lin ang="0" scaled="1"/>
              <a:tileRect/>
            </a:gradFill>
            <a:ln w="25400" cap="flat" cmpd="sng">
              <a:solidFill>
                <a:schemeClr val="tx1"/>
              </a:solidFill>
              <a:prstDash val="solid"/>
              <a:headEnd type="none" w="med" len="med"/>
              <a:tailEnd type="none" w="med" len="med"/>
            </a:ln>
          </p:spPr>
          <p:txBody>
            <a:bodyPr/>
            <a:p>
              <a:endParaRPr lang="zh-CN" altLang="en-US"/>
            </a:p>
          </p:txBody>
        </p:sp>
        <p:sp>
          <p:nvSpPr>
            <p:cNvPr id="161819" name="矩形 161818"/>
            <p:cNvSpPr/>
            <p:nvPr/>
          </p:nvSpPr>
          <p:spPr>
            <a:xfrm>
              <a:off x="1022" y="2337"/>
              <a:ext cx="154" cy="99"/>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tileRect/>
            </a:gradFill>
            <a:ln w="12700" cap="flat" cmpd="sng">
              <a:solidFill>
                <a:schemeClr val="tx1"/>
              </a:solidFill>
              <a:prstDash val="solid"/>
              <a:miter/>
              <a:headEnd type="none" w="med" len="med"/>
              <a:tailEnd type="none" w="med" len="med"/>
            </a:ln>
          </p:spPr>
          <p:txBody>
            <a:bodyPr/>
            <a:p>
              <a:endParaRPr lang="zh-CN" altLang="en-US"/>
            </a:p>
          </p:txBody>
        </p:sp>
        <p:sp>
          <p:nvSpPr>
            <p:cNvPr id="161820" name="椭圆 161819"/>
            <p:cNvSpPr/>
            <p:nvPr/>
          </p:nvSpPr>
          <p:spPr>
            <a:xfrm>
              <a:off x="1022" y="2398"/>
              <a:ext cx="154" cy="114"/>
            </a:xfrm>
            <a:prstGeom prst="ellipse">
              <a:avLst/>
            </a:prstGeom>
            <a:solidFill>
              <a:schemeClr val="tx2"/>
            </a:solidFill>
            <a:ln w="12700" cap="flat" cmpd="sng">
              <a:solidFill>
                <a:schemeClr val="tx1"/>
              </a:solidFill>
              <a:prstDash val="solid"/>
              <a:headEnd type="none" w="med" len="med"/>
              <a:tailEnd type="none" w="med" len="med"/>
            </a:ln>
          </p:spPr>
          <p:txBody>
            <a:bodyPr/>
            <a:p>
              <a:endParaRPr lang="zh-CN" altLang="en-US"/>
            </a:p>
          </p:txBody>
        </p:sp>
        <p:sp>
          <p:nvSpPr>
            <p:cNvPr id="161821" name="任意多边形 161820"/>
            <p:cNvSpPr/>
            <p:nvPr/>
          </p:nvSpPr>
          <p:spPr>
            <a:xfrm>
              <a:off x="1082" y="1878"/>
              <a:ext cx="51" cy="472"/>
            </a:xfrm>
            <a:custGeom>
              <a:avLst/>
              <a:gdLst/>
              <a:ahLst/>
              <a:cxnLst/>
              <a:pathLst>
                <a:path w="51" h="472">
                  <a:moveTo>
                    <a:pt x="0" y="455"/>
                  </a:moveTo>
                  <a:lnTo>
                    <a:pt x="0" y="0"/>
                  </a:lnTo>
                  <a:lnTo>
                    <a:pt x="16" y="106"/>
                  </a:lnTo>
                  <a:lnTo>
                    <a:pt x="16" y="0"/>
                  </a:lnTo>
                  <a:lnTo>
                    <a:pt x="33" y="106"/>
                  </a:lnTo>
                  <a:lnTo>
                    <a:pt x="33" y="0"/>
                  </a:lnTo>
                  <a:lnTo>
                    <a:pt x="50" y="106"/>
                  </a:lnTo>
                  <a:lnTo>
                    <a:pt x="50" y="471"/>
                  </a:lnTo>
                </a:path>
              </a:pathLst>
            </a:custGeom>
            <a:gradFill rotWithShape="0">
              <a:gsLst>
                <a:gs pos="0">
                  <a:srgbClr val="FFFF66">
                    <a:gamma/>
                    <a:shade val="69804"/>
                    <a:invGamma/>
                  </a:srgbClr>
                </a:gs>
                <a:gs pos="50000">
                  <a:srgbClr val="FFFF66"/>
                </a:gs>
                <a:gs pos="100000">
                  <a:srgbClr val="FFFF66">
                    <a:gamma/>
                    <a:shade val="69804"/>
                    <a:invGamma/>
                  </a:srgbClr>
                </a:gs>
              </a:gsLst>
              <a:lin ang="0" scaled="1"/>
              <a:tileRect/>
            </a:gradFill>
            <a:ln w="12700" cap="rnd" cmpd="sng">
              <a:solidFill>
                <a:schemeClr val="tx1">
                  <a:alpha val="100000"/>
                </a:schemeClr>
              </a:solidFill>
              <a:prstDash val="solid"/>
              <a:headEnd type="none" w="sm" len="sm"/>
              <a:tailEnd type="none" w="sm" len="sm"/>
            </a:ln>
          </p:spPr>
          <p:txBody>
            <a:bodyPr/>
            <a:p>
              <a:endParaRPr lang="zh-CN" altLang="en-US"/>
            </a:p>
          </p:txBody>
        </p:sp>
        <p:sp>
          <p:nvSpPr>
            <p:cNvPr id="161822" name="直接连接符 161821"/>
            <p:cNvSpPr/>
            <p:nvPr/>
          </p:nvSpPr>
          <p:spPr>
            <a:xfrm flipV="1">
              <a:off x="1018" y="2349"/>
              <a:ext cx="162" cy="15"/>
            </a:xfrm>
            <a:prstGeom prst="line">
              <a:avLst/>
            </a:prstGeom>
            <a:ln w="25400" cap="flat" cmpd="sng">
              <a:solidFill>
                <a:srgbClr val="FFCC66"/>
              </a:solidFill>
              <a:prstDash val="solid"/>
              <a:headEnd type="none" w="sm" len="sm"/>
              <a:tailEnd type="none" w="sm" len="sm"/>
            </a:ln>
          </p:spPr>
        </p:sp>
        <p:sp>
          <p:nvSpPr>
            <p:cNvPr id="161823" name="直接连接符 161822"/>
            <p:cNvSpPr/>
            <p:nvPr/>
          </p:nvSpPr>
          <p:spPr>
            <a:xfrm flipV="1">
              <a:off x="1018" y="2379"/>
              <a:ext cx="162" cy="15"/>
            </a:xfrm>
            <a:prstGeom prst="line">
              <a:avLst/>
            </a:prstGeom>
            <a:ln w="25400" cap="flat" cmpd="sng">
              <a:solidFill>
                <a:srgbClr val="FFCC66"/>
              </a:solidFill>
              <a:prstDash val="solid"/>
              <a:headEnd type="none" w="sm" len="sm"/>
              <a:tailEnd type="none" w="sm" len="sm"/>
            </a:ln>
          </p:spPr>
        </p:sp>
        <p:sp>
          <p:nvSpPr>
            <p:cNvPr id="161824" name="直接连接符 161823"/>
            <p:cNvSpPr/>
            <p:nvPr/>
          </p:nvSpPr>
          <p:spPr>
            <a:xfrm flipV="1">
              <a:off x="1018" y="2409"/>
              <a:ext cx="162" cy="16"/>
            </a:xfrm>
            <a:prstGeom prst="line">
              <a:avLst/>
            </a:prstGeom>
            <a:ln w="25400" cap="flat" cmpd="sng">
              <a:solidFill>
                <a:srgbClr val="FFCC66"/>
              </a:solidFill>
              <a:prstDash val="solid"/>
              <a:headEnd type="none" w="sm" len="sm"/>
              <a:tailEnd type="none" w="sm" len="sm"/>
            </a:ln>
          </p:spPr>
        </p:sp>
        <p:sp>
          <p:nvSpPr>
            <p:cNvPr id="161825" name="直接连接符 161824"/>
            <p:cNvSpPr/>
            <p:nvPr/>
          </p:nvSpPr>
          <p:spPr>
            <a:xfrm flipV="1">
              <a:off x="1018" y="2440"/>
              <a:ext cx="162" cy="15"/>
            </a:xfrm>
            <a:prstGeom prst="line">
              <a:avLst/>
            </a:prstGeom>
            <a:ln w="25400" cap="flat" cmpd="sng">
              <a:solidFill>
                <a:srgbClr val="FFCC66"/>
              </a:solidFill>
              <a:prstDash val="solid"/>
              <a:headEnd type="none" w="sm" len="sm"/>
              <a:tailEnd type="none" w="sm" len="sm"/>
            </a:ln>
          </p:spPr>
        </p:sp>
        <p:sp>
          <p:nvSpPr>
            <p:cNvPr id="161826" name="矩形 161825"/>
            <p:cNvSpPr/>
            <p:nvPr/>
          </p:nvSpPr>
          <p:spPr>
            <a:xfrm>
              <a:off x="1071" y="2241"/>
              <a:ext cx="69" cy="97"/>
            </a:xfrm>
            <a:prstGeom prst="rect">
              <a:avLst/>
            </a:prstGeom>
            <a:gradFill rotWithShape="0">
              <a:gsLst>
                <a:gs pos="0">
                  <a:srgbClr val="FFFF66">
                    <a:gamma/>
                    <a:shade val="69804"/>
                    <a:invGamma/>
                  </a:srgbClr>
                </a:gs>
                <a:gs pos="50000">
                  <a:srgbClr val="FFFF66"/>
                </a:gs>
                <a:gs pos="100000">
                  <a:srgbClr val="FFFF66">
                    <a:gamma/>
                    <a:shade val="69804"/>
                    <a:invGamma/>
                  </a:srgbClr>
                </a:gs>
              </a:gsLst>
              <a:lin ang="0" scaled="1"/>
              <a:tileRect/>
            </a:gradFill>
            <a:ln w="12700" cap="flat" cmpd="sng">
              <a:solidFill>
                <a:schemeClr val="tx1"/>
              </a:solidFill>
              <a:prstDash val="solid"/>
              <a:miter/>
              <a:headEnd type="none" w="med" len="med"/>
              <a:tailEnd type="none" w="med" len="med"/>
            </a:ln>
          </p:spPr>
          <p:txBody>
            <a:bodyPr/>
            <a:p>
              <a:endParaRPr lang="zh-CN" altLang="en-US"/>
            </a:p>
          </p:txBody>
        </p:sp>
      </p:grpSp>
      <p:grpSp>
        <p:nvGrpSpPr>
          <p:cNvPr id="161827" name="组合 161826"/>
          <p:cNvGrpSpPr/>
          <p:nvPr/>
        </p:nvGrpSpPr>
        <p:grpSpPr>
          <a:xfrm>
            <a:off x="2484438" y="4387850"/>
            <a:ext cx="1352550" cy="1157288"/>
            <a:chOff x="2364" y="2736"/>
            <a:chExt cx="852" cy="729"/>
          </a:xfrm>
        </p:grpSpPr>
        <p:sp>
          <p:nvSpPr>
            <p:cNvPr id="161828" name="矩形 161827"/>
            <p:cNvSpPr/>
            <p:nvPr/>
          </p:nvSpPr>
          <p:spPr>
            <a:xfrm>
              <a:off x="2364" y="2857"/>
              <a:ext cx="791" cy="596"/>
            </a:xfrm>
            <a:prstGeom prst="rect">
              <a:avLst/>
            </a:prstGeom>
            <a:noFill/>
            <a:ln w="9525">
              <a:noFill/>
            </a:ln>
          </p:spPr>
          <p:txBody>
            <a:bodyPr wrap="none" lIns="92075" tIns="46038" rIns="92075" bIns="46038">
              <a:spAutoFit/>
            </a:bodyPr>
            <a:p>
              <a:pPr algn="l" eaLnBrk="0" hangingPunct="0">
                <a:spcBef>
                  <a:spcPct val="0"/>
                </a:spcBef>
              </a:pPr>
              <a:r>
                <a:rPr lang="zh-CN" altLang="en-US" sz="2800" b="1" dirty="0">
                  <a:solidFill>
                    <a:schemeClr val="accent2"/>
                  </a:solidFill>
                  <a:latin typeface="楷体_GB2312" panose="02010609030101010101" pitchFamily="49" charset="-122"/>
                  <a:ea typeface="楷体_GB2312" panose="02010609030101010101" pitchFamily="49" charset="-122"/>
                </a:rPr>
                <a:t>半透半</a:t>
              </a:r>
              <a:endParaRPr lang="zh-CN" altLang="en-US" sz="2800" b="1">
                <a:solidFill>
                  <a:schemeClr val="accent2"/>
                </a:solidFill>
                <a:latin typeface="楷体_GB2312" panose="02010609030101010101" pitchFamily="49" charset="-122"/>
                <a:ea typeface="楷体_GB2312" panose="02010609030101010101" pitchFamily="49" charset="-122"/>
              </a:endParaRPr>
            </a:p>
            <a:p>
              <a:pPr algn="l" eaLnBrk="0" hangingPunct="0">
                <a:spcBef>
                  <a:spcPct val="0"/>
                </a:spcBef>
              </a:pPr>
              <a:r>
                <a:rPr lang="zh-CN" altLang="en-US" sz="2800" b="1" dirty="0">
                  <a:solidFill>
                    <a:schemeClr val="accent2"/>
                  </a:solidFill>
                  <a:latin typeface="楷体_GB2312" panose="02010609030101010101" pitchFamily="49" charset="-122"/>
                  <a:ea typeface="楷体_GB2312" panose="02010609030101010101" pitchFamily="49" charset="-122"/>
                </a:rPr>
                <a:t>反膜</a:t>
              </a:r>
              <a:endParaRPr lang="zh-CN" altLang="en-US" sz="2800" b="1">
                <a:solidFill>
                  <a:schemeClr val="accent2"/>
                </a:solidFill>
                <a:latin typeface="楷体_GB2312" panose="02010609030101010101" pitchFamily="49" charset="-122"/>
                <a:ea typeface="楷体_GB2312" panose="02010609030101010101" pitchFamily="49" charset="-122"/>
              </a:endParaRPr>
            </a:p>
          </p:txBody>
        </p:sp>
        <p:sp>
          <p:nvSpPr>
            <p:cNvPr id="161829" name="矩形 161828"/>
            <p:cNvSpPr/>
            <p:nvPr/>
          </p:nvSpPr>
          <p:spPr>
            <a:xfrm>
              <a:off x="2364" y="2905"/>
              <a:ext cx="742" cy="560"/>
            </a:xfrm>
            <a:prstGeom prst="rect">
              <a:avLst/>
            </a:prstGeom>
            <a:noFill/>
            <a:ln w="12700" cap="flat" cmpd="sng">
              <a:solidFill>
                <a:schemeClr val="accent2"/>
              </a:solidFill>
              <a:prstDash val="dash"/>
              <a:miter/>
              <a:headEnd type="none" w="med" len="med"/>
              <a:tailEnd type="none" w="med" len="med"/>
            </a:ln>
          </p:spPr>
          <p:txBody>
            <a:bodyPr/>
            <a:p>
              <a:endParaRPr lang="zh-CN" altLang="en-US"/>
            </a:p>
          </p:txBody>
        </p:sp>
        <p:sp>
          <p:nvSpPr>
            <p:cNvPr id="161830" name="任意多边形 161829"/>
            <p:cNvSpPr/>
            <p:nvPr/>
          </p:nvSpPr>
          <p:spPr>
            <a:xfrm>
              <a:off x="3103" y="2736"/>
              <a:ext cx="113" cy="462"/>
            </a:xfrm>
            <a:custGeom>
              <a:avLst/>
              <a:gdLst/>
              <a:ahLst/>
              <a:cxnLst/>
              <a:pathLst>
                <a:path w="113" h="462">
                  <a:moveTo>
                    <a:pt x="0" y="461"/>
                  </a:moveTo>
                  <a:lnTo>
                    <a:pt x="112" y="461"/>
                  </a:lnTo>
                  <a:lnTo>
                    <a:pt x="112" y="0"/>
                  </a:lnTo>
                </a:path>
              </a:pathLst>
            </a:custGeom>
            <a:noFill/>
            <a:ln w="12700" cap="rnd" cmpd="sng">
              <a:solidFill>
                <a:schemeClr val="accent2">
                  <a:alpha val="100000"/>
                </a:schemeClr>
              </a:solidFill>
              <a:prstDash val="solid"/>
              <a:headEnd type="none" w="sm" len="sm"/>
              <a:tailEnd type="stealth" w="med" len="lg"/>
            </a:ln>
          </p:spPr>
          <p:txBody>
            <a:bodyPr/>
            <a:p>
              <a:endParaRPr lang="zh-CN" altLang="en-US"/>
            </a:p>
          </p:txBody>
        </p:sp>
      </p:grpSp>
      <p:grpSp>
        <p:nvGrpSpPr>
          <p:cNvPr id="161836" name="组合 161835"/>
          <p:cNvGrpSpPr/>
          <p:nvPr/>
        </p:nvGrpSpPr>
        <p:grpSpPr>
          <a:xfrm>
            <a:off x="6372226" y="2487613"/>
            <a:ext cx="660400" cy="2309812"/>
            <a:chOff x="4014" y="1686"/>
            <a:chExt cx="416" cy="1455"/>
          </a:xfrm>
        </p:grpSpPr>
        <p:grpSp>
          <p:nvGrpSpPr>
            <p:cNvPr id="161837" name="组合 161836"/>
            <p:cNvGrpSpPr/>
            <p:nvPr/>
          </p:nvGrpSpPr>
          <p:grpSpPr>
            <a:xfrm>
              <a:off x="4129" y="2077"/>
              <a:ext cx="146" cy="1064"/>
              <a:chOff x="5444" y="1628"/>
              <a:chExt cx="146" cy="1064"/>
            </a:xfrm>
          </p:grpSpPr>
          <p:sp>
            <p:nvSpPr>
              <p:cNvPr id="161838" name="矩形 161837"/>
              <p:cNvSpPr/>
              <p:nvPr/>
            </p:nvSpPr>
            <p:spPr>
              <a:xfrm>
                <a:off x="5448" y="1632"/>
                <a:ext cx="142" cy="1056"/>
              </a:xfrm>
              <a:prstGeom prst="rect">
                <a:avLst/>
              </a:prstGeom>
              <a:pattFill prst="wdUpDiag">
                <a:fgClr>
                  <a:srgbClr val="99FFFF"/>
                </a:fgClr>
                <a:bgClr>
                  <a:srgbClr val="FFFFFF"/>
                </a:bgClr>
              </a:pattFill>
              <a:ln w="12700">
                <a:noFill/>
              </a:ln>
            </p:spPr>
            <p:txBody>
              <a:bodyPr/>
              <a:p>
                <a:endParaRPr lang="zh-CN" altLang="en-US"/>
              </a:p>
            </p:txBody>
          </p:sp>
          <p:sp>
            <p:nvSpPr>
              <p:cNvPr id="161839" name="直接连接符 161838"/>
              <p:cNvSpPr/>
              <p:nvPr/>
            </p:nvSpPr>
            <p:spPr>
              <a:xfrm>
                <a:off x="5444" y="1628"/>
                <a:ext cx="0" cy="1064"/>
              </a:xfrm>
              <a:prstGeom prst="line">
                <a:avLst/>
              </a:prstGeom>
              <a:ln w="50800" cap="flat" cmpd="sng">
                <a:solidFill>
                  <a:schemeClr val="accent2"/>
                </a:solidFill>
                <a:prstDash val="solid"/>
                <a:headEnd type="none" w="sm" len="sm"/>
                <a:tailEnd type="none" w="sm" len="sm"/>
              </a:ln>
            </p:spPr>
          </p:sp>
        </p:grpSp>
        <p:graphicFrame>
          <p:nvGraphicFramePr>
            <p:cNvPr id="161840" name="对象 161839"/>
            <p:cNvGraphicFramePr/>
            <p:nvPr/>
          </p:nvGraphicFramePr>
          <p:xfrm>
            <a:off x="4014" y="1686"/>
            <a:ext cx="416" cy="376"/>
          </p:xfrm>
          <a:graphic>
            <a:graphicData uri="http://schemas.openxmlformats.org/presentationml/2006/ole">
              <mc:AlternateContent xmlns:mc="http://schemas.openxmlformats.org/markup-compatibility/2006">
                <mc:Choice xmlns:v="urn:schemas-microsoft-com:vml" Requires="v">
                  <p:oleObj spid="_x0000_s3109" name="" r:id="rId5" imgW="241300" imgH="215900" progId="Equation.3">
                    <p:embed/>
                  </p:oleObj>
                </mc:Choice>
                <mc:Fallback>
                  <p:oleObj name="" r:id="rId5" imgW="241300" imgH="215900" progId="Equation.3">
                    <p:embed/>
                    <p:pic>
                      <p:nvPicPr>
                        <p:cNvPr id="0" name="图片 3108"/>
                        <p:cNvPicPr/>
                        <p:nvPr/>
                      </p:nvPicPr>
                      <p:blipFill>
                        <a:blip r:embed="rId6"/>
                        <a:stretch>
                          <a:fillRect/>
                        </a:stretch>
                      </p:blipFill>
                      <p:spPr>
                        <a:xfrm>
                          <a:off x="4014" y="1686"/>
                          <a:ext cx="416" cy="376"/>
                        </a:xfrm>
                        <a:prstGeom prst="rect">
                          <a:avLst/>
                        </a:prstGeom>
                        <a:noFill/>
                        <a:ln w="38100">
                          <a:noFill/>
                          <a:miter/>
                        </a:ln>
                      </p:spPr>
                    </p:pic>
                  </p:oleObj>
                </mc:Fallback>
              </mc:AlternateContent>
            </a:graphicData>
          </a:graphic>
        </p:graphicFrame>
      </p:grpSp>
      <p:grpSp>
        <p:nvGrpSpPr>
          <p:cNvPr id="161841" name="组合 161840"/>
          <p:cNvGrpSpPr/>
          <p:nvPr/>
        </p:nvGrpSpPr>
        <p:grpSpPr>
          <a:xfrm>
            <a:off x="4800600" y="4306888"/>
            <a:ext cx="1295400" cy="915987"/>
            <a:chOff x="4224" y="2496"/>
            <a:chExt cx="816" cy="577"/>
          </a:xfrm>
        </p:grpSpPr>
        <p:sp>
          <p:nvSpPr>
            <p:cNvPr id="161842" name="矩形 161841"/>
            <p:cNvSpPr/>
            <p:nvPr/>
          </p:nvSpPr>
          <p:spPr>
            <a:xfrm>
              <a:off x="4224" y="2736"/>
              <a:ext cx="791" cy="327"/>
            </a:xfrm>
            <a:prstGeom prst="rect">
              <a:avLst/>
            </a:prstGeom>
            <a:noFill/>
            <a:ln w="9525">
              <a:noFill/>
            </a:ln>
          </p:spPr>
          <p:txBody>
            <a:bodyPr wrap="none" lIns="92075" tIns="46038" rIns="92075" bIns="46038">
              <a:spAutoFit/>
            </a:bodyPr>
            <a:p>
              <a:pPr algn="l" eaLnBrk="0" hangingPunct="0">
                <a:spcBef>
                  <a:spcPct val="0"/>
                </a:spcBef>
              </a:pPr>
              <a:r>
                <a:rPr lang="zh-CN" altLang="en-US" sz="2800" b="1" dirty="0">
                  <a:solidFill>
                    <a:schemeClr val="accent2"/>
                  </a:solidFill>
                  <a:latin typeface="楷体_GB2312" panose="02010609030101010101" pitchFamily="49" charset="-122"/>
                  <a:ea typeface="楷体_GB2312" panose="02010609030101010101" pitchFamily="49" charset="-122"/>
                </a:rPr>
                <a:t>补偿板</a:t>
              </a:r>
              <a:endParaRPr lang="zh-CN" altLang="en-US" sz="2800" b="1" dirty="0">
                <a:solidFill>
                  <a:schemeClr val="accent2"/>
                </a:solidFill>
                <a:latin typeface="楷体_GB2312" panose="02010609030101010101" pitchFamily="49" charset="-122"/>
                <a:ea typeface="楷体_GB2312" panose="02010609030101010101" pitchFamily="49" charset="-122"/>
              </a:endParaRPr>
            </a:p>
          </p:txBody>
        </p:sp>
        <p:sp>
          <p:nvSpPr>
            <p:cNvPr id="161843" name="矩形 161842"/>
            <p:cNvSpPr/>
            <p:nvPr/>
          </p:nvSpPr>
          <p:spPr>
            <a:xfrm>
              <a:off x="4224" y="2744"/>
              <a:ext cx="816" cy="329"/>
            </a:xfrm>
            <a:prstGeom prst="rect">
              <a:avLst/>
            </a:prstGeom>
            <a:noFill/>
            <a:ln w="12700" cap="flat" cmpd="sng">
              <a:solidFill>
                <a:schemeClr val="accent2"/>
              </a:solidFill>
              <a:prstDash val="dash"/>
              <a:miter/>
              <a:headEnd type="none" w="med" len="med"/>
              <a:tailEnd type="none" w="med" len="med"/>
            </a:ln>
          </p:spPr>
          <p:txBody>
            <a:bodyPr/>
            <a:p>
              <a:endParaRPr lang="zh-CN" altLang="en-US"/>
            </a:p>
          </p:txBody>
        </p:sp>
        <p:sp>
          <p:nvSpPr>
            <p:cNvPr id="161844" name="直接连接符 161843"/>
            <p:cNvSpPr/>
            <p:nvPr/>
          </p:nvSpPr>
          <p:spPr>
            <a:xfrm>
              <a:off x="4395" y="2496"/>
              <a:ext cx="175" cy="245"/>
            </a:xfrm>
            <a:prstGeom prst="line">
              <a:avLst/>
            </a:prstGeom>
            <a:ln w="12700" cap="flat" cmpd="sng">
              <a:solidFill>
                <a:schemeClr val="accent2"/>
              </a:solidFill>
              <a:prstDash val="solid"/>
              <a:headEnd type="stealth" w="med" len="lg"/>
              <a:tailEnd type="none" w="sm" len="sm"/>
            </a:ln>
          </p:spPr>
        </p:sp>
      </p:grpSp>
      <p:grpSp>
        <p:nvGrpSpPr>
          <p:cNvPr id="161845" name="组合 161844"/>
          <p:cNvGrpSpPr/>
          <p:nvPr/>
        </p:nvGrpSpPr>
        <p:grpSpPr>
          <a:xfrm>
            <a:off x="4160838" y="5627688"/>
            <a:ext cx="360362" cy="306387"/>
            <a:chOff x="3936" y="3215"/>
            <a:chExt cx="227" cy="193"/>
          </a:xfrm>
        </p:grpSpPr>
        <p:sp>
          <p:nvSpPr>
            <p:cNvPr id="161846" name="椭圆 161845"/>
            <p:cNvSpPr/>
            <p:nvPr/>
          </p:nvSpPr>
          <p:spPr>
            <a:xfrm>
              <a:off x="3984" y="3216"/>
              <a:ext cx="144" cy="48"/>
            </a:xfrm>
            <a:prstGeom prst="ellipse">
              <a:avLst/>
            </a:prstGeom>
            <a:solidFill>
              <a:srgbClr val="66FFFF"/>
            </a:solidFill>
            <a:ln w="19050" cap="flat" cmpd="sng">
              <a:solidFill>
                <a:schemeClr val="tx1"/>
              </a:solidFill>
              <a:prstDash val="solid"/>
              <a:headEnd type="none" w="med" len="med"/>
              <a:tailEnd type="none" w="med" len="lg"/>
            </a:ln>
          </p:spPr>
          <p:txBody>
            <a:bodyPr/>
            <a:p>
              <a:endParaRPr lang="zh-CN" altLang="en-US"/>
            </a:p>
          </p:txBody>
        </p:sp>
        <p:sp>
          <p:nvSpPr>
            <p:cNvPr id="161847" name="任意多边形 161846"/>
            <p:cNvSpPr/>
            <p:nvPr/>
          </p:nvSpPr>
          <p:spPr>
            <a:xfrm>
              <a:off x="3936" y="3215"/>
              <a:ext cx="227" cy="193"/>
            </a:xfrm>
            <a:custGeom>
              <a:avLst/>
              <a:gdLst/>
              <a:ahLst/>
              <a:cxnLst/>
              <a:pathLst>
                <a:path w="227" h="193">
                  <a:moveTo>
                    <a:pt x="0" y="1"/>
                  </a:moveTo>
                  <a:lnTo>
                    <a:pt x="96" y="97"/>
                  </a:lnTo>
                  <a:lnTo>
                    <a:pt x="144" y="193"/>
                  </a:lnTo>
                  <a:lnTo>
                    <a:pt x="167" y="111"/>
                  </a:lnTo>
                  <a:lnTo>
                    <a:pt x="192" y="49"/>
                  </a:lnTo>
                  <a:lnTo>
                    <a:pt x="227" y="0"/>
                  </a:lnTo>
                </a:path>
              </a:pathLst>
            </a:custGeom>
            <a:noFill/>
            <a:ln w="19050" cap="flat" cmpd="sng">
              <a:solidFill>
                <a:schemeClr val="tx1">
                  <a:alpha val="100000"/>
                </a:schemeClr>
              </a:solidFill>
              <a:prstDash val="solid"/>
              <a:headEnd type="none" w="med" len="med"/>
              <a:tailEnd type="none" w="med" len="lg"/>
            </a:ln>
          </p:spPr>
          <p:txBody>
            <a:bodyPr/>
            <a:p>
              <a:endParaRPr lang="zh-CN" altLang="en-US"/>
            </a:p>
          </p:txBody>
        </p:sp>
      </p:grpSp>
      <p:grpSp>
        <p:nvGrpSpPr>
          <p:cNvPr id="161877" name="组合 161876"/>
          <p:cNvGrpSpPr/>
          <p:nvPr/>
        </p:nvGrpSpPr>
        <p:grpSpPr>
          <a:xfrm>
            <a:off x="3352800" y="990600"/>
            <a:ext cx="2628900" cy="685800"/>
            <a:chOff x="2112" y="624"/>
            <a:chExt cx="1656" cy="432"/>
          </a:xfrm>
        </p:grpSpPr>
        <p:graphicFrame>
          <p:nvGraphicFramePr>
            <p:cNvPr id="161835" name="对象 161834"/>
            <p:cNvGraphicFramePr/>
            <p:nvPr/>
          </p:nvGraphicFramePr>
          <p:xfrm>
            <a:off x="3240" y="624"/>
            <a:ext cx="528" cy="432"/>
          </p:xfrm>
          <a:graphic>
            <a:graphicData uri="http://schemas.openxmlformats.org/presentationml/2006/ole">
              <mc:AlternateContent xmlns:mc="http://schemas.openxmlformats.org/markup-compatibility/2006">
                <mc:Choice xmlns:v="urn:schemas-microsoft-com:vml" Requires="v">
                  <p:oleObj spid="_x0000_s3096" name="" r:id="rId7" imgW="279400" imgH="279400" progId="Equation.3">
                    <p:embed/>
                  </p:oleObj>
                </mc:Choice>
                <mc:Fallback>
                  <p:oleObj name="" r:id="rId7" imgW="279400" imgH="279400" progId="Equation.3">
                    <p:embed/>
                    <p:pic>
                      <p:nvPicPr>
                        <p:cNvPr id="0" name="图片 3095"/>
                        <p:cNvPicPr/>
                        <p:nvPr/>
                      </p:nvPicPr>
                      <p:blipFill>
                        <a:blip r:embed="rId8"/>
                        <a:stretch>
                          <a:fillRect/>
                        </a:stretch>
                      </p:blipFill>
                      <p:spPr>
                        <a:xfrm>
                          <a:off x="3240" y="624"/>
                          <a:ext cx="528" cy="432"/>
                        </a:xfrm>
                        <a:prstGeom prst="rect">
                          <a:avLst/>
                        </a:prstGeom>
                        <a:noFill/>
                        <a:ln w="38100">
                          <a:noFill/>
                          <a:miter/>
                        </a:ln>
                      </p:spPr>
                    </p:pic>
                  </p:oleObj>
                </mc:Fallback>
              </mc:AlternateContent>
            </a:graphicData>
          </a:graphic>
        </p:graphicFrame>
        <p:sp>
          <p:nvSpPr>
            <p:cNvPr id="161849" name="矩形 161848"/>
            <p:cNvSpPr/>
            <p:nvPr/>
          </p:nvSpPr>
          <p:spPr>
            <a:xfrm>
              <a:off x="2112" y="811"/>
              <a:ext cx="1116" cy="134"/>
            </a:xfrm>
            <a:prstGeom prst="rect">
              <a:avLst/>
            </a:prstGeom>
            <a:noFill/>
            <a:ln w="12700" cap="flat" cmpd="sng">
              <a:solidFill>
                <a:schemeClr val="tx1"/>
              </a:solidFill>
              <a:prstDash val="dash"/>
              <a:miter/>
              <a:headEnd type="none" w="med" len="med"/>
              <a:tailEnd type="none" w="med" len="med"/>
            </a:ln>
          </p:spPr>
          <p:txBody>
            <a:bodyPr/>
            <a:p>
              <a:endParaRPr lang="zh-CN" altLang="en-US"/>
            </a:p>
          </p:txBody>
        </p:sp>
      </p:grpSp>
      <p:grpSp>
        <p:nvGrpSpPr>
          <p:cNvPr id="161876" name="组合 161875"/>
          <p:cNvGrpSpPr/>
          <p:nvPr/>
        </p:nvGrpSpPr>
        <p:grpSpPr>
          <a:xfrm>
            <a:off x="3352800" y="1676400"/>
            <a:ext cx="2646363" cy="611188"/>
            <a:chOff x="2112" y="1056"/>
            <a:chExt cx="1667" cy="385"/>
          </a:xfrm>
        </p:grpSpPr>
        <p:grpSp>
          <p:nvGrpSpPr>
            <p:cNvPr id="161832" name="组合 161831"/>
            <p:cNvGrpSpPr/>
            <p:nvPr/>
          </p:nvGrpSpPr>
          <p:grpSpPr>
            <a:xfrm>
              <a:off x="2112" y="1188"/>
              <a:ext cx="1188" cy="120"/>
              <a:chOff x="3445" y="863"/>
              <a:chExt cx="1124" cy="138"/>
            </a:xfrm>
          </p:grpSpPr>
          <p:sp>
            <p:nvSpPr>
              <p:cNvPr id="161833" name="矩形 161832"/>
              <p:cNvSpPr/>
              <p:nvPr/>
            </p:nvSpPr>
            <p:spPr>
              <a:xfrm>
                <a:off x="3448" y="863"/>
                <a:ext cx="1116" cy="134"/>
              </a:xfrm>
              <a:prstGeom prst="rect">
                <a:avLst/>
              </a:prstGeom>
              <a:pattFill prst="wdUpDiag">
                <a:fgClr>
                  <a:srgbClr val="99FFFF"/>
                </a:fgClr>
                <a:bgClr>
                  <a:srgbClr val="FFFFFF"/>
                </a:bgClr>
              </a:pattFill>
              <a:ln w="12700">
                <a:noFill/>
              </a:ln>
            </p:spPr>
            <p:txBody>
              <a:bodyPr/>
              <a:p>
                <a:endParaRPr lang="zh-CN" altLang="en-US"/>
              </a:p>
            </p:txBody>
          </p:sp>
          <p:sp>
            <p:nvSpPr>
              <p:cNvPr id="161834" name="直接连接符 161833"/>
              <p:cNvSpPr/>
              <p:nvPr/>
            </p:nvSpPr>
            <p:spPr>
              <a:xfrm>
                <a:off x="3445" y="1001"/>
                <a:ext cx="1124" cy="0"/>
              </a:xfrm>
              <a:prstGeom prst="line">
                <a:avLst/>
              </a:prstGeom>
              <a:ln w="50800" cap="flat" cmpd="sng">
                <a:solidFill>
                  <a:schemeClr val="accent2"/>
                </a:solidFill>
                <a:prstDash val="solid"/>
                <a:headEnd type="none" w="sm" len="sm"/>
                <a:tailEnd type="none" w="sm" len="sm"/>
              </a:ln>
            </p:spPr>
          </p:sp>
        </p:grpSp>
        <p:graphicFrame>
          <p:nvGraphicFramePr>
            <p:cNvPr id="161850" name="对象 161849"/>
            <p:cNvGraphicFramePr/>
            <p:nvPr/>
          </p:nvGraphicFramePr>
          <p:xfrm>
            <a:off x="3371" y="1056"/>
            <a:ext cx="408" cy="385"/>
          </p:xfrm>
          <a:graphic>
            <a:graphicData uri="http://schemas.openxmlformats.org/presentationml/2006/ole">
              <mc:AlternateContent xmlns:mc="http://schemas.openxmlformats.org/markup-compatibility/2006">
                <mc:Choice xmlns:v="urn:schemas-microsoft-com:vml" Requires="v">
                  <p:oleObj spid="_x0000_s3112" name="" r:id="rId9" imgW="228600" imgH="215900" progId="Equation.3">
                    <p:embed/>
                  </p:oleObj>
                </mc:Choice>
                <mc:Fallback>
                  <p:oleObj name="" r:id="rId9" imgW="228600" imgH="215900" progId="Equation.3">
                    <p:embed/>
                    <p:pic>
                      <p:nvPicPr>
                        <p:cNvPr id="0" name="图片 3111"/>
                        <p:cNvPicPr/>
                        <p:nvPr/>
                      </p:nvPicPr>
                      <p:blipFill>
                        <a:blip r:embed="rId10"/>
                        <a:stretch>
                          <a:fillRect/>
                        </a:stretch>
                      </p:blipFill>
                      <p:spPr>
                        <a:xfrm>
                          <a:off x="3371" y="1056"/>
                          <a:ext cx="408" cy="385"/>
                        </a:xfrm>
                        <a:prstGeom prst="rect">
                          <a:avLst/>
                        </a:prstGeom>
                        <a:noFill/>
                        <a:ln w="38100">
                          <a:noFill/>
                          <a:miter/>
                        </a:ln>
                      </p:spPr>
                    </p:pic>
                  </p:oleObj>
                </mc:Fallback>
              </mc:AlternateContent>
            </a:graphicData>
          </a:graphic>
        </p:graphicFrame>
      </p:grpSp>
      <p:grpSp>
        <p:nvGrpSpPr>
          <p:cNvPr id="161853" name="组合 161852"/>
          <p:cNvGrpSpPr/>
          <p:nvPr/>
        </p:nvGrpSpPr>
        <p:grpSpPr>
          <a:xfrm>
            <a:off x="2051050" y="3816350"/>
            <a:ext cx="576263" cy="0"/>
            <a:chOff x="1292" y="2523"/>
            <a:chExt cx="363" cy="0"/>
          </a:xfrm>
        </p:grpSpPr>
        <p:sp>
          <p:nvSpPr>
            <p:cNvPr id="161854" name="直接连接符 161853"/>
            <p:cNvSpPr/>
            <p:nvPr/>
          </p:nvSpPr>
          <p:spPr>
            <a:xfrm>
              <a:off x="1292" y="2523"/>
              <a:ext cx="318" cy="0"/>
            </a:xfrm>
            <a:prstGeom prst="line">
              <a:avLst/>
            </a:prstGeom>
            <a:ln w="57150" cap="flat" cmpd="sng">
              <a:solidFill>
                <a:srgbClr val="FF0000"/>
              </a:solidFill>
              <a:prstDash val="solid"/>
              <a:headEnd type="none" w="med" len="med"/>
              <a:tailEnd type="triangle" w="med" len="med"/>
            </a:ln>
          </p:spPr>
        </p:sp>
        <p:sp>
          <p:nvSpPr>
            <p:cNvPr id="161855" name="直接连接符 161854"/>
            <p:cNvSpPr/>
            <p:nvPr/>
          </p:nvSpPr>
          <p:spPr>
            <a:xfrm>
              <a:off x="1474" y="2523"/>
              <a:ext cx="181" cy="0"/>
            </a:xfrm>
            <a:prstGeom prst="line">
              <a:avLst/>
            </a:prstGeom>
            <a:ln w="57150" cap="flat" cmpd="sng">
              <a:solidFill>
                <a:srgbClr val="FF0000"/>
              </a:solidFill>
              <a:prstDash val="solid"/>
              <a:headEnd type="none" w="med" len="med"/>
              <a:tailEnd type="none" w="med" len="med"/>
            </a:ln>
          </p:spPr>
        </p:sp>
      </p:grpSp>
      <p:grpSp>
        <p:nvGrpSpPr>
          <p:cNvPr id="161856" name="组合 161855"/>
          <p:cNvGrpSpPr/>
          <p:nvPr/>
        </p:nvGrpSpPr>
        <p:grpSpPr>
          <a:xfrm>
            <a:off x="2627313" y="3800475"/>
            <a:ext cx="1346200" cy="152400"/>
            <a:chOff x="1655" y="2513"/>
            <a:chExt cx="848" cy="96"/>
          </a:xfrm>
        </p:grpSpPr>
        <p:grpSp>
          <p:nvGrpSpPr>
            <p:cNvPr id="161857" name="组合 161856"/>
            <p:cNvGrpSpPr/>
            <p:nvPr/>
          </p:nvGrpSpPr>
          <p:grpSpPr>
            <a:xfrm flipV="1">
              <a:off x="1853" y="2513"/>
              <a:ext cx="650" cy="96"/>
              <a:chOff x="1334" y="2055"/>
              <a:chExt cx="936" cy="0"/>
            </a:xfrm>
          </p:grpSpPr>
          <p:sp>
            <p:nvSpPr>
              <p:cNvPr id="161858" name="直接连接符 161857"/>
              <p:cNvSpPr/>
              <p:nvPr/>
            </p:nvSpPr>
            <p:spPr>
              <a:xfrm>
                <a:off x="1334" y="2055"/>
                <a:ext cx="936" cy="0"/>
              </a:xfrm>
              <a:prstGeom prst="line">
                <a:avLst/>
              </a:prstGeom>
              <a:ln w="19050" cap="flat" cmpd="sng">
                <a:solidFill>
                  <a:srgbClr val="FF3300"/>
                </a:solidFill>
                <a:prstDash val="solid"/>
                <a:headEnd type="none" w="sm" len="sm"/>
                <a:tailEnd type="none" w="sm" len="sm"/>
              </a:ln>
            </p:spPr>
          </p:sp>
          <p:sp>
            <p:nvSpPr>
              <p:cNvPr id="161859" name="直接连接符 161858"/>
              <p:cNvSpPr/>
              <p:nvPr/>
            </p:nvSpPr>
            <p:spPr>
              <a:xfrm>
                <a:off x="1633" y="2055"/>
                <a:ext cx="225" cy="0"/>
              </a:xfrm>
              <a:prstGeom prst="line">
                <a:avLst/>
              </a:prstGeom>
              <a:ln w="19050" cap="flat" cmpd="sng">
                <a:solidFill>
                  <a:srgbClr val="FF3300"/>
                </a:solidFill>
                <a:prstDash val="solid"/>
                <a:headEnd type="none" w="sm" len="sm"/>
                <a:tailEnd type="stealth" w="med" len="lg"/>
              </a:ln>
            </p:spPr>
          </p:sp>
        </p:grpSp>
        <p:sp>
          <p:nvSpPr>
            <p:cNvPr id="161860" name="直接连接符 161859"/>
            <p:cNvSpPr/>
            <p:nvPr/>
          </p:nvSpPr>
          <p:spPr>
            <a:xfrm>
              <a:off x="1655" y="2517"/>
              <a:ext cx="272" cy="0"/>
            </a:xfrm>
            <a:prstGeom prst="line">
              <a:avLst/>
            </a:prstGeom>
            <a:ln w="19050" cap="flat" cmpd="sng">
              <a:solidFill>
                <a:srgbClr val="FF0000"/>
              </a:solidFill>
              <a:prstDash val="solid"/>
              <a:headEnd type="none" w="med" len="med"/>
              <a:tailEnd type="none" w="med" len="med"/>
            </a:ln>
          </p:spPr>
        </p:sp>
      </p:grpSp>
      <p:grpSp>
        <p:nvGrpSpPr>
          <p:cNvPr id="161861" name="组合 161860"/>
          <p:cNvGrpSpPr/>
          <p:nvPr/>
        </p:nvGrpSpPr>
        <p:grpSpPr>
          <a:xfrm>
            <a:off x="3048000" y="1298575"/>
            <a:ext cx="323850" cy="798513"/>
            <a:chOff x="1981" y="979"/>
            <a:chExt cx="204" cy="503"/>
          </a:xfrm>
        </p:grpSpPr>
        <p:sp>
          <p:nvSpPr>
            <p:cNvPr id="161862" name="直接连接符 161861"/>
            <p:cNvSpPr/>
            <p:nvPr/>
          </p:nvSpPr>
          <p:spPr>
            <a:xfrm>
              <a:off x="2022" y="1134"/>
              <a:ext cx="163" cy="0"/>
            </a:xfrm>
            <a:prstGeom prst="line">
              <a:avLst/>
            </a:prstGeom>
            <a:ln w="9525" cap="flat" cmpd="sng">
              <a:solidFill>
                <a:schemeClr val="tx1"/>
              </a:solidFill>
              <a:prstDash val="solid"/>
              <a:headEnd type="none" w="med" len="med"/>
              <a:tailEnd type="none" w="med" len="med"/>
            </a:ln>
          </p:spPr>
        </p:sp>
        <p:sp>
          <p:nvSpPr>
            <p:cNvPr id="161863" name="直接连接符 161862"/>
            <p:cNvSpPr/>
            <p:nvPr/>
          </p:nvSpPr>
          <p:spPr>
            <a:xfrm>
              <a:off x="2022" y="1328"/>
              <a:ext cx="163" cy="0"/>
            </a:xfrm>
            <a:prstGeom prst="line">
              <a:avLst/>
            </a:prstGeom>
            <a:ln w="9525" cap="flat" cmpd="sng">
              <a:solidFill>
                <a:schemeClr val="tx1"/>
              </a:solidFill>
              <a:prstDash val="solid"/>
              <a:headEnd type="none" w="med" len="med"/>
              <a:tailEnd type="none" w="med" len="med"/>
            </a:ln>
          </p:spPr>
        </p:sp>
        <p:sp>
          <p:nvSpPr>
            <p:cNvPr id="161864" name="直接连接符 161863"/>
            <p:cNvSpPr/>
            <p:nvPr/>
          </p:nvSpPr>
          <p:spPr>
            <a:xfrm>
              <a:off x="2104" y="979"/>
              <a:ext cx="0" cy="155"/>
            </a:xfrm>
            <a:prstGeom prst="line">
              <a:avLst/>
            </a:prstGeom>
            <a:ln w="9525" cap="flat" cmpd="sng">
              <a:solidFill>
                <a:schemeClr val="tx1"/>
              </a:solidFill>
              <a:prstDash val="solid"/>
              <a:headEnd type="none" w="med" len="med"/>
              <a:tailEnd type="triangle" w="med" len="med"/>
            </a:ln>
          </p:spPr>
        </p:sp>
        <p:sp>
          <p:nvSpPr>
            <p:cNvPr id="161865" name="直接连接符 161864"/>
            <p:cNvSpPr/>
            <p:nvPr/>
          </p:nvSpPr>
          <p:spPr>
            <a:xfrm>
              <a:off x="2104" y="1327"/>
              <a:ext cx="0" cy="155"/>
            </a:xfrm>
            <a:prstGeom prst="line">
              <a:avLst/>
            </a:prstGeom>
            <a:ln w="9525" cap="flat" cmpd="sng">
              <a:solidFill>
                <a:schemeClr val="tx1"/>
              </a:solidFill>
              <a:prstDash val="solid"/>
              <a:headEnd type="triangle" w="med" len="med"/>
              <a:tailEnd type="none" w="med" len="med"/>
            </a:ln>
          </p:spPr>
        </p:sp>
        <p:sp>
          <p:nvSpPr>
            <p:cNvPr id="161866" name="文本框 161865"/>
            <p:cNvSpPr txBox="1"/>
            <p:nvPr/>
          </p:nvSpPr>
          <p:spPr>
            <a:xfrm>
              <a:off x="1981" y="1134"/>
              <a:ext cx="164" cy="231"/>
            </a:xfrm>
            <a:prstGeom prst="rect">
              <a:avLst/>
            </a:prstGeom>
            <a:noFill/>
            <a:ln w="9525">
              <a:noFill/>
            </a:ln>
          </p:spPr>
          <p:txBody>
            <a:bodyPr>
              <a:spAutoFit/>
            </a:bodyPr>
            <a:p>
              <a:pPr algn="l">
                <a:spcBef>
                  <a:spcPct val="50000"/>
                </a:spcBef>
              </a:pPr>
              <a:r>
                <a:rPr lang="en-US" altLang="zh-CN" sz="1800" b="1" i="1">
                  <a:solidFill>
                    <a:schemeClr val="tx1"/>
                  </a:solidFill>
                  <a:latin typeface="宋体" panose="02010600030101010101" pitchFamily="2" charset="-122"/>
                  <a:ea typeface="宋体" panose="02010600030101010101" pitchFamily="2" charset="-122"/>
                </a:rPr>
                <a:t>d</a:t>
              </a:r>
              <a:endParaRPr lang="en-US" altLang="zh-CN" sz="1800" b="1" i="1">
                <a:solidFill>
                  <a:schemeClr val="tx1"/>
                </a:solidFill>
                <a:latin typeface="宋体" panose="02010600030101010101" pitchFamily="2" charset="-122"/>
                <a:ea typeface="宋体" panose="02010600030101010101" pitchFamily="2" charset="-122"/>
              </a:endParaRPr>
            </a:p>
          </p:txBody>
        </p:sp>
      </p:grpSp>
      <p:grpSp>
        <p:nvGrpSpPr>
          <p:cNvPr id="161867" name="组合 161866"/>
          <p:cNvGrpSpPr/>
          <p:nvPr/>
        </p:nvGrpSpPr>
        <p:grpSpPr>
          <a:xfrm>
            <a:off x="3851275" y="3621088"/>
            <a:ext cx="2470150" cy="1427163"/>
            <a:chOff x="2426" y="2400"/>
            <a:chExt cx="1556" cy="899"/>
          </a:xfrm>
        </p:grpSpPr>
        <p:sp>
          <p:nvSpPr>
            <p:cNvPr id="161868" name="文本框 161867"/>
            <p:cNvSpPr txBox="1"/>
            <p:nvPr/>
          </p:nvSpPr>
          <p:spPr>
            <a:xfrm>
              <a:off x="3787" y="2400"/>
              <a:ext cx="195" cy="232"/>
            </a:xfrm>
            <a:prstGeom prst="rect">
              <a:avLst/>
            </a:prstGeom>
            <a:solidFill>
              <a:srgbClr val="CCFFFF"/>
            </a:solidFill>
            <a:ln w="9525">
              <a:noFill/>
            </a:ln>
          </p:spPr>
          <p:txBody>
            <a:bodyPr wrap="none" anchor="t">
              <a:spAutoFit/>
            </a:bodyPr>
            <a:p>
              <a:pPr marL="342900" indent="-342900" algn="l"/>
              <a:r>
                <a:rPr lang="en-US" altLang="zh-CN" sz="1800" b="1">
                  <a:solidFill>
                    <a:schemeClr val="tx1"/>
                  </a:solidFill>
                  <a:latin typeface="Arial" panose="020B0604020202020204" pitchFamily="34" charset="0"/>
                  <a:ea typeface="宋体" panose="02010600030101010101" pitchFamily="2" charset="-122"/>
                </a:rPr>
                <a:t>2</a:t>
              </a:r>
              <a:endParaRPr lang="en-US" altLang="zh-CN" sz="1800" b="1">
                <a:solidFill>
                  <a:schemeClr val="tx1"/>
                </a:solidFill>
                <a:latin typeface="Arial" panose="020B0604020202020204" pitchFamily="34" charset="0"/>
                <a:ea typeface="宋体" panose="02010600030101010101" pitchFamily="2" charset="-122"/>
              </a:endParaRPr>
            </a:p>
          </p:txBody>
        </p:sp>
        <p:sp>
          <p:nvSpPr>
            <p:cNvPr id="161869" name="文本框 161868"/>
            <p:cNvSpPr txBox="1"/>
            <p:nvPr/>
          </p:nvSpPr>
          <p:spPr>
            <a:xfrm>
              <a:off x="2426" y="3067"/>
              <a:ext cx="221" cy="232"/>
            </a:xfrm>
            <a:prstGeom prst="rect">
              <a:avLst/>
            </a:prstGeom>
            <a:solidFill>
              <a:srgbClr val="CCFFFF"/>
            </a:solidFill>
            <a:ln w="9525" cap="flat" cmpd="sng">
              <a:solidFill>
                <a:srgbClr val="CCFFFF"/>
              </a:solidFill>
              <a:prstDash val="solid"/>
              <a:miter/>
              <a:headEnd type="none" w="med" len="med"/>
              <a:tailEnd type="none" w="med" len="med"/>
            </a:ln>
          </p:spPr>
          <p:txBody>
            <a:bodyPr wrap="none" anchor="t">
              <a:spAutoFit/>
            </a:bodyPr>
            <a:p>
              <a:pPr marL="342900" indent="-342900" algn="l"/>
              <a:r>
                <a:rPr lang="en-US" altLang="zh-CN" sz="1800" b="1">
                  <a:solidFill>
                    <a:schemeClr val="tx1"/>
                  </a:solidFill>
                  <a:latin typeface="Arial" panose="020B0604020202020204" pitchFamily="34" charset="0"/>
                  <a:ea typeface="宋体" panose="02010600030101010101" pitchFamily="2" charset="-122"/>
                </a:rPr>
                <a:t>2</a:t>
              </a:r>
              <a:r>
                <a:rPr lang="en-US" altLang="zh-CN" sz="1800" b="1" baseline="30000">
                  <a:solidFill>
                    <a:schemeClr val="tx1"/>
                  </a:solidFill>
                  <a:latin typeface="Arial" panose="020B0604020202020204" pitchFamily="34" charset="0"/>
                  <a:ea typeface="宋体" panose="02010600030101010101" pitchFamily="2" charset="-122"/>
                </a:rPr>
                <a:t>’</a:t>
              </a:r>
              <a:endParaRPr lang="en-US" altLang="zh-CN" sz="1800" b="1">
                <a:solidFill>
                  <a:schemeClr val="tx1"/>
                </a:solidFill>
                <a:latin typeface="Arial" panose="020B0604020202020204" pitchFamily="34" charset="0"/>
                <a:ea typeface="宋体" panose="02010600030101010101" pitchFamily="2" charset="-122"/>
              </a:endParaRPr>
            </a:p>
          </p:txBody>
        </p:sp>
      </p:grpSp>
      <p:grpSp>
        <p:nvGrpSpPr>
          <p:cNvPr id="161870" name="组合 161869"/>
          <p:cNvGrpSpPr/>
          <p:nvPr/>
        </p:nvGrpSpPr>
        <p:grpSpPr>
          <a:xfrm>
            <a:off x="3790950" y="2519363"/>
            <a:ext cx="987425" cy="2528888"/>
            <a:chOff x="2388" y="1706"/>
            <a:chExt cx="622" cy="1593"/>
          </a:xfrm>
        </p:grpSpPr>
        <p:sp>
          <p:nvSpPr>
            <p:cNvPr id="161871" name="文本框 161870"/>
            <p:cNvSpPr txBox="1"/>
            <p:nvPr/>
          </p:nvSpPr>
          <p:spPr>
            <a:xfrm>
              <a:off x="2388" y="1706"/>
              <a:ext cx="195" cy="232"/>
            </a:xfrm>
            <a:prstGeom prst="rect">
              <a:avLst/>
            </a:prstGeom>
            <a:solidFill>
              <a:srgbClr val="CCFFFF"/>
            </a:solidFill>
            <a:ln w="9525">
              <a:noFill/>
            </a:ln>
          </p:spPr>
          <p:txBody>
            <a:bodyPr wrap="none" anchor="t">
              <a:spAutoFit/>
            </a:bodyPr>
            <a:p>
              <a:pPr marL="342900" indent="-342900" algn="l"/>
              <a:r>
                <a:rPr lang="en-US" altLang="zh-CN" sz="1800" b="1">
                  <a:solidFill>
                    <a:schemeClr val="tx1"/>
                  </a:solidFill>
                  <a:latin typeface="Arial" panose="020B0604020202020204" pitchFamily="34" charset="0"/>
                  <a:ea typeface="宋体" panose="02010600030101010101" pitchFamily="2" charset="-122"/>
                </a:rPr>
                <a:t>1</a:t>
              </a:r>
              <a:endParaRPr lang="en-US" altLang="zh-CN" sz="1800" b="1">
                <a:solidFill>
                  <a:schemeClr val="tx1"/>
                </a:solidFill>
                <a:latin typeface="Arial" panose="020B0604020202020204" pitchFamily="34" charset="0"/>
                <a:ea typeface="宋体" panose="02010600030101010101" pitchFamily="2" charset="-122"/>
              </a:endParaRPr>
            </a:p>
          </p:txBody>
        </p:sp>
        <p:sp>
          <p:nvSpPr>
            <p:cNvPr id="161872" name="文本框 161871"/>
            <p:cNvSpPr txBox="1"/>
            <p:nvPr/>
          </p:nvSpPr>
          <p:spPr>
            <a:xfrm>
              <a:off x="2789" y="3067"/>
              <a:ext cx="221" cy="232"/>
            </a:xfrm>
            <a:prstGeom prst="rect">
              <a:avLst/>
            </a:prstGeom>
            <a:solidFill>
              <a:srgbClr val="CCFFFF"/>
            </a:solidFill>
            <a:ln w="9525" cap="flat" cmpd="sng">
              <a:solidFill>
                <a:srgbClr val="CCFFFF"/>
              </a:solidFill>
              <a:prstDash val="solid"/>
              <a:miter/>
              <a:headEnd type="none" w="med" len="med"/>
              <a:tailEnd type="none" w="med" len="med"/>
            </a:ln>
          </p:spPr>
          <p:txBody>
            <a:bodyPr wrap="none" anchor="t">
              <a:spAutoFit/>
            </a:bodyPr>
            <a:p>
              <a:pPr marL="342900" indent="-342900" algn="l"/>
              <a:r>
                <a:rPr lang="en-US" altLang="zh-CN" sz="1800" b="1">
                  <a:solidFill>
                    <a:schemeClr val="tx1"/>
                  </a:solidFill>
                  <a:latin typeface="Arial" panose="020B0604020202020204" pitchFamily="34" charset="0"/>
                  <a:ea typeface="宋体" panose="02010600030101010101" pitchFamily="2" charset="-122"/>
                </a:rPr>
                <a:t>1</a:t>
              </a:r>
              <a:r>
                <a:rPr lang="en-US" altLang="zh-CN" sz="1800" b="1" baseline="30000">
                  <a:solidFill>
                    <a:schemeClr val="tx1"/>
                  </a:solidFill>
                  <a:latin typeface="Arial" panose="020B0604020202020204" pitchFamily="34" charset="0"/>
                  <a:ea typeface="宋体" panose="02010600030101010101" pitchFamily="2" charset="-122"/>
                </a:rPr>
                <a:t>’</a:t>
              </a:r>
              <a:endParaRPr lang="en-US" altLang="zh-CN" sz="1800" b="1">
                <a:solidFill>
                  <a:schemeClr val="tx1"/>
                </a:solidFill>
                <a:latin typeface="Arial" panose="020B0604020202020204" pitchFamily="34" charset="0"/>
                <a:ea typeface="宋体" panose="02010600030101010101" pitchFamily="2" charset="-122"/>
              </a:endParaRPr>
            </a:p>
          </p:txBody>
        </p:sp>
      </p:grpSp>
      <p:sp>
        <p:nvSpPr>
          <p:cNvPr id="161873" name="文本框 161872"/>
          <p:cNvSpPr txBox="1"/>
          <p:nvPr/>
        </p:nvSpPr>
        <p:spPr>
          <a:xfrm>
            <a:off x="0" y="649288"/>
            <a:ext cx="4953000" cy="457200"/>
          </a:xfrm>
          <a:prstGeom prst="rect">
            <a:avLst/>
          </a:prstGeom>
          <a:noFill/>
          <a:ln w="9525">
            <a:noFill/>
          </a:ln>
        </p:spPr>
        <p:txBody>
          <a:bodyPr>
            <a:spAutoFit/>
          </a:bodyPr>
          <a:p>
            <a:pPr>
              <a:spcBef>
                <a:spcPct val="50000"/>
              </a:spcBef>
            </a:pPr>
            <a:r>
              <a:rPr lang="zh-CN" altLang="en-US" b="1" dirty="0">
                <a:solidFill>
                  <a:schemeClr val="tx1"/>
                </a:solidFill>
                <a:latin typeface="Arial" panose="020B0604020202020204" pitchFamily="34" charset="0"/>
                <a:ea typeface="华文楷体" pitchFamily="2" charset="-122"/>
              </a:rPr>
              <a:t>迈克尔逊干涉仪原理图</a:t>
            </a:r>
            <a:endParaRPr lang="zh-CN" altLang="en-US" b="1">
              <a:solidFill>
                <a:schemeClr val="tx1"/>
              </a:solidFill>
              <a:latin typeface="Arial" panose="020B0604020202020204" pitchFamily="34" charset="0"/>
              <a:ea typeface="华文楷体" pitchFamily="2" charset="-122"/>
            </a:endParaRPr>
          </a:p>
        </p:txBody>
      </p:sp>
      <p:sp>
        <p:nvSpPr>
          <p:cNvPr id="161875" name="矩形 161874"/>
          <p:cNvSpPr/>
          <p:nvPr/>
        </p:nvSpPr>
        <p:spPr>
          <a:xfrm>
            <a:off x="304800" y="6019800"/>
            <a:ext cx="8839200" cy="398780"/>
          </a:xfrm>
          <a:prstGeom prst="rect">
            <a:avLst/>
          </a:prstGeom>
          <a:solidFill>
            <a:srgbClr val="FFFF00"/>
          </a:solidFill>
          <a:ln w="9525">
            <a:noFill/>
          </a:ln>
        </p:spPr>
        <p:txBody>
          <a:bodyPr>
            <a:spAutoFit/>
          </a:bodyPr>
          <a:p>
            <a:pPr algn="l">
              <a:spcBef>
                <a:spcPct val="0"/>
              </a:spcBef>
            </a:pPr>
            <a:r>
              <a:rPr lang="zh-CN" altLang="en-US" sz="2000" b="1" dirty="0">
                <a:solidFill>
                  <a:srgbClr val="000000"/>
                </a:solidFill>
                <a:latin typeface="Arial" panose="020B0604020202020204" pitchFamily="34" charset="0"/>
                <a:ea typeface="宋体" panose="02010600030101010101" pitchFamily="2" charset="-122"/>
              </a:rPr>
              <a:t>迈克耳逊干涉仪产生的干涉，与</a:t>
            </a:r>
            <a:r>
              <a:rPr lang="en-US" altLang="zh-CN" sz="2000" b="1">
                <a:solidFill>
                  <a:srgbClr val="000000"/>
                </a:solidFill>
                <a:latin typeface="Arial" panose="020B0604020202020204" pitchFamily="34" charset="0"/>
                <a:ea typeface="宋体" panose="02010600030101010101" pitchFamily="2" charset="-122"/>
              </a:rPr>
              <a:t>M1 </a:t>
            </a:r>
            <a:r>
              <a:rPr lang="en-US" altLang="zh-CN" sz="2000" b="1" dirty="0">
                <a:solidFill>
                  <a:srgbClr val="000000"/>
                </a:solidFill>
                <a:latin typeface="Arial" panose="020B0604020202020204" pitchFamily="34" charset="0"/>
                <a:ea typeface="宋体" panose="02010600030101010101" pitchFamily="2" charset="-122"/>
              </a:rPr>
              <a:t> </a:t>
            </a:r>
            <a:r>
              <a:rPr lang="zh-CN" altLang="en-US" sz="2000" b="1" dirty="0">
                <a:solidFill>
                  <a:srgbClr val="000000"/>
                </a:solidFill>
                <a:latin typeface="Arial" panose="020B0604020202020204" pitchFamily="34" charset="0"/>
                <a:ea typeface="宋体" panose="02010600030101010101" pitchFamily="2" charset="-122"/>
              </a:rPr>
              <a:t>、</a:t>
            </a:r>
            <a:r>
              <a:rPr lang="zh-CN" altLang="zh-CN" sz="2000" b="1" dirty="0">
                <a:solidFill>
                  <a:srgbClr val="000000"/>
                </a:solidFill>
                <a:latin typeface="Arial" panose="020B0604020202020204" pitchFamily="34" charset="0"/>
                <a:ea typeface="宋体" panose="02010600030101010101" pitchFamily="2" charset="-122"/>
              </a:rPr>
              <a:t>M2</a:t>
            </a:r>
            <a:r>
              <a:rPr lang="zh-CN" altLang="zh-CN" sz="2000" b="1" dirty="0">
                <a:solidFill>
                  <a:srgbClr val="000000"/>
                </a:solidFill>
                <a:sym typeface="Symbol" panose="05050102010706020507" pitchFamily="18" charset="2"/>
              </a:rPr>
              <a:t></a:t>
            </a:r>
            <a:r>
              <a:rPr lang="zh-CN" altLang="zh-CN" sz="2000" b="1" dirty="0">
                <a:solidFill>
                  <a:srgbClr val="000000"/>
                </a:solidFill>
                <a:latin typeface="Arial" panose="020B0604020202020204" pitchFamily="34" charset="0"/>
                <a:ea typeface="宋体" panose="02010600030101010101" pitchFamily="2" charset="-122"/>
                <a:sym typeface="Symbol" panose="05050102010706020507" pitchFamily="18" charset="2"/>
              </a:rPr>
              <a:t>之间的空气薄膜产生的干涉一样。</a:t>
            </a:r>
            <a:endParaRPr lang="zh-CN" altLang="en-US" sz="2000" b="1" dirty="0">
              <a:solidFill>
                <a:srgbClr val="000000"/>
              </a:solidFill>
              <a:latin typeface="Arial" panose="020B0604020202020204" pitchFamily="34" charset="0"/>
              <a:ea typeface="宋体" panose="02010600030101010101" pitchFamily="2" charset="-122"/>
              <a:sym typeface="Symbol" panose="05050102010706020507" pitchFamily="18" charset="2"/>
            </a:endParaRPr>
          </a:p>
        </p:txBody>
      </p:sp>
    </p:spTree>
  </p:cSld>
  <p:clrMapOvr>
    <a:masterClrMapping/>
  </p:clrMapOvr>
  <p:transition spd="med">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 calcmode="lin" valueType="num">
                                      <p:cBhvr>
                                        <p:cTn id="7" dur="500" fill="hold"/>
                                        <p:tgtEl>
                                          <p:spTgt spid="161799"/>
                                        </p:tgtEl>
                                        <p:attrNameLst>
                                          <p:attrName>ppt_w</p:attrName>
                                        </p:attrNameLst>
                                      </p:cBhvr>
                                      <p:tavLst>
                                        <p:tav tm="0">
                                          <p:val>
                                            <p:strVal val="4/3*#ppt_w"/>
                                          </p:val>
                                        </p:tav>
                                        <p:tav tm="100000">
                                          <p:val>
                                            <p:strVal val="#ppt_w"/>
                                          </p:val>
                                        </p:tav>
                                      </p:tavLst>
                                    </p:anim>
                                    <p:anim calcmode="lin" valueType="num">
                                      <p:cBhvr>
                                        <p:cTn id="8" dur="500" fill="hold"/>
                                        <p:tgtEl>
                                          <p:spTgt spid="16179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1802"/>
                                        </p:tgtEl>
                                        <p:attrNameLst>
                                          <p:attrName>style.visibility</p:attrName>
                                        </p:attrNameLst>
                                      </p:cBhvr>
                                      <p:to>
                                        <p:strVal val="visible"/>
                                      </p:to>
                                    </p:set>
                                    <p:anim calcmode="lin" valueType="num">
                                      <p:cBhvr additive="base">
                                        <p:cTn id="13" dur="500" fill="hold"/>
                                        <p:tgtEl>
                                          <p:spTgt spid="161802"/>
                                        </p:tgtEl>
                                        <p:attrNameLst>
                                          <p:attrName>ppt_x</p:attrName>
                                        </p:attrNameLst>
                                      </p:cBhvr>
                                      <p:tavLst>
                                        <p:tav tm="0">
                                          <p:val>
                                            <p:strVal val="1+#ppt_w/2"/>
                                          </p:val>
                                        </p:tav>
                                        <p:tav tm="100000">
                                          <p:val>
                                            <p:strVal val="#ppt_x"/>
                                          </p:val>
                                        </p:tav>
                                      </p:tavLst>
                                    </p:anim>
                                    <p:anim calcmode="lin" valueType="num">
                                      <p:cBhvr additive="base">
                                        <p:cTn id="14" dur="500" fill="hold"/>
                                        <p:tgtEl>
                                          <p:spTgt spid="1618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1827"/>
                                        </p:tgtEl>
                                        <p:attrNameLst>
                                          <p:attrName>style.visibility</p:attrName>
                                        </p:attrNameLst>
                                      </p:cBhvr>
                                      <p:to>
                                        <p:strVal val="visible"/>
                                      </p:to>
                                    </p:set>
                                    <p:animEffect transition="in" filter="wipe(down)">
                                      <p:cBhvr>
                                        <p:cTn id="19" dur="500"/>
                                        <p:tgtEl>
                                          <p:spTgt spid="1618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61796"/>
                                        </p:tgtEl>
                                        <p:attrNameLst>
                                          <p:attrName>style.visibility</p:attrName>
                                        </p:attrNameLst>
                                      </p:cBhvr>
                                      <p:to>
                                        <p:strVal val="visible"/>
                                      </p:to>
                                    </p:set>
                                    <p:anim calcmode="lin" valueType="num">
                                      <p:cBhvr additive="base">
                                        <p:cTn id="24" dur="500" fill="hold"/>
                                        <p:tgtEl>
                                          <p:spTgt spid="161796"/>
                                        </p:tgtEl>
                                        <p:attrNameLst>
                                          <p:attrName>ppt_x</p:attrName>
                                        </p:attrNameLst>
                                      </p:cBhvr>
                                      <p:tavLst>
                                        <p:tav tm="0">
                                          <p:val>
                                            <p:strVal val="1+#ppt_w/2"/>
                                          </p:val>
                                        </p:tav>
                                        <p:tav tm="100000">
                                          <p:val>
                                            <p:strVal val="#ppt_x"/>
                                          </p:val>
                                        </p:tav>
                                      </p:tavLst>
                                    </p:anim>
                                    <p:anim calcmode="lin" valueType="num">
                                      <p:cBhvr additive="base">
                                        <p:cTn id="25" dur="500" fill="hold"/>
                                        <p:tgtEl>
                                          <p:spTgt spid="16179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61841"/>
                                        </p:tgtEl>
                                        <p:attrNameLst>
                                          <p:attrName>style.visibility</p:attrName>
                                        </p:attrNameLst>
                                      </p:cBhvr>
                                      <p:to>
                                        <p:strVal val="visible"/>
                                      </p:to>
                                    </p:set>
                                    <p:animEffect transition="in" filter="wipe(down)">
                                      <p:cBhvr>
                                        <p:cTn id="30" dur="500"/>
                                        <p:tgtEl>
                                          <p:spTgt spid="16184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61836"/>
                                        </p:tgtEl>
                                        <p:attrNameLst>
                                          <p:attrName>style.visibility</p:attrName>
                                        </p:attrNameLst>
                                      </p:cBhvr>
                                      <p:to>
                                        <p:strVal val="visible"/>
                                      </p:to>
                                    </p:set>
                                    <p:animEffect transition="in" filter="checkerboard(across)">
                                      <p:cBhvr>
                                        <p:cTn id="35" dur="500"/>
                                        <p:tgtEl>
                                          <p:spTgt spid="16183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61876"/>
                                        </p:tgtEl>
                                        <p:attrNameLst>
                                          <p:attrName>style.visibility</p:attrName>
                                        </p:attrNameLst>
                                      </p:cBhvr>
                                      <p:to>
                                        <p:strVal val="visible"/>
                                      </p:to>
                                    </p:set>
                                    <p:animEffect transition="in" filter="blinds(horizontal)">
                                      <p:cBhvr>
                                        <p:cTn id="40" dur="500"/>
                                        <p:tgtEl>
                                          <p:spTgt spid="161876"/>
                                        </p:tgtEl>
                                      </p:cBhvr>
                                    </p:animEffect>
                                  </p:childTnLst>
                                </p:cTn>
                              </p:par>
                            </p:childTnLst>
                          </p:cTn>
                        </p:par>
                      </p:childTnLst>
                    </p:cTn>
                  </p:par>
                  <p:par>
                    <p:cTn id="41" fill="hold">
                      <p:stCondLst>
                        <p:cond delay="indefinite"/>
                      </p:stCondLst>
                      <p:childTnLst>
                        <p:par>
                          <p:cTn id="42" fill="hold">
                            <p:stCondLst>
                              <p:cond delay="0"/>
                            </p:stCondLst>
                            <p:childTnLst>
                              <p:par>
                                <p:cTn id="43" presetID="23" presetClass="entr" presetSubtype="288" fill="hold" nodeType="clickEffect">
                                  <p:stCondLst>
                                    <p:cond delay="0"/>
                                  </p:stCondLst>
                                  <p:childTnLst>
                                    <p:set>
                                      <p:cBhvr>
                                        <p:cTn id="44" dur="1" fill="hold">
                                          <p:stCondLst>
                                            <p:cond delay="0"/>
                                          </p:stCondLst>
                                        </p:cTn>
                                        <p:tgtEl>
                                          <p:spTgt spid="161817"/>
                                        </p:tgtEl>
                                        <p:attrNameLst>
                                          <p:attrName>style.visibility</p:attrName>
                                        </p:attrNameLst>
                                      </p:cBhvr>
                                      <p:to>
                                        <p:strVal val="visible"/>
                                      </p:to>
                                    </p:set>
                                    <p:anim calcmode="lin" valueType="num">
                                      <p:cBhvr>
                                        <p:cTn id="45" dur="500" fill="hold"/>
                                        <p:tgtEl>
                                          <p:spTgt spid="161817"/>
                                        </p:tgtEl>
                                        <p:attrNameLst>
                                          <p:attrName>ppt_w</p:attrName>
                                        </p:attrNameLst>
                                      </p:cBhvr>
                                      <p:tavLst>
                                        <p:tav tm="0">
                                          <p:val>
                                            <p:strVal val="4/3*#ppt_w"/>
                                          </p:val>
                                        </p:tav>
                                        <p:tav tm="100000">
                                          <p:val>
                                            <p:strVal val="#ppt_w"/>
                                          </p:val>
                                        </p:tav>
                                      </p:tavLst>
                                    </p:anim>
                                    <p:anim calcmode="lin" valueType="num">
                                      <p:cBhvr>
                                        <p:cTn id="46" dur="500" fill="hold"/>
                                        <p:tgtEl>
                                          <p:spTgt spid="161817"/>
                                        </p:tgtEl>
                                        <p:attrNameLst>
                                          <p:attrName>ppt_h</p:attrName>
                                        </p:attrNameLst>
                                      </p:cBhvr>
                                      <p:tavLst>
                                        <p:tav tm="0">
                                          <p:val>
                                            <p:strVal val="4/3*#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61853"/>
                                        </p:tgtEl>
                                        <p:attrNameLst>
                                          <p:attrName>style.visibility</p:attrName>
                                        </p:attrNameLst>
                                      </p:cBhvr>
                                      <p:to>
                                        <p:strVal val="visible"/>
                                      </p:to>
                                    </p:set>
                                    <p:animEffect transition="in" filter="checkerboard(across)">
                                      <p:cBhvr>
                                        <p:cTn id="51" dur="500"/>
                                        <p:tgtEl>
                                          <p:spTgt spid="161853"/>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161856"/>
                                        </p:tgtEl>
                                        <p:attrNameLst>
                                          <p:attrName>style.visibility</p:attrName>
                                        </p:attrNameLst>
                                      </p:cBhvr>
                                      <p:to>
                                        <p:strVal val="visible"/>
                                      </p:to>
                                    </p:set>
                                    <p:animEffect transition="in" filter="checkerboard(across)">
                                      <p:cBhvr>
                                        <p:cTn id="56" dur="500"/>
                                        <p:tgtEl>
                                          <p:spTgt spid="1618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1809"/>
                                        </p:tgtEl>
                                        <p:attrNameLst>
                                          <p:attrName>style.visibility</p:attrName>
                                        </p:attrNameLst>
                                      </p:cBhvr>
                                      <p:to>
                                        <p:strVal val="visible"/>
                                      </p:to>
                                    </p:set>
                                    <p:animEffect transition="in" filter="wipe(left)">
                                      <p:cBhvr>
                                        <p:cTn id="61" dur="500"/>
                                        <p:tgtEl>
                                          <p:spTgt spid="16180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61812"/>
                                        </p:tgtEl>
                                        <p:attrNameLst>
                                          <p:attrName>style.visibility</p:attrName>
                                        </p:attrNameLst>
                                      </p:cBhvr>
                                      <p:to>
                                        <p:strVal val="visible"/>
                                      </p:to>
                                    </p:set>
                                    <p:animEffect transition="in" filter="wipe(right)">
                                      <p:cBhvr>
                                        <p:cTn id="66" dur="500"/>
                                        <p:tgtEl>
                                          <p:spTgt spid="161812"/>
                                        </p:tgtEl>
                                      </p:cBhvr>
                                    </p:animEffect>
                                  </p:childTnLst>
                                </p:cTn>
                              </p:par>
                            </p:childTnLst>
                          </p:cTn>
                        </p:par>
                      </p:childTnLst>
                    </p:cTn>
                  </p:par>
                  <p:par>
                    <p:cTn id="67" fill="hold">
                      <p:stCondLst>
                        <p:cond delay="indefinite"/>
                      </p:stCondLst>
                      <p:childTnLst>
                        <p:par>
                          <p:cTn id="68" fill="hold">
                            <p:stCondLst>
                              <p:cond delay="0"/>
                            </p:stCondLst>
                            <p:childTnLst>
                              <p:par>
                                <p:cTn id="69" presetID="5" presetClass="entr" presetSubtype="10" fill="hold" nodeType="clickEffect">
                                  <p:stCondLst>
                                    <p:cond delay="0"/>
                                  </p:stCondLst>
                                  <p:childTnLst>
                                    <p:set>
                                      <p:cBhvr>
                                        <p:cTn id="70" dur="1" fill="hold">
                                          <p:stCondLst>
                                            <p:cond delay="0"/>
                                          </p:stCondLst>
                                        </p:cTn>
                                        <p:tgtEl>
                                          <p:spTgt spid="161867"/>
                                        </p:tgtEl>
                                        <p:attrNameLst>
                                          <p:attrName>style.visibility</p:attrName>
                                        </p:attrNameLst>
                                      </p:cBhvr>
                                      <p:to>
                                        <p:strVal val="visible"/>
                                      </p:to>
                                    </p:set>
                                    <p:animEffect transition="in" filter="checkerboard(across)">
                                      <p:cBhvr>
                                        <p:cTn id="71" dur="500"/>
                                        <p:tgtEl>
                                          <p:spTgt spid="1618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61806"/>
                                        </p:tgtEl>
                                        <p:attrNameLst>
                                          <p:attrName>style.visibility</p:attrName>
                                        </p:attrNameLst>
                                      </p:cBhvr>
                                      <p:to>
                                        <p:strVal val="visible"/>
                                      </p:to>
                                    </p:set>
                                    <p:animEffect transition="in" filter="wipe(down)">
                                      <p:cBhvr>
                                        <p:cTn id="76" dur="500"/>
                                        <p:tgtEl>
                                          <p:spTgt spid="161806"/>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nodeType="clickEffect">
                                  <p:stCondLst>
                                    <p:cond delay="0"/>
                                  </p:stCondLst>
                                  <p:childTnLst>
                                    <p:set>
                                      <p:cBhvr>
                                        <p:cTn id="80" dur="1" fill="hold">
                                          <p:stCondLst>
                                            <p:cond delay="0"/>
                                          </p:stCondLst>
                                        </p:cTn>
                                        <p:tgtEl>
                                          <p:spTgt spid="161870"/>
                                        </p:tgtEl>
                                        <p:attrNameLst>
                                          <p:attrName>style.visibility</p:attrName>
                                        </p:attrNameLst>
                                      </p:cBhvr>
                                      <p:to>
                                        <p:strVal val="visible"/>
                                      </p:to>
                                    </p:set>
                                    <p:animEffect transition="in" filter="checkerboard(across)">
                                      <p:cBhvr>
                                        <p:cTn id="81" dur="500"/>
                                        <p:tgtEl>
                                          <p:spTgt spid="16187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61803"/>
                                        </p:tgtEl>
                                        <p:attrNameLst>
                                          <p:attrName>style.visibility</p:attrName>
                                        </p:attrNameLst>
                                      </p:cBhvr>
                                      <p:to>
                                        <p:strVal val="visible"/>
                                      </p:to>
                                    </p:set>
                                    <p:animEffect transition="in" filter="wipe(up)">
                                      <p:cBhvr>
                                        <p:cTn id="86" dur="500"/>
                                        <p:tgtEl>
                                          <p:spTgt spid="161803"/>
                                        </p:tgtEl>
                                      </p:cBhvr>
                                    </p:animEffect>
                                  </p:childTnLst>
                                </p:cTn>
                              </p:par>
                            </p:childTnLst>
                          </p:cTn>
                        </p:par>
                      </p:childTnLst>
                    </p:cTn>
                  </p:par>
                  <p:par>
                    <p:cTn id="87" fill="hold">
                      <p:stCondLst>
                        <p:cond delay="indefinite"/>
                      </p:stCondLst>
                      <p:childTnLst>
                        <p:par>
                          <p:cTn id="88" fill="hold">
                            <p:stCondLst>
                              <p:cond delay="0"/>
                            </p:stCondLst>
                            <p:childTnLst>
                              <p:par>
                                <p:cTn id="89" presetID="23" presetClass="entr" presetSubtype="288" fill="hold" nodeType="clickEffect">
                                  <p:stCondLst>
                                    <p:cond delay="0"/>
                                  </p:stCondLst>
                                  <p:childTnLst>
                                    <p:set>
                                      <p:cBhvr>
                                        <p:cTn id="90" dur="1" fill="hold">
                                          <p:stCondLst>
                                            <p:cond delay="0"/>
                                          </p:stCondLst>
                                        </p:cTn>
                                        <p:tgtEl>
                                          <p:spTgt spid="161845"/>
                                        </p:tgtEl>
                                        <p:attrNameLst>
                                          <p:attrName>style.visibility</p:attrName>
                                        </p:attrNameLst>
                                      </p:cBhvr>
                                      <p:to>
                                        <p:strVal val="visible"/>
                                      </p:to>
                                    </p:set>
                                    <p:anim calcmode="lin" valueType="num">
                                      <p:cBhvr>
                                        <p:cTn id="91" dur="500" fill="hold"/>
                                        <p:tgtEl>
                                          <p:spTgt spid="161845"/>
                                        </p:tgtEl>
                                        <p:attrNameLst>
                                          <p:attrName>ppt_w</p:attrName>
                                        </p:attrNameLst>
                                      </p:cBhvr>
                                      <p:tavLst>
                                        <p:tav tm="0">
                                          <p:val>
                                            <p:strVal val="4/3*#ppt_w"/>
                                          </p:val>
                                        </p:tav>
                                        <p:tav tm="100000">
                                          <p:val>
                                            <p:strVal val="#ppt_w"/>
                                          </p:val>
                                        </p:tav>
                                      </p:tavLst>
                                    </p:anim>
                                    <p:anim calcmode="lin" valueType="num">
                                      <p:cBhvr>
                                        <p:cTn id="92" dur="500" fill="hold"/>
                                        <p:tgtEl>
                                          <p:spTgt spid="161845"/>
                                        </p:tgtEl>
                                        <p:attrNameLst>
                                          <p:attrName>ppt_h</p:attrName>
                                        </p:attrNameLst>
                                      </p:cBhvr>
                                      <p:tavLst>
                                        <p:tav tm="0">
                                          <p:val>
                                            <p:strVal val="4/3*#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61877"/>
                                        </p:tgtEl>
                                        <p:attrNameLst>
                                          <p:attrName>style.visibility</p:attrName>
                                        </p:attrNameLst>
                                      </p:cBhvr>
                                      <p:to>
                                        <p:strVal val="visible"/>
                                      </p:to>
                                    </p:set>
                                    <p:animEffect transition="in" filter="blinds(horizontal)">
                                      <p:cBhvr>
                                        <p:cTn id="97" dur="500"/>
                                        <p:tgtEl>
                                          <p:spTgt spid="161877"/>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nodeType="clickEffect">
                                  <p:stCondLst>
                                    <p:cond delay="0"/>
                                  </p:stCondLst>
                                  <p:childTnLst>
                                    <p:set>
                                      <p:cBhvr>
                                        <p:cTn id="101" dur="1" fill="hold">
                                          <p:stCondLst>
                                            <p:cond delay="0"/>
                                          </p:stCondLst>
                                        </p:cTn>
                                        <p:tgtEl>
                                          <p:spTgt spid="161861"/>
                                        </p:tgtEl>
                                        <p:attrNameLst>
                                          <p:attrName>style.visibility</p:attrName>
                                        </p:attrNameLst>
                                      </p:cBhvr>
                                      <p:to>
                                        <p:strVal val="visible"/>
                                      </p:to>
                                    </p:set>
                                    <p:animEffect transition="in" filter="checkerboard(across)">
                                      <p:cBhvr>
                                        <p:cTn id="102" dur="500"/>
                                        <p:tgtEl>
                                          <p:spTgt spid="161861"/>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grpId="0" nodeType="clickEffect">
                                  <p:stCondLst>
                                    <p:cond delay="0"/>
                                  </p:stCondLst>
                                  <p:childTnLst>
                                    <p:set>
                                      <p:cBhvr>
                                        <p:cTn id="106" dur="1" fill="hold">
                                          <p:stCondLst>
                                            <p:cond delay="0"/>
                                          </p:stCondLst>
                                        </p:cTn>
                                        <p:tgtEl>
                                          <p:spTgt spid="161875"/>
                                        </p:tgtEl>
                                        <p:attrNameLst>
                                          <p:attrName>style.visibility</p:attrName>
                                        </p:attrNameLst>
                                      </p:cBhvr>
                                      <p:to>
                                        <p:strVal val="visible"/>
                                      </p:to>
                                    </p:set>
                                    <p:animEffect transition="in" filter="checkerboard(across)">
                                      <p:cBhvr>
                                        <p:cTn id="107" dur="500"/>
                                        <p:tgtEl>
                                          <p:spTgt spid="161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7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50" name="Text Box 70"/>
          <p:cNvSpPr txBox="1"/>
          <p:nvPr/>
        </p:nvSpPr>
        <p:spPr>
          <a:xfrm>
            <a:off x="3415665" y="1840865"/>
            <a:ext cx="4032885" cy="521970"/>
          </a:xfrm>
          <a:prstGeom prst="rect">
            <a:avLst/>
          </a:prstGeom>
          <a:noFill/>
          <a:ln w="9525">
            <a:noFill/>
          </a:ln>
        </p:spPr>
        <p:txBody>
          <a:bodyPr wrap="square">
            <a:spAutoFit/>
          </a:bodyPr>
          <a:p>
            <a:pPr algn="l">
              <a:spcBef>
                <a:spcPct val="50000"/>
              </a:spcBef>
            </a:pPr>
            <a:r>
              <a:rPr lang="en-US" altLang="zh-CN" sz="2800" b="1">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M</a:t>
            </a:r>
            <a:r>
              <a:rPr lang="en-US" altLang="zh-CN" sz="2000" b="1">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通过</a:t>
            </a:r>
            <a:r>
              <a:rPr lang="en-US" altLang="zh-CN" sz="2800" b="1">
                <a:solidFill>
                  <a:schemeClr val="tx2"/>
                </a:solidFill>
                <a:latin typeface="Times New Roman" panose="02020603050405020304" pitchFamily="18" charset="0"/>
              </a:rPr>
              <a:t>G</a:t>
            </a:r>
            <a:r>
              <a:rPr lang="en-US" altLang="zh-CN" sz="2000" b="1">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形成像</a:t>
            </a:r>
            <a:r>
              <a:rPr lang="en-US" altLang="zh-CN" sz="2800" b="1">
                <a:solidFill>
                  <a:schemeClr val="tx2"/>
                </a:solidFill>
                <a:latin typeface="Times New Roman" panose="02020603050405020304" pitchFamily="18" charset="0"/>
              </a:rPr>
              <a:t>M</a:t>
            </a:r>
            <a:r>
              <a:rPr lang="en-US" altLang="zh-CN" sz="2000" b="1">
                <a:solidFill>
                  <a:schemeClr val="tx2"/>
                </a:solidFill>
                <a:latin typeface="Times New Roman" panose="02020603050405020304" pitchFamily="18" charset="0"/>
              </a:rPr>
              <a:t>2</a:t>
            </a:r>
            <a:r>
              <a:rPr lang="en-US" altLang="zh-CN" sz="2800" b="1">
                <a:solidFill>
                  <a:schemeClr val="tx2"/>
                </a:solidFill>
                <a:latin typeface="Times New Roman" panose="02020603050405020304" pitchFamily="18" charset="0"/>
              </a:rPr>
              <a:t>’</a:t>
            </a:r>
            <a:endParaRPr lang="en-US" altLang="zh-CN" sz="2800" b="1">
              <a:solidFill>
                <a:schemeClr val="tx2"/>
              </a:solidFill>
              <a:latin typeface="Times New Roman" panose="02020603050405020304" pitchFamily="18" charset="0"/>
            </a:endParaRPr>
          </a:p>
        </p:txBody>
      </p:sp>
      <p:sp>
        <p:nvSpPr>
          <p:cNvPr id="327751" name="Text Box 71"/>
          <p:cNvSpPr txBox="1"/>
          <p:nvPr/>
        </p:nvSpPr>
        <p:spPr>
          <a:xfrm>
            <a:off x="3415665" y="2324100"/>
            <a:ext cx="4033520" cy="521970"/>
          </a:xfrm>
          <a:prstGeom prst="rect">
            <a:avLst/>
          </a:prstGeom>
          <a:noFill/>
          <a:ln w="9525">
            <a:noFill/>
          </a:ln>
        </p:spPr>
        <p:txBody>
          <a:bodyPr wrap="square">
            <a:spAutoFit/>
          </a:bodyPr>
          <a:p>
            <a:pPr algn="l">
              <a:spcBef>
                <a:spcPct val="50000"/>
              </a:spcBef>
            </a:pPr>
            <a:r>
              <a:rPr lang="en-US" altLang="zh-CN" sz="2800" b="1">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通过</a:t>
            </a:r>
            <a:r>
              <a:rPr lang="en-US" altLang="zh-CN" sz="2800" b="1">
                <a:solidFill>
                  <a:schemeClr val="tx2"/>
                </a:solidFill>
                <a:latin typeface="Times New Roman" panose="02020603050405020304" pitchFamily="18" charset="0"/>
              </a:rPr>
              <a:t>G</a:t>
            </a:r>
            <a:r>
              <a:rPr lang="en-US" altLang="zh-CN" sz="2000" b="1">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形成像</a:t>
            </a:r>
            <a:r>
              <a:rPr lang="en-US" altLang="zh-CN" sz="2800" b="1">
                <a:solidFill>
                  <a:schemeClr val="tx2"/>
                </a:solidFill>
                <a:latin typeface="Times New Roman" panose="02020603050405020304" pitchFamily="18" charset="0"/>
              </a:rPr>
              <a:t>S’</a:t>
            </a:r>
            <a:endParaRPr lang="en-US" altLang="zh-CN" sz="2800" b="1">
              <a:solidFill>
                <a:schemeClr val="tx2"/>
              </a:solidFill>
              <a:latin typeface="Times New Roman" panose="02020603050405020304" pitchFamily="18" charset="0"/>
            </a:endParaRPr>
          </a:p>
        </p:txBody>
      </p:sp>
      <p:sp>
        <p:nvSpPr>
          <p:cNvPr id="327752" name="Text Box 72"/>
          <p:cNvSpPr txBox="1"/>
          <p:nvPr/>
        </p:nvSpPr>
        <p:spPr>
          <a:xfrm>
            <a:off x="3415665" y="2705100"/>
            <a:ext cx="3962400" cy="521970"/>
          </a:xfrm>
          <a:prstGeom prst="rect">
            <a:avLst/>
          </a:prstGeom>
          <a:noFill/>
          <a:ln w="9525">
            <a:noFill/>
          </a:ln>
        </p:spPr>
        <p:txBody>
          <a:bodyPr wrap="square">
            <a:spAutoFit/>
          </a:bodyPr>
          <a:p>
            <a:pPr algn="l">
              <a:spcBef>
                <a:spcPct val="50000"/>
              </a:spcBef>
            </a:pPr>
            <a:r>
              <a:rPr lang="en-US" altLang="zh-CN" sz="2800" b="1">
                <a:solidFill>
                  <a:schemeClr val="tx2"/>
                </a:solidFill>
                <a:latin typeface="Times New Roman" panose="02020603050405020304" pitchFamily="18" charset="0"/>
              </a:rPr>
              <a:t>3</a:t>
            </a:r>
            <a:r>
              <a:rPr lang="zh-CN" altLang="en-US" sz="2800" b="1" dirty="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通过</a:t>
            </a:r>
            <a:r>
              <a:rPr lang="en-US" altLang="zh-CN" sz="2800" b="1">
                <a:solidFill>
                  <a:schemeClr val="tx2"/>
                </a:solidFill>
                <a:latin typeface="Times New Roman" panose="02020603050405020304" pitchFamily="18" charset="0"/>
              </a:rPr>
              <a:t>M</a:t>
            </a:r>
            <a:r>
              <a:rPr lang="en-US" altLang="zh-CN" sz="2000" b="1">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形成像</a:t>
            </a:r>
            <a:r>
              <a:rPr lang="en-US" altLang="zh-CN" sz="2800" b="1">
                <a:solidFill>
                  <a:schemeClr val="tx2"/>
                </a:solidFill>
                <a:latin typeface="Times New Roman" panose="02020603050405020304" pitchFamily="18" charset="0"/>
              </a:rPr>
              <a:t>S</a:t>
            </a:r>
            <a:r>
              <a:rPr lang="en-US" altLang="zh-CN" sz="2000" b="1">
                <a:solidFill>
                  <a:schemeClr val="tx2"/>
                </a:solidFill>
                <a:latin typeface="Times New Roman" panose="02020603050405020304" pitchFamily="18" charset="0"/>
              </a:rPr>
              <a:t>1</a:t>
            </a:r>
            <a:endParaRPr lang="en-US" altLang="zh-CN" sz="2800" b="1">
              <a:solidFill>
                <a:schemeClr val="tx2"/>
              </a:solidFill>
              <a:latin typeface="Times New Roman" panose="02020603050405020304" pitchFamily="18" charset="0"/>
            </a:endParaRPr>
          </a:p>
        </p:txBody>
      </p:sp>
      <p:sp>
        <p:nvSpPr>
          <p:cNvPr id="327753" name="Text Box 73"/>
          <p:cNvSpPr txBox="1"/>
          <p:nvPr/>
        </p:nvSpPr>
        <p:spPr>
          <a:xfrm>
            <a:off x="3415665" y="3086100"/>
            <a:ext cx="4407535" cy="521970"/>
          </a:xfrm>
          <a:prstGeom prst="rect">
            <a:avLst/>
          </a:prstGeom>
          <a:noFill/>
          <a:ln w="9525">
            <a:noFill/>
          </a:ln>
        </p:spPr>
        <p:txBody>
          <a:bodyPr wrap="square">
            <a:spAutoFit/>
          </a:bodyPr>
          <a:p>
            <a:pPr algn="l">
              <a:spcBef>
                <a:spcPct val="50000"/>
              </a:spcBef>
            </a:pPr>
            <a:r>
              <a:rPr lang="en-US" altLang="zh-CN" sz="2800" b="1">
                <a:solidFill>
                  <a:schemeClr val="tx2"/>
                </a:solidFill>
                <a:latin typeface="Times New Roman" panose="02020603050405020304" pitchFamily="18" charset="0"/>
              </a:rPr>
              <a:t>4</a:t>
            </a:r>
            <a:r>
              <a:rPr lang="zh-CN" altLang="en-US" sz="2800" b="1" dirty="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通过</a:t>
            </a:r>
            <a:r>
              <a:rPr lang="en-US" altLang="zh-CN" sz="2800" b="1">
                <a:solidFill>
                  <a:schemeClr val="tx2"/>
                </a:solidFill>
                <a:latin typeface="Times New Roman" panose="02020603050405020304" pitchFamily="18" charset="0"/>
              </a:rPr>
              <a:t>M</a:t>
            </a:r>
            <a:r>
              <a:rPr lang="en-US" altLang="zh-CN" sz="2000" b="1">
                <a:solidFill>
                  <a:schemeClr val="tx2"/>
                </a:solidFill>
                <a:latin typeface="Times New Roman" panose="02020603050405020304" pitchFamily="18" charset="0"/>
              </a:rPr>
              <a:t>2</a:t>
            </a:r>
            <a:r>
              <a:rPr lang="en-US" altLang="zh-CN" sz="2800" b="1">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形成像</a:t>
            </a:r>
            <a:r>
              <a:rPr lang="en-US" altLang="zh-CN" sz="2800" b="1">
                <a:solidFill>
                  <a:schemeClr val="tx2"/>
                </a:solidFill>
                <a:latin typeface="Times New Roman" panose="02020603050405020304" pitchFamily="18" charset="0"/>
              </a:rPr>
              <a:t>S</a:t>
            </a:r>
            <a:r>
              <a:rPr lang="en-US" altLang="zh-CN" sz="2000" b="1">
                <a:solidFill>
                  <a:schemeClr val="tx2"/>
                </a:solidFill>
                <a:latin typeface="Times New Roman" panose="02020603050405020304" pitchFamily="18" charset="0"/>
              </a:rPr>
              <a:t>2</a:t>
            </a:r>
            <a:endParaRPr lang="en-US" altLang="zh-CN" sz="2800" b="1">
              <a:solidFill>
                <a:schemeClr val="tx2"/>
              </a:solidFill>
              <a:latin typeface="Times New Roman" panose="02020603050405020304" pitchFamily="18" charset="0"/>
            </a:endParaRPr>
          </a:p>
        </p:txBody>
      </p:sp>
      <p:sp>
        <p:nvSpPr>
          <p:cNvPr id="327754" name="Text Box 74"/>
          <p:cNvSpPr txBox="1"/>
          <p:nvPr/>
        </p:nvSpPr>
        <p:spPr>
          <a:xfrm>
            <a:off x="3415030" y="3494405"/>
            <a:ext cx="4033520" cy="1383665"/>
          </a:xfrm>
          <a:prstGeom prst="rect">
            <a:avLst/>
          </a:prstGeom>
          <a:noFill/>
          <a:ln w="9525">
            <a:noFill/>
          </a:ln>
        </p:spPr>
        <p:txBody>
          <a:bodyPr wrap="square">
            <a:spAutoFit/>
          </a:bodyPr>
          <a:p>
            <a:pPr algn="l">
              <a:spcBef>
                <a:spcPct val="50000"/>
              </a:spcBef>
            </a:pPr>
            <a:r>
              <a:rPr lang="en-US" altLang="zh-CN" sz="2800" b="1">
                <a:solidFill>
                  <a:schemeClr val="tx2"/>
                </a:solidFill>
                <a:latin typeface="Times New Roman" panose="02020603050405020304" pitchFamily="18" charset="0"/>
              </a:rPr>
              <a:t>5</a:t>
            </a:r>
            <a:r>
              <a:rPr lang="zh-CN" altLang="en-US" sz="2800" b="1" dirty="0">
                <a:solidFill>
                  <a:schemeClr val="tx2"/>
                </a:solidFill>
                <a:latin typeface="Times New Roman" panose="02020603050405020304" pitchFamily="18" charset="0"/>
              </a:rPr>
              <a:t>、得到相干光源</a:t>
            </a:r>
            <a:r>
              <a:rPr lang="en-US" altLang="zh-CN" sz="2800" b="1">
                <a:solidFill>
                  <a:schemeClr val="tx2"/>
                </a:solidFill>
                <a:latin typeface="Times New Roman" panose="02020603050405020304" pitchFamily="18" charset="0"/>
                <a:sym typeface="+mn-ea"/>
              </a:rPr>
              <a:t>S</a:t>
            </a:r>
            <a:r>
              <a:rPr lang="en-US" altLang="zh-CN" sz="2000" b="1">
                <a:solidFill>
                  <a:schemeClr val="tx2"/>
                </a:solidFill>
                <a:latin typeface="Times New Roman" panose="02020603050405020304" pitchFamily="18" charset="0"/>
                <a:sym typeface="+mn-ea"/>
              </a:rPr>
              <a:t>1</a:t>
            </a:r>
            <a:r>
              <a:rPr lang="zh-CN" altLang="en-US" sz="2800" b="1" dirty="0">
                <a:solidFill>
                  <a:schemeClr val="tx2"/>
                </a:solidFill>
                <a:latin typeface="Times New Roman" panose="02020603050405020304" pitchFamily="18" charset="0"/>
              </a:rPr>
              <a:t>和</a:t>
            </a:r>
            <a:r>
              <a:rPr lang="en-US" altLang="zh-CN" sz="2800" b="1">
                <a:solidFill>
                  <a:schemeClr val="tx2"/>
                </a:solidFill>
                <a:latin typeface="Times New Roman" panose="02020603050405020304" pitchFamily="18" charset="0"/>
              </a:rPr>
              <a:t>S</a:t>
            </a:r>
            <a:r>
              <a:rPr lang="en-US" altLang="zh-CN" sz="2000" b="1">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，在空间发生干涉，形成双叶双曲面族。</a:t>
            </a:r>
            <a:endParaRPr lang="zh-CN" altLang="en-US" sz="2800" b="1" dirty="0">
              <a:solidFill>
                <a:schemeClr val="tx2"/>
              </a:solidFill>
              <a:latin typeface="Times New Roman" panose="02020603050405020304" pitchFamily="18" charset="0"/>
            </a:endParaRPr>
          </a:p>
        </p:txBody>
      </p:sp>
      <p:sp>
        <p:nvSpPr>
          <p:cNvPr id="327788" name="Rectangle 108"/>
          <p:cNvSpPr>
            <a:spLocks noChangeArrowheads="1"/>
          </p:cNvSpPr>
          <p:nvPr/>
        </p:nvSpPr>
        <p:spPr bwMode="auto">
          <a:xfrm>
            <a:off x="179388" y="188913"/>
            <a:ext cx="2736850" cy="641350"/>
          </a:xfrm>
          <a:prstGeom prst="rect">
            <a:avLst/>
          </a:prstGeom>
          <a:noFill/>
          <a:ln w="9525">
            <a:noFill/>
            <a:miter lim="800000"/>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楷体_GB2312" panose="02010609030101010101" pitchFamily="49" charset="-122"/>
                <a:cs typeface="+mn-cs"/>
              </a:rPr>
              <a:t>二</a:t>
            </a:r>
            <a:r>
              <a:rPr kumimoji="1" lang="en-US" altLang="zh-CN" sz="36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楷体_GB2312" panose="02010609030101010101" pitchFamily="49" charset="-122"/>
                <a:cs typeface="+mn-cs"/>
              </a:rPr>
              <a:t>实验原理</a:t>
            </a:r>
            <a:endParaRPr kumimoji="0" lang="zh-CN" altLang="en-US" sz="32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楷体_GB2312" panose="02010609030101010101" pitchFamily="49" charset="-122"/>
              <a:cs typeface="+mn-cs"/>
            </a:endParaRPr>
          </a:p>
        </p:txBody>
      </p:sp>
      <p:grpSp>
        <p:nvGrpSpPr>
          <p:cNvPr id="10" name="组合 9"/>
          <p:cNvGrpSpPr/>
          <p:nvPr/>
        </p:nvGrpSpPr>
        <p:grpSpPr>
          <a:xfrm>
            <a:off x="7360920" y="1188720"/>
            <a:ext cx="3577590" cy="5178425"/>
            <a:chOff x="11592" y="1872"/>
            <a:chExt cx="5634" cy="8155"/>
          </a:xfrm>
        </p:grpSpPr>
        <p:grpSp>
          <p:nvGrpSpPr>
            <p:cNvPr id="3" name="Group 296"/>
            <p:cNvGrpSpPr/>
            <p:nvPr/>
          </p:nvGrpSpPr>
          <p:grpSpPr>
            <a:xfrm>
              <a:off x="11592" y="1872"/>
              <a:ext cx="5634" cy="5651"/>
              <a:chOff x="3216" y="877"/>
              <a:chExt cx="2270" cy="2819"/>
            </a:xfrm>
          </p:grpSpPr>
          <p:grpSp>
            <p:nvGrpSpPr>
              <p:cNvPr id="733203" name="Group 297"/>
              <p:cNvGrpSpPr/>
              <p:nvPr/>
            </p:nvGrpSpPr>
            <p:grpSpPr>
              <a:xfrm>
                <a:off x="3501" y="2787"/>
                <a:ext cx="609" cy="140"/>
                <a:chOff x="3501" y="2787"/>
                <a:chExt cx="609" cy="140"/>
              </a:xfrm>
            </p:grpSpPr>
            <p:sp>
              <p:nvSpPr>
                <p:cNvPr id="733204" name="Oval 298"/>
                <p:cNvSpPr/>
                <p:nvPr/>
              </p:nvSpPr>
              <p:spPr>
                <a:xfrm rot="10745847">
                  <a:off x="3501" y="2787"/>
                  <a:ext cx="609" cy="140"/>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733205" name="Oval 299"/>
                <p:cNvSpPr/>
                <p:nvPr/>
              </p:nvSpPr>
              <p:spPr>
                <a:xfrm rot="10745847">
                  <a:off x="3669" y="2847"/>
                  <a:ext cx="294" cy="40"/>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733206" name="Oval 300"/>
                <p:cNvSpPr/>
                <p:nvPr/>
              </p:nvSpPr>
              <p:spPr>
                <a:xfrm rot="10745847">
                  <a:off x="3585" y="2808"/>
                  <a:ext cx="462" cy="99"/>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733207" name="Group 301"/>
              <p:cNvGrpSpPr/>
              <p:nvPr/>
            </p:nvGrpSpPr>
            <p:grpSpPr>
              <a:xfrm>
                <a:off x="3312" y="2651"/>
                <a:ext cx="1008" cy="394"/>
                <a:chOff x="3312" y="2651"/>
                <a:chExt cx="1008" cy="394"/>
              </a:xfrm>
            </p:grpSpPr>
            <p:grpSp>
              <p:nvGrpSpPr>
                <p:cNvPr id="733208" name="Group 302"/>
                <p:cNvGrpSpPr/>
                <p:nvPr/>
              </p:nvGrpSpPr>
              <p:grpSpPr>
                <a:xfrm>
                  <a:off x="3312" y="2651"/>
                  <a:ext cx="1008" cy="394"/>
                  <a:chOff x="3312" y="2651"/>
                  <a:chExt cx="1008" cy="394"/>
                </a:xfrm>
              </p:grpSpPr>
              <p:sp>
                <p:nvSpPr>
                  <p:cNvPr id="733209" name="AutoShape 303"/>
                  <p:cNvSpPr/>
                  <p:nvPr/>
                </p:nvSpPr>
                <p:spPr>
                  <a:xfrm>
                    <a:off x="3312" y="2651"/>
                    <a:ext cx="1008" cy="394"/>
                  </a:xfrm>
                  <a:prstGeom prst="parallelogram">
                    <a:avLst>
                      <a:gd name="adj" fmla="val 63959"/>
                    </a:avLst>
                  </a:prstGeom>
                  <a:noFill/>
                  <a:ln w="9525" cap="flat" cmpd="sng">
                    <a:solidFill>
                      <a:schemeClr val="accent1"/>
                    </a:solidFill>
                    <a:prstDash val="dash"/>
                    <a:miter/>
                    <a:headEnd type="none" w="med" len="med"/>
                    <a:tailEnd type="none" w="med" len="med"/>
                  </a:ln>
                </p:spPr>
                <p:txBody>
                  <a:bodyPr wrap="none" anchor="ctr"/>
                  <a:p>
                    <a:endParaRPr lang="zh-CN" altLang="en-US" dirty="0">
                      <a:latin typeface="Arial" panose="020B0604020202020204" pitchFamily="34" charset="0"/>
                    </a:endParaRPr>
                  </a:p>
                </p:txBody>
              </p:sp>
              <p:sp>
                <p:nvSpPr>
                  <p:cNvPr id="733210" name="Line 304"/>
                  <p:cNvSpPr/>
                  <p:nvPr/>
                </p:nvSpPr>
                <p:spPr>
                  <a:xfrm>
                    <a:off x="3312" y="3045"/>
                    <a:ext cx="756" cy="0"/>
                  </a:xfrm>
                  <a:prstGeom prst="line">
                    <a:avLst/>
                  </a:prstGeom>
                  <a:ln w="9525" cap="flat" cmpd="sng">
                    <a:solidFill>
                      <a:schemeClr val="accent1"/>
                    </a:solidFill>
                    <a:prstDash val="solid"/>
                    <a:headEnd type="none" w="med" len="med"/>
                    <a:tailEnd type="none" w="med" len="med"/>
                  </a:ln>
                </p:spPr>
              </p:sp>
              <p:sp>
                <p:nvSpPr>
                  <p:cNvPr id="733211" name="Line 305"/>
                  <p:cNvSpPr/>
                  <p:nvPr/>
                </p:nvSpPr>
                <p:spPr>
                  <a:xfrm flipV="1">
                    <a:off x="3312" y="2651"/>
                    <a:ext cx="252" cy="394"/>
                  </a:xfrm>
                  <a:prstGeom prst="line">
                    <a:avLst/>
                  </a:prstGeom>
                  <a:ln w="9525" cap="flat" cmpd="sng">
                    <a:solidFill>
                      <a:schemeClr val="accent1"/>
                    </a:solidFill>
                    <a:prstDash val="solid"/>
                    <a:headEnd type="none" w="med" len="med"/>
                    <a:tailEnd type="none" w="med" len="med"/>
                  </a:ln>
                </p:spPr>
              </p:sp>
              <p:sp>
                <p:nvSpPr>
                  <p:cNvPr id="733212" name="Line 306"/>
                  <p:cNvSpPr/>
                  <p:nvPr/>
                </p:nvSpPr>
                <p:spPr>
                  <a:xfrm flipV="1">
                    <a:off x="4068" y="2651"/>
                    <a:ext cx="252" cy="394"/>
                  </a:xfrm>
                  <a:prstGeom prst="line">
                    <a:avLst/>
                  </a:prstGeom>
                  <a:ln w="9525" cap="flat" cmpd="sng">
                    <a:solidFill>
                      <a:schemeClr val="accent1"/>
                    </a:solidFill>
                    <a:prstDash val="solid"/>
                    <a:headEnd type="none" w="med" len="med"/>
                    <a:tailEnd type="none" w="med" len="med"/>
                  </a:ln>
                </p:spPr>
              </p:sp>
            </p:grpSp>
            <p:sp>
              <p:nvSpPr>
                <p:cNvPr id="733213" name="Line 307"/>
                <p:cNvSpPr/>
                <p:nvPr/>
              </p:nvSpPr>
              <p:spPr>
                <a:xfrm>
                  <a:off x="4068" y="2651"/>
                  <a:ext cx="252" cy="0"/>
                </a:xfrm>
                <a:prstGeom prst="line">
                  <a:avLst/>
                </a:prstGeom>
                <a:ln w="9525" cap="flat" cmpd="sng">
                  <a:solidFill>
                    <a:schemeClr val="accent1"/>
                  </a:solidFill>
                  <a:prstDash val="solid"/>
                  <a:headEnd type="none" w="med" len="med"/>
                  <a:tailEnd type="none" w="med" len="med"/>
                </a:ln>
              </p:spPr>
            </p:sp>
          </p:grpSp>
          <p:grpSp>
            <p:nvGrpSpPr>
              <p:cNvPr id="733214" name="Group 308"/>
              <p:cNvGrpSpPr/>
              <p:nvPr/>
            </p:nvGrpSpPr>
            <p:grpSpPr>
              <a:xfrm>
                <a:off x="4286" y="2568"/>
                <a:ext cx="1008" cy="394"/>
                <a:chOff x="4368" y="2630"/>
                <a:chExt cx="1008" cy="394"/>
              </a:xfrm>
            </p:grpSpPr>
            <p:sp>
              <p:nvSpPr>
                <p:cNvPr id="733215" name="Oval 309"/>
                <p:cNvSpPr/>
                <p:nvPr/>
              </p:nvSpPr>
              <p:spPr>
                <a:xfrm rot="10745847">
                  <a:off x="4557" y="2766"/>
                  <a:ext cx="609" cy="140"/>
                </a:xfrm>
                <a:prstGeom prst="ellipse">
                  <a:avLst/>
                </a:prstGeom>
                <a:no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16" name="Oval 310"/>
                <p:cNvSpPr/>
                <p:nvPr/>
              </p:nvSpPr>
              <p:spPr>
                <a:xfrm rot="10745847">
                  <a:off x="4725" y="2826"/>
                  <a:ext cx="294" cy="40"/>
                </a:xfrm>
                <a:prstGeom prst="ellipse">
                  <a:avLst/>
                </a:prstGeom>
                <a:no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17" name="Oval 311"/>
                <p:cNvSpPr/>
                <p:nvPr/>
              </p:nvSpPr>
              <p:spPr>
                <a:xfrm rot="10745847">
                  <a:off x="4641" y="2787"/>
                  <a:ext cx="462" cy="99"/>
                </a:xfrm>
                <a:prstGeom prst="ellipse">
                  <a:avLst/>
                </a:prstGeom>
                <a:no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18" name="Line 312"/>
                <p:cNvSpPr/>
                <p:nvPr/>
              </p:nvSpPr>
              <p:spPr>
                <a:xfrm>
                  <a:off x="4368" y="3024"/>
                  <a:ext cx="756" cy="0"/>
                </a:xfrm>
                <a:prstGeom prst="line">
                  <a:avLst/>
                </a:prstGeom>
                <a:ln w="9525" cap="flat" cmpd="sng">
                  <a:solidFill>
                    <a:schemeClr val="accent1"/>
                  </a:solidFill>
                  <a:prstDash val="solid"/>
                  <a:headEnd type="none" w="med" len="med"/>
                  <a:tailEnd type="none" w="med" len="med"/>
                </a:ln>
              </p:spPr>
            </p:sp>
            <p:sp>
              <p:nvSpPr>
                <p:cNvPr id="733219" name="Line 313"/>
                <p:cNvSpPr/>
                <p:nvPr/>
              </p:nvSpPr>
              <p:spPr>
                <a:xfrm flipV="1">
                  <a:off x="4368" y="2630"/>
                  <a:ext cx="252" cy="394"/>
                </a:xfrm>
                <a:prstGeom prst="line">
                  <a:avLst/>
                </a:prstGeom>
                <a:ln w="9525" cap="flat" cmpd="sng">
                  <a:solidFill>
                    <a:schemeClr val="accent1"/>
                  </a:solidFill>
                  <a:prstDash val="solid"/>
                  <a:headEnd type="none" w="med" len="med"/>
                  <a:tailEnd type="none" w="med" len="med"/>
                </a:ln>
              </p:spPr>
            </p:sp>
            <p:sp>
              <p:nvSpPr>
                <p:cNvPr id="733220" name="Line 314"/>
                <p:cNvSpPr/>
                <p:nvPr/>
              </p:nvSpPr>
              <p:spPr>
                <a:xfrm flipV="1">
                  <a:off x="5124" y="2630"/>
                  <a:ext cx="252" cy="394"/>
                </a:xfrm>
                <a:prstGeom prst="line">
                  <a:avLst/>
                </a:prstGeom>
                <a:ln w="9525" cap="flat" cmpd="sng">
                  <a:solidFill>
                    <a:schemeClr val="accent1"/>
                  </a:solidFill>
                  <a:prstDash val="solid"/>
                  <a:headEnd type="none" w="med" len="med"/>
                  <a:tailEnd type="none" w="med" len="med"/>
                </a:ln>
              </p:spPr>
            </p:sp>
            <p:sp>
              <p:nvSpPr>
                <p:cNvPr id="733221" name="Line 315"/>
                <p:cNvSpPr/>
                <p:nvPr/>
              </p:nvSpPr>
              <p:spPr>
                <a:xfrm flipV="1">
                  <a:off x="4608" y="2630"/>
                  <a:ext cx="768" cy="10"/>
                </a:xfrm>
                <a:prstGeom prst="line">
                  <a:avLst/>
                </a:prstGeom>
                <a:ln w="9525" cap="flat" cmpd="sng">
                  <a:solidFill>
                    <a:schemeClr val="accent1"/>
                  </a:solidFill>
                  <a:prstDash val="solid"/>
                  <a:headEnd type="none" w="med" len="med"/>
                  <a:tailEnd type="none" w="med" len="med"/>
                </a:ln>
              </p:spPr>
            </p:sp>
          </p:grpSp>
          <p:grpSp>
            <p:nvGrpSpPr>
              <p:cNvPr id="733222" name="Group 316"/>
              <p:cNvGrpSpPr/>
              <p:nvPr/>
            </p:nvGrpSpPr>
            <p:grpSpPr>
              <a:xfrm>
                <a:off x="3216" y="1296"/>
                <a:ext cx="1200" cy="816"/>
                <a:chOff x="3216" y="1296"/>
                <a:chExt cx="1200" cy="816"/>
              </a:xfrm>
            </p:grpSpPr>
            <p:sp>
              <p:nvSpPr>
                <p:cNvPr id="733223" name="Line 317"/>
                <p:cNvSpPr/>
                <p:nvPr/>
              </p:nvSpPr>
              <p:spPr>
                <a:xfrm>
                  <a:off x="3264" y="1344"/>
                  <a:ext cx="1056" cy="624"/>
                </a:xfrm>
                <a:prstGeom prst="line">
                  <a:avLst/>
                </a:prstGeom>
                <a:ln w="9525" cap="flat" cmpd="sng">
                  <a:solidFill>
                    <a:schemeClr val="accent1"/>
                  </a:solidFill>
                  <a:prstDash val="lgDashDot"/>
                  <a:headEnd type="none" w="med" len="med"/>
                  <a:tailEnd type="none" w="med" len="med"/>
                </a:ln>
              </p:spPr>
            </p:sp>
            <p:sp>
              <p:nvSpPr>
                <p:cNvPr id="733224" name="Line 318"/>
                <p:cNvSpPr/>
                <p:nvPr/>
              </p:nvSpPr>
              <p:spPr>
                <a:xfrm flipV="1">
                  <a:off x="3216" y="1296"/>
                  <a:ext cx="336" cy="240"/>
                </a:xfrm>
                <a:prstGeom prst="line">
                  <a:avLst/>
                </a:prstGeom>
                <a:ln w="9525" cap="flat" cmpd="sng">
                  <a:solidFill>
                    <a:schemeClr val="accent1"/>
                  </a:solidFill>
                  <a:prstDash val="dash"/>
                  <a:headEnd type="none" w="med" len="med"/>
                  <a:tailEnd type="none" w="med" len="med"/>
                </a:ln>
              </p:spPr>
            </p:sp>
            <p:sp>
              <p:nvSpPr>
                <p:cNvPr id="733225" name="Line 319"/>
                <p:cNvSpPr/>
                <p:nvPr/>
              </p:nvSpPr>
              <p:spPr>
                <a:xfrm>
                  <a:off x="3216" y="1536"/>
                  <a:ext cx="864" cy="576"/>
                </a:xfrm>
                <a:prstGeom prst="line">
                  <a:avLst/>
                </a:prstGeom>
                <a:ln w="9525" cap="flat" cmpd="sng">
                  <a:solidFill>
                    <a:schemeClr val="accent1"/>
                  </a:solidFill>
                  <a:prstDash val="solid"/>
                  <a:headEnd type="none" w="med" len="med"/>
                  <a:tailEnd type="none" w="med" len="med"/>
                </a:ln>
              </p:spPr>
            </p:sp>
            <p:sp>
              <p:nvSpPr>
                <p:cNvPr id="733226" name="Line 320"/>
                <p:cNvSpPr/>
                <p:nvPr/>
              </p:nvSpPr>
              <p:spPr>
                <a:xfrm>
                  <a:off x="3552" y="1296"/>
                  <a:ext cx="864" cy="576"/>
                </a:xfrm>
                <a:prstGeom prst="line">
                  <a:avLst/>
                </a:prstGeom>
                <a:ln w="9525" cap="flat" cmpd="sng">
                  <a:solidFill>
                    <a:schemeClr val="accent1"/>
                  </a:solidFill>
                  <a:prstDash val="dash"/>
                  <a:headEnd type="none" w="med" len="med"/>
                  <a:tailEnd type="none" w="med" len="med"/>
                </a:ln>
              </p:spPr>
            </p:sp>
            <p:sp>
              <p:nvSpPr>
                <p:cNvPr id="733227" name="Line 321"/>
                <p:cNvSpPr/>
                <p:nvPr/>
              </p:nvSpPr>
              <p:spPr>
                <a:xfrm flipV="1">
                  <a:off x="4080" y="1872"/>
                  <a:ext cx="336" cy="240"/>
                </a:xfrm>
                <a:prstGeom prst="line">
                  <a:avLst/>
                </a:prstGeom>
                <a:ln w="9525" cap="flat" cmpd="sng">
                  <a:solidFill>
                    <a:schemeClr val="accent1"/>
                  </a:solidFill>
                  <a:prstDash val="solid"/>
                  <a:headEnd type="none" w="med" len="med"/>
                  <a:tailEnd type="none" w="med" len="med"/>
                </a:ln>
              </p:spPr>
            </p:sp>
          </p:grpSp>
          <p:grpSp>
            <p:nvGrpSpPr>
              <p:cNvPr id="733228" name="Group 322"/>
              <p:cNvGrpSpPr/>
              <p:nvPr/>
            </p:nvGrpSpPr>
            <p:grpSpPr>
              <a:xfrm>
                <a:off x="3360" y="1512"/>
                <a:ext cx="731" cy="218"/>
                <a:chOff x="3372" y="1512"/>
                <a:chExt cx="731" cy="218"/>
              </a:xfrm>
            </p:grpSpPr>
            <p:sp>
              <p:nvSpPr>
                <p:cNvPr id="733229" name="Oval 323"/>
                <p:cNvSpPr/>
                <p:nvPr/>
              </p:nvSpPr>
              <p:spPr>
                <a:xfrm rot="1832026">
                  <a:off x="3372" y="1512"/>
                  <a:ext cx="731" cy="218"/>
                </a:xfrm>
                <a:prstGeom prst="ellipse">
                  <a:avLst/>
                </a:prstGeom>
                <a:noFill/>
                <a:ln w="9525" cap="flat" cmpd="sng">
                  <a:solidFill>
                    <a:srgbClr val="FF0000"/>
                  </a:solidFill>
                  <a:prstDash val="dashDot"/>
                  <a:headEnd type="none" w="med" len="med"/>
                  <a:tailEnd type="none" w="med" len="med"/>
                </a:ln>
              </p:spPr>
              <p:txBody>
                <a:bodyPr wrap="none" anchor="ctr"/>
                <a:p>
                  <a:endParaRPr lang="zh-CN" altLang="en-US" dirty="0">
                    <a:latin typeface="Arial" panose="020B0604020202020204" pitchFamily="34" charset="0"/>
                  </a:endParaRPr>
                </a:p>
              </p:txBody>
            </p:sp>
            <p:sp>
              <p:nvSpPr>
                <p:cNvPr id="733230" name="Oval 324"/>
                <p:cNvSpPr/>
                <p:nvPr/>
              </p:nvSpPr>
              <p:spPr>
                <a:xfrm rot="1832026">
                  <a:off x="3460" y="1547"/>
                  <a:ext cx="569" cy="144"/>
                </a:xfrm>
                <a:prstGeom prst="ellipse">
                  <a:avLst/>
                </a:prstGeom>
                <a:noFill/>
                <a:ln w="9525" cap="flat" cmpd="sng">
                  <a:solidFill>
                    <a:srgbClr val="FF0000"/>
                  </a:solidFill>
                  <a:prstDash val="dashDot"/>
                  <a:headEnd type="none" w="med" len="med"/>
                  <a:tailEnd type="none" w="med" len="med"/>
                </a:ln>
              </p:spPr>
              <p:txBody>
                <a:bodyPr wrap="none" anchor="ctr"/>
                <a:p>
                  <a:endParaRPr lang="zh-CN" altLang="en-US" dirty="0">
                    <a:latin typeface="Arial" panose="020B0604020202020204" pitchFamily="34" charset="0"/>
                  </a:endParaRPr>
                </a:p>
              </p:txBody>
            </p:sp>
            <p:sp>
              <p:nvSpPr>
                <p:cNvPr id="733231" name="Oval 325"/>
                <p:cNvSpPr/>
                <p:nvPr/>
              </p:nvSpPr>
              <p:spPr>
                <a:xfrm rot="1832026">
                  <a:off x="3552" y="1584"/>
                  <a:ext cx="380" cy="85"/>
                </a:xfrm>
                <a:prstGeom prst="ellipse">
                  <a:avLst/>
                </a:prstGeom>
                <a:noFill/>
                <a:ln w="9525" cap="flat" cmpd="sng">
                  <a:solidFill>
                    <a:srgbClr val="FF0000"/>
                  </a:solidFill>
                  <a:prstDash val="dashDot"/>
                  <a:headEnd type="none" w="med" len="med"/>
                  <a:tailEnd type="none" w="med" len="med"/>
                </a:ln>
              </p:spPr>
              <p:txBody>
                <a:bodyPr wrap="none" anchor="ctr"/>
                <a:p>
                  <a:endParaRPr lang="zh-CN" altLang="en-US" dirty="0">
                    <a:latin typeface="Arial" panose="020B0604020202020204" pitchFamily="34" charset="0"/>
                  </a:endParaRPr>
                </a:p>
              </p:txBody>
            </p:sp>
          </p:grpSp>
          <p:grpSp>
            <p:nvGrpSpPr>
              <p:cNvPr id="733232" name="Group 326"/>
              <p:cNvGrpSpPr/>
              <p:nvPr/>
            </p:nvGrpSpPr>
            <p:grpSpPr>
              <a:xfrm>
                <a:off x="4286" y="1434"/>
                <a:ext cx="1200" cy="816"/>
                <a:chOff x="4416" y="1392"/>
                <a:chExt cx="1200" cy="816"/>
              </a:xfrm>
            </p:grpSpPr>
            <p:sp>
              <p:nvSpPr>
                <p:cNvPr id="733233" name="Line 327"/>
                <p:cNvSpPr/>
                <p:nvPr/>
              </p:nvSpPr>
              <p:spPr>
                <a:xfrm>
                  <a:off x="4464" y="1440"/>
                  <a:ext cx="1056" cy="624"/>
                </a:xfrm>
                <a:prstGeom prst="line">
                  <a:avLst/>
                </a:prstGeom>
                <a:ln w="9525" cap="flat" cmpd="sng">
                  <a:solidFill>
                    <a:srgbClr val="FF0000"/>
                  </a:solidFill>
                  <a:prstDash val="solid"/>
                  <a:headEnd type="none" w="med" len="med"/>
                  <a:tailEnd type="none" w="med" len="med"/>
                </a:ln>
              </p:spPr>
            </p:sp>
            <p:sp>
              <p:nvSpPr>
                <p:cNvPr id="733234" name="Line 328"/>
                <p:cNvSpPr/>
                <p:nvPr/>
              </p:nvSpPr>
              <p:spPr>
                <a:xfrm flipV="1">
                  <a:off x="4416" y="1392"/>
                  <a:ext cx="336" cy="240"/>
                </a:xfrm>
                <a:prstGeom prst="line">
                  <a:avLst/>
                </a:prstGeom>
                <a:ln w="9525" cap="flat" cmpd="sng">
                  <a:solidFill>
                    <a:schemeClr val="accent1"/>
                  </a:solidFill>
                  <a:prstDash val="solid"/>
                  <a:headEnd type="none" w="med" len="med"/>
                  <a:tailEnd type="none" w="med" len="med"/>
                </a:ln>
              </p:spPr>
            </p:sp>
            <p:sp>
              <p:nvSpPr>
                <p:cNvPr id="733235" name="Line 329"/>
                <p:cNvSpPr/>
                <p:nvPr/>
              </p:nvSpPr>
              <p:spPr>
                <a:xfrm>
                  <a:off x="4416" y="1632"/>
                  <a:ext cx="864" cy="576"/>
                </a:xfrm>
                <a:prstGeom prst="line">
                  <a:avLst/>
                </a:prstGeom>
                <a:ln w="9525" cap="flat" cmpd="sng">
                  <a:solidFill>
                    <a:schemeClr val="accent1"/>
                  </a:solidFill>
                  <a:prstDash val="solid"/>
                  <a:headEnd type="none" w="med" len="med"/>
                  <a:tailEnd type="none" w="med" len="med"/>
                </a:ln>
              </p:spPr>
            </p:sp>
            <p:sp>
              <p:nvSpPr>
                <p:cNvPr id="733236" name="Line 330"/>
                <p:cNvSpPr/>
                <p:nvPr/>
              </p:nvSpPr>
              <p:spPr>
                <a:xfrm flipV="1">
                  <a:off x="5280" y="1968"/>
                  <a:ext cx="336" cy="240"/>
                </a:xfrm>
                <a:prstGeom prst="line">
                  <a:avLst/>
                </a:prstGeom>
                <a:ln w="9525" cap="flat" cmpd="sng">
                  <a:solidFill>
                    <a:schemeClr val="accent1"/>
                  </a:solidFill>
                  <a:prstDash val="solid"/>
                  <a:headEnd type="none" w="med" len="med"/>
                  <a:tailEnd type="none" w="med" len="med"/>
                </a:ln>
              </p:spPr>
            </p:sp>
            <p:sp>
              <p:nvSpPr>
                <p:cNvPr id="733237" name="Oval 331"/>
                <p:cNvSpPr/>
                <p:nvPr/>
              </p:nvSpPr>
              <p:spPr>
                <a:xfrm rot="1832026">
                  <a:off x="4572" y="1608"/>
                  <a:ext cx="731" cy="218"/>
                </a:xfrm>
                <a:prstGeom prst="ellipse">
                  <a:avLst/>
                </a:prstGeom>
                <a:no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38" name="Oval 332"/>
                <p:cNvSpPr/>
                <p:nvPr/>
              </p:nvSpPr>
              <p:spPr>
                <a:xfrm rot="1832026">
                  <a:off x="4660" y="1643"/>
                  <a:ext cx="569" cy="144"/>
                </a:xfrm>
                <a:prstGeom prst="ellipse">
                  <a:avLst/>
                </a:prstGeom>
                <a:no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39" name="Oval 333"/>
                <p:cNvSpPr/>
                <p:nvPr/>
              </p:nvSpPr>
              <p:spPr>
                <a:xfrm rot="1832026">
                  <a:off x="4752" y="1680"/>
                  <a:ext cx="380" cy="85"/>
                </a:xfrm>
                <a:prstGeom prst="ellipse">
                  <a:avLst/>
                </a:prstGeom>
                <a:noFill/>
                <a:ln w="9525" cap="flat" cmpd="sng">
                  <a:solidFill>
                    <a:srgbClr val="FF0000"/>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40" name="Line 334"/>
                <p:cNvSpPr/>
                <p:nvPr/>
              </p:nvSpPr>
              <p:spPr>
                <a:xfrm>
                  <a:off x="4752" y="1392"/>
                  <a:ext cx="864" cy="576"/>
                </a:xfrm>
                <a:prstGeom prst="line">
                  <a:avLst/>
                </a:prstGeom>
                <a:ln w="9525" cap="flat" cmpd="sng">
                  <a:solidFill>
                    <a:schemeClr val="accent1"/>
                  </a:solidFill>
                  <a:prstDash val="solid"/>
                  <a:headEnd type="none" w="med" len="med"/>
                  <a:tailEnd type="none" w="med" len="med"/>
                </a:ln>
              </p:spPr>
            </p:sp>
          </p:grpSp>
          <p:grpSp>
            <p:nvGrpSpPr>
              <p:cNvPr id="733241" name="Group 335"/>
              <p:cNvGrpSpPr/>
              <p:nvPr/>
            </p:nvGrpSpPr>
            <p:grpSpPr>
              <a:xfrm>
                <a:off x="3408" y="877"/>
                <a:ext cx="765" cy="2819"/>
                <a:chOff x="3408" y="877"/>
                <a:chExt cx="765" cy="2819"/>
              </a:xfrm>
            </p:grpSpPr>
            <p:sp>
              <p:nvSpPr>
                <p:cNvPr id="733242" name="Line 336"/>
                <p:cNvSpPr/>
                <p:nvPr/>
              </p:nvSpPr>
              <p:spPr>
                <a:xfrm>
                  <a:off x="3795" y="2256"/>
                  <a:ext cx="0" cy="1440"/>
                </a:xfrm>
                <a:prstGeom prst="line">
                  <a:avLst/>
                </a:prstGeom>
                <a:ln w="19050" cap="flat" cmpd="sng">
                  <a:solidFill>
                    <a:srgbClr val="99FF66"/>
                  </a:solidFill>
                  <a:prstDash val="lgDashDotDot"/>
                  <a:headEnd type="none" w="med" len="med"/>
                  <a:tailEnd type="none" w="med" len="med"/>
                </a:ln>
              </p:spPr>
            </p:sp>
            <p:grpSp>
              <p:nvGrpSpPr>
                <p:cNvPr id="733243" name="Group 337"/>
                <p:cNvGrpSpPr/>
                <p:nvPr/>
              </p:nvGrpSpPr>
              <p:grpSpPr>
                <a:xfrm>
                  <a:off x="3408" y="877"/>
                  <a:ext cx="765" cy="2675"/>
                  <a:chOff x="3408" y="877"/>
                  <a:chExt cx="765" cy="2675"/>
                </a:xfrm>
              </p:grpSpPr>
              <p:sp>
                <p:nvSpPr>
                  <p:cNvPr id="733244" name="Oval 338"/>
                  <p:cNvSpPr/>
                  <p:nvPr/>
                </p:nvSpPr>
                <p:spPr>
                  <a:xfrm rot="-54153">
                    <a:off x="3493" y="1154"/>
                    <a:ext cx="541" cy="84"/>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grpSp>
                <p:nvGrpSpPr>
                  <p:cNvPr id="733245" name="Group 339"/>
                  <p:cNvGrpSpPr/>
                  <p:nvPr/>
                </p:nvGrpSpPr>
                <p:grpSpPr>
                  <a:xfrm>
                    <a:off x="3408" y="877"/>
                    <a:ext cx="765" cy="2675"/>
                    <a:chOff x="3408" y="863"/>
                    <a:chExt cx="765" cy="2675"/>
                  </a:xfrm>
                </p:grpSpPr>
                <p:sp>
                  <p:nvSpPr>
                    <p:cNvPr id="733246" name="Oval 340"/>
                    <p:cNvSpPr/>
                    <p:nvPr/>
                  </p:nvSpPr>
                  <p:spPr>
                    <a:xfrm rot="10745847">
                      <a:off x="3480" y="3161"/>
                      <a:ext cx="693" cy="140"/>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733247" name="Oval 341"/>
                    <p:cNvSpPr/>
                    <p:nvPr/>
                  </p:nvSpPr>
                  <p:spPr>
                    <a:xfrm rot="10745847">
                      <a:off x="3548" y="3321"/>
                      <a:ext cx="541" cy="84"/>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733248" name="Oval 342"/>
                    <p:cNvSpPr/>
                    <p:nvPr/>
                  </p:nvSpPr>
                  <p:spPr>
                    <a:xfrm rot="-54153">
                      <a:off x="3409" y="1258"/>
                      <a:ext cx="693" cy="140"/>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733249" name="Arc 343"/>
                    <p:cNvSpPr/>
                    <p:nvPr/>
                  </p:nvSpPr>
                  <p:spPr>
                    <a:xfrm rot="-54153" flipH="1" flipV="1">
                      <a:off x="3584" y="1044"/>
                      <a:ext cx="362" cy="1051"/>
                    </a:xfrm>
                    <a:custGeom>
                      <a:avLst/>
                      <a:gdLst>
                        <a:gd name="txL" fmla="*/ 0 w 43200"/>
                        <a:gd name="txT" fmla="*/ 0 h 25406"/>
                        <a:gd name="txR" fmla="*/ 43200 w 43200"/>
                        <a:gd name="txB" fmla="*/ 25406 h 25406"/>
                      </a:gdLst>
                      <a:ahLst/>
                      <a:cxnLst>
                        <a:cxn ang="0">
                          <a:pos x="0" y="0"/>
                        </a:cxn>
                        <a:cxn ang="0">
                          <a:pos x="0" y="0"/>
                        </a:cxn>
                        <a:cxn ang="0">
                          <a:pos x="0" y="0"/>
                        </a:cxn>
                      </a:cxnLst>
                      <a:rect l="txL" t="txT" r="txR" b="txB"/>
                      <a:pathLst>
                        <a:path w="43200" h="25406" fill="none">
                          <a:moveTo>
                            <a:pt x="266" y="24983"/>
                          </a:moveTo>
                          <a:cubicBezTo>
                            <a:pt x="89" y="23864"/>
                            <a:pt x="0" y="22732"/>
                            <a:pt x="0" y="21600"/>
                          </a:cubicBezTo>
                          <a:cubicBezTo>
                            <a:pt x="0" y="9670"/>
                            <a:pt x="9670" y="0"/>
                            <a:pt x="21600" y="0"/>
                          </a:cubicBezTo>
                          <a:cubicBezTo>
                            <a:pt x="33529" y="0"/>
                            <a:pt x="43200" y="9670"/>
                            <a:pt x="43200" y="21600"/>
                          </a:cubicBezTo>
                          <a:cubicBezTo>
                            <a:pt x="43200" y="22876"/>
                            <a:pt x="43086" y="24149"/>
                            <a:pt x="42862" y="25406"/>
                          </a:cubicBezTo>
                        </a:path>
                        <a:path w="43200" h="25406" stroke="0">
                          <a:moveTo>
                            <a:pt x="266" y="24983"/>
                          </a:moveTo>
                          <a:cubicBezTo>
                            <a:pt x="89" y="23864"/>
                            <a:pt x="0" y="22732"/>
                            <a:pt x="0" y="21600"/>
                          </a:cubicBezTo>
                          <a:cubicBezTo>
                            <a:pt x="0" y="9670"/>
                            <a:pt x="9670" y="0"/>
                            <a:pt x="21600" y="0"/>
                          </a:cubicBezTo>
                          <a:cubicBezTo>
                            <a:pt x="33529" y="0"/>
                            <a:pt x="43200" y="9670"/>
                            <a:pt x="43200" y="21600"/>
                          </a:cubicBezTo>
                          <a:cubicBezTo>
                            <a:pt x="43200" y="22876"/>
                            <a:pt x="43086" y="24149"/>
                            <a:pt x="42862" y="25406"/>
                          </a:cubicBezTo>
                          <a:lnTo>
                            <a:pt x="21600" y="21600"/>
                          </a:lnTo>
                          <a:close/>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grpSp>
                  <p:nvGrpSpPr>
                    <p:cNvPr id="733250" name="Group 344"/>
                    <p:cNvGrpSpPr/>
                    <p:nvPr/>
                  </p:nvGrpSpPr>
                  <p:grpSpPr>
                    <a:xfrm>
                      <a:off x="3408" y="863"/>
                      <a:ext cx="728" cy="2675"/>
                      <a:chOff x="3408" y="863"/>
                      <a:chExt cx="728" cy="2675"/>
                    </a:xfrm>
                  </p:grpSpPr>
                  <p:sp>
                    <p:nvSpPr>
                      <p:cNvPr id="733251" name="Oval 345"/>
                      <p:cNvSpPr/>
                      <p:nvPr/>
                    </p:nvSpPr>
                    <p:spPr>
                      <a:xfrm rot="10745847">
                        <a:off x="3641" y="3482"/>
                        <a:ext cx="361" cy="56"/>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sp>
                    <p:nvSpPr>
                      <p:cNvPr id="733252" name="Oval 346"/>
                      <p:cNvSpPr/>
                      <p:nvPr/>
                    </p:nvSpPr>
                    <p:spPr>
                      <a:xfrm rot="-54153">
                        <a:off x="3580" y="1021"/>
                        <a:ext cx="361" cy="56"/>
                      </a:xfrm>
                      <a:prstGeom prst="ellipse">
                        <a:avLst/>
                      </a:prstGeom>
                      <a:noFill/>
                      <a:ln w="9525" cap="flat" cmpd="sng">
                        <a:solidFill>
                          <a:srgbClr val="FF0000"/>
                        </a:solidFill>
                        <a:prstDash val="dash"/>
                        <a:headEnd type="none" w="med" len="med"/>
                        <a:tailEnd type="none" w="med" len="med"/>
                      </a:ln>
                    </p:spPr>
                    <p:txBody>
                      <a:bodyPr wrap="none" anchor="ctr"/>
                      <a:p>
                        <a:endParaRPr lang="zh-CN" altLang="en-US" dirty="0">
                          <a:latin typeface="Arial" panose="020B0604020202020204" pitchFamily="34" charset="0"/>
                        </a:endParaRPr>
                      </a:p>
                    </p:txBody>
                  </p:sp>
                  <p:grpSp>
                    <p:nvGrpSpPr>
                      <p:cNvPr id="733253" name="Group 347"/>
                      <p:cNvGrpSpPr/>
                      <p:nvPr/>
                    </p:nvGrpSpPr>
                    <p:grpSpPr>
                      <a:xfrm>
                        <a:off x="3408" y="863"/>
                        <a:ext cx="728" cy="2651"/>
                        <a:chOff x="3427" y="863"/>
                        <a:chExt cx="728" cy="2651"/>
                      </a:xfrm>
                    </p:grpSpPr>
                    <p:sp>
                      <p:nvSpPr>
                        <p:cNvPr id="733254" name="Arc 348"/>
                        <p:cNvSpPr/>
                        <p:nvPr/>
                      </p:nvSpPr>
                      <p:spPr>
                        <a:xfrm rot="10745847" flipH="1" flipV="1">
                          <a:off x="3545" y="2411"/>
                          <a:ext cx="543" cy="955"/>
                        </a:xfrm>
                        <a:custGeom>
                          <a:avLst/>
                          <a:gdLst>
                            <a:gd name="txL" fmla="*/ 0 w 43200"/>
                            <a:gd name="txT" fmla="*/ 0 h 23076"/>
                            <a:gd name="txR" fmla="*/ 43200 w 43200"/>
                            <a:gd name="txB" fmla="*/ 23076 h 23076"/>
                          </a:gdLst>
                          <a:ahLst/>
                          <a:cxnLst>
                            <a:cxn ang="0">
                              <a:pos x="0" y="0"/>
                            </a:cxn>
                            <a:cxn ang="0">
                              <a:pos x="0" y="0"/>
                            </a:cxn>
                            <a:cxn ang="0">
                              <a:pos x="0" y="0"/>
                            </a:cxn>
                          </a:cxnLst>
                          <a:rect l="txL" t="txT" r="txR" b="txB"/>
                          <a:pathLst>
                            <a:path w="43200" h="23076" fill="none">
                              <a:moveTo>
                                <a:pt x="39" y="22900"/>
                              </a:moveTo>
                              <a:cubicBezTo>
                                <a:pt x="13" y="22467"/>
                                <a:pt x="0" y="22033"/>
                                <a:pt x="0" y="21600"/>
                              </a:cubicBezTo>
                              <a:cubicBezTo>
                                <a:pt x="0" y="9670"/>
                                <a:pt x="9670" y="0"/>
                                <a:pt x="21600" y="0"/>
                              </a:cubicBezTo>
                              <a:cubicBezTo>
                                <a:pt x="33529" y="0"/>
                                <a:pt x="43200" y="9670"/>
                                <a:pt x="43200" y="21600"/>
                              </a:cubicBezTo>
                              <a:cubicBezTo>
                                <a:pt x="43200" y="22092"/>
                                <a:pt x="43183" y="22584"/>
                                <a:pt x="43149" y="23075"/>
                              </a:cubicBezTo>
                            </a:path>
                            <a:path w="43200" h="23076" stroke="0">
                              <a:moveTo>
                                <a:pt x="39" y="22900"/>
                              </a:moveTo>
                              <a:cubicBezTo>
                                <a:pt x="13" y="22467"/>
                                <a:pt x="0" y="22033"/>
                                <a:pt x="0" y="21600"/>
                              </a:cubicBezTo>
                              <a:cubicBezTo>
                                <a:pt x="0" y="9670"/>
                                <a:pt x="9670" y="0"/>
                                <a:pt x="21600" y="0"/>
                              </a:cubicBezTo>
                              <a:cubicBezTo>
                                <a:pt x="33529" y="0"/>
                                <a:pt x="43200" y="9670"/>
                                <a:pt x="43200" y="21600"/>
                              </a:cubicBezTo>
                              <a:cubicBezTo>
                                <a:pt x="43200" y="22092"/>
                                <a:pt x="43183" y="22584"/>
                                <a:pt x="43149" y="23075"/>
                              </a:cubicBezTo>
                              <a:lnTo>
                                <a:pt x="21600" y="21600"/>
                              </a:lnTo>
                              <a:close/>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733255" name="Arc 349"/>
                        <p:cNvSpPr/>
                        <p:nvPr/>
                      </p:nvSpPr>
                      <p:spPr>
                        <a:xfrm rot="10745847" flipH="1" flipV="1">
                          <a:off x="3470" y="2355"/>
                          <a:ext cx="685" cy="894"/>
                        </a:xfrm>
                        <a:custGeom>
                          <a:avLst/>
                          <a:gdLst>
                            <a:gd name="txL" fmla="*/ 0 w 43180"/>
                            <a:gd name="txT" fmla="*/ 0 h 21600"/>
                            <a:gd name="txR" fmla="*/ 43180 w 43180"/>
                            <a:gd name="txB" fmla="*/ 21600 h 21600"/>
                          </a:gdLst>
                          <a:ahLst/>
                          <a:cxnLst>
                            <a:cxn ang="0">
                              <a:pos x="0" y="0"/>
                            </a:cxn>
                            <a:cxn ang="0">
                              <a:pos x="0" y="0"/>
                            </a:cxn>
                            <a:cxn ang="0">
                              <a:pos x="0" y="0"/>
                            </a:cxn>
                          </a:cxnLst>
                          <a:rect l="txL" t="txT" r="txR" b="txB"/>
                          <a:pathLst>
                            <a:path w="43180" h="21600" fill="none">
                              <a:moveTo>
                                <a:pt x="0" y="20850"/>
                              </a:moveTo>
                              <a:cubicBezTo>
                                <a:pt x="404" y="9219"/>
                                <a:pt x="9949" y="-1"/>
                                <a:pt x="21587" y="0"/>
                              </a:cubicBezTo>
                              <a:cubicBezTo>
                                <a:pt x="33309" y="0"/>
                                <a:pt x="42892" y="9350"/>
                                <a:pt x="43180" y="21068"/>
                              </a:cubicBezTo>
                            </a:path>
                            <a:path w="43180" h="21600" stroke="0">
                              <a:moveTo>
                                <a:pt x="0" y="20850"/>
                              </a:moveTo>
                              <a:cubicBezTo>
                                <a:pt x="404" y="9219"/>
                                <a:pt x="9949" y="-1"/>
                                <a:pt x="21587" y="0"/>
                              </a:cubicBezTo>
                              <a:cubicBezTo>
                                <a:pt x="33309" y="0"/>
                                <a:pt x="42892" y="9350"/>
                                <a:pt x="43180" y="21068"/>
                              </a:cubicBezTo>
                              <a:lnTo>
                                <a:pt x="21587" y="21600"/>
                              </a:lnTo>
                              <a:close/>
                            </a:path>
                          </a:pathLst>
                        </a:custGeom>
                        <a:noFill/>
                        <a:ln w="9525" cap="flat" cmpd="sng">
                          <a:solidFill>
                            <a:srgbClr val="FF0000">
                              <a:alpha val="100000"/>
                            </a:srgbClr>
                          </a:solidFill>
                          <a:prstDash val="solid"/>
                          <a:round/>
                          <a:headEnd type="none" w="med" len="med"/>
                          <a:tailEnd type="none" w="med" len="med"/>
                        </a:ln>
                      </p:spPr>
                      <p:txBody>
                        <a:bodyPr/>
                        <a:p>
                          <a:endParaRPr lang="zh-CN" altLang="en-US"/>
                        </a:p>
                      </p:txBody>
                    </p:sp>
                    <p:grpSp>
                      <p:nvGrpSpPr>
                        <p:cNvPr id="733256" name="Group 350"/>
                        <p:cNvGrpSpPr/>
                        <p:nvPr/>
                      </p:nvGrpSpPr>
                      <p:grpSpPr>
                        <a:xfrm>
                          <a:off x="3504" y="863"/>
                          <a:ext cx="543" cy="2651"/>
                          <a:chOff x="3494" y="863"/>
                          <a:chExt cx="543" cy="2651"/>
                        </a:xfrm>
                      </p:grpSpPr>
                      <p:sp>
                        <p:nvSpPr>
                          <p:cNvPr id="733257" name="Arc 351"/>
                          <p:cNvSpPr/>
                          <p:nvPr/>
                        </p:nvSpPr>
                        <p:spPr>
                          <a:xfrm rot="10745847" flipH="1" flipV="1">
                            <a:off x="3637" y="2463"/>
                            <a:ext cx="362" cy="1051"/>
                          </a:xfrm>
                          <a:custGeom>
                            <a:avLst/>
                            <a:gdLst>
                              <a:gd name="txL" fmla="*/ 0 w 43200"/>
                              <a:gd name="txT" fmla="*/ 0 h 25406"/>
                              <a:gd name="txR" fmla="*/ 43200 w 43200"/>
                              <a:gd name="txB" fmla="*/ 25406 h 25406"/>
                            </a:gdLst>
                            <a:ahLst/>
                            <a:cxnLst>
                              <a:cxn ang="0">
                                <a:pos x="0" y="0"/>
                              </a:cxn>
                              <a:cxn ang="0">
                                <a:pos x="0" y="0"/>
                              </a:cxn>
                              <a:cxn ang="0">
                                <a:pos x="0" y="0"/>
                              </a:cxn>
                            </a:cxnLst>
                            <a:rect l="txL" t="txT" r="txR" b="txB"/>
                            <a:pathLst>
                              <a:path w="43200" h="25406" fill="none">
                                <a:moveTo>
                                  <a:pt x="266" y="24983"/>
                                </a:moveTo>
                                <a:cubicBezTo>
                                  <a:pt x="89" y="23864"/>
                                  <a:pt x="0" y="22732"/>
                                  <a:pt x="0" y="21600"/>
                                </a:cubicBezTo>
                                <a:cubicBezTo>
                                  <a:pt x="0" y="9670"/>
                                  <a:pt x="9670" y="0"/>
                                  <a:pt x="21600" y="0"/>
                                </a:cubicBezTo>
                                <a:cubicBezTo>
                                  <a:pt x="33529" y="0"/>
                                  <a:pt x="43200" y="9670"/>
                                  <a:pt x="43200" y="21600"/>
                                </a:cubicBezTo>
                                <a:cubicBezTo>
                                  <a:pt x="43200" y="22876"/>
                                  <a:pt x="43086" y="24149"/>
                                  <a:pt x="42862" y="25406"/>
                                </a:cubicBezTo>
                              </a:path>
                              <a:path w="43200" h="25406" stroke="0">
                                <a:moveTo>
                                  <a:pt x="266" y="24983"/>
                                </a:moveTo>
                                <a:cubicBezTo>
                                  <a:pt x="89" y="23864"/>
                                  <a:pt x="0" y="22732"/>
                                  <a:pt x="0" y="21600"/>
                                </a:cubicBezTo>
                                <a:cubicBezTo>
                                  <a:pt x="0" y="9670"/>
                                  <a:pt x="9670" y="0"/>
                                  <a:pt x="21600" y="0"/>
                                </a:cubicBezTo>
                                <a:cubicBezTo>
                                  <a:pt x="33529" y="0"/>
                                  <a:pt x="43200" y="9670"/>
                                  <a:pt x="43200" y="21600"/>
                                </a:cubicBezTo>
                                <a:cubicBezTo>
                                  <a:pt x="43200" y="22876"/>
                                  <a:pt x="43086" y="24149"/>
                                  <a:pt x="42862" y="25406"/>
                                </a:cubicBezTo>
                                <a:lnTo>
                                  <a:pt x="21600" y="21600"/>
                                </a:lnTo>
                                <a:close/>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733258" name="Line 352"/>
                          <p:cNvSpPr/>
                          <p:nvPr/>
                        </p:nvSpPr>
                        <p:spPr>
                          <a:xfrm rot="10800000">
                            <a:off x="3788" y="863"/>
                            <a:ext cx="0" cy="1440"/>
                          </a:xfrm>
                          <a:prstGeom prst="line">
                            <a:avLst/>
                          </a:prstGeom>
                          <a:ln w="19050" cap="flat" cmpd="sng">
                            <a:solidFill>
                              <a:srgbClr val="99FF66"/>
                            </a:solidFill>
                            <a:prstDash val="lgDashDotDot"/>
                            <a:headEnd type="none" w="med" len="med"/>
                            <a:tailEnd type="none" w="med" len="med"/>
                          </a:ln>
                        </p:spPr>
                      </p:sp>
                      <p:sp>
                        <p:nvSpPr>
                          <p:cNvPr id="733259" name="Arc 353"/>
                          <p:cNvSpPr/>
                          <p:nvPr/>
                        </p:nvSpPr>
                        <p:spPr>
                          <a:xfrm rot="-54153" flipH="1" flipV="1">
                            <a:off x="3494" y="1192"/>
                            <a:ext cx="543" cy="955"/>
                          </a:xfrm>
                          <a:custGeom>
                            <a:avLst/>
                            <a:gdLst>
                              <a:gd name="txL" fmla="*/ 0 w 43200"/>
                              <a:gd name="txT" fmla="*/ 0 h 23076"/>
                              <a:gd name="txR" fmla="*/ 43200 w 43200"/>
                              <a:gd name="txB" fmla="*/ 23076 h 23076"/>
                            </a:gdLst>
                            <a:ahLst/>
                            <a:cxnLst>
                              <a:cxn ang="0">
                                <a:pos x="0" y="0"/>
                              </a:cxn>
                              <a:cxn ang="0">
                                <a:pos x="0" y="0"/>
                              </a:cxn>
                              <a:cxn ang="0">
                                <a:pos x="0" y="0"/>
                              </a:cxn>
                            </a:cxnLst>
                            <a:rect l="txL" t="txT" r="txR" b="txB"/>
                            <a:pathLst>
                              <a:path w="43200" h="23076" fill="none">
                                <a:moveTo>
                                  <a:pt x="39" y="22900"/>
                                </a:moveTo>
                                <a:cubicBezTo>
                                  <a:pt x="13" y="22467"/>
                                  <a:pt x="0" y="22033"/>
                                  <a:pt x="0" y="21600"/>
                                </a:cubicBezTo>
                                <a:cubicBezTo>
                                  <a:pt x="0" y="9670"/>
                                  <a:pt x="9670" y="0"/>
                                  <a:pt x="21600" y="0"/>
                                </a:cubicBezTo>
                                <a:cubicBezTo>
                                  <a:pt x="33529" y="0"/>
                                  <a:pt x="43200" y="9670"/>
                                  <a:pt x="43200" y="21600"/>
                                </a:cubicBezTo>
                                <a:cubicBezTo>
                                  <a:pt x="43200" y="22092"/>
                                  <a:pt x="43183" y="22584"/>
                                  <a:pt x="43149" y="23075"/>
                                </a:cubicBezTo>
                              </a:path>
                              <a:path w="43200" h="23076" stroke="0">
                                <a:moveTo>
                                  <a:pt x="39" y="22900"/>
                                </a:moveTo>
                                <a:cubicBezTo>
                                  <a:pt x="13" y="22467"/>
                                  <a:pt x="0" y="22033"/>
                                  <a:pt x="0" y="21600"/>
                                </a:cubicBezTo>
                                <a:cubicBezTo>
                                  <a:pt x="0" y="9670"/>
                                  <a:pt x="9670" y="0"/>
                                  <a:pt x="21600" y="0"/>
                                </a:cubicBezTo>
                                <a:cubicBezTo>
                                  <a:pt x="33529" y="0"/>
                                  <a:pt x="43200" y="9670"/>
                                  <a:pt x="43200" y="21600"/>
                                </a:cubicBezTo>
                                <a:cubicBezTo>
                                  <a:pt x="43200" y="22092"/>
                                  <a:pt x="43183" y="22584"/>
                                  <a:pt x="43149" y="23075"/>
                                </a:cubicBezTo>
                                <a:lnTo>
                                  <a:pt x="21600" y="21600"/>
                                </a:lnTo>
                                <a:close/>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grpSp>
                    <p:sp>
                      <p:nvSpPr>
                        <p:cNvPr id="733260" name="Arc 354"/>
                        <p:cNvSpPr/>
                        <p:nvPr/>
                      </p:nvSpPr>
                      <p:spPr>
                        <a:xfrm rot="-54153" flipH="1" flipV="1">
                          <a:off x="3427" y="1310"/>
                          <a:ext cx="685" cy="894"/>
                        </a:xfrm>
                        <a:custGeom>
                          <a:avLst/>
                          <a:gdLst>
                            <a:gd name="txL" fmla="*/ 0 w 43180"/>
                            <a:gd name="txT" fmla="*/ 0 h 21600"/>
                            <a:gd name="txR" fmla="*/ 43180 w 43180"/>
                            <a:gd name="txB" fmla="*/ 21600 h 21600"/>
                          </a:gdLst>
                          <a:ahLst/>
                          <a:cxnLst>
                            <a:cxn ang="0">
                              <a:pos x="0" y="0"/>
                            </a:cxn>
                            <a:cxn ang="0">
                              <a:pos x="0" y="0"/>
                            </a:cxn>
                            <a:cxn ang="0">
                              <a:pos x="0" y="0"/>
                            </a:cxn>
                          </a:cxnLst>
                          <a:rect l="txL" t="txT" r="txR" b="txB"/>
                          <a:pathLst>
                            <a:path w="43180" h="21600" fill="none">
                              <a:moveTo>
                                <a:pt x="0" y="20850"/>
                              </a:moveTo>
                              <a:cubicBezTo>
                                <a:pt x="404" y="9219"/>
                                <a:pt x="9949" y="-1"/>
                                <a:pt x="21587" y="0"/>
                              </a:cubicBezTo>
                              <a:cubicBezTo>
                                <a:pt x="33309" y="0"/>
                                <a:pt x="42892" y="9350"/>
                                <a:pt x="43180" y="21068"/>
                              </a:cubicBezTo>
                            </a:path>
                            <a:path w="43180" h="21600" stroke="0">
                              <a:moveTo>
                                <a:pt x="0" y="20850"/>
                              </a:moveTo>
                              <a:cubicBezTo>
                                <a:pt x="404" y="9219"/>
                                <a:pt x="9949" y="-1"/>
                                <a:pt x="21587" y="0"/>
                              </a:cubicBezTo>
                              <a:cubicBezTo>
                                <a:pt x="33309" y="0"/>
                                <a:pt x="42892" y="9350"/>
                                <a:pt x="43180" y="21068"/>
                              </a:cubicBezTo>
                              <a:lnTo>
                                <a:pt x="21587" y="21600"/>
                              </a:lnTo>
                              <a:close/>
                            </a:path>
                          </a:pathLst>
                        </a:custGeom>
                        <a:noFill/>
                        <a:ln w="9525" cap="flat" cmpd="sng">
                          <a:solidFill>
                            <a:srgbClr val="FF0000">
                              <a:alpha val="100000"/>
                            </a:srgbClr>
                          </a:solidFill>
                          <a:prstDash val="solid"/>
                          <a:round/>
                          <a:headEnd type="none" w="med" len="med"/>
                          <a:tailEnd type="none" w="med" len="med"/>
                        </a:ln>
                      </p:spPr>
                      <p:txBody>
                        <a:bodyPr/>
                        <a:p>
                          <a:endParaRPr lang="zh-CN" altLang="en-US"/>
                        </a:p>
                      </p:txBody>
                    </p:sp>
                  </p:grpSp>
                </p:grpSp>
              </p:grpSp>
            </p:grpSp>
          </p:grpSp>
          <p:sp>
            <p:nvSpPr>
              <p:cNvPr id="733261" name="Oval 355"/>
              <p:cNvSpPr/>
              <p:nvPr/>
            </p:nvSpPr>
            <p:spPr>
              <a:xfrm>
                <a:off x="3756" y="1923"/>
                <a:ext cx="72" cy="85"/>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733262" name="Oval 356"/>
              <p:cNvSpPr/>
              <p:nvPr/>
            </p:nvSpPr>
            <p:spPr>
              <a:xfrm>
                <a:off x="3756" y="2547"/>
                <a:ext cx="72" cy="85"/>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733265" name="Object 359"/>
              <p:cNvGraphicFramePr/>
              <p:nvPr/>
            </p:nvGraphicFramePr>
            <p:xfrm>
              <a:off x="3932" y="1817"/>
              <a:ext cx="188" cy="263"/>
            </p:xfrm>
            <a:graphic>
              <a:graphicData uri="http://schemas.openxmlformats.org/presentationml/2006/ole">
                <mc:AlternateContent xmlns:mc="http://schemas.openxmlformats.org/markup-compatibility/2006">
                  <mc:Choice xmlns:v="urn:schemas-microsoft-com:vml" Requires="v">
                    <p:oleObj spid="_x0000_s3088" name="" r:id="rId1" imgW="165100" imgH="215900" progId="Equation.3">
                      <p:embed/>
                    </p:oleObj>
                  </mc:Choice>
                  <mc:Fallback>
                    <p:oleObj name="" r:id="rId1" imgW="165100" imgH="215900" progId="Equation.3">
                      <p:embed/>
                      <p:pic>
                        <p:nvPicPr>
                          <p:cNvPr id="0" name="图片 3087"/>
                          <p:cNvPicPr/>
                          <p:nvPr/>
                        </p:nvPicPr>
                        <p:blipFill>
                          <a:blip r:embed="rId2"/>
                          <a:stretch>
                            <a:fillRect/>
                          </a:stretch>
                        </p:blipFill>
                        <p:spPr>
                          <a:xfrm>
                            <a:off x="3932" y="1817"/>
                            <a:ext cx="188" cy="263"/>
                          </a:xfrm>
                          <a:prstGeom prst="rect">
                            <a:avLst/>
                          </a:prstGeom>
                          <a:noFill/>
                          <a:ln w="38100">
                            <a:noFill/>
                            <a:miter/>
                          </a:ln>
                        </p:spPr>
                      </p:pic>
                    </p:oleObj>
                  </mc:Fallback>
                </mc:AlternateContent>
              </a:graphicData>
            </a:graphic>
          </p:graphicFrame>
          <p:graphicFrame>
            <p:nvGraphicFramePr>
              <p:cNvPr id="4" name="Object 359"/>
              <p:cNvGraphicFramePr/>
              <p:nvPr/>
            </p:nvGraphicFramePr>
            <p:xfrm>
              <a:off x="3925" y="2397"/>
              <a:ext cx="202" cy="263"/>
            </p:xfrm>
            <a:graphic>
              <a:graphicData uri="http://schemas.openxmlformats.org/presentationml/2006/ole">
                <mc:AlternateContent xmlns:mc="http://schemas.openxmlformats.org/markup-compatibility/2006">
                  <mc:Choice xmlns:v="urn:schemas-microsoft-com:vml" Requires="v">
                    <p:oleObj spid="_x0000_s5" name="" r:id="rId3" imgW="177165" imgH="215900" progId="Equation.3">
                      <p:embed/>
                    </p:oleObj>
                  </mc:Choice>
                  <mc:Fallback>
                    <p:oleObj name="" r:id="rId3" imgW="177165" imgH="215900" progId="Equation.3">
                      <p:embed/>
                      <p:pic>
                        <p:nvPicPr>
                          <p:cNvPr id="0" name="图片 3087"/>
                          <p:cNvPicPr/>
                          <p:nvPr/>
                        </p:nvPicPr>
                        <p:blipFill>
                          <a:blip r:embed="rId4"/>
                          <a:stretch>
                            <a:fillRect/>
                          </a:stretch>
                        </p:blipFill>
                        <p:spPr>
                          <a:xfrm>
                            <a:off x="3925" y="2397"/>
                            <a:ext cx="202" cy="263"/>
                          </a:xfrm>
                          <a:prstGeom prst="rect">
                            <a:avLst/>
                          </a:prstGeom>
                          <a:noFill/>
                          <a:ln w="38100">
                            <a:noFill/>
                            <a:miter/>
                          </a:ln>
                        </p:spPr>
                      </p:pic>
                    </p:oleObj>
                  </mc:Fallback>
                </mc:AlternateContent>
              </a:graphicData>
            </a:graphic>
          </p:graphicFrame>
        </p:grpSp>
        <p:pic>
          <p:nvPicPr>
            <p:cNvPr id="735235" name="内容占位符 735234" descr="bfaf03-01"/>
            <p:cNvPicPr>
              <a:picLocks noChangeAspect="1"/>
            </p:cNvPicPr>
            <p:nvPr/>
          </p:nvPicPr>
          <p:blipFill>
            <a:blip r:embed="rId5"/>
            <a:stretch>
              <a:fillRect/>
            </a:stretch>
          </p:blipFill>
          <p:spPr>
            <a:xfrm>
              <a:off x="11899" y="7627"/>
              <a:ext cx="2320" cy="2400"/>
            </a:xfrm>
            <a:prstGeom prst="rect">
              <a:avLst/>
            </a:prstGeom>
            <a:noFill/>
            <a:ln w="9525">
              <a:noFill/>
            </a:ln>
          </p:spPr>
        </p:pic>
      </p:grpSp>
      <p:grpSp>
        <p:nvGrpSpPr>
          <p:cNvPr id="2" name="组合 1"/>
          <p:cNvGrpSpPr/>
          <p:nvPr/>
        </p:nvGrpSpPr>
        <p:grpSpPr>
          <a:xfrm>
            <a:off x="2007" y="772795"/>
            <a:ext cx="3670698" cy="5187089"/>
            <a:chOff x="165" y="410"/>
            <a:chExt cx="9383" cy="8872"/>
          </a:xfrm>
        </p:grpSpPr>
        <p:sp>
          <p:nvSpPr>
            <p:cNvPr id="7175" name="直接连接符 7174"/>
            <p:cNvSpPr/>
            <p:nvPr/>
          </p:nvSpPr>
          <p:spPr>
            <a:xfrm flipV="1">
              <a:off x="4248" y="8880"/>
              <a:ext cx="4272" cy="23"/>
            </a:xfrm>
            <a:prstGeom prst="line">
              <a:avLst/>
            </a:prstGeom>
            <a:ln w="9525" cap="flat" cmpd="sng">
              <a:solidFill>
                <a:schemeClr val="tx1"/>
              </a:solidFill>
              <a:prstDash val="solid"/>
              <a:headEnd type="none" w="med" len="med"/>
              <a:tailEnd type="none" w="med" len="med"/>
            </a:ln>
          </p:spPr>
        </p:sp>
        <p:sp>
          <p:nvSpPr>
            <p:cNvPr id="7176" name="直接连接符 7175"/>
            <p:cNvSpPr/>
            <p:nvPr/>
          </p:nvSpPr>
          <p:spPr>
            <a:xfrm>
              <a:off x="4248" y="965"/>
              <a:ext cx="1475" cy="7938"/>
            </a:xfrm>
            <a:prstGeom prst="line">
              <a:avLst/>
            </a:prstGeom>
            <a:ln w="19050" cap="flat" cmpd="sng">
              <a:solidFill>
                <a:schemeClr val="tx1"/>
              </a:solidFill>
              <a:prstDash val="solid"/>
              <a:headEnd type="none" w="med" len="med"/>
              <a:tailEnd type="arrow" w="med" len="med"/>
            </a:ln>
          </p:spPr>
        </p:sp>
        <p:sp>
          <p:nvSpPr>
            <p:cNvPr id="7177" name="直接连接符 7176"/>
            <p:cNvSpPr/>
            <p:nvPr/>
          </p:nvSpPr>
          <p:spPr>
            <a:xfrm>
              <a:off x="4248" y="2780"/>
              <a:ext cx="1475" cy="6123"/>
            </a:xfrm>
            <a:prstGeom prst="line">
              <a:avLst/>
            </a:prstGeom>
            <a:ln w="19050" cap="flat" cmpd="sng">
              <a:solidFill>
                <a:schemeClr val="tx1"/>
              </a:solidFill>
              <a:prstDash val="solid"/>
              <a:headEnd type="none" w="med" len="med"/>
              <a:tailEnd type="triangle" w="med" len="med"/>
            </a:ln>
          </p:spPr>
        </p:sp>
        <p:sp>
          <p:nvSpPr>
            <p:cNvPr id="7179" name="直接连接符 7178"/>
            <p:cNvSpPr/>
            <p:nvPr/>
          </p:nvSpPr>
          <p:spPr>
            <a:xfrm flipH="1">
              <a:off x="6063" y="5730"/>
              <a:ext cx="680" cy="680"/>
            </a:xfrm>
            <a:prstGeom prst="line">
              <a:avLst/>
            </a:prstGeom>
            <a:ln w="19050" cap="flat" cmpd="sng">
              <a:solidFill>
                <a:schemeClr val="tx1"/>
              </a:solidFill>
              <a:prstDash val="solid"/>
              <a:headEnd type="none" w="med" len="med"/>
              <a:tailEnd type="none" w="med" len="med"/>
            </a:ln>
          </p:spPr>
        </p:sp>
        <p:sp>
          <p:nvSpPr>
            <p:cNvPr id="7180" name="直接连接符 7179"/>
            <p:cNvSpPr/>
            <p:nvPr/>
          </p:nvSpPr>
          <p:spPr>
            <a:xfrm flipH="1">
              <a:off x="6175" y="5955"/>
              <a:ext cx="680" cy="680"/>
            </a:xfrm>
            <a:prstGeom prst="line">
              <a:avLst/>
            </a:prstGeom>
            <a:ln w="19050" cap="flat" cmpd="sng">
              <a:solidFill>
                <a:schemeClr val="tx1"/>
              </a:solidFill>
              <a:prstDash val="solid"/>
              <a:headEnd type="none" w="med" len="med"/>
              <a:tailEnd type="none" w="med" len="med"/>
            </a:ln>
          </p:spPr>
        </p:sp>
        <p:sp>
          <p:nvSpPr>
            <p:cNvPr id="7181" name="直接连接符 7180"/>
            <p:cNvSpPr/>
            <p:nvPr/>
          </p:nvSpPr>
          <p:spPr>
            <a:xfrm flipH="1">
              <a:off x="3910" y="5955"/>
              <a:ext cx="680" cy="680"/>
            </a:xfrm>
            <a:prstGeom prst="line">
              <a:avLst/>
            </a:prstGeom>
            <a:ln w="19050" cap="flat" cmpd="sng">
              <a:solidFill>
                <a:schemeClr val="tx1"/>
              </a:solidFill>
              <a:prstDash val="solid"/>
              <a:headEnd type="none" w="med" len="med"/>
              <a:tailEnd type="none" w="med" len="med"/>
            </a:ln>
          </p:spPr>
        </p:sp>
        <p:sp>
          <p:nvSpPr>
            <p:cNvPr id="7182" name="直接连接符 7181"/>
            <p:cNvSpPr/>
            <p:nvPr/>
          </p:nvSpPr>
          <p:spPr>
            <a:xfrm flipH="1">
              <a:off x="3795" y="5728"/>
              <a:ext cx="680" cy="680"/>
            </a:xfrm>
            <a:prstGeom prst="line">
              <a:avLst/>
            </a:prstGeom>
            <a:ln w="19050" cap="flat" cmpd="sng">
              <a:solidFill>
                <a:schemeClr val="tx1"/>
              </a:solidFill>
              <a:prstDash val="solid"/>
              <a:headEnd type="none" w="med" len="med"/>
              <a:tailEnd type="none" w="med" len="med"/>
            </a:ln>
          </p:spPr>
        </p:sp>
        <p:sp>
          <p:nvSpPr>
            <p:cNvPr id="7183" name="直接连接符 7182"/>
            <p:cNvSpPr/>
            <p:nvPr/>
          </p:nvSpPr>
          <p:spPr>
            <a:xfrm>
              <a:off x="6743" y="5730"/>
              <a:ext cx="112" cy="225"/>
            </a:xfrm>
            <a:prstGeom prst="line">
              <a:avLst/>
            </a:prstGeom>
            <a:ln w="19050" cap="flat" cmpd="sng">
              <a:solidFill>
                <a:schemeClr val="tx1"/>
              </a:solidFill>
              <a:prstDash val="solid"/>
              <a:headEnd type="none" w="med" len="med"/>
              <a:tailEnd type="none" w="med" len="med"/>
            </a:ln>
          </p:spPr>
        </p:sp>
        <p:sp>
          <p:nvSpPr>
            <p:cNvPr id="7184" name="直接连接符 7183"/>
            <p:cNvSpPr/>
            <p:nvPr/>
          </p:nvSpPr>
          <p:spPr>
            <a:xfrm>
              <a:off x="6063" y="6410"/>
              <a:ext cx="112" cy="225"/>
            </a:xfrm>
            <a:prstGeom prst="line">
              <a:avLst/>
            </a:prstGeom>
            <a:ln w="19050" cap="flat" cmpd="sng">
              <a:solidFill>
                <a:schemeClr val="tx1"/>
              </a:solidFill>
              <a:prstDash val="solid"/>
              <a:headEnd type="none" w="med" len="med"/>
              <a:tailEnd type="none" w="med" len="med"/>
            </a:ln>
          </p:spPr>
        </p:sp>
        <p:sp>
          <p:nvSpPr>
            <p:cNvPr id="7185" name="直接连接符 7184"/>
            <p:cNvSpPr/>
            <p:nvPr/>
          </p:nvSpPr>
          <p:spPr>
            <a:xfrm>
              <a:off x="4250" y="5955"/>
              <a:ext cx="113" cy="225"/>
            </a:xfrm>
            <a:prstGeom prst="line">
              <a:avLst/>
            </a:prstGeom>
            <a:ln w="19050" cap="flat" cmpd="sng">
              <a:solidFill>
                <a:schemeClr val="tx1"/>
              </a:solidFill>
              <a:prstDash val="solid"/>
              <a:headEnd type="none" w="med" len="med"/>
              <a:tailEnd type="none" w="med" len="med"/>
            </a:ln>
          </p:spPr>
        </p:sp>
        <p:sp>
          <p:nvSpPr>
            <p:cNvPr id="7186" name="直接连接符 7185"/>
            <p:cNvSpPr/>
            <p:nvPr/>
          </p:nvSpPr>
          <p:spPr>
            <a:xfrm>
              <a:off x="4478" y="5728"/>
              <a:ext cx="112" cy="225"/>
            </a:xfrm>
            <a:prstGeom prst="line">
              <a:avLst/>
            </a:prstGeom>
            <a:ln w="19050" cap="flat" cmpd="sng">
              <a:solidFill>
                <a:schemeClr val="tx1"/>
              </a:solidFill>
              <a:prstDash val="solid"/>
              <a:headEnd type="none" w="med" len="med"/>
              <a:tailEnd type="none" w="med" len="med"/>
            </a:ln>
          </p:spPr>
        </p:sp>
        <p:sp>
          <p:nvSpPr>
            <p:cNvPr id="7187" name="直接连接符 7186"/>
            <p:cNvSpPr/>
            <p:nvPr/>
          </p:nvSpPr>
          <p:spPr>
            <a:xfrm>
              <a:off x="3798" y="6408"/>
              <a:ext cx="112" cy="225"/>
            </a:xfrm>
            <a:prstGeom prst="line">
              <a:avLst/>
            </a:prstGeom>
            <a:ln w="19050" cap="flat" cmpd="sng">
              <a:solidFill>
                <a:schemeClr val="tx1"/>
              </a:solidFill>
              <a:prstDash val="solid"/>
              <a:headEnd type="none" w="med" len="med"/>
              <a:tailEnd type="none" w="med" len="med"/>
            </a:ln>
          </p:spPr>
        </p:sp>
        <p:sp>
          <p:nvSpPr>
            <p:cNvPr id="7188" name="直接连接符 7187"/>
            <p:cNvSpPr/>
            <p:nvPr/>
          </p:nvSpPr>
          <p:spPr>
            <a:xfrm>
              <a:off x="4023" y="6180"/>
              <a:ext cx="112" cy="225"/>
            </a:xfrm>
            <a:prstGeom prst="line">
              <a:avLst/>
            </a:prstGeom>
            <a:ln w="19050" cap="flat" cmpd="sng">
              <a:solidFill>
                <a:schemeClr val="tx1"/>
              </a:solidFill>
              <a:prstDash val="solid"/>
              <a:headEnd type="none" w="med" len="med"/>
              <a:tailEnd type="none" w="med" len="med"/>
            </a:ln>
          </p:spPr>
        </p:sp>
        <p:sp>
          <p:nvSpPr>
            <p:cNvPr id="7189" name="直接连接符 7188"/>
            <p:cNvSpPr/>
            <p:nvPr/>
          </p:nvSpPr>
          <p:spPr>
            <a:xfrm>
              <a:off x="6515" y="5955"/>
              <a:ext cx="113" cy="225"/>
            </a:xfrm>
            <a:prstGeom prst="line">
              <a:avLst/>
            </a:prstGeom>
            <a:ln w="19050" cap="flat" cmpd="sng">
              <a:solidFill>
                <a:schemeClr val="tx1"/>
              </a:solidFill>
              <a:prstDash val="solid"/>
              <a:headEnd type="none" w="med" len="med"/>
              <a:tailEnd type="none" w="med" len="med"/>
            </a:ln>
          </p:spPr>
        </p:sp>
        <p:sp>
          <p:nvSpPr>
            <p:cNvPr id="7190" name="直接连接符 7189"/>
            <p:cNvSpPr/>
            <p:nvPr/>
          </p:nvSpPr>
          <p:spPr>
            <a:xfrm>
              <a:off x="6290" y="6183"/>
              <a:ext cx="113" cy="225"/>
            </a:xfrm>
            <a:prstGeom prst="line">
              <a:avLst/>
            </a:prstGeom>
            <a:ln w="19050" cap="flat" cmpd="sng">
              <a:solidFill>
                <a:schemeClr val="tx1"/>
              </a:solidFill>
              <a:prstDash val="solid"/>
              <a:headEnd type="none" w="med" len="med"/>
              <a:tailEnd type="none" w="med" len="med"/>
            </a:ln>
          </p:spPr>
        </p:sp>
        <p:sp>
          <p:nvSpPr>
            <p:cNvPr id="7192" name="直接连接符 7191"/>
            <p:cNvSpPr/>
            <p:nvPr/>
          </p:nvSpPr>
          <p:spPr>
            <a:xfrm>
              <a:off x="165" y="5843"/>
              <a:ext cx="455" cy="452"/>
            </a:xfrm>
            <a:prstGeom prst="line">
              <a:avLst/>
            </a:prstGeom>
            <a:ln w="19050" cap="flat" cmpd="sng">
              <a:solidFill>
                <a:schemeClr val="tx1"/>
              </a:solidFill>
              <a:prstDash val="solid"/>
              <a:headEnd type="none" w="med" len="med"/>
              <a:tailEnd type="none" w="med" len="med"/>
            </a:ln>
          </p:spPr>
        </p:sp>
        <p:sp>
          <p:nvSpPr>
            <p:cNvPr id="7194" name="直接连接符 7193"/>
            <p:cNvSpPr/>
            <p:nvPr/>
          </p:nvSpPr>
          <p:spPr>
            <a:xfrm>
              <a:off x="393" y="6068"/>
              <a:ext cx="3742" cy="0"/>
            </a:xfrm>
            <a:prstGeom prst="line">
              <a:avLst/>
            </a:prstGeom>
            <a:ln w="19050" cap="flat" cmpd="sng">
              <a:solidFill>
                <a:schemeClr val="tx1"/>
              </a:solidFill>
              <a:prstDash val="solid"/>
              <a:headEnd type="none" w="med" len="med"/>
              <a:tailEnd type="triangle" w="med" len="med"/>
            </a:ln>
          </p:spPr>
        </p:sp>
        <p:sp>
          <p:nvSpPr>
            <p:cNvPr id="7195" name="直接连接符 7194"/>
            <p:cNvSpPr/>
            <p:nvPr/>
          </p:nvSpPr>
          <p:spPr>
            <a:xfrm flipV="1">
              <a:off x="4248" y="6295"/>
              <a:ext cx="0" cy="2608"/>
            </a:xfrm>
            <a:prstGeom prst="line">
              <a:avLst/>
            </a:prstGeom>
            <a:ln w="19050" cap="flat" cmpd="sng">
              <a:solidFill>
                <a:schemeClr val="tx1"/>
              </a:solidFill>
              <a:prstDash val="solid"/>
              <a:headEnd type="none" w="med" len="med"/>
              <a:tailEnd type="none" w="med" len="med"/>
            </a:ln>
          </p:spPr>
        </p:sp>
        <p:sp>
          <p:nvSpPr>
            <p:cNvPr id="7196" name="直接连接符 7195"/>
            <p:cNvSpPr/>
            <p:nvPr/>
          </p:nvSpPr>
          <p:spPr>
            <a:xfrm flipV="1">
              <a:off x="4248" y="965"/>
              <a:ext cx="0" cy="4990"/>
            </a:xfrm>
            <a:prstGeom prst="line">
              <a:avLst/>
            </a:prstGeom>
            <a:ln w="19050" cap="flat" cmpd="sng">
              <a:solidFill>
                <a:schemeClr val="tx1"/>
              </a:solidFill>
              <a:prstDash val="solid"/>
              <a:headEnd type="none" w="med" len="med"/>
              <a:tailEnd type="none" w="med" len="med"/>
            </a:ln>
          </p:spPr>
        </p:sp>
        <p:sp>
          <p:nvSpPr>
            <p:cNvPr id="7197" name="直接连接符 7196"/>
            <p:cNvSpPr/>
            <p:nvPr/>
          </p:nvSpPr>
          <p:spPr>
            <a:xfrm>
              <a:off x="4475" y="6068"/>
              <a:ext cx="1928" cy="0"/>
            </a:xfrm>
            <a:prstGeom prst="line">
              <a:avLst/>
            </a:prstGeom>
            <a:ln w="19050" cap="flat" cmpd="sng">
              <a:solidFill>
                <a:schemeClr val="tx1"/>
              </a:solidFill>
              <a:prstDash val="solid"/>
              <a:headEnd type="none" w="med" len="med"/>
              <a:tailEnd type="none" w="med" len="med"/>
            </a:ln>
          </p:spPr>
        </p:sp>
        <p:sp>
          <p:nvSpPr>
            <p:cNvPr id="7198" name="直接连接符 7197"/>
            <p:cNvSpPr/>
            <p:nvPr/>
          </p:nvSpPr>
          <p:spPr>
            <a:xfrm>
              <a:off x="7763" y="5163"/>
              <a:ext cx="0" cy="1812"/>
            </a:xfrm>
            <a:prstGeom prst="line">
              <a:avLst/>
            </a:prstGeom>
            <a:ln w="28575" cap="flat" cmpd="sng">
              <a:solidFill>
                <a:schemeClr val="tx1"/>
              </a:solidFill>
              <a:prstDash val="solid"/>
              <a:headEnd type="none" w="med" len="med"/>
              <a:tailEnd type="none" w="med" len="med"/>
            </a:ln>
          </p:spPr>
        </p:sp>
        <p:sp>
          <p:nvSpPr>
            <p:cNvPr id="7199" name="直接连接符 7198"/>
            <p:cNvSpPr/>
            <p:nvPr/>
          </p:nvSpPr>
          <p:spPr>
            <a:xfrm flipV="1">
              <a:off x="7763" y="5048"/>
              <a:ext cx="227" cy="340"/>
            </a:xfrm>
            <a:prstGeom prst="line">
              <a:avLst/>
            </a:prstGeom>
            <a:ln w="9525" cap="flat" cmpd="sng">
              <a:solidFill>
                <a:schemeClr val="tx1"/>
              </a:solidFill>
              <a:prstDash val="solid"/>
              <a:headEnd type="none" w="med" len="med"/>
              <a:tailEnd type="none" w="med" len="med"/>
            </a:ln>
          </p:spPr>
        </p:sp>
        <p:sp>
          <p:nvSpPr>
            <p:cNvPr id="7200" name="直接连接符 7199"/>
            <p:cNvSpPr/>
            <p:nvPr/>
          </p:nvSpPr>
          <p:spPr>
            <a:xfrm flipV="1">
              <a:off x="7763" y="5503"/>
              <a:ext cx="227" cy="340"/>
            </a:xfrm>
            <a:prstGeom prst="line">
              <a:avLst/>
            </a:prstGeom>
            <a:ln w="9525" cap="flat" cmpd="sng">
              <a:solidFill>
                <a:schemeClr val="tx1"/>
              </a:solidFill>
              <a:prstDash val="solid"/>
              <a:headEnd type="none" w="med" len="med"/>
              <a:tailEnd type="none" w="med" len="med"/>
            </a:ln>
          </p:spPr>
        </p:sp>
        <p:sp>
          <p:nvSpPr>
            <p:cNvPr id="7201" name="直接连接符 7200"/>
            <p:cNvSpPr/>
            <p:nvPr/>
          </p:nvSpPr>
          <p:spPr>
            <a:xfrm flipV="1">
              <a:off x="7763" y="5955"/>
              <a:ext cx="227" cy="340"/>
            </a:xfrm>
            <a:prstGeom prst="line">
              <a:avLst/>
            </a:prstGeom>
            <a:ln w="9525" cap="flat" cmpd="sng">
              <a:solidFill>
                <a:schemeClr val="tx1"/>
              </a:solidFill>
              <a:prstDash val="solid"/>
              <a:headEnd type="none" w="med" len="med"/>
              <a:tailEnd type="none" w="med" len="med"/>
            </a:ln>
          </p:spPr>
        </p:sp>
        <p:sp>
          <p:nvSpPr>
            <p:cNvPr id="7202" name="直接连接符 7201"/>
            <p:cNvSpPr/>
            <p:nvPr/>
          </p:nvSpPr>
          <p:spPr>
            <a:xfrm flipV="1">
              <a:off x="7763" y="6410"/>
              <a:ext cx="227" cy="340"/>
            </a:xfrm>
            <a:prstGeom prst="line">
              <a:avLst/>
            </a:prstGeom>
            <a:ln w="9525" cap="flat" cmpd="sng">
              <a:solidFill>
                <a:schemeClr val="tx1"/>
              </a:solidFill>
              <a:prstDash val="solid"/>
              <a:headEnd type="none" w="med" len="med"/>
              <a:tailEnd type="none" w="med" len="med"/>
            </a:ln>
          </p:spPr>
        </p:sp>
        <p:sp>
          <p:nvSpPr>
            <p:cNvPr id="7203" name="直接连接符 7202"/>
            <p:cNvSpPr/>
            <p:nvPr/>
          </p:nvSpPr>
          <p:spPr>
            <a:xfrm>
              <a:off x="3568" y="3915"/>
              <a:ext cx="1700" cy="0"/>
            </a:xfrm>
            <a:prstGeom prst="line">
              <a:avLst/>
            </a:prstGeom>
            <a:ln w="28575" cap="flat" cmpd="sng">
              <a:solidFill>
                <a:schemeClr val="tx1"/>
              </a:solidFill>
              <a:prstDash val="solid"/>
              <a:headEnd type="none" w="med" len="med"/>
              <a:tailEnd type="none" w="med" len="med"/>
            </a:ln>
          </p:spPr>
        </p:sp>
        <p:sp>
          <p:nvSpPr>
            <p:cNvPr id="7204" name="直接连接符 7203"/>
            <p:cNvSpPr/>
            <p:nvPr/>
          </p:nvSpPr>
          <p:spPr>
            <a:xfrm flipV="1">
              <a:off x="4588" y="3575"/>
              <a:ext cx="227" cy="340"/>
            </a:xfrm>
            <a:prstGeom prst="line">
              <a:avLst/>
            </a:prstGeom>
            <a:ln w="9525" cap="flat" cmpd="sng">
              <a:solidFill>
                <a:schemeClr val="tx1"/>
              </a:solidFill>
              <a:prstDash val="solid"/>
              <a:headEnd type="none" w="med" len="med"/>
              <a:tailEnd type="none" w="med" len="med"/>
            </a:ln>
          </p:spPr>
        </p:sp>
        <p:sp>
          <p:nvSpPr>
            <p:cNvPr id="7205" name="直接连接符 7204"/>
            <p:cNvSpPr/>
            <p:nvPr/>
          </p:nvSpPr>
          <p:spPr>
            <a:xfrm flipV="1">
              <a:off x="3795" y="3575"/>
              <a:ext cx="228" cy="340"/>
            </a:xfrm>
            <a:prstGeom prst="line">
              <a:avLst/>
            </a:prstGeom>
            <a:ln w="9525" cap="flat" cmpd="sng">
              <a:solidFill>
                <a:schemeClr val="tx1"/>
              </a:solidFill>
              <a:prstDash val="solid"/>
              <a:headEnd type="none" w="med" len="med"/>
              <a:tailEnd type="none" w="med" len="med"/>
            </a:ln>
          </p:spPr>
        </p:sp>
        <p:sp>
          <p:nvSpPr>
            <p:cNvPr id="7206" name="直接连接符 7205"/>
            <p:cNvSpPr/>
            <p:nvPr/>
          </p:nvSpPr>
          <p:spPr>
            <a:xfrm flipV="1">
              <a:off x="4135" y="3575"/>
              <a:ext cx="228" cy="340"/>
            </a:xfrm>
            <a:prstGeom prst="line">
              <a:avLst/>
            </a:prstGeom>
            <a:ln w="9525" cap="flat" cmpd="sng">
              <a:solidFill>
                <a:schemeClr val="tx1"/>
              </a:solidFill>
              <a:prstDash val="solid"/>
              <a:headEnd type="none" w="med" len="med"/>
              <a:tailEnd type="none" w="med" len="med"/>
            </a:ln>
          </p:spPr>
        </p:sp>
        <p:sp>
          <p:nvSpPr>
            <p:cNvPr id="7207" name="直接连接符 7206"/>
            <p:cNvSpPr/>
            <p:nvPr/>
          </p:nvSpPr>
          <p:spPr>
            <a:xfrm flipV="1">
              <a:off x="5043" y="3575"/>
              <a:ext cx="227" cy="340"/>
            </a:xfrm>
            <a:prstGeom prst="line">
              <a:avLst/>
            </a:prstGeom>
            <a:ln w="9525" cap="flat" cmpd="sng">
              <a:solidFill>
                <a:schemeClr val="tx1"/>
              </a:solidFill>
              <a:prstDash val="solid"/>
              <a:headEnd type="none" w="med" len="med"/>
              <a:tailEnd type="none" w="med" len="med"/>
            </a:ln>
          </p:spPr>
        </p:sp>
        <p:sp>
          <p:nvSpPr>
            <p:cNvPr id="7209" name="直接连接符 7208"/>
            <p:cNvSpPr/>
            <p:nvPr/>
          </p:nvSpPr>
          <p:spPr>
            <a:xfrm>
              <a:off x="3568" y="4480"/>
              <a:ext cx="1700" cy="0"/>
            </a:xfrm>
            <a:prstGeom prst="line">
              <a:avLst/>
            </a:prstGeom>
            <a:ln w="28575" cap="flat" cmpd="sng">
              <a:solidFill>
                <a:schemeClr val="tx1"/>
              </a:solidFill>
              <a:prstDash val="dash"/>
              <a:headEnd type="none" w="med" len="med"/>
              <a:tailEnd type="none" w="med" len="med"/>
            </a:ln>
          </p:spPr>
        </p:sp>
        <p:sp>
          <p:nvSpPr>
            <p:cNvPr id="7210" name="直接连接符 7209"/>
            <p:cNvSpPr/>
            <p:nvPr/>
          </p:nvSpPr>
          <p:spPr>
            <a:xfrm flipH="1">
              <a:off x="165" y="5843"/>
              <a:ext cx="455" cy="452"/>
            </a:xfrm>
            <a:prstGeom prst="line">
              <a:avLst/>
            </a:prstGeom>
            <a:ln w="19050" cap="flat" cmpd="sng">
              <a:solidFill>
                <a:schemeClr val="tx1"/>
              </a:solidFill>
              <a:prstDash val="solid"/>
              <a:headEnd type="none" w="med" len="med"/>
              <a:tailEnd type="none" w="med" len="med"/>
            </a:ln>
          </p:spPr>
        </p:sp>
        <p:sp>
          <p:nvSpPr>
            <p:cNvPr id="7211" name="直接连接符 7210"/>
            <p:cNvSpPr/>
            <p:nvPr/>
          </p:nvSpPr>
          <p:spPr>
            <a:xfrm flipV="1">
              <a:off x="4248" y="960"/>
              <a:ext cx="4392" cy="5"/>
            </a:xfrm>
            <a:prstGeom prst="line">
              <a:avLst/>
            </a:prstGeom>
            <a:ln w="9525" cap="flat" cmpd="sng">
              <a:solidFill>
                <a:schemeClr val="tx1"/>
              </a:solidFill>
              <a:prstDash val="solid"/>
              <a:headEnd type="none" w="med" len="med"/>
              <a:tailEnd type="none" w="med" len="med"/>
            </a:ln>
          </p:spPr>
        </p:sp>
        <p:sp>
          <p:nvSpPr>
            <p:cNvPr id="7212" name="直接连接符 7211"/>
            <p:cNvSpPr/>
            <p:nvPr/>
          </p:nvSpPr>
          <p:spPr>
            <a:xfrm flipV="1">
              <a:off x="4248" y="2760"/>
              <a:ext cx="4392" cy="20"/>
            </a:xfrm>
            <a:prstGeom prst="line">
              <a:avLst/>
            </a:prstGeom>
            <a:ln w="9525" cap="flat" cmpd="sng">
              <a:solidFill>
                <a:schemeClr val="tx1"/>
              </a:solidFill>
              <a:prstDash val="solid"/>
              <a:headEnd type="none" w="med" len="med"/>
              <a:tailEnd type="none" w="med" len="med"/>
            </a:ln>
          </p:spPr>
        </p:sp>
        <p:sp>
          <p:nvSpPr>
            <p:cNvPr id="7213" name="直接连接符 7212"/>
            <p:cNvSpPr/>
            <p:nvPr/>
          </p:nvSpPr>
          <p:spPr>
            <a:xfrm>
              <a:off x="8400" y="960"/>
              <a:ext cx="0" cy="1815"/>
            </a:xfrm>
            <a:prstGeom prst="line">
              <a:avLst/>
            </a:prstGeom>
            <a:ln w="9525" cap="flat" cmpd="sng">
              <a:solidFill>
                <a:schemeClr val="tx1"/>
              </a:solidFill>
              <a:prstDash val="solid"/>
              <a:headEnd type="triangle" w="med" len="med"/>
              <a:tailEnd type="triangle" w="med" len="med"/>
            </a:ln>
          </p:spPr>
        </p:sp>
        <p:sp>
          <p:nvSpPr>
            <p:cNvPr id="7214" name="直接连接符 7213"/>
            <p:cNvSpPr/>
            <p:nvPr/>
          </p:nvSpPr>
          <p:spPr>
            <a:xfrm>
              <a:off x="8400" y="2780"/>
              <a:ext cx="0" cy="6123"/>
            </a:xfrm>
            <a:prstGeom prst="line">
              <a:avLst/>
            </a:prstGeom>
            <a:ln w="9525" cap="flat" cmpd="sng">
              <a:solidFill>
                <a:schemeClr val="tx1"/>
              </a:solidFill>
              <a:prstDash val="solid"/>
              <a:headEnd type="triangle" w="med" len="med"/>
              <a:tailEnd type="triangle" w="med" len="med"/>
            </a:ln>
          </p:spPr>
        </p:sp>
        <p:sp>
          <p:nvSpPr>
            <p:cNvPr id="7215" name="直接连接符 7214"/>
            <p:cNvSpPr/>
            <p:nvPr/>
          </p:nvSpPr>
          <p:spPr>
            <a:xfrm>
              <a:off x="2775" y="3915"/>
              <a:ext cx="565" cy="0"/>
            </a:xfrm>
            <a:prstGeom prst="line">
              <a:avLst/>
            </a:prstGeom>
            <a:ln w="9525" cap="flat" cmpd="sng">
              <a:solidFill>
                <a:schemeClr val="tx1"/>
              </a:solidFill>
              <a:prstDash val="solid"/>
              <a:headEnd type="none" w="med" len="med"/>
              <a:tailEnd type="none" w="med" len="med"/>
            </a:ln>
          </p:spPr>
        </p:sp>
        <p:sp>
          <p:nvSpPr>
            <p:cNvPr id="7216" name="直接连接符 7215"/>
            <p:cNvSpPr/>
            <p:nvPr/>
          </p:nvSpPr>
          <p:spPr>
            <a:xfrm>
              <a:off x="2775" y="4480"/>
              <a:ext cx="565" cy="0"/>
            </a:xfrm>
            <a:prstGeom prst="line">
              <a:avLst/>
            </a:prstGeom>
            <a:ln w="9525" cap="flat" cmpd="sng">
              <a:solidFill>
                <a:schemeClr val="tx1"/>
              </a:solidFill>
              <a:prstDash val="solid"/>
              <a:headEnd type="none" w="med" len="med"/>
              <a:tailEnd type="none" w="med" len="med"/>
            </a:ln>
          </p:spPr>
        </p:sp>
        <p:sp>
          <p:nvSpPr>
            <p:cNvPr id="7217" name="直接连接符 7216"/>
            <p:cNvSpPr/>
            <p:nvPr/>
          </p:nvSpPr>
          <p:spPr>
            <a:xfrm>
              <a:off x="3000" y="3460"/>
              <a:ext cx="0" cy="455"/>
            </a:xfrm>
            <a:prstGeom prst="line">
              <a:avLst/>
            </a:prstGeom>
            <a:ln w="9525" cap="flat" cmpd="sng">
              <a:solidFill>
                <a:schemeClr val="tx1"/>
              </a:solidFill>
              <a:prstDash val="solid"/>
              <a:headEnd type="none" w="med" len="med"/>
              <a:tailEnd type="triangle" w="med" len="med"/>
            </a:ln>
          </p:spPr>
        </p:sp>
        <p:sp>
          <p:nvSpPr>
            <p:cNvPr id="7218" name="直接连接符 7217"/>
            <p:cNvSpPr/>
            <p:nvPr/>
          </p:nvSpPr>
          <p:spPr>
            <a:xfrm>
              <a:off x="3000" y="4480"/>
              <a:ext cx="0" cy="455"/>
            </a:xfrm>
            <a:prstGeom prst="line">
              <a:avLst/>
            </a:prstGeom>
            <a:ln w="9525" cap="flat" cmpd="sng">
              <a:solidFill>
                <a:schemeClr val="tx1"/>
              </a:solidFill>
              <a:prstDash val="solid"/>
              <a:headEnd type="triangle" w="med" len="med"/>
              <a:tailEnd type="none" w="med" len="med"/>
            </a:ln>
          </p:spPr>
        </p:sp>
        <p:sp>
          <p:nvSpPr>
            <p:cNvPr id="7220" name="文本框 7219"/>
            <p:cNvSpPr txBox="1"/>
            <p:nvPr/>
          </p:nvSpPr>
          <p:spPr>
            <a:xfrm>
              <a:off x="394" y="6225"/>
              <a:ext cx="784"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endParaRPr lang="en-US" altLang="zh-CN" b="1" i="1">
                <a:latin typeface="Arial" panose="020B0604020202020204" pitchFamily="34" charset="0"/>
              </a:endParaRPr>
            </a:p>
          </p:txBody>
        </p:sp>
        <p:sp>
          <p:nvSpPr>
            <p:cNvPr id="7222" name="文本框 7221"/>
            <p:cNvSpPr txBox="1"/>
            <p:nvPr/>
          </p:nvSpPr>
          <p:spPr>
            <a:xfrm>
              <a:off x="2884" y="6410"/>
              <a:ext cx="1251"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G</a:t>
              </a:r>
              <a:r>
                <a:rPr lang="en-US" altLang="zh-CN" b="1" i="1" baseline="-25000">
                  <a:latin typeface="Arial" panose="020B0604020202020204" pitchFamily="34" charset="0"/>
                </a:rPr>
                <a:t>1</a:t>
              </a:r>
              <a:endParaRPr lang="en-US" altLang="zh-CN" b="1" i="1">
                <a:latin typeface="Arial" panose="020B0604020202020204" pitchFamily="34" charset="0"/>
              </a:endParaRPr>
            </a:p>
          </p:txBody>
        </p:sp>
        <p:sp>
          <p:nvSpPr>
            <p:cNvPr id="7223" name="文本框 7222"/>
            <p:cNvSpPr txBox="1"/>
            <p:nvPr/>
          </p:nvSpPr>
          <p:spPr>
            <a:xfrm>
              <a:off x="5611" y="6480"/>
              <a:ext cx="1471"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G</a:t>
              </a:r>
              <a:r>
                <a:rPr lang="en-US" altLang="zh-CN" b="1" i="1" baseline="-25000">
                  <a:latin typeface="Arial" panose="020B0604020202020204" pitchFamily="34" charset="0"/>
                </a:rPr>
                <a:t>2</a:t>
              </a:r>
              <a:endParaRPr lang="en-US" altLang="zh-CN" b="1" i="1">
                <a:latin typeface="Arial" panose="020B0604020202020204" pitchFamily="34" charset="0"/>
              </a:endParaRPr>
            </a:p>
          </p:txBody>
        </p:sp>
        <p:sp>
          <p:nvSpPr>
            <p:cNvPr id="7224" name="直接连接符 7223"/>
            <p:cNvSpPr/>
            <p:nvPr/>
          </p:nvSpPr>
          <p:spPr>
            <a:xfrm>
              <a:off x="6743" y="6068"/>
              <a:ext cx="1020" cy="0"/>
            </a:xfrm>
            <a:prstGeom prst="line">
              <a:avLst/>
            </a:prstGeom>
            <a:ln w="19050" cap="flat" cmpd="sng">
              <a:solidFill>
                <a:schemeClr val="tx1"/>
              </a:solidFill>
              <a:prstDash val="solid"/>
              <a:headEnd type="none" w="med" len="med"/>
              <a:tailEnd type="none" w="med" len="med"/>
            </a:ln>
          </p:spPr>
        </p:sp>
        <p:sp>
          <p:nvSpPr>
            <p:cNvPr id="7225" name="文本框 7224"/>
            <p:cNvSpPr txBox="1"/>
            <p:nvPr/>
          </p:nvSpPr>
          <p:spPr>
            <a:xfrm>
              <a:off x="7083" y="4441"/>
              <a:ext cx="1474" cy="682"/>
            </a:xfrm>
            <a:prstGeom prst="rect">
              <a:avLst/>
            </a:prstGeom>
            <a:noFill/>
            <a:ln w="9525">
              <a:noFill/>
            </a:ln>
          </p:spPr>
          <p:txBody>
            <a:bodyPr wrap="square">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endParaRPr lang="en-US" altLang="zh-CN" sz="2000" b="1" i="1">
                <a:latin typeface="Arial" panose="020B0604020202020204" pitchFamily="34" charset="0"/>
              </a:endParaRPr>
            </a:p>
          </p:txBody>
        </p:sp>
        <p:sp>
          <p:nvSpPr>
            <p:cNvPr id="7226" name="文本框 7225"/>
            <p:cNvSpPr txBox="1"/>
            <p:nvPr/>
          </p:nvSpPr>
          <p:spPr>
            <a:xfrm>
              <a:off x="5273" y="3585"/>
              <a:ext cx="1471" cy="682"/>
            </a:xfrm>
            <a:prstGeom prst="rect">
              <a:avLst/>
            </a:prstGeom>
            <a:noFill/>
            <a:ln w="9525">
              <a:noFill/>
            </a:ln>
          </p:spPr>
          <p:txBody>
            <a:bodyPr wrap="square">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1</a:t>
              </a:r>
              <a:endParaRPr lang="en-US" altLang="zh-CN" sz="2000" b="1" i="1">
                <a:latin typeface="Arial" panose="020B0604020202020204" pitchFamily="34" charset="0"/>
              </a:endParaRPr>
            </a:p>
          </p:txBody>
        </p:sp>
        <p:sp>
          <p:nvSpPr>
            <p:cNvPr id="7227" name="文本框 7226"/>
            <p:cNvSpPr txBox="1"/>
            <p:nvPr/>
          </p:nvSpPr>
          <p:spPr>
            <a:xfrm>
              <a:off x="5270" y="4255"/>
              <a:ext cx="1586" cy="682"/>
            </a:xfrm>
            <a:prstGeom prst="rect">
              <a:avLst/>
            </a:prstGeom>
            <a:noFill/>
            <a:ln w="9525">
              <a:noFill/>
            </a:ln>
          </p:spPr>
          <p:txBody>
            <a:bodyPr wrap="square">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r>
                <a:rPr lang="en-US" altLang="zh-CN" sz="2000" b="1" i="1">
                  <a:latin typeface="Arial" panose="020B0604020202020204" pitchFamily="34" charset="0"/>
                  <a:cs typeface="Arial" panose="020B0604020202020204" pitchFamily="34" charset="0"/>
                </a:rPr>
                <a:t>'</a:t>
              </a:r>
              <a:endParaRPr lang="en-US" altLang="zh-CN" sz="2000" b="1" i="1">
                <a:latin typeface="Arial" panose="020B0604020202020204" pitchFamily="34" charset="0"/>
                <a:ea typeface="Arial" panose="020B0604020202020204" pitchFamily="34" charset="0"/>
              </a:endParaRPr>
            </a:p>
          </p:txBody>
        </p:sp>
        <p:sp>
          <p:nvSpPr>
            <p:cNvPr id="7229" name="文本框 7228"/>
            <p:cNvSpPr txBox="1"/>
            <p:nvPr/>
          </p:nvSpPr>
          <p:spPr>
            <a:xfrm>
              <a:off x="2663" y="3915"/>
              <a:ext cx="565" cy="630"/>
            </a:xfrm>
            <a:prstGeom prst="rect">
              <a:avLst/>
            </a:prstGeom>
            <a:noFill/>
            <a:ln w="9525">
              <a:noFill/>
            </a:ln>
          </p:spPr>
          <p:txBody>
            <a:bodyPr>
              <a:spAutoFit/>
            </a:bodyPr>
            <a:p>
              <a:pPr>
                <a:spcBef>
                  <a:spcPct val="50000"/>
                </a:spcBef>
              </a:pPr>
              <a:r>
                <a:rPr lang="en-US" altLang="zh-CN" b="1" i="1">
                  <a:latin typeface="Arial" panose="020B0604020202020204" pitchFamily="34" charset="0"/>
                </a:rPr>
                <a:t>d</a:t>
              </a:r>
              <a:endParaRPr lang="en-US" altLang="zh-CN" b="1" i="1">
                <a:latin typeface="Arial" panose="020B0604020202020204" pitchFamily="34" charset="0"/>
              </a:endParaRPr>
            </a:p>
          </p:txBody>
        </p:sp>
        <p:sp>
          <p:nvSpPr>
            <p:cNvPr id="7230" name="文本框 7229"/>
            <p:cNvSpPr txBox="1"/>
            <p:nvPr/>
          </p:nvSpPr>
          <p:spPr>
            <a:xfrm>
              <a:off x="8047" y="1420"/>
              <a:ext cx="1501"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2d</a:t>
              </a:r>
              <a:endParaRPr lang="en-US" altLang="zh-CN" b="1" i="1">
                <a:latin typeface="Arial" panose="020B0604020202020204" pitchFamily="34" charset="0"/>
              </a:endParaRPr>
            </a:p>
          </p:txBody>
        </p:sp>
        <p:sp>
          <p:nvSpPr>
            <p:cNvPr id="7231" name="文本框 7230"/>
            <p:cNvSpPr txBox="1"/>
            <p:nvPr/>
          </p:nvSpPr>
          <p:spPr>
            <a:xfrm>
              <a:off x="8400" y="5038"/>
              <a:ext cx="453" cy="630"/>
            </a:xfrm>
            <a:prstGeom prst="rect">
              <a:avLst/>
            </a:prstGeom>
            <a:noFill/>
            <a:ln w="9525">
              <a:noFill/>
            </a:ln>
          </p:spPr>
          <p:txBody>
            <a:bodyPr>
              <a:spAutoFit/>
            </a:bodyPr>
            <a:p>
              <a:pPr>
                <a:spcBef>
                  <a:spcPct val="50000"/>
                </a:spcBef>
              </a:pPr>
              <a:r>
                <a:rPr lang="en-US" altLang="zh-CN" b="1" i="1">
                  <a:latin typeface="Arial" panose="020B0604020202020204" pitchFamily="34" charset="0"/>
                </a:rPr>
                <a:t>L</a:t>
              </a:r>
              <a:endParaRPr lang="en-US" altLang="zh-CN" b="1" i="1">
                <a:latin typeface="Arial" panose="020B0604020202020204" pitchFamily="34" charset="0"/>
              </a:endParaRPr>
            </a:p>
          </p:txBody>
        </p:sp>
        <p:sp>
          <p:nvSpPr>
            <p:cNvPr id="7233" name="文本框 7232"/>
            <p:cNvSpPr txBox="1"/>
            <p:nvPr/>
          </p:nvSpPr>
          <p:spPr>
            <a:xfrm>
              <a:off x="4588" y="8440"/>
              <a:ext cx="795" cy="630"/>
            </a:xfrm>
            <a:prstGeom prst="rect">
              <a:avLst/>
            </a:prstGeom>
            <a:noFill/>
            <a:ln w="9525">
              <a:noFill/>
            </a:ln>
          </p:spPr>
          <p:txBody>
            <a:bodyPr>
              <a:spAutoFit/>
            </a:bodyPr>
            <a:p>
              <a:pPr>
                <a:spcBef>
                  <a:spcPct val="50000"/>
                </a:spcBef>
              </a:pPr>
              <a:r>
                <a:rPr lang="en-US" altLang="zh-CN" b="1" i="1">
                  <a:latin typeface="Arial" panose="020B0604020202020204" pitchFamily="34" charset="0"/>
                </a:rPr>
                <a:t>R</a:t>
              </a:r>
              <a:endParaRPr lang="en-US" altLang="zh-CN" b="1" i="1">
                <a:latin typeface="Arial" panose="020B0604020202020204" pitchFamily="34" charset="0"/>
              </a:endParaRPr>
            </a:p>
          </p:txBody>
        </p:sp>
        <p:sp>
          <p:nvSpPr>
            <p:cNvPr id="7234" name="文本框 7233"/>
            <p:cNvSpPr txBox="1"/>
            <p:nvPr/>
          </p:nvSpPr>
          <p:spPr>
            <a:xfrm>
              <a:off x="5723" y="8450"/>
              <a:ext cx="680" cy="630"/>
            </a:xfrm>
            <a:prstGeom prst="rect">
              <a:avLst/>
            </a:prstGeom>
            <a:noFill/>
            <a:ln w="9525">
              <a:noFill/>
            </a:ln>
          </p:spPr>
          <p:txBody>
            <a:bodyPr>
              <a:spAutoFit/>
            </a:bodyPr>
            <a:p>
              <a:pPr>
                <a:spcBef>
                  <a:spcPct val="50000"/>
                </a:spcBef>
              </a:pPr>
              <a:r>
                <a:rPr lang="en-US" altLang="zh-CN" b="1" i="1">
                  <a:latin typeface="Arial" panose="020B0604020202020204" pitchFamily="34" charset="0"/>
                </a:rPr>
                <a:t>A</a:t>
              </a:r>
              <a:endParaRPr lang="en-US" altLang="zh-CN" b="1" i="1">
                <a:latin typeface="Arial" panose="020B0604020202020204" pitchFamily="34" charset="0"/>
              </a:endParaRPr>
            </a:p>
          </p:txBody>
        </p:sp>
        <p:sp>
          <p:nvSpPr>
            <p:cNvPr id="7258" name="文本框 7257"/>
            <p:cNvSpPr txBox="1"/>
            <p:nvPr/>
          </p:nvSpPr>
          <p:spPr>
            <a:xfrm>
              <a:off x="3569" y="410"/>
              <a:ext cx="1136"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r>
                <a:rPr lang="en-US" altLang="zh-CN" b="1" i="1" baseline="-25000">
                  <a:latin typeface="Arial" panose="020B0604020202020204" pitchFamily="34" charset="0"/>
                </a:rPr>
                <a:t>1</a:t>
              </a:r>
              <a:endParaRPr lang="en-US" altLang="zh-CN" b="1" i="1">
                <a:latin typeface="Arial" panose="020B0604020202020204" pitchFamily="34" charset="0"/>
              </a:endParaRPr>
            </a:p>
          </p:txBody>
        </p:sp>
        <p:sp>
          <p:nvSpPr>
            <p:cNvPr id="7259" name="文本框 7258"/>
            <p:cNvSpPr txBox="1"/>
            <p:nvPr/>
          </p:nvSpPr>
          <p:spPr>
            <a:xfrm>
              <a:off x="3340" y="2338"/>
              <a:ext cx="1139"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r>
                <a:rPr lang="en-US" altLang="zh-CN" b="1" i="1" baseline="-25000">
                  <a:latin typeface="Arial" panose="020B0604020202020204" pitchFamily="34" charset="0"/>
                </a:rPr>
                <a:t>2</a:t>
              </a:r>
              <a:endParaRPr lang="en-US" altLang="zh-CN" b="1" i="1">
                <a:latin typeface="Arial" panose="020B0604020202020204" pitchFamily="34" charset="0"/>
              </a:endParaRPr>
            </a:p>
          </p:txBody>
        </p:sp>
        <p:sp>
          <p:nvSpPr>
            <p:cNvPr id="6" name="文本框 5"/>
            <p:cNvSpPr txBox="1"/>
            <p:nvPr/>
          </p:nvSpPr>
          <p:spPr>
            <a:xfrm>
              <a:off x="2818" y="8652"/>
              <a:ext cx="1125"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r>
                <a:rPr lang="en-US" altLang="zh-CN" b="1" i="1">
                  <a:cs typeface="Arial" panose="020B0604020202020204" pitchFamily="34" charset="0"/>
                  <a:sym typeface="+mn-ea"/>
                </a:rPr>
                <a:t>'</a:t>
              </a:r>
              <a:endParaRPr lang="en-US" altLang="zh-CN" b="1" i="1">
                <a:latin typeface="Arial" panose="020B0604020202020204" pitchFamily="34" charset="0"/>
              </a:endParaRPr>
            </a:p>
          </p:txBody>
        </p:sp>
        <p:sp>
          <p:nvSpPr>
            <p:cNvPr id="8" name="直接连接符 7"/>
            <p:cNvSpPr/>
            <p:nvPr/>
          </p:nvSpPr>
          <p:spPr>
            <a:xfrm>
              <a:off x="4022" y="8654"/>
              <a:ext cx="455" cy="452"/>
            </a:xfrm>
            <a:prstGeom prst="line">
              <a:avLst/>
            </a:prstGeom>
            <a:ln w="19050" cap="flat" cmpd="sng">
              <a:solidFill>
                <a:schemeClr val="tx1"/>
              </a:solidFill>
              <a:prstDash val="solid"/>
              <a:headEnd type="none" w="med" len="med"/>
              <a:tailEnd type="none" w="med" len="med"/>
            </a:ln>
          </p:spPr>
        </p:sp>
        <p:sp>
          <p:nvSpPr>
            <p:cNvPr id="9" name="直接连接符 8"/>
            <p:cNvSpPr/>
            <p:nvPr/>
          </p:nvSpPr>
          <p:spPr>
            <a:xfrm flipH="1">
              <a:off x="4022" y="8654"/>
              <a:ext cx="455" cy="452"/>
            </a:xfrm>
            <a:prstGeom prst="line">
              <a:avLst/>
            </a:prstGeom>
            <a:ln w="19050"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50"/>
                                        </p:tgtEl>
                                        <p:attrNameLst>
                                          <p:attrName>style.visibility</p:attrName>
                                        </p:attrNameLst>
                                      </p:cBhvr>
                                      <p:to>
                                        <p:strVal val="visible"/>
                                      </p:to>
                                    </p:set>
                                    <p:animEffect transition="in" filter="wipe(left)">
                                      <p:cBhvr>
                                        <p:cTn id="7" dur="500"/>
                                        <p:tgtEl>
                                          <p:spTgt spid="3277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51"/>
                                        </p:tgtEl>
                                        <p:attrNameLst>
                                          <p:attrName>style.visibility</p:attrName>
                                        </p:attrNameLst>
                                      </p:cBhvr>
                                      <p:to>
                                        <p:strVal val="visible"/>
                                      </p:to>
                                    </p:set>
                                    <p:animEffect transition="in" filter="wipe(left)">
                                      <p:cBhvr>
                                        <p:cTn id="12" dur="500"/>
                                        <p:tgtEl>
                                          <p:spTgt spid="3277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52"/>
                                        </p:tgtEl>
                                        <p:attrNameLst>
                                          <p:attrName>style.visibility</p:attrName>
                                        </p:attrNameLst>
                                      </p:cBhvr>
                                      <p:to>
                                        <p:strVal val="visible"/>
                                      </p:to>
                                    </p:set>
                                    <p:animEffect transition="in" filter="wipe(left)">
                                      <p:cBhvr>
                                        <p:cTn id="17" dur="500"/>
                                        <p:tgtEl>
                                          <p:spTgt spid="3277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3"/>
                                        </p:tgtEl>
                                        <p:attrNameLst>
                                          <p:attrName>style.visibility</p:attrName>
                                        </p:attrNameLst>
                                      </p:cBhvr>
                                      <p:to>
                                        <p:strVal val="visible"/>
                                      </p:to>
                                    </p:set>
                                    <p:animEffect transition="in" filter="wipe(left)">
                                      <p:cBhvr>
                                        <p:cTn id="22" dur="500"/>
                                        <p:tgtEl>
                                          <p:spTgt spid="3277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54"/>
                                        </p:tgtEl>
                                        <p:attrNameLst>
                                          <p:attrName>style.visibility</p:attrName>
                                        </p:attrNameLst>
                                      </p:cBhvr>
                                      <p:to>
                                        <p:strVal val="visible"/>
                                      </p:to>
                                    </p:set>
                                    <p:animEffect transition="in" filter="wipe(left)">
                                      <p:cBhvr>
                                        <p:cTn id="27" dur="500"/>
                                        <p:tgtEl>
                                          <p:spTgt spid="32775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32775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0" grpId="0"/>
      <p:bldP spid="327751" grpId="0"/>
      <p:bldP spid="327752" grpId="0"/>
      <p:bldP spid="327753" grpId="0"/>
      <p:bldP spid="327754" grpId="0"/>
      <p:bldP spid="32775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36" name="文本框 7235"/>
          <p:cNvSpPr txBox="1"/>
          <p:nvPr/>
        </p:nvSpPr>
        <p:spPr>
          <a:xfrm>
            <a:off x="6732588" y="836613"/>
            <a:ext cx="1584325" cy="366712"/>
          </a:xfrm>
          <a:prstGeom prst="rect">
            <a:avLst/>
          </a:prstGeom>
          <a:noFill/>
          <a:ln w="9525">
            <a:noFill/>
          </a:ln>
        </p:spPr>
        <p:txBody>
          <a:bodyPr>
            <a:spAutoFit/>
          </a:bodyPr>
          <a:p>
            <a:pPr>
              <a:spcBef>
                <a:spcPct val="50000"/>
              </a:spcBef>
            </a:pPr>
            <a:endParaRPr dirty="0">
              <a:latin typeface="Arial" panose="020B0604020202020204" pitchFamily="34" charset="0"/>
            </a:endParaRPr>
          </a:p>
        </p:txBody>
      </p:sp>
      <p:graphicFrame>
        <p:nvGraphicFramePr>
          <p:cNvPr id="7240" name="内容占位符 7239"/>
          <p:cNvGraphicFramePr/>
          <p:nvPr>
            <p:ph sz="quarter" idx="1"/>
          </p:nvPr>
        </p:nvGraphicFramePr>
        <p:xfrm>
          <a:off x="5715000" y="981075"/>
          <a:ext cx="3429000" cy="1033463"/>
        </p:xfrm>
        <a:graphic>
          <a:graphicData uri="http://schemas.openxmlformats.org/presentationml/2006/ole">
            <mc:AlternateContent xmlns:mc="http://schemas.openxmlformats.org/markup-compatibility/2006">
              <mc:Choice xmlns:v="urn:schemas-microsoft-com:vml" Requires="v">
                <p:oleObj spid="_x0000_s3076" name="" r:id="rId1" imgW="3454400" imgH="889000" progId="Equation.3">
                  <p:embed/>
                </p:oleObj>
              </mc:Choice>
              <mc:Fallback>
                <p:oleObj name="" r:id="rId1" imgW="3454400" imgH="889000" progId="Equation.3">
                  <p:embed/>
                  <p:pic>
                    <p:nvPicPr>
                      <p:cNvPr id="0" name="图片 3075"/>
                      <p:cNvPicPr/>
                      <p:nvPr/>
                    </p:nvPicPr>
                    <p:blipFill>
                      <a:blip r:embed="rId2"/>
                      <a:stretch>
                        <a:fillRect/>
                      </a:stretch>
                    </p:blipFill>
                    <p:spPr>
                      <a:xfrm>
                        <a:off x="5715000" y="981075"/>
                        <a:ext cx="3429000" cy="1033463"/>
                      </a:xfrm>
                      <a:prstGeom prst="rect">
                        <a:avLst/>
                      </a:prstGeom>
                      <a:noFill/>
                      <a:ln w="38100">
                        <a:miter/>
                      </a:ln>
                    </p:spPr>
                  </p:pic>
                </p:oleObj>
              </mc:Fallback>
            </mc:AlternateContent>
          </a:graphicData>
        </a:graphic>
      </p:graphicFrame>
      <p:graphicFrame>
        <p:nvGraphicFramePr>
          <p:cNvPr id="7243" name="内容占位符 7242"/>
          <p:cNvGraphicFramePr/>
          <p:nvPr>
            <p:ph sz="quarter" idx="2"/>
          </p:nvPr>
        </p:nvGraphicFramePr>
        <p:xfrm>
          <a:off x="5795963" y="3208973"/>
          <a:ext cx="3251200" cy="830262"/>
        </p:xfrm>
        <a:graphic>
          <a:graphicData uri="http://schemas.openxmlformats.org/presentationml/2006/ole">
            <mc:AlternateContent xmlns:mc="http://schemas.openxmlformats.org/markup-compatibility/2006">
              <mc:Choice xmlns:v="urn:schemas-microsoft-com:vml" Requires="v">
                <p:oleObj spid="_x0000_s3095" name="" r:id="rId3" imgW="2882900" imgH="736600" progId="Equation.3">
                  <p:embed/>
                </p:oleObj>
              </mc:Choice>
              <mc:Fallback>
                <p:oleObj name="" r:id="rId3" imgW="2882900" imgH="736600" progId="Equation.3">
                  <p:embed/>
                  <p:pic>
                    <p:nvPicPr>
                      <p:cNvPr id="0" name="图片 3094"/>
                      <p:cNvPicPr/>
                      <p:nvPr/>
                    </p:nvPicPr>
                    <p:blipFill>
                      <a:blip r:embed="rId4"/>
                      <a:stretch>
                        <a:fillRect/>
                      </a:stretch>
                    </p:blipFill>
                    <p:spPr>
                      <a:xfrm>
                        <a:off x="5795963" y="3208973"/>
                        <a:ext cx="3251200" cy="830262"/>
                      </a:xfrm>
                      <a:prstGeom prst="rect">
                        <a:avLst/>
                      </a:prstGeom>
                      <a:noFill/>
                      <a:ln w="38100">
                        <a:miter/>
                      </a:ln>
                    </p:spPr>
                  </p:pic>
                </p:oleObj>
              </mc:Fallback>
            </mc:AlternateContent>
          </a:graphicData>
        </a:graphic>
      </p:graphicFrame>
      <p:graphicFrame>
        <p:nvGraphicFramePr>
          <p:cNvPr id="7250" name="内容占位符 7249"/>
          <p:cNvGraphicFramePr/>
          <p:nvPr>
            <p:ph sz="quarter" idx="3"/>
          </p:nvPr>
        </p:nvGraphicFramePr>
        <p:xfrm>
          <a:off x="6516688" y="4425950"/>
          <a:ext cx="504825" cy="442913"/>
        </p:xfrm>
        <a:graphic>
          <a:graphicData uri="http://schemas.openxmlformats.org/presentationml/2006/ole">
            <mc:AlternateContent xmlns:mc="http://schemas.openxmlformats.org/markup-compatibility/2006">
              <mc:Choice xmlns:v="urn:schemas-microsoft-com:vml" Requires="v">
                <p:oleObj spid="_x0000_s3088" name="" r:id="rId5" imgW="202565" imgH="177800" progId="Equation.3">
                  <p:embed/>
                </p:oleObj>
              </mc:Choice>
              <mc:Fallback>
                <p:oleObj name="" r:id="rId5" imgW="202565" imgH="177800" progId="Equation.3">
                  <p:embed/>
                  <p:pic>
                    <p:nvPicPr>
                      <p:cNvPr id="0" name="图片 3087"/>
                      <p:cNvPicPr/>
                      <p:nvPr/>
                    </p:nvPicPr>
                    <p:blipFill>
                      <a:blip r:embed="rId6"/>
                      <a:stretch>
                        <a:fillRect/>
                      </a:stretch>
                    </p:blipFill>
                    <p:spPr>
                      <a:xfrm>
                        <a:off x="6516688" y="4425950"/>
                        <a:ext cx="504825" cy="442913"/>
                      </a:xfrm>
                      <a:prstGeom prst="rect">
                        <a:avLst/>
                      </a:prstGeom>
                      <a:noFill/>
                      <a:ln w="38100">
                        <a:miter/>
                      </a:ln>
                    </p:spPr>
                  </p:pic>
                </p:oleObj>
              </mc:Fallback>
            </mc:AlternateContent>
          </a:graphicData>
        </a:graphic>
      </p:graphicFrame>
      <p:sp>
        <p:nvSpPr>
          <p:cNvPr id="7242" name="文本框 7241"/>
          <p:cNvSpPr txBox="1"/>
          <p:nvPr/>
        </p:nvSpPr>
        <p:spPr>
          <a:xfrm>
            <a:off x="5940425" y="584200"/>
            <a:ext cx="1800225" cy="396875"/>
          </a:xfrm>
          <a:prstGeom prst="rect">
            <a:avLst/>
          </a:prstGeom>
          <a:noFill/>
          <a:ln w="9525">
            <a:noFill/>
          </a:ln>
        </p:spPr>
        <p:txBody>
          <a:bodyPr>
            <a:spAutoFit/>
          </a:bodyPr>
          <a:p>
            <a:pPr>
              <a:spcBef>
                <a:spcPct val="50000"/>
              </a:spcBef>
            </a:pPr>
            <a:r>
              <a:rPr lang="zh-CN" altLang="en-US" sz="2000" b="1" dirty="0">
                <a:latin typeface="Arial" panose="020B0604020202020204" pitchFamily="34" charset="0"/>
              </a:rPr>
              <a:t>光程差为：</a:t>
            </a:r>
            <a:endParaRPr lang="zh-CN" altLang="en-US" sz="2000" b="1" dirty="0">
              <a:latin typeface="Arial" panose="020B0604020202020204" pitchFamily="34" charset="0"/>
            </a:endParaRPr>
          </a:p>
        </p:txBody>
      </p:sp>
      <p:sp>
        <p:nvSpPr>
          <p:cNvPr id="7247" name="文本框 7246"/>
          <p:cNvSpPr txBox="1"/>
          <p:nvPr/>
        </p:nvSpPr>
        <p:spPr>
          <a:xfrm>
            <a:off x="5621655" y="2316480"/>
            <a:ext cx="3479165" cy="706755"/>
          </a:xfrm>
          <a:prstGeom prst="rect">
            <a:avLst/>
          </a:prstGeom>
          <a:noFill/>
          <a:ln w="9525">
            <a:noFill/>
          </a:ln>
        </p:spPr>
        <p:txBody>
          <a:bodyPr wrap="square">
            <a:spAutoFit/>
          </a:bodyPr>
          <a:p>
            <a:pPr>
              <a:spcBef>
                <a:spcPct val="50000"/>
              </a:spcBef>
            </a:pPr>
            <a:r>
              <a:rPr lang="zh-CN" altLang="en-US" sz="2000" b="1" dirty="0">
                <a:latin typeface="Arial" panose="020B0604020202020204" pitchFamily="34" charset="0"/>
              </a:rPr>
              <a:t>由于</a:t>
            </a:r>
            <a:r>
              <a:rPr lang="en-US" altLang="zh-CN" sz="2000" b="1">
                <a:latin typeface="Arial" panose="020B0604020202020204" pitchFamily="34" charset="0"/>
              </a:rPr>
              <a:t>L</a:t>
            </a:r>
            <a:r>
              <a:rPr lang="en-US" altLang="zh-CN" sz="2000" b="1" dirty="0">
                <a:latin typeface="Arial" panose="020B0604020202020204" pitchFamily="34" charset="0"/>
                <a:cs typeface="Arial" panose="020B0604020202020204" pitchFamily="34" charset="0"/>
              </a:rPr>
              <a:t>&gt;&gt;d,</a:t>
            </a:r>
            <a:r>
              <a:rPr lang="zh-CN" altLang="en-US" sz="2000" b="1" dirty="0">
                <a:latin typeface="Arial" panose="020B0604020202020204" pitchFamily="34" charset="0"/>
                <a:cs typeface="Arial" panose="020B0604020202020204" pitchFamily="34" charset="0"/>
              </a:rPr>
              <a:t>将上式按级数展开，并略去高阶无穷小项，可得：</a:t>
            </a:r>
            <a:endParaRPr lang="zh-CN" altLang="en-US" sz="2000" b="1" dirty="0">
              <a:latin typeface="Arial" panose="020B0604020202020204" pitchFamily="34" charset="0"/>
              <a:ea typeface="Arial" panose="020B0604020202020204" pitchFamily="34" charset="0"/>
            </a:endParaRPr>
          </a:p>
        </p:txBody>
      </p:sp>
      <p:sp>
        <p:nvSpPr>
          <p:cNvPr id="7248" name="文本框 7247"/>
          <p:cNvSpPr txBox="1"/>
          <p:nvPr/>
        </p:nvSpPr>
        <p:spPr>
          <a:xfrm>
            <a:off x="5653088" y="4832033"/>
            <a:ext cx="865187" cy="396875"/>
          </a:xfrm>
          <a:prstGeom prst="rect">
            <a:avLst/>
          </a:prstGeom>
          <a:noFill/>
          <a:ln w="9525">
            <a:noFill/>
          </a:ln>
        </p:spPr>
        <p:txBody>
          <a:bodyPr>
            <a:spAutoFit/>
          </a:bodyPr>
          <a:p>
            <a:pPr>
              <a:spcBef>
                <a:spcPct val="50000"/>
              </a:spcBef>
            </a:pPr>
            <a:r>
              <a:rPr lang="en-US" altLang="zh-CN" sz="2000">
                <a:latin typeface="Arial" panose="020B0604020202020204" pitchFamily="34" charset="0"/>
                <a:cs typeface="Arial" panose="020B0604020202020204" pitchFamily="34" charset="0"/>
              </a:rPr>
              <a:t>=</a:t>
            </a:r>
            <a:endParaRPr lang="en-US" altLang="zh-CN" sz="2000">
              <a:latin typeface="Arial" panose="020B0604020202020204" pitchFamily="34" charset="0"/>
              <a:ea typeface="Arial" panose="020B0604020202020204" pitchFamily="34" charset="0"/>
            </a:endParaRPr>
          </a:p>
        </p:txBody>
      </p:sp>
      <p:sp>
        <p:nvSpPr>
          <p:cNvPr id="7249" name="左大括号 7248"/>
          <p:cNvSpPr/>
          <p:nvPr/>
        </p:nvSpPr>
        <p:spPr>
          <a:xfrm>
            <a:off x="6300788" y="4602163"/>
            <a:ext cx="152400" cy="914400"/>
          </a:xfrm>
          <a:prstGeom prst="leftBrace">
            <a:avLst>
              <a:gd name="adj1" fmla="val 50000"/>
              <a:gd name="adj2" fmla="val 50000"/>
            </a:avLst>
          </a:prstGeom>
          <a:noFill/>
          <a:ln w="9525" cap="flat" cmpd="sng">
            <a:solidFill>
              <a:schemeClr val="tx1"/>
            </a:solidFill>
            <a:prstDash val="solid"/>
            <a:headEnd type="none" w="med" len="med"/>
            <a:tailEnd type="none" w="med" len="med"/>
          </a:ln>
        </p:spPr>
        <p:txBody>
          <a:bodyPr/>
          <a:p>
            <a:endParaRPr lang="zh-CN" altLang="en-US"/>
          </a:p>
        </p:txBody>
      </p:sp>
      <p:graphicFrame>
        <p:nvGraphicFramePr>
          <p:cNvPr id="7253" name="内容占位符 7252"/>
          <p:cNvGraphicFramePr/>
          <p:nvPr>
            <p:ph sz="quarter" idx="4"/>
          </p:nvPr>
        </p:nvGraphicFramePr>
        <p:xfrm>
          <a:off x="6443663" y="4894263"/>
          <a:ext cx="1439862" cy="911225"/>
        </p:xfrm>
        <a:graphic>
          <a:graphicData uri="http://schemas.openxmlformats.org/presentationml/2006/ole">
            <mc:AlternateContent xmlns:mc="http://schemas.openxmlformats.org/markup-compatibility/2006">
              <mc:Choice xmlns:v="urn:schemas-microsoft-com:vml" Requires="v">
                <p:oleObj spid="_x0000_s3077" name="" r:id="rId7" imgW="622300" imgH="393700" progId="Equation.3">
                  <p:embed/>
                </p:oleObj>
              </mc:Choice>
              <mc:Fallback>
                <p:oleObj name="" r:id="rId7" imgW="622300" imgH="393700" progId="Equation.3">
                  <p:embed/>
                  <p:pic>
                    <p:nvPicPr>
                      <p:cNvPr id="0" name="图片 3076"/>
                      <p:cNvPicPr/>
                      <p:nvPr/>
                    </p:nvPicPr>
                    <p:blipFill>
                      <a:blip r:embed="rId8"/>
                      <a:stretch>
                        <a:fillRect/>
                      </a:stretch>
                    </p:blipFill>
                    <p:spPr>
                      <a:xfrm>
                        <a:off x="6443663" y="4894263"/>
                        <a:ext cx="1439862" cy="911225"/>
                      </a:xfrm>
                      <a:prstGeom prst="rect">
                        <a:avLst/>
                      </a:prstGeom>
                      <a:noFill/>
                      <a:ln w="38100">
                        <a:miter/>
                      </a:ln>
                    </p:spPr>
                  </p:pic>
                </p:oleObj>
              </mc:Fallback>
            </mc:AlternateContent>
          </a:graphicData>
        </a:graphic>
      </p:graphicFrame>
      <p:sp>
        <p:nvSpPr>
          <p:cNvPr id="7256" name="文本框 7255"/>
          <p:cNvSpPr txBox="1"/>
          <p:nvPr/>
        </p:nvSpPr>
        <p:spPr>
          <a:xfrm>
            <a:off x="7740650" y="4365625"/>
            <a:ext cx="1439863"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（明纹）</a:t>
            </a:r>
            <a:endParaRPr lang="zh-CN" altLang="en-US" sz="2400" b="1">
              <a:latin typeface="Arial" panose="020B0604020202020204" pitchFamily="34" charset="0"/>
            </a:endParaRPr>
          </a:p>
        </p:txBody>
      </p:sp>
      <p:sp>
        <p:nvSpPr>
          <p:cNvPr id="7257" name="文本框 7256"/>
          <p:cNvSpPr txBox="1"/>
          <p:nvPr/>
        </p:nvSpPr>
        <p:spPr>
          <a:xfrm>
            <a:off x="7777163" y="5084763"/>
            <a:ext cx="1619250"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（暗纹）</a:t>
            </a:r>
            <a:endParaRPr lang="zh-CN" altLang="en-US" sz="2400" b="1" dirty="0">
              <a:latin typeface="Arial" panose="020B0604020202020204" pitchFamily="34" charset="0"/>
            </a:endParaRPr>
          </a:p>
        </p:txBody>
      </p:sp>
      <p:grpSp>
        <p:nvGrpSpPr>
          <p:cNvPr id="2" name="组合 1"/>
          <p:cNvGrpSpPr/>
          <p:nvPr/>
        </p:nvGrpSpPr>
        <p:grpSpPr>
          <a:xfrm>
            <a:off x="98425" y="260350"/>
            <a:ext cx="5522913" cy="6264275"/>
            <a:chOff x="155" y="410"/>
            <a:chExt cx="8698" cy="9865"/>
          </a:xfrm>
        </p:grpSpPr>
        <p:sp>
          <p:nvSpPr>
            <p:cNvPr id="7172" name="平行四边形 7171"/>
            <p:cNvSpPr/>
            <p:nvPr/>
          </p:nvSpPr>
          <p:spPr>
            <a:xfrm>
              <a:off x="1640" y="7655"/>
              <a:ext cx="5443" cy="2610"/>
            </a:xfrm>
            <a:prstGeom prst="parallelogram">
              <a:avLst>
                <a:gd name="adj" fmla="val 52131"/>
              </a:avLst>
            </a:prstGeom>
            <a:noFill/>
            <a:ln w="9525" cap="flat" cmpd="sng">
              <a:solidFill>
                <a:schemeClr val="tx1"/>
              </a:solidFill>
              <a:prstDash val="solid"/>
              <a:miter/>
              <a:headEnd type="none" w="med" len="med"/>
              <a:tailEnd type="none" w="med" len="med"/>
            </a:ln>
          </p:spPr>
          <p:txBody>
            <a:bodyPr/>
            <a:p>
              <a:endParaRPr lang="zh-CN" altLang="en-US"/>
            </a:p>
          </p:txBody>
        </p:sp>
        <p:sp>
          <p:nvSpPr>
            <p:cNvPr id="7173" name="椭圆 7172"/>
            <p:cNvSpPr/>
            <p:nvPr/>
          </p:nvSpPr>
          <p:spPr>
            <a:xfrm>
              <a:off x="2888" y="8223"/>
              <a:ext cx="2835" cy="1475"/>
            </a:xfrm>
            <a:prstGeom prst="ellipse">
              <a:avLst/>
            </a:prstGeom>
            <a:noFill/>
            <a:ln w="19050" cap="flat" cmpd="sng">
              <a:solidFill>
                <a:schemeClr val="tx1"/>
              </a:solidFill>
              <a:prstDash val="solid"/>
              <a:headEnd type="none" w="med" len="med"/>
              <a:tailEnd type="none" w="med" len="med"/>
            </a:ln>
          </p:spPr>
          <p:txBody>
            <a:bodyPr/>
            <a:p>
              <a:endParaRPr lang="zh-CN" altLang="en-US"/>
            </a:p>
          </p:txBody>
        </p:sp>
        <p:sp>
          <p:nvSpPr>
            <p:cNvPr id="7175" name="直接连接符 7174"/>
            <p:cNvSpPr/>
            <p:nvPr/>
          </p:nvSpPr>
          <p:spPr>
            <a:xfrm flipV="1">
              <a:off x="4248" y="8880"/>
              <a:ext cx="4272" cy="23"/>
            </a:xfrm>
            <a:prstGeom prst="line">
              <a:avLst/>
            </a:prstGeom>
            <a:ln w="9525" cap="flat" cmpd="sng">
              <a:solidFill>
                <a:schemeClr val="tx1"/>
              </a:solidFill>
              <a:prstDash val="solid"/>
              <a:headEnd type="none" w="med" len="med"/>
              <a:tailEnd type="none" w="med" len="med"/>
            </a:ln>
          </p:spPr>
        </p:sp>
        <p:sp>
          <p:nvSpPr>
            <p:cNvPr id="7176" name="直接连接符 7175"/>
            <p:cNvSpPr/>
            <p:nvPr/>
          </p:nvSpPr>
          <p:spPr>
            <a:xfrm>
              <a:off x="4248" y="965"/>
              <a:ext cx="1475" cy="7938"/>
            </a:xfrm>
            <a:prstGeom prst="line">
              <a:avLst/>
            </a:prstGeom>
            <a:ln w="19050" cap="flat" cmpd="sng">
              <a:solidFill>
                <a:schemeClr val="tx1"/>
              </a:solidFill>
              <a:prstDash val="solid"/>
              <a:headEnd type="none" w="med" len="med"/>
              <a:tailEnd type="arrow" w="med" len="med"/>
            </a:ln>
          </p:spPr>
        </p:sp>
        <p:sp>
          <p:nvSpPr>
            <p:cNvPr id="7177" name="直接连接符 7176"/>
            <p:cNvSpPr/>
            <p:nvPr/>
          </p:nvSpPr>
          <p:spPr>
            <a:xfrm>
              <a:off x="4248" y="2780"/>
              <a:ext cx="1475" cy="6123"/>
            </a:xfrm>
            <a:prstGeom prst="line">
              <a:avLst/>
            </a:prstGeom>
            <a:ln w="19050" cap="flat" cmpd="sng">
              <a:solidFill>
                <a:schemeClr val="tx1"/>
              </a:solidFill>
              <a:prstDash val="solid"/>
              <a:headEnd type="none" w="med" len="med"/>
              <a:tailEnd type="triangle" w="med" len="med"/>
            </a:ln>
          </p:spPr>
        </p:sp>
        <p:sp>
          <p:nvSpPr>
            <p:cNvPr id="7179" name="直接连接符 7178"/>
            <p:cNvSpPr/>
            <p:nvPr/>
          </p:nvSpPr>
          <p:spPr>
            <a:xfrm flipH="1">
              <a:off x="6063" y="5730"/>
              <a:ext cx="680" cy="680"/>
            </a:xfrm>
            <a:prstGeom prst="line">
              <a:avLst/>
            </a:prstGeom>
            <a:ln w="19050" cap="flat" cmpd="sng">
              <a:solidFill>
                <a:schemeClr val="tx1"/>
              </a:solidFill>
              <a:prstDash val="solid"/>
              <a:headEnd type="none" w="med" len="med"/>
              <a:tailEnd type="none" w="med" len="med"/>
            </a:ln>
          </p:spPr>
        </p:sp>
        <p:sp>
          <p:nvSpPr>
            <p:cNvPr id="7180" name="直接连接符 7179"/>
            <p:cNvSpPr/>
            <p:nvPr/>
          </p:nvSpPr>
          <p:spPr>
            <a:xfrm flipH="1">
              <a:off x="6175" y="5955"/>
              <a:ext cx="680" cy="680"/>
            </a:xfrm>
            <a:prstGeom prst="line">
              <a:avLst/>
            </a:prstGeom>
            <a:ln w="19050" cap="flat" cmpd="sng">
              <a:solidFill>
                <a:schemeClr val="tx1"/>
              </a:solidFill>
              <a:prstDash val="solid"/>
              <a:headEnd type="none" w="med" len="med"/>
              <a:tailEnd type="none" w="med" len="med"/>
            </a:ln>
          </p:spPr>
        </p:sp>
        <p:sp>
          <p:nvSpPr>
            <p:cNvPr id="7181" name="直接连接符 7180"/>
            <p:cNvSpPr/>
            <p:nvPr/>
          </p:nvSpPr>
          <p:spPr>
            <a:xfrm flipH="1">
              <a:off x="3910" y="5955"/>
              <a:ext cx="680" cy="680"/>
            </a:xfrm>
            <a:prstGeom prst="line">
              <a:avLst/>
            </a:prstGeom>
            <a:ln w="19050" cap="flat" cmpd="sng">
              <a:solidFill>
                <a:schemeClr val="tx1"/>
              </a:solidFill>
              <a:prstDash val="solid"/>
              <a:headEnd type="none" w="med" len="med"/>
              <a:tailEnd type="none" w="med" len="med"/>
            </a:ln>
          </p:spPr>
        </p:sp>
        <p:sp>
          <p:nvSpPr>
            <p:cNvPr id="7182" name="直接连接符 7181"/>
            <p:cNvSpPr/>
            <p:nvPr/>
          </p:nvSpPr>
          <p:spPr>
            <a:xfrm flipH="1">
              <a:off x="3795" y="5728"/>
              <a:ext cx="680" cy="680"/>
            </a:xfrm>
            <a:prstGeom prst="line">
              <a:avLst/>
            </a:prstGeom>
            <a:ln w="19050" cap="flat" cmpd="sng">
              <a:solidFill>
                <a:schemeClr val="tx1"/>
              </a:solidFill>
              <a:prstDash val="solid"/>
              <a:headEnd type="none" w="med" len="med"/>
              <a:tailEnd type="none" w="med" len="med"/>
            </a:ln>
          </p:spPr>
        </p:sp>
        <p:sp>
          <p:nvSpPr>
            <p:cNvPr id="7183" name="直接连接符 7182"/>
            <p:cNvSpPr/>
            <p:nvPr/>
          </p:nvSpPr>
          <p:spPr>
            <a:xfrm>
              <a:off x="6743" y="5730"/>
              <a:ext cx="112" cy="225"/>
            </a:xfrm>
            <a:prstGeom prst="line">
              <a:avLst/>
            </a:prstGeom>
            <a:ln w="19050" cap="flat" cmpd="sng">
              <a:solidFill>
                <a:schemeClr val="tx1"/>
              </a:solidFill>
              <a:prstDash val="solid"/>
              <a:headEnd type="none" w="med" len="med"/>
              <a:tailEnd type="none" w="med" len="med"/>
            </a:ln>
          </p:spPr>
        </p:sp>
        <p:sp>
          <p:nvSpPr>
            <p:cNvPr id="7184" name="直接连接符 7183"/>
            <p:cNvSpPr/>
            <p:nvPr/>
          </p:nvSpPr>
          <p:spPr>
            <a:xfrm>
              <a:off x="6063" y="6410"/>
              <a:ext cx="112" cy="225"/>
            </a:xfrm>
            <a:prstGeom prst="line">
              <a:avLst/>
            </a:prstGeom>
            <a:ln w="19050" cap="flat" cmpd="sng">
              <a:solidFill>
                <a:schemeClr val="tx1"/>
              </a:solidFill>
              <a:prstDash val="solid"/>
              <a:headEnd type="none" w="med" len="med"/>
              <a:tailEnd type="none" w="med" len="med"/>
            </a:ln>
          </p:spPr>
        </p:sp>
        <p:sp>
          <p:nvSpPr>
            <p:cNvPr id="7185" name="直接连接符 7184"/>
            <p:cNvSpPr/>
            <p:nvPr/>
          </p:nvSpPr>
          <p:spPr>
            <a:xfrm>
              <a:off x="4250" y="5955"/>
              <a:ext cx="113" cy="225"/>
            </a:xfrm>
            <a:prstGeom prst="line">
              <a:avLst/>
            </a:prstGeom>
            <a:ln w="19050" cap="flat" cmpd="sng">
              <a:solidFill>
                <a:schemeClr val="tx1"/>
              </a:solidFill>
              <a:prstDash val="solid"/>
              <a:headEnd type="none" w="med" len="med"/>
              <a:tailEnd type="none" w="med" len="med"/>
            </a:ln>
          </p:spPr>
        </p:sp>
        <p:sp>
          <p:nvSpPr>
            <p:cNvPr id="7186" name="直接连接符 7185"/>
            <p:cNvSpPr/>
            <p:nvPr/>
          </p:nvSpPr>
          <p:spPr>
            <a:xfrm>
              <a:off x="4478" y="5728"/>
              <a:ext cx="112" cy="225"/>
            </a:xfrm>
            <a:prstGeom prst="line">
              <a:avLst/>
            </a:prstGeom>
            <a:ln w="19050" cap="flat" cmpd="sng">
              <a:solidFill>
                <a:schemeClr val="tx1"/>
              </a:solidFill>
              <a:prstDash val="solid"/>
              <a:headEnd type="none" w="med" len="med"/>
              <a:tailEnd type="none" w="med" len="med"/>
            </a:ln>
          </p:spPr>
        </p:sp>
        <p:sp>
          <p:nvSpPr>
            <p:cNvPr id="7187" name="直接连接符 7186"/>
            <p:cNvSpPr/>
            <p:nvPr/>
          </p:nvSpPr>
          <p:spPr>
            <a:xfrm>
              <a:off x="3798" y="6408"/>
              <a:ext cx="112" cy="225"/>
            </a:xfrm>
            <a:prstGeom prst="line">
              <a:avLst/>
            </a:prstGeom>
            <a:ln w="19050" cap="flat" cmpd="sng">
              <a:solidFill>
                <a:schemeClr val="tx1"/>
              </a:solidFill>
              <a:prstDash val="solid"/>
              <a:headEnd type="none" w="med" len="med"/>
              <a:tailEnd type="none" w="med" len="med"/>
            </a:ln>
          </p:spPr>
        </p:sp>
        <p:sp>
          <p:nvSpPr>
            <p:cNvPr id="7188" name="直接连接符 7187"/>
            <p:cNvSpPr/>
            <p:nvPr/>
          </p:nvSpPr>
          <p:spPr>
            <a:xfrm>
              <a:off x="4023" y="6180"/>
              <a:ext cx="112" cy="225"/>
            </a:xfrm>
            <a:prstGeom prst="line">
              <a:avLst/>
            </a:prstGeom>
            <a:ln w="19050" cap="flat" cmpd="sng">
              <a:solidFill>
                <a:schemeClr val="tx1"/>
              </a:solidFill>
              <a:prstDash val="solid"/>
              <a:headEnd type="none" w="med" len="med"/>
              <a:tailEnd type="none" w="med" len="med"/>
            </a:ln>
          </p:spPr>
        </p:sp>
        <p:sp>
          <p:nvSpPr>
            <p:cNvPr id="7189" name="直接连接符 7188"/>
            <p:cNvSpPr/>
            <p:nvPr/>
          </p:nvSpPr>
          <p:spPr>
            <a:xfrm>
              <a:off x="6515" y="5955"/>
              <a:ext cx="113" cy="225"/>
            </a:xfrm>
            <a:prstGeom prst="line">
              <a:avLst/>
            </a:prstGeom>
            <a:ln w="19050" cap="flat" cmpd="sng">
              <a:solidFill>
                <a:schemeClr val="tx1"/>
              </a:solidFill>
              <a:prstDash val="solid"/>
              <a:headEnd type="none" w="med" len="med"/>
              <a:tailEnd type="none" w="med" len="med"/>
            </a:ln>
          </p:spPr>
        </p:sp>
        <p:sp>
          <p:nvSpPr>
            <p:cNvPr id="7190" name="直接连接符 7189"/>
            <p:cNvSpPr/>
            <p:nvPr/>
          </p:nvSpPr>
          <p:spPr>
            <a:xfrm>
              <a:off x="6290" y="6183"/>
              <a:ext cx="113" cy="225"/>
            </a:xfrm>
            <a:prstGeom prst="line">
              <a:avLst/>
            </a:prstGeom>
            <a:ln w="19050" cap="flat" cmpd="sng">
              <a:solidFill>
                <a:schemeClr val="tx1"/>
              </a:solidFill>
              <a:prstDash val="solid"/>
              <a:headEnd type="none" w="med" len="med"/>
              <a:tailEnd type="none" w="med" len="med"/>
            </a:ln>
          </p:spPr>
        </p:sp>
        <p:sp>
          <p:nvSpPr>
            <p:cNvPr id="7192" name="直接连接符 7191"/>
            <p:cNvSpPr/>
            <p:nvPr/>
          </p:nvSpPr>
          <p:spPr>
            <a:xfrm>
              <a:off x="165" y="5843"/>
              <a:ext cx="455" cy="452"/>
            </a:xfrm>
            <a:prstGeom prst="line">
              <a:avLst/>
            </a:prstGeom>
            <a:ln w="19050" cap="flat" cmpd="sng">
              <a:solidFill>
                <a:schemeClr val="tx1"/>
              </a:solidFill>
              <a:prstDash val="solid"/>
              <a:headEnd type="none" w="med" len="med"/>
              <a:tailEnd type="none" w="med" len="med"/>
            </a:ln>
          </p:spPr>
        </p:sp>
        <p:sp>
          <p:nvSpPr>
            <p:cNvPr id="7194" name="直接连接符 7193"/>
            <p:cNvSpPr/>
            <p:nvPr/>
          </p:nvSpPr>
          <p:spPr>
            <a:xfrm>
              <a:off x="393" y="6068"/>
              <a:ext cx="3742" cy="0"/>
            </a:xfrm>
            <a:prstGeom prst="line">
              <a:avLst/>
            </a:prstGeom>
            <a:ln w="19050" cap="flat" cmpd="sng">
              <a:solidFill>
                <a:schemeClr val="tx1"/>
              </a:solidFill>
              <a:prstDash val="solid"/>
              <a:headEnd type="none" w="med" len="med"/>
              <a:tailEnd type="triangle" w="med" len="med"/>
            </a:ln>
          </p:spPr>
        </p:sp>
        <p:sp>
          <p:nvSpPr>
            <p:cNvPr id="7195" name="直接连接符 7194"/>
            <p:cNvSpPr/>
            <p:nvPr/>
          </p:nvSpPr>
          <p:spPr>
            <a:xfrm flipV="1">
              <a:off x="4248" y="6295"/>
              <a:ext cx="0" cy="2608"/>
            </a:xfrm>
            <a:prstGeom prst="line">
              <a:avLst/>
            </a:prstGeom>
            <a:ln w="19050" cap="flat" cmpd="sng">
              <a:solidFill>
                <a:schemeClr val="tx1"/>
              </a:solidFill>
              <a:prstDash val="solid"/>
              <a:headEnd type="none" w="med" len="med"/>
              <a:tailEnd type="none" w="med" len="med"/>
            </a:ln>
          </p:spPr>
        </p:sp>
        <p:sp>
          <p:nvSpPr>
            <p:cNvPr id="7196" name="直接连接符 7195"/>
            <p:cNvSpPr/>
            <p:nvPr/>
          </p:nvSpPr>
          <p:spPr>
            <a:xfrm flipV="1">
              <a:off x="4248" y="965"/>
              <a:ext cx="0" cy="4990"/>
            </a:xfrm>
            <a:prstGeom prst="line">
              <a:avLst/>
            </a:prstGeom>
            <a:ln w="19050" cap="flat" cmpd="sng">
              <a:solidFill>
                <a:schemeClr val="tx1"/>
              </a:solidFill>
              <a:prstDash val="solid"/>
              <a:headEnd type="none" w="med" len="med"/>
              <a:tailEnd type="none" w="med" len="med"/>
            </a:ln>
          </p:spPr>
        </p:sp>
        <p:sp>
          <p:nvSpPr>
            <p:cNvPr id="7197" name="直接连接符 7196"/>
            <p:cNvSpPr/>
            <p:nvPr/>
          </p:nvSpPr>
          <p:spPr>
            <a:xfrm>
              <a:off x="4475" y="6068"/>
              <a:ext cx="1928" cy="0"/>
            </a:xfrm>
            <a:prstGeom prst="line">
              <a:avLst/>
            </a:prstGeom>
            <a:ln w="19050" cap="flat" cmpd="sng">
              <a:solidFill>
                <a:schemeClr val="tx1"/>
              </a:solidFill>
              <a:prstDash val="solid"/>
              <a:headEnd type="none" w="med" len="med"/>
              <a:tailEnd type="none" w="med" len="med"/>
            </a:ln>
          </p:spPr>
        </p:sp>
        <p:sp>
          <p:nvSpPr>
            <p:cNvPr id="7198" name="直接连接符 7197"/>
            <p:cNvSpPr/>
            <p:nvPr/>
          </p:nvSpPr>
          <p:spPr>
            <a:xfrm>
              <a:off x="7763" y="5163"/>
              <a:ext cx="0" cy="1812"/>
            </a:xfrm>
            <a:prstGeom prst="line">
              <a:avLst/>
            </a:prstGeom>
            <a:ln w="28575" cap="flat" cmpd="sng">
              <a:solidFill>
                <a:schemeClr val="tx1"/>
              </a:solidFill>
              <a:prstDash val="solid"/>
              <a:headEnd type="none" w="med" len="med"/>
              <a:tailEnd type="none" w="med" len="med"/>
            </a:ln>
          </p:spPr>
        </p:sp>
        <p:sp>
          <p:nvSpPr>
            <p:cNvPr id="7199" name="直接连接符 7198"/>
            <p:cNvSpPr/>
            <p:nvPr/>
          </p:nvSpPr>
          <p:spPr>
            <a:xfrm flipV="1">
              <a:off x="7763" y="5048"/>
              <a:ext cx="227" cy="340"/>
            </a:xfrm>
            <a:prstGeom prst="line">
              <a:avLst/>
            </a:prstGeom>
            <a:ln w="9525" cap="flat" cmpd="sng">
              <a:solidFill>
                <a:schemeClr val="tx1"/>
              </a:solidFill>
              <a:prstDash val="solid"/>
              <a:headEnd type="none" w="med" len="med"/>
              <a:tailEnd type="none" w="med" len="med"/>
            </a:ln>
          </p:spPr>
        </p:sp>
        <p:sp>
          <p:nvSpPr>
            <p:cNvPr id="7200" name="直接连接符 7199"/>
            <p:cNvSpPr/>
            <p:nvPr/>
          </p:nvSpPr>
          <p:spPr>
            <a:xfrm flipV="1">
              <a:off x="7763" y="5503"/>
              <a:ext cx="227" cy="340"/>
            </a:xfrm>
            <a:prstGeom prst="line">
              <a:avLst/>
            </a:prstGeom>
            <a:ln w="9525" cap="flat" cmpd="sng">
              <a:solidFill>
                <a:schemeClr val="tx1"/>
              </a:solidFill>
              <a:prstDash val="solid"/>
              <a:headEnd type="none" w="med" len="med"/>
              <a:tailEnd type="none" w="med" len="med"/>
            </a:ln>
          </p:spPr>
        </p:sp>
        <p:sp>
          <p:nvSpPr>
            <p:cNvPr id="7201" name="直接连接符 7200"/>
            <p:cNvSpPr/>
            <p:nvPr/>
          </p:nvSpPr>
          <p:spPr>
            <a:xfrm flipV="1">
              <a:off x="7763" y="5955"/>
              <a:ext cx="227" cy="340"/>
            </a:xfrm>
            <a:prstGeom prst="line">
              <a:avLst/>
            </a:prstGeom>
            <a:ln w="9525" cap="flat" cmpd="sng">
              <a:solidFill>
                <a:schemeClr val="tx1"/>
              </a:solidFill>
              <a:prstDash val="solid"/>
              <a:headEnd type="none" w="med" len="med"/>
              <a:tailEnd type="none" w="med" len="med"/>
            </a:ln>
          </p:spPr>
        </p:sp>
        <p:sp>
          <p:nvSpPr>
            <p:cNvPr id="7202" name="直接连接符 7201"/>
            <p:cNvSpPr/>
            <p:nvPr/>
          </p:nvSpPr>
          <p:spPr>
            <a:xfrm flipV="1">
              <a:off x="7763" y="6410"/>
              <a:ext cx="227" cy="340"/>
            </a:xfrm>
            <a:prstGeom prst="line">
              <a:avLst/>
            </a:prstGeom>
            <a:ln w="9525" cap="flat" cmpd="sng">
              <a:solidFill>
                <a:schemeClr val="tx1"/>
              </a:solidFill>
              <a:prstDash val="solid"/>
              <a:headEnd type="none" w="med" len="med"/>
              <a:tailEnd type="none" w="med" len="med"/>
            </a:ln>
          </p:spPr>
        </p:sp>
        <p:sp>
          <p:nvSpPr>
            <p:cNvPr id="7203" name="直接连接符 7202"/>
            <p:cNvSpPr/>
            <p:nvPr/>
          </p:nvSpPr>
          <p:spPr>
            <a:xfrm>
              <a:off x="3568" y="3915"/>
              <a:ext cx="1700" cy="0"/>
            </a:xfrm>
            <a:prstGeom prst="line">
              <a:avLst/>
            </a:prstGeom>
            <a:ln w="28575" cap="flat" cmpd="sng">
              <a:solidFill>
                <a:schemeClr val="tx1"/>
              </a:solidFill>
              <a:prstDash val="solid"/>
              <a:headEnd type="none" w="med" len="med"/>
              <a:tailEnd type="none" w="med" len="med"/>
            </a:ln>
          </p:spPr>
        </p:sp>
        <p:sp>
          <p:nvSpPr>
            <p:cNvPr id="7204" name="直接连接符 7203"/>
            <p:cNvSpPr/>
            <p:nvPr/>
          </p:nvSpPr>
          <p:spPr>
            <a:xfrm flipV="1">
              <a:off x="4588" y="3575"/>
              <a:ext cx="227" cy="340"/>
            </a:xfrm>
            <a:prstGeom prst="line">
              <a:avLst/>
            </a:prstGeom>
            <a:ln w="9525" cap="flat" cmpd="sng">
              <a:solidFill>
                <a:schemeClr val="tx1"/>
              </a:solidFill>
              <a:prstDash val="solid"/>
              <a:headEnd type="none" w="med" len="med"/>
              <a:tailEnd type="none" w="med" len="med"/>
            </a:ln>
          </p:spPr>
        </p:sp>
        <p:sp>
          <p:nvSpPr>
            <p:cNvPr id="7205" name="直接连接符 7204"/>
            <p:cNvSpPr/>
            <p:nvPr/>
          </p:nvSpPr>
          <p:spPr>
            <a:xfrm flipV="1">
              <a:off x="3795" y="3575"/>
              <a:ext cx="228" cy="340"/>
            </a:xfrm>
            <a:prstGeom prst="line">
              <a:avLst/>
            </a:prstGeom>
            <a:ln w="9525" cap="flat" cmpd="sng">
              <a:solidFill>
                <a:schemeClr val="tx1"/>
              </a:solidFill>
              <a:prstDash val="solid"/>
              <a:headEnd type="none" w="med" len="med"/>
              <a:tailEnd type="none" w="med" len="med"/>
            </a:ln>
          </p:spPr>
        </p:sp>
        <p:sp>
          <p:nvSpPr>
            <p:cNvPr id="7206" name="直接连接符 7205"/>
            <p:cNvSpPr/>
            <p:nvPr/>
          </p:nvSpPr>
          <p:spPr>
            <a:xfrm flipV="1">
              <a:off x="4135" y="3575"/>
              <a:ext cx="228" cy="340"/>
            </a:xfrm>
            <a:prstGeom prst="line">
              <a:avLst/>
            </a:prstGeom>
            <a:ln w="9525" cap="flat" cmpd="sng">
              <a:solidFill>
                <a:schemeClr val="tx1"/>
              </a:solidFill>
              <a:prstDash val="solid"/>
              <a:headEnd type="none" w="med" len="med"/>
              <a:tailEnd type="none" w="med" len="med"/>
            </a:ln>
          </p:spPr>
        </p:sp>
        <p:sp>
          <p:nvSpPr>
            <p:cNvPr id="7207" name="直接连接符 7206"/>
            <p:cNvSpPr/>
            <p:nvPr/>
          </p:nvSpPr>
          <p:spPr>
            <a:xfrm flipV="1">
              <a:off x="5043" y="3575"/>
              <a:ext cx="227" cy="340"/>
            </a:xfrm>
            <a:prstGeom prst="line">
              <a:avLst/>
            </a:prstGeom>
            <a:ln w="9525" cap="flat" cmpd="sng">
              <a:solidFill>
                <a:schemeClr val="tx1"/>
              </a:solidFill>
              <a:prstDash val="solid"/>
              <a:headEnd type="none" w="med" len="med"/>
              <a:tailEnd type="none" w="med" len="med"/>
            </a:ln>
          </p:spPr>
        </p:sp>
        <p:sp>
          <p:nvSpPr>
            <p:cNvPr id="7209" name="直接连接符 7208"/>
            <p:cNvSpPr/>
            <p:nvPr/>
          </p:nvSpPr>
          <p:spPr>
            <a:xfrm>
              <a:off x="3568" y="4480"/>
              <a:ext cx="1700" cy="0"/>
            </a:xfrm>
            <a:prstGeom prst="line">
              <a:avLst/>
            </a:prstGeom>
            <a:ln w="28575" cap="flat" cmpd="sng">
              <a:solidFill>
                <a:schemeClr val="tx1"/>
              </a:solidFill>
              <a:prstDash val="dash"/>
              <a:headEnd type="none" w="med" len="med"/>
              <a:tailEnd type="none" w="med" len="med"/>
            </a:ln>
          </p:spPr>
        </p:sp>
        <p:sp>
          <p:nvSpPr>
            <p:cNvPr id="7210" name="直接连接符 7209"/>
            <p:cNvSpPr/>
            <p:nvPr/>
          </p:nvSpPr>
          <p:spPr>
            <a:xfrm flipH="1">
              <a:off x="165" y="5843"/>
              <a:ext cx="455" cy="452"/>
            </a:xfrm>
            <a:prstGeom prst="line">
              <a:avLst/>
            </a:prstGeom>
            <a:ln w="19050" cap="flat" cmpd="sng">
              <a:solidFill>
                <a:schemeClr val="tx1"/>
              </a:solidFill>
              <a:prstDash val="solid"/>
              <a:headEnd type="none" w="med" len="med"/>
              <a:tailEnd type="none" w="med" len="med"/>
            </a:ln>
          </p:spPr>
        </p:sp>
        <p:sp>
          <p:nvSpPr>
            <p:cNvPr id="7211" name="直接连接符 7210"/>
            <p:cNvSpPr/>
            <p:nvPr/>
          </p:nvSpPr>
          <p:spPr>
            <a:xfrm flipV="1">
              <a:off x="4248" y="960"/>
              <a:ext cx="4392" cy="5"/>
            </a:xfrm>
            <a:prstGeom prst="line">
              <a:avLst/>
            </a:prstGeom>
            <a:ln w="9525" cap="flat" cmpd="sng">
              <a:solidFill>
                <a:schemeClr val="tx1"/>
              </a:solidFill>
              <a:prstDash val="solid"/>
              <a:headEnd type="none" w="med" len="med"/>
              <a:tailEnd type="none" w="med" len="med"/>
            </a:ln>
          </p:spPr>
        </p:sp>
        <p:sp>
          <p:nvSpPr>
            <p:cNvPr id="7212" name="直接连接符 7211"/>
            <p:cNvSpPr/>
            <p:nvPr/>
          </p:nvSpPr>
          <p:spPr>
            <a:xfrm flipV="1">
              <a:off x="4248" y="2760"/>
              <a:ext cx="4392" cy="20"/>
            </a:xfrm>
            <a:prstGeom prst="line">
              <a:avLst/>
            </a:prstGeom>
            <a:ln w="9525" cap="flat" cmpd="sng">
              <a:solidFill>
                <a:schemeClr val="tx1"/>
              </a:solidFill>
              <a:prstDash val="solid"/>
              <a:headEnd type="none" w="med" len="med"/>
              <a:tailEnd type="none" w="med" len="med"/>
            </a:ln>
          </p:spPr>
        </p:sp>
        <p:sp>
          <p:nvSpPr>
            <p:cNvPr id="7213" name="直接连接符 7212"/>
            <p:cNvSpPr/>
            <p:nvPr/>
          </p:nvSpPr>
          <p:spPr>
            <a:xfrm>
              <a:off x="8400" y="960"/>
              <a:ext cx="0" cy="1815"/>
            </a:xfrm>
            <a:prstGeom prst="line">
              <a:avLst/>
            </a:prstGeom>
            <a:ln w="9525" cap="flat" cmpd="sng">
              <a:solidFill>
                <a:schemeClr val="tx1"/>
              </a:solidFill>
              <a:prstDash val="solid"/>
              <a:headEnd type="triangle" w="med" len="med"/>
              <a:tailEnd type="triangle" w="med" len="med"/>
            </a:ln>
          </p:spPr>
        </p:sp>
        <p:sp>
          <p:nvSpPr>
            <p:cNvPr id="7214" name="直接连接符 7213"/>
            <p:cNvSpPr/>
            <p:nvPr/>
          </p:nvSpPr>
          <p:spPr>
            <a:xfrm>
              <a:off x="8400" y="2780"/>
              <a:ext cx="0" cy="6123"/>
            </a:xfrm>
            <a:prstGeom prst="line">
              <a:avLst/>
            </a:prstGeom>
            <a:ln w="9525" cap="flat" cmpd="sng">
              <a:solidFill>
                <a:schemeClr val="tx1"/>
              </a:solidFill>
              <a:prstDash val="solid"/>
              <a:headEnd type="triangle" w="med" len="med"/>
              <a:tailEnd type="triangle" w="med" len="med"/>
            </a:ln>
          </p:spPr>
        </p:sp>
        <p:sp>
          <p:nvSpPr>
            <p:cNvPr id="7215" name="直接连接符 7214"/>
            <p:cNvSpPr/>
            <p:nvPr/>
          </p:nvSpPr>
          <p:spPr>
            <a:xfrm>
              <a:off x="2775" y="3915"/>
              <a:ext cx="565" cy="0"/>
            </a:xfrm>
            <a:prstGeom prst="line">
              <a:avLst/>
            </a:prstGeom>
            <a:ln w="9525" cap="flat" cmpd="sng">
              <a:solidFill>
                <a:schemeClr val="tx1"/>
              </a:solidFill>
              <a:prstDash val="solid"/>
              <a:headEnd type="none" w="med" len="med"/>
              <a:tailEnd type="none" w="med" len="med"/>
            </a:ln>
          </p:spPr>
        </p:sp>
        <p:sp>
          <p:nvSpPr>
            <p:cNvPr id="7216" name="直接连接符 7215"/>
            <p:cNvSpPr/>
            <p:nvPr/>
          </p:nvSpPr>
          <p:spPr>
            <a:xfrm>
              <a:off x="2775" y="4480"/>
              <a:ext cx="565" cy="0"/>
            </a:xfrm>
            <a:prstGeom prst="line">
              <a:avLst/>
            </a:prstGeom>
            <a:ln w="9525" cap="flat" cmpd="sng">
              <a:solidFill>
                <a:schemeClr val="tx1"/>
              </a:solidFill>
              <a:prstDash val="solid"/>
              <a:headEnd type="none" w="med" len="med"/>
              <a:tailEnd type="none" w="med" len="med"/>
            </a:ln>
          </p:spPr>
        </p:sp>
        <p:sp>
          <p:nvSpPr>
            <p:cNvPr id="7217" name="直接连接符 7216"/>
            <p:cNvSpPr/>
            <p:nvPr/>
          </p:nvSpPr>
          <p:spPr>
            <a:xfrm>
              <a:off x="3000" y="3460"/>
              <a:ext cx="0" cy="455"/>
            </a:xfrm>
            <a:prstGeom prst="line">
              <a:avLst/>
            </a:prstGeom>
            <a:ln w="9525" cap="flat" cmpd="sng">
              <a:solidFill>
                <a:schemeClr val="tx1"/>
              </a:solidFill>
              <a:prstDash val="solid"/>
              <a:headEnd type="none" w="med" len="med"/>
              <a:tailEnd type="triangle" w="med" len="med"/>
            </a:ln>
          </p:spPr>
        </p:sp>
        <p:sp>
          <p:nvSpPr>
            <p:cNvPr id="7218" name="直接连接符 7217"/>
            <p:cNvSpPr/>
            <p:nvPr/>
          </p:nvSpPr>
          <p:spPr>
            <a:xfrm>
              <a:off x="3000" y="4480"/>
              <a:ext cx="0" cy="455"/>
            </a:xfrm>
            <a:prstGeom prst="line">
              <a:avLst/>
            </a:prstGeom>
            <a:ln w="9525" cap="flat" cmpd="sng">
              <a:solidFill>
                <a:schemeClr val="tx1"/>
              </a:solidFill>
              <a:prstDash val="solid"/>
              <a:headEnd type="triangle" w="med" len="med"/>
              <a:tailEnd type="none" w="med" len="med"/>
            </a:ln>
          </p:spPr>
        </p:sp>
        <p:sp>
          <p:nvSpPr>
            <p:cNvPr id="7219" name="直接连接符 7218"/>
            <p:cNvSpPr/>
            <p:nvPr/>
          </p:nvSpPr>
          <p:spPr>
            <a:xfrm flipH="1" flipV="1">
              <a:off x="2888" y="2668"/>
              <a:ext cx="1475" cy="792"/>
            </a:xfrm>
            <a:prstGeom prst="line">
              <a:avLst/>
            </a:prstGeom>
            <a:ln w="6350" cap="flat" cmpd="sng">
              <a:solidFill>
                <a:schemeClr val="tx1"/>
              </a:solidFill>
              <a:prstDash val="solid"/>
              <a:headEnd type="arrow" w="med" len="med"/>
              <a:tailEnd type="none" w="med" len="med"/>
            </a:ln>
          </p:spPr>
        </p:sp>
        <p:sp>
          <p:nvSpPr>
            <p:cNvPr id="7220" name="文本框 7219"/>
            <p:cNvSpPr txBox="1"/>
            <p:nvPr/>
          </p:nvSpPr>
          <p:spPr>
            <a:xfrm>
              <a:off x="155" y="6143"/>
              <a:ext cx="565" cy="577"/>
            </a:xfrm>
            <a:prstGeom prst="rect">
              <a:avLst/>
            </a:prstGeom>
            <a:noFill/>
            <a:ln w="9525">
              <a:noFill/>
            </a:ln>
          </p:spPr>
          <p:txBody>
            <a:bodyPr>
              <a:spAutoFit/>
            </a:bodyPr>
            <a:p>
              <a:pPr>
                <a:spcBef>
                  <a:spcPct val="50000"/>
                </a:spcBef>
              </a:pPr>
              <a:r>
                <a:rPr lang="en-US" altLang="zh-CN" b="1" i="1">
                  <a:latin typeface="Arial" panose="020B0604020202020204" pitchFamily="34" charset="0"/>
                </a:rPr>
                <a:t>S</a:t>
              </a:r>
              <a:endParaRPr lang="en-US" altLang="zh-CN" b="1" i="1">
                <a:latin typeface="Arial" panose="020B0604020202020204" pitchFamily="34" charset="0"/>
              </a:endParaRPr>
            </a:p>
          </p:txBody>
        </p:sp>
        <p:sp>
          <p:nvSpPr>
            <p:cNvPr id="7221" name="文本框 7220"/>
            <p:cNvSpPr txBox="1"/>
            <p:nvPr/>
          </p:nvSpPr>
          <p:spPr>
            <a:xfrm>
              <a:off x="1980" y="9698"/>
              <a:ext cx="568" cy="577"/>
            </a:xfrm>
            <a:prstGeom prst="rect">
              <a:avLst/>
            </a:prstGeom>
            <a:noFill/>
            <a:ln w="9525">
              <a:noFill/>
            </a:ln>
          </p:spPr>
          <p:txBody>
            <a:bodyPr>
              <a:spAutoFit/>
            </a:bodyPr>
            <a:p>
              <a:pPr>
                <a:spcBef>
                  <a:spcPct val="50000"/>
                </a:spcBef>
              </a:pPr>
              <a:r>
                <a:rPr lang="en-US" altLang="zh-CN" b="1" i="1">
                  <a:latin typeface="Arial" panose="020B0604020202020204" pitchFamily="34" charset="0"/>
                </a:rPr>
                <a:t>E</a:t>
              </a:r>
              <a:endParaRPr lang="en-US" altLang="zh-CN" b="1" i="1">
                <a:latin typeface="Arial" panose="020B0604020202020204" pitchFamily="34" charset="0"/>
              </a:endParaRPr>
            </a:p>
          </p:txBody>
        </p:sp>
        <p:sp>
          <p:nvSpPr>
            <p:cNvPr id="7222" name="文本框 7221"/>
            <p:cNvSpPr txBox="1"/>
            <p:nvPr/>
          </p:nvSpPr>
          <p:spPr>
            <a:xfrm>
              <a:off x="3340" y="6410"/>
              <a:ext cx="795" cy="578"/>
            </a:xfrm>
            <a:prstGeom prst="rect">
              <a:avLst/>
            </a:prstGeom>
            <a:noFill/>
            <a:ln w="9525">
              <a:noFill/>
            </a:ln>
          </p:spPr>
          <p:txBody>
            <a:bodyPr>
              <a:spAutoFit/>
            </a:bodyPr>
            <a:p>
              <a:pPr>
                <a:spcBef>
                  <a:spcPct val="50000"/>
                </a:spcBef>
              </a:pPr>
              <a:r>
                <a:rPr lang="en-US" altLang="zh-CN" b="1" i="1">
                  <a:latin typeface="Arial" panose="020B0604020202020204" pitchFamily="34" charset="0"/>
                </a:rPr>
                <a:t>G</a:t>
              </a:r>
              <a:r>
                <a:rPr lang="en-US" altLang="zh-CN" b="1" i="1" baseline="-25000">
                  <a:latin typeface="Arial" panose="020B0604020202020204" pitchFamily="34" charset="0"/>
                </a:rPr>
                <a:t>1</a:t>
              </a:r>
              <a:endParaRPr lang="en-US" altLang="zh-CN" b="1" i="1">
                <a:latin typeface="Arial" panose="020B0604020202020204" pitchFamily="34" charset="0"/>
              </a:endParaRPr>
            </a:p>
          </p:txBody>
        </p:sp>
        <p:sp>
          <p:nvSpPr>
            <p:cNvPr id="7223" name="文本框 7222"/>
            <p:cNvSpPr txBox="1"/>
            <p:nvPr/>
          </p:nvSpPr>
          <p:spPr>
            <a:xfrm>
              <a:off x="5610" y="6480"/>
              <a:ext cx="908" cy="578"/>
            </a:xfrm>
            <a:prstGeom prst="rect">
              <a:avLst/>
            </a:prstGeom>
            <a:noFill/>
            <a:ln w="9525">
              <a:noFill/>
            </a:ln>
          </p:spPr>
          <p:txBody>
            <a:bodyPr>
              <a:spAutoFit/>
            </a:bodyPr>
            <a:p>
              <a:pPr>
                <a:spcBef>
                  <a:spcPct val="50000"/>
                </a:spcBef>
              </a:pPr>
              <a:r>
                <a:rPr lang="en-US" altLang="zh-CN" b="1" i="1">
                  <a:latin typeface="Arial" panose="020B0604020202020204" pitchFamily="34" charset="0"/>
                </a:rPr>
                <a:t>G</a:t>
              </a:r>
              <a:r>
                <a:rPr lang="en-US" altLang="zh-CN" b="1" i="1" baseline="-25000">
                  <a:latin typeface="Arial" panose="020B0604020202020204" pitchFamily="34" charset="0"/>
                </a:rPr>
                <a:t>2</a:t>
              </a:r>
              <a:endParaRPr lang="en-US" altLang="zh-CN" b="1" i="1">
                <a:latin typeface="Arial" panose="020B0604020202020204" pitchFamily="34" charset="0"/>
              </a:endParaRPr>
            </a:p>
          </p:txBody>
        </p:sp>
        <p:sp>
          <p:nvSpPr>
            <p:cNvPr id="7224" name="直接连接符 7223"/>
            <p:cNvSpPr/>
            <p:nvPr/>
          </p:nvSpPr>
          <p:spPr>
            <a:xfrm>
              <a:off x="6743" y="6068"/>
              <a:ext cx="1020" cy="0"/>
            </a:xfrm>
            <a:prstGeom prst="line">
              <a:avLst/>
            </a:prstGeom>
            <a:ln w="19050" cap="flat" cmpd="sng">
              <a:solidFill>
                <a:schemeClr val="tx1"/>
              </a:solidFill>
              <a:prstDash val="solid"/>
              <a:headEnd type="none" w="med" len="med"/>
              <a:tailEnd type="none" w="med" len="med"/>
            </a:ln>
          </p:spPr>
        </p:sp>
        <p:sp>
          <p:nvSpPr>
            <p:cNvPr id="7225" name="文本框 7224"/>
            <p:cNvSpPr txBox="1"/>
            <p:nvPr/>
          </p:nvSpPr>
          <p:spPr>
            <a:xfrm>
              <a:off x="7538" y="4440"/>
              <a:ext cx="1020"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endParaRPr lang="en-US" altLang="zh-CN" sz="2000" b="1" i="1">
                <a:latin typeface="Arial" panose="020B0604020202020204" pitchFamily="34" charset="0"/>
              </a:endParaRPr>
            </a:p>
          </p:txBody>
        </p:sp>
        <p:sp>
          <p:nvSpPr>
            <p:cNvPr id="7226" name="文本框 7225"/>
            <p:cNvSpPr txBox="1"/>
            <p:nvPr/>
          </p:nvSpPr>
          <p:spPr>
            <a:xfrm>
              <a:off x="5273" y="3585"/>
              <a:ext cx="1020"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1</a:t>
              </a:r>
              <a:endParaRPr lang="en-US" altLang="zh-CN" sz="2000" b="1" i="1">
                <a:latin typeface="Arial" panose="020B0604020202020204" pitchFamily="34" charset="0"/>
              </a:endParaRPr>
            </a:p>
          </p:txBody>
        </p:sp>
        <p:sp>
          <p:nvSpPr>
            <p:cNvPr id="7227" name="文本框 7226"/>
            <p:cNvSpPr txBox="1"/>
            <p:nvPr/>
          </p:nvSpPr>
          <p:spPr>
            <a:xfrm>
              <a:off x="5270" y="4255"/>
              <a:ext cx="908" cy="625"/>
            </a:xfrm>
            <a:prstGeom prst="rect">
              <a:avLst/>
            </a:prstGeom>
            <a:noFill/>
            <a:ln w="9525">
              <a:noFill/>
            </a:ln>
          </p:spPr>
          <p:txBody>
            <a:bodyPr>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r>
                <a:rPr lang="en-US" altLang="zh-CN" sz="2000" b="1" i="1">
                  <a:latin typeface="Arial" panose="020B0604020202020204" pitchFamily="34" charset="0"/>
                  <a:cs typeface="Arial" panose="020B0604020202020204" pitchFamily="34" charset="0"/>
                </a:rPr>
                <a:t>'</a:t>
              </a:r>
              <a:endParaRPr lang="en-US" altLang="zh-CN" sz="2000" b="1" i="1">
                <a:latin typeface="Arial" panose="020B0604020202020204" pitchFamily="34" charset="0"/>
                <a:ea typeface="Arial" panose="020B0604020202020204" pitchFamily="34" charset="0"/>
              </a:endParaRPr>
            </a:p>
          </p:txBody>
        </p:sp>
        <p:sp>
          <p:nvSpPr>
            <p:cNvPr id="7228" name="文本框 7227"/>
            <p:cNvSpPr txBox="1"/>
            <p:nvPr/>
          </p:nvSpPr>
          <p:spPr>
            <a:xfrm>
              <a:off x="2320" y="2328"/>
              <a:ext cx="565" cy="625"/>
            </a:xfrm>
            <a:prstGeom prst="rect">
              <a:avLst/>
            </a:prstGeom>
            <a:noFill/>
            <a:ln w="9525">
              <a:noFill/>
            </a:ln>
          </p:spPr>
          <p:txBody>
            <a:bodyPr>
              <a:spAutoFit/>
            </a:bodyPr>
            <a:p>
              <a:pPr>
                <a:spcBef>
                  <a:spcPct val="50000"/>
                </a:spcBef>
              </a:pPr>
              <a:r>
                <a:rPr lang="el-GR" altLang="zh-CN" sz="2000" b="1" i="1" dirty="0">
                  <a:latin typeface="Arial" panose="020B0604020202020204" pitchFamily="34" charset="0"/>
                  <a:cs typeface="Arial" panose="020B0604020202020204" pitchFamily="34" charset="0"/>
                </a:rPr>
                <a:t>θ</a:t>
              </a:r>
              <a:endParaRPr lang="el-GR" altLang="zh-CN" sz="2000" b="1" i="1" dirty="0">
                <a:latin typeface="Arial" panose="020B0604020202020204" pitchFamily="34" charset="0"/>
                <a:ea typeface="Arial" panose="020B0604020202020204" pitchFamily="34" charset="0"/>
              </a:endParaRPr>
            </a:p>
          </p:txBody>
        </p:sp>
        <p:sp>
          <p:nvSpPr>
            <p:cNvPr id="7229" name="文本框 7228"/>
            <p:cNvSpPr txBox="1"/>
            <p:nvPr/>
          </p:nvSpPr>
          <p:spPr>
            <a:xfrm>
              <a:off x="2663" y="3915"/>
              <a:ext cx="565" cy="578"/>
            </a:xfrm>
            <a:prstGeom prst="rect">
              <a:avLst/>
            </a:prstGeom>
            <a:noFill/>
            <a:ln w="9525">
              <a:noFill/>
            </a:ln>
          </p:spPr>
          <p:txBody>
            <a:bodyPr>
              <a:spAutoFit/>
            </a:bodyPr>
            <a:p>
              <a:pPr>
                <a:spcBef>
                  <a:spcPct val="50000"/>
                </a:spcBef>
              </a:pPr>
              <a:r>
                <a:rPr lang="en-US" altLang="zh-CN" b="1" i="1">
                  <a:latin typeface="Arial" panose="020B0604020202020204" pitchFamily="34" charset="0"/>
                </a:rPr>
                <a:t>d</a:t>
              </a:r>
              <a:endParaRPr lang="en-US" altLang="zh-CN" b="1" i="1">
                <a:latin typeface="Arial" panose="020B0604020202020204" pitchFamily="34" charset="0"/>
              </a:endParaRPr>
            </a:p>
          </p:txBody>
        </p:sp>
        <p:sp>
          <p:nvSpPr>
            <p:cNvPr id="7230" name="文本框 7229"/>
            <p:cNvSpPr txBox="1"/>
            <p:nvPr/>
          </p:nvSpPr>
          <p:spPr>
            <a:xfrm>
              <a:off x="7680" y="1420"/>
              <a:ext cx="908" cy="578"/>
            </a:xfrm>
            <a:prstGeom prst="rect">
              <a:avLst/>
            </a:prstGeom>
            <a:noFill/>
            <a:ln w="9525">
              <a:noFill/>
            </a:ln>
          </p:spPr>
          <p:txBody>
            <a:bodyPr>
              <a:spAutoFit/>
            </a:bodyPr>
            <a:p>
              <a:pPr>
                <a:spcBef>
                  <a:spcPct val="50000"/>
                </a:spcBef>
              </a:pPr>
              <a:r>
                <a:rPr lang="en-US" altLang="zh-CN" b="1" i="1">
                  <a:latin typeface="Arial" panose="020B0604020202020204" pitchFamily="34" charset="0"/>
                </a:rPr>
                <a:t>2d</a:t>
              </a:r>
              <a:endParaRPr lang="en-US" altLang="zh-CN" b="1" i="1">
                <a:latin typeface="Arial" panose="020B0604020202020204" pitchFamily="34" charset="0"/>
              </a:endParaRPr>
            </a:p>
          </p:txBody>
        </p:sp>
        <p:sp>
          <p:nvSpPr>
            <p:cNvPr id="7231" name="文本框 7230"/>
            <p:cNvSpPr txBox="1"/>
            <p:nvPr/>
          </p:nvSpPr>
          <p:spPr>
            <a:xfrm>
              <a:off x="8400" y="5038"/>
              <a:ext cx="453" cy="577"/>
            </a:xfrm>
            <a:prstGeom prst="rect">
              <a:avLst/>
            </a:prstGeom>
            <a:noFill/>
            <a:ln w="9525">
              <a:noFill/>
            </a:ln>
          </p:spPr>
          <p:txBody>
            <a:bodyPr>
              <a:spAutoFit/>
            </a:bodyPr>
            <a:p>
              <a:pPr>
                <a:spcBef>
                  <a:spcPct val="50000"/>
                </a:spcBef>
              </a:pPr>
              <a:r>
                <a:rPr lang="en-US" altLang="zh-CN" b="1" i="1">
                  <a:latin typeface="Arial" panose="020B0604020202020204" pitchFamily="34" charset="0"/>
                </a:rPr>
                <a:t>L</a:t>
              </a:r>
              <a:endParaRPr lang="en-US" altLang="zh-CN" b="1" i="1">
                <a:latin typeface="Arial" panose="020B0604020202020204" pitchFamily="34" charset="0"/>
              </a:endParaRPr>
            </a:p>
          </p:txBody>
        </p:sp>
        <p:sp>
          <p:nvSpPr>
            <p:cNvPr id="7232" name="文本框 7231"/>
            <p:cNvSpPr txBox="1"/>
            <p:nvPr/>
          </p:nvSpPr>
          <p:spPr>
            <a:xfrm>
              <a:off x="3795" y="8790"/>
              <a:ext cx="680" cy="578"/>
            </a:xfrm>
            <a:prstGeom prst="rect">
              <a:avLst/>
            </a:prstGeom>
            <a:noFill/>
            <a:ln w="9525">
              <a:noFill/>
            </a:ln>
          </p:spPr>
          <p:txBody>
            <a:bodyPr>
              <a:spAutoFit/>
            </a:bodyPr>
            <a:p>
              <a:pPr>
                <a:spcBef>
                  <a:spcPct val="50000"/>
                </a:spcBef>
              </a:pPr>
              <a:r>
                <a:rPr lang="en-US" altLang="zh-CN" b="1" i="1">
                  <a:latin typeface="Arial" panose="020B0604020202020204" pitchFamily="34" charset="0"/>
                </a:rPr>
                <a:t>O</a:t>
              </a:r>
              <a:endParaRPr lang="en-US" altLang="zh-CN" b="1" i="1">
                <a:latin typeface="Arial" panose="020B0604020202020204" pitchFamily="34" charset="0"/>
              </a:endParaRPr>
            </a:p>
          </p:txBody>
        </p:sp>
        <p:sp>
          <p:nvSpPr>
            <p:cNvPr id="7233" name="文本框 7232"/>
            <p:cNvSpPr txBox="1"/>
            <p:nvPr/>
          </p:nvSpPr>
          <p:spPr>
            <a:xfrm>
              <a:off x="4588" y="8440"/>
              <a:ext cx="795" cy="578"/>
            </a:xfrm>
            <a:prstGeom prst="rect">
              <a:avLst/>
            </a:prstGeom>
            <a:noFill/>
            <a:ln w="9525">
              <a:noFill/>
            </a:ln>
          </p:spPr>
          <p:txBody>
            <a:bodyPr>
              <a:spAutoFit/>
            </a:bodyPr>
            <a:p>
              <a:pPr>
                <a:spcBef>
                  <a:spcPct val="50000"/>
                </a:spcBef>
              </a:pPr>
              <a:r>
                <a:rPr lang="en-US" altLang="zh-CN" b="1" i="1">
                  <a:latin typeface="Arial" panose="020B0604020202020204" pitchFamily="34" charset="0"/>
                </a:rPr>
                <a:t>R</a:t>
              </a:r>
              <a:endParaRPr lang="en-US" altLang="zh-CN" b="1" i="1">
                <a:latin typeface="Arial" panose="020B0604020202020204" pitchFamily="34" charset="0"/>
              </a:endParaRPr>
            </a:p>
          </p:txBody>
        </p:sp>
        <p:sp>
          <p:nvSpPr>
            <p:cNvPr id="7234" name="文本框 7233"/>
            <p:cNvSpPr txBox="1"/>
            <p:nvPr/>
          </p:nvSpPr>
          <p:spPr>
            <a:xfrm>
              <a:off x="5723" y="8450"/>
              <a:ext cx="680" cy="578"/>
            </a:xfrm>
            <a:prstGeom prst="rect">
              <a:avLst/>
            </a:prstGeom>
            <a:noFill/>
            <a:ln w="9525">
              <a:noFill/>
            </a:ln>
          </p:spPr>
          <p:txBody>
            <a:bodyPr>
              <a:spAutoFit/>
            </a:bodyPr>
            <a:p>
              <a:pPr>
                <a:spcBef>
                  <a:spcPct val="50000"/>
                </a:spcBef>
              </a:pPr>
              <a:r>
                <a:rPr lang="en-US" altLang="zh-CN" b="1" i="1">
                  <a:latin typeface="Arial" panose="020B0604020202020204" pitchFamily="34" charset="0"/>
                </a:rPr>
                <a:t>A</a:t>
              </a:r>
              <a:endParaRPr lang="en-US" altLang="zh-CN" b="1" i="1">
                <a:latin typeface="Arial" panose="020B0604020202020204" pitchFamily="34" charset="0"/>
              </a:endParaRPr>
            </a:p>
          </p:txBody>
        </p:sp>
        <p:sp>
          <p:nvSpPr>
            <p:cNvPr id="7258" name="文本框 7257"/>
            <p:cNvSpPr txBox="1"/>
            <p:nvPr/>
          </p:nvSpPr>
          <p:spPr>
            <a:xfrm>
              <a:off x="3913" y="410"/>
              <a:ext cx="792" cy="578"/>
            </a:xfrm>
            <a:prstGeom prst="rect">
              <a:avLst/>
            </a:prstGeom>
            <a:noFill/>
            <a:ln w="9525">
              <a:noFill/>
            </a:ln>
          </p:spPr>
          <p:txBody>
            <a:bodyPr>
              <a:spAutoFit/>
            </a:bodyPr>
            <a:p>
              <a:pPr>
                <a:spcBef>
                  <a:spcPct val="50000"/>
                </a:spcBef>
              </a:pPr>
              <a:r>
                <a:rPr lang="en-US" altLang="zh-CN" b="1" i="1">
                  <a:latin typeface="Arial" panose="020B0604020202020204" pitchFamily="34" charset="0"/>
                </a:rPr>
                <a:t>S</a:t>
              </a:r>
              <a:r>
                <a:rPr lang="en-US" altLang="zh-CN" b="1" i="1" baseline="-25000">
                  <a:latin typeface="Arial" panose="020B0604020202020204" pitchFamily="34" charset="0"/>
                </a:rPr>
                <a:t>1</a:t>
              </a:r>
              <a:endParaRPr lang="en-US" altLang="zh-CN" b="1" i="1">
                <a:latin typeface="Arial" panose="020B0604020202020204" pitchFamily="34" charset="0"/>
              </a:endParaRPr>
            </a:p>
          </p:txBody>
        </p:sp>
        <p:sp>
          <p:nvSpPr>
            <p:cNvPr id="7259" name="文本框 7258"/>
            <p:cNvSpPr txBox="1"/>
            <p:nvPr/>
          </p:nvSpPr>
          <p:spPr>
            <a:xfrm>
              <a:off x="3570" y="2338"/>
              <a:ext cx="795" cy="577"/>
            </a:xfrm>
            <a:prstGeom prst="rect">
              <a:avLst/>
            </a:prstGeom>
            <a:noFill/>
            <a:ln w="9525">
              <a:noFill/>
            </a:ln>
          </p:spPr>
          <p:txBody>
            <a:bodyPr>
              <a:spAutoFit/>
            </a:bodyPr>
            <a:p>
              <a:pPr>
                <a:spcBef>
                  <a:spcPct val="50000"/>
                </a:spcBef>
              </a:pPr>
              <a:r>
                <a:rPr lang="en-US" altLang="zh-CN" b="1" i="1">
                  <a:latin typeface="Arial" panose="020B0604020202020204" pitchFamily="34" charset="0"/>
                </a:rPr>
                <a:t>S</a:t>
              </a:r>
              <a:r>
                <a:rPr lang="en-US" altLang="zh-CN" b="1" i="1" baseline="-25000">
                  <a:latin typeface="Arial" panose="020B0604020202020204" pitchFamily="34" charset="0"/>
                </a:rPr>
                <a:t>2</a:t>
              </a:r>
              <a:endParaRPr lang="en-US" altLang="zh-CN" b="1" i="1">
                <a:latin typeface="Arial" panose="020B0604020202020204" pitchFamily="34" charset="0"/>
              </a:endParaRPr>
            </a:p>
          </p:txBody>
        </p:sp>
      </p:grpSp>
      <p:graphicFrame>
        <p:nvGraphicFramePr>
          <p:cNvPr id="734211" name="Object 6"/>
          <p:cNvGraphicFramePr/>
          <p:nvPr/>
        </p:nvGraphicFramePr>
        <p:xfrm>
          <a:off x="4832033" y="5857240"/>
          <a:ext cx="4379595" cy="443865"/>
        </p:xfrm>
        <a:graphic>
          <a:graphicData uri="http://schemas.openxmlformats.org/presentationml/2006/ole">
            <mc:AlternateContent xmlns:mc="http://schemas.openxmlformats.org/markup-compatibility/2006">
              <mc:Choice xmlns:v="urn:schemas-microsoft-com:vml" Requires="v">
                <p:oleObj spid="_x0000_s3" name="" r:id="rId9" imgW="1777365" imgH="215900" progId="Equation.3">
                  <p:embed/>
                </p:oleObj>
              </mc:Choice>
              <mc:Fallback>
                <p:oleObj name="" r:id="rId9" imgW="1777365" imgH="215900" progId="Equation.3">
                  <p:embed/>
                  <p:pic>
                    <p:nvPicPr>
                      <p:cNvPr id="0" name="图片 3077"/>
                      <p:cNvPicPr/>
                      <p:nvPr/>
                    </p:nvPicPr>
                    <p:blipFill>
                      <a:blip r:embed="rId10"/>
                      <a:stretch>
                        <a:fillRect/>
                      </a:stretch>
                    </p:blipFill>
                    <p:spPr>
                      <a:xfrm>
                        <a:off x="4832033" y="5857240"/>
                        <a:ext cx="4379595" cy="443865"/>
                      </a:xfrm>
                      <a:prstGeom prst="rect">
                        <a:avLst/>
                      </a:prstGeom>
                      <a:noFill/>
                      <a:ln w="38100">
                        <a:noFill/>
                        <a:miter/>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242"/>
                                        </p:tgtEl>
                                        <p:attrNameLst>
                                          <p:attrName>style.visibility</p:attrName>
                                        </p:attrNameLst>
                                      </p:cBhvr>
                                      <p:to>
                                        <p:strVal val="visible"/>
                                      </p:to>
                                    </p:set>
                                    <p:anim calcmode="lin" valueType="num">
                                      <p:cBhvr additive="base">
                                        <p:cTn id="7" dur="500" fill="hold"/>
                                        <p:tgtEl>
                                          <p:spTgt spid="7242"/>
                                        </p:tgtEl>
                                        <p:attrNameLst>
                                          <p:attrName>ppt_x</p:attrName>
                                        </p:attrNameLst>
                                      </p:cBhvr>
                                      <p:tavLst>
                                        <p:tav tm="0">
                                          <p:val>
                                            <p:strVal val="1+#ppt_w/2"/>
                                          </p:val>
                                        </p:tav>
                                        <p:tav tm="100000">
                                          <p:val>
                                            <p:strVal val="#ppt_x"/>
                                          </p:val>
                                        </p:tav>
                                      </p:tavLst>
                                    </p:anim>
                                    <p:anim calcmode="lin" valueType="num">
                                      <p:cBhvr additive="base">
                                        <p:cTn id="8" dur="500" fill="hold"/>
                                        <p:tgtEl>
                                          <p:spTgt spid="72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7240"/>
                                        </p:tgtEl>
                                        <p:attrNameLst>
                                          <p:attrName>style.visibility</p:attrName>
                                        </p:attrNameLst>
                                      </p:cBhvr>
                                      <p:to>
                                        <p:strVal val="visible"/>
                                      </p:to>
                                    </p:set>
                                    <p:animEffect transition="in" filter="diamond(in)">
                                      <p:cBhvr>
                                        <p:cTn id="13" dur="1000"/>
                                        <p:tgtEl>
                                          <p:spTgt spid="724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247"/>
                                        </p:tgtEl>
                                        <p:attrNameLst>
                                          <p:attrName>style.visibility</p:attrName>
                                        </p:attrNameLst>
                                      </p:cBhvr>
                                      <p:to>
                                        <p:strVal val="visible"/>
                                      </p:to>
                                    </p:set>
                                    <p:animEffect transition="in" filter="checkerboard(across)">
                                      <p:cBhvr>
                                        <p:cTn id="18" dur="500"/>
                                        <p:tgtEl>
                                          <p:spTgt spid="724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7243"/>
                                        </p:tgtEl>
                                        <p:attrNameLst>
                                          <p:attrName>style.visibility</p:attrName>
                                        </p:attrNameLst>
                                      </p:cBhvr>
                                      <p:to>
                                        <p:strVal val="visible"/>
                                      </p:to>
                                    </p:set>
                                    <p:animEffect transition="in" filter="diamond(in)">
                                      <p:cBhvr>
                                        <p:cTn id="23" dur="1000"/>
                                        <p:tgtEl>
                                          <p:spTgt spid="724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7250"/>
                                        </p:tgtEl>
                                        <p:attrNameLst>
                                          <p:attrName>style.visibility</p:attrName>
                                        </p:attrNameLst>
                                      </p:cBhvr>
                                      <p:to>
                                        <p:strVal val="visible"/>
                                      </p:to>
                                    </p:set>
                                    <p:animEffect transition="in" filter="wedge">
                                      <p:cBhvr>
                                        <p:cTn id="28" dur="1000"/>
                                        <p:tgtEl>
                                          <p:spTgt spid="7250"/>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7248"/>
                                        </p:tgtEl>
                                        <p:attrNameLst>
                                          <p:attrName>style.visibility</p:attrName>
                                        </p:attrNameLst>
                                      </p:cBhvr>
                                      <p:to>
                                        <p:strVal val="visible"/>
                                      </p:to>
                                    </p:set>
                                    <p:animEffect transition="in" filter="wedge">
                                      <p:cBhvr>
                                        <p:cTn id="31" dur="1000"/>
                                        <p:tgtEl>
                                          <p:spTgt spid="7248"/>
                                        </p:tgtEl>
                                      </p:cBhvr>
                                    </p:animEffect>
                                  </p:childTnLst>
                                </p:cTn>
                              </p:par>
                              <p:par>
                                <p:cTn id="32" presetID="20" presetClass="entr" presetSubtype="0" fill="hold" nodeType="withEffect">
                                  <p:stCondLst>
                                    <p:cond delay="0"/>
                                  </p:stCondLst>
                                  <p:childTnLst>
                                    <p:set>
                                      <p:cBhvr>
                                        <p:cTn id="33" dur="1" fill="hold">
                                          <p:stCondLst>
                                            <p:cond delay="0"/>
                                          </p:stCondLst>
                                        </p:cTn>
                                        <p:tgtEl>
                                          <p:spTgt spid="7249"/>
                                        </p:tgtEl>
                                        <p:attrNameLst>
                                          <p:attrName>style.visibility</p:attrName>
                                        </p:attrNameLst>
                                      </p:cBhvr>
                                      <p:to>
                                        <p:strVal val="visible"/>
                                      </p:to>
                                    </p:set>
                                    <p:animEffect transition="in" filter="wedge">
                                      <p:cBhvr>
                                        <p:cTn id="34" dur="1000"/>
                                        <p:tgtEl>
                                          <p:spTgt spid="7249"/>
                                        </p:tgtEl>
                                      </p:cBhvr>
                                    </p:animEffect>
                                  </p:childTnLst>
                                </p:cTn>
                              </p:par>
                              <p:par>
                                <p:cTn id="35" presetID="20" presetClass="entr" presetSubtype="0" fill="hold" nodeType="withEffect">
                                  <p:stCondLst>
                                    <p:cond delay="0"/>
                                  </p:stCondLst>
                                  <p:childTnLst>
                                    <p:set>
                                      <p:cBhvr>
                                        <p:cTn id="36" dur="1" fill="hold">
                                          <p:stCondLst>
                                            <p:cond delay="0"/>
                                          </p:stCondLst>
                                        </p:cTn>
                                        <p:tgtEl>
                                          <p:spTgt spid="7253"/>
                                        </p:tgtEl>
                                        <p:attrNameLst>
                                          <p:attrName>style.visibility</p:attrName>
                                        </p:attrNameLst>
                                      </p:cBhvr>
                                      <p:to>
                                        <p:strVal val="visible"/>
                                      </p:to>
                                    </p:set>
                                    <p:animEffect transition="in" filter="wedge">
                                      <p:cBhvr>
                                        <p:cTn id="37" dur="1000"/>
                                        <p:tgtEl>
                                          <p:spTgt spid="7253"/>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7256"/>
                                        </p:tgtEl>
                                        <p:attrNameLst>
                                          <p:attrName>style.visibility</p:attrName>
                                        </p:attrNameLst>
                                      </p:cBhvr>
                                      <p:to>
                                        <p:strVal val="visible"/>
                                      </p:to>
                                    </p:set>
                                    <p:animEffect transition="in" filter="wedge">
                                      <p:cBhvr>
                                        <p:cTn id="40" dur="1000"/>
                                        <p:tgtEl>
                                          <p:spTgt spid="7256"/>
                                        </p:tgtEl>
                                      </p:cBhvr>
                                    </p:animEffect>
                                  </p:childTnLst>
                                </p:cTn>
                              </p:par>
                              <p:par>
                                <p:cTn id="41" presetID="20" presetClass="entr" presetSubtype="0" fill="hold" grpId="0" nodeType="withEffect">
                                  <p:stCondLst>
                                    <p:cond delay="0"/>
                                  </p:stCondLst>
                                  <p:childTnLst>
                                    <p:set>
                                      <p:cBhvr>
                                        <p:cTn id="42" dur="1" fill="hold">
                                          <p:stCondLst>
                                            <p:cond delay="0"/>
                                          </p:stCondLst>
                                        </p:cTn>
                                        <p:tgtEl>
                                          <p:spTgt spid="7257"/>
                                        </p:tgtEl>
                                        <p:attrNameLst>
                                          <p:attrName>style.visibility</p:attrName>
                                        </p:attrNameLst>
                                      </p:cBhvr>
                                      <p:to>
                                        <p:strVal val="visible"/>
                                      </p:to>
                                    </p:set>
                                    <p:animEffect transition="in" filter="wedge">
                                      <p:cBhvr>
                                        <p:cTn id="43" dur="1000"/>
                                        <p:tgtEl>
                                          <p:spTgt spid="725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73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2" grpId="0"/>
      <p:bldP spid="7247" grpId="0"/>
      <p:bldP spid="7248" grpId="0"/>
      <p:bldP spid="7256" grpId="0"/>
      <p:bldP spid="725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367643" name="Picture 27" descr="等倾干涉"/>
          <p:cNvPicPr>
            <a:picLocks noChangeAspect="1"/>
          </p:cNvPicPr>
          <p:nvPr/>
        </p:nvPicPr>
        <p:blipFill>
          <a:blip r:embed="rId1"/>
          <a:stretch>
            <a:fillRect/>
          </a:stretch>
        </p:blipFill>
        <p:spPr>
          <a:xfrm>
            <a:off x="3545205" y="5038090"/>
            <a:ext cx="4977765" cy="1773555"/>
          </a:xfrm>
          <a:prstGeom prst="rect">
            <a:avLst/>
          </a:prstGeom>
          <a:noFill/>
          <a:ln w="9525">
            <a:noFill/>
          </a:ln>
        </p:spPr>
      </p:pic>
      <p:sp>
        <p:nvSpPr>
          <p:cNvPr id="17411" name="文本占位符 17410"/>
          <p:cNvSpPr>
            <a:spLocks noGrp="1"/>
          </p:cNvSpPr>
          <p:nvPr/>
        </p:nvSpPr>
        <p:spPr>
          <a:xfrm>
            <a:off x="3441700" y="963295"/>
            <a:ext cx="5687695" cy="377952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90000"/>
              </a:lnSpc>
              <a:buClr>
                <a:schemeClr val="tx1"/>
              </a:buClr>
              <a:buSzTx/>
              <a:buFontTx/>
              <a:buBlip>
                <a:blip r:embed="rId2"/>
              </a:buBlip>
            </a:pPr>
            <a:r>
              <a:rPr lang="zh-CN" altLang="en-US" sz="2400" b="1" dirty="0"/>
              <a:t>若中心处（   </a:t>
            </a:r>
            <a:r>
              <a:rPr lang="en-US" altLang="zh-CN" sz="2400">
                <a:cs typeface="Arial" panose="020B0604020202020204" pitchFamily="34" charset="0"/>
              </a:rPr>
              <a:t>=0</a:t>
            </a:r>
            <a:r>
              <a:rPr lang="zh-CN" altLang="en-US" sz="2400" b="1" dirty="0">
                <a:cs typeface="Arial" panose="020B0604020202020204" pitchFamily="34" charset="0"/>
              </a:rPr>
              <a:t>）为明条纹，</a:t>
            </a:r>
            <a:endParaRPr lang="zh-CN" altLang="en-US" b="1" dirty="0">
              <a:cs typeface="Arial" panose="020B0604020202020204" pitchFamily="34" charset="0"/>
            </a:endParaRPr>
          </a:p>
          <a:p>
            <a:pPr>
              <a:lnSpc>
                <a:spcPct val="90000"/>
              </a:lnSpc>
              <a:buClr>
                <a:schemeClr val="tx1"/>
              </a:buClr>
              <a:buSzTx/>
              <a:buFontTx/>
              <a:buNone/>
            </a:pPr>
            <a:r>
              <a:rPr lang="zh-CN" altLang="en-US" sz="2000" b="1" dirty="0">
                <a:cs typeface="Arial" panose="020B0604020202020204" pitchFamily="34" charset="0"/>
              </a:rPr>
              <a:t>则：</a:t>
            </a:r>
            <a:endParaRPr lang="zh-CN" altLang="en-US" sz="2000" b="1" dirty="0">
              <a:cs typeface="Arial" panose="020B0604020202020204" pitchFamily="34" charset="0"/>
            </a:endParaRPr>
          </a:p>
          <a:p>
            <a:pPr>
              <a:lnSpc>
                <a:spcPct val="90000"/>
              </a:lnSpc>
              <a:buClr>
                <a:schemeClr val="tx1"/>
              </a:buClr>
              <a:buSzTx/>
              <a:buFontTx/>
              <a:buBlip>
                <a:blip r:embed="rId2"/>
              </a:buBlip>
            </a:pPr>
            <a:r>
              <a:rPr lang="zh-CN" altLang="el-GR" sz="2000" b="1" dirty="0">
                <a:cs typeface="Arial" panose="020B0604020202020204" pitchFamily="34" charset="0"/>
              </a:rPr>
              <a:t>若改变光程差，使中心仍为明条纹，</a:t>
            </a:r>
            <a:endParaRPr lang="zh-CN" altLang="en-US" sz="2000" b="1">
              <a:cs typeface="Arial" panose="020B0604020202020204" pitchFamily="34" charset="0"/>
            </a:endParaRPr>
          </a:p>
          <a:p>
            <a:pPr>
              <a:lnSpc>
                <a:spcPct val="90000"/>
              </a:lnSpc>
              <a:buClr>
                <a:schemeClr val="tx1"/>
              </a:buClr>
              <a:buSzTx/>
              <a:buFontTx/>
              <a:buNone/>
            </a:pPr>
            <a:r>
              <a:rPr lang="zh-CN" altLang="el-GR" sz="2000" b="1" dirty="0">
                <a:cs typeface="Arial" panose="020B0604020202020204" pitchFamily="34" charset="0"/>
              </a:rPr>
              <a:t>则：</a:t>
            </a:r>
            <a:endParaRPr lang="zh-CN" altLang="en-US" sz="2000" b="1" dirty="0">
              <a:cs typeface="Arial" panose="020B0604020202020204" pitchFamily="34" charset="0"/>
            </a:endParaRPr>
          </a:p>
          <a:p>
            <a:pPr>
              <a:lnSpc>
                <a:spcPct val="90000"/>
              </a:lnSpc>
              <a:buClr>
                <a:schemeClr val="tx1"/>
              </a:buClr>
              <a:buSzTx/>
              <a:buFontTx/>
              <a:buNone/>
            </a:pPr>
            <a:r>
              <a:rPr lang="zh-CN" altLang="el-GR" sz="2000" b="1" dirty="0">
                <a:cs typeface="Arial" panose="020B0604020202020204" pitchFamily="34" charset="0"/>
              </a:rPr>
              <a:t>那么</a:t>
            </a:r>
            <a:r>
              <a:rPr lang="zh-CN" altLang="en-US" sz="2000" b="1" dirty="0">
                <a:cs typeface="Arial" panose="020B0604020202020204" pitchFamily="34" charset="0"/>
              </a:rPr>
              <a:t>可得</a:t>
            </a:r>
            <a:r>
              <a:rPr lang="zh-CN" altLang="el-GR" sz="2000" b="1">
                <a:cs typeface="Arial" panose="020B0604020202020204" pitchFamily="34" charset="0"/>
              </a:rPr>
              <a:t>：</a:t>
            </a:r>
            <a:endParaRPr lang="zh-CN" altLang="el-GR" sz="2000" b="1">
              <a:cs typeface="Arial" panose="020B0604020202020204" pitchFamily="34" charset="0"/>
            </a:endParaRPr>
          </a:p>
          <a:p>
            <a:pPr>
              <a:lnSpc>
                <a:spcPct val="90000"/>
              </a:lnSpc>
              <a:buClr>
                <a:schemeClr val="tx1"/>
              </a:buClr>
              <a:buSzTx/>
              <a:buFontTx/>
              <a:buNone/>
            </a:pPr>
            <a:endParaRPr lang="zh-CN" altLang="en-US" sz="2000" b="1">
              <a:cs typeface="Arial" panose="020B0604020202020204" pitchFamily="34" charset="0"/>
            </a:endParaRPr>
          </a:p>
          <a:p>
            <a:pPr>
              <a:lnSpc>
                <a:spcPct val="90000"/>
              </a:lnSpc>
              <a:buClr>
                <a:schemeClr val="tx1"/>
              </a:buClr>
              <a:buSzTx/>
              <a:buFontTx/>
              <a:buNone/>
            </a:pPr>
            <a:endParaRPr lang="zh-CN" altLang="en-US" sz="2000" b="1">
              <a:cs typeface="Arial" panose="020B0604020202020204" pitchFamily="34" charset="0"/>
            </a:endParaRPr>
          </a:p>
          <a:p>
            <a:pPr>
              <a:lnSpc>
                <a:spcPct val="90000"/>
              </a:lnSpc>
              <a:buClr>
                <a:schemeClr val="tx1"/>
              </a:buClr>
              <a:buSzTx/>
              <a:buFontTx/>
              <a:buNone/>
            </a:pPr>
            <a:endParaRPr lang="zh-CN" altLang="en-US" sz="2000">
              <a:cs typeface="Arial" panose="020B0604020202020204" pitchFamily="34" charset="0"/>
            </a:endParaRPr>
          </a:p>
          <a:p>
            <a:pPr>
              <a:lnSpc>
                <a:spcPct val="90000"/>
              </a:lnSpc>
              <a:buClr>
                <a:schemeClr val="tx1"/>
              </a:buClr>
              <a:buSzTx/>
              <a:buFontTx/>
              <a:buNone/>
            </a:pPr>
            <a:endParaRPr lang="zh-CN" altLang="en-US" sz="2000">
              <a:cs typeface="Arial" panose="020B0604020202020204" pitchFamily="34" charset="0"/>
            </a:endParaRPr>
          </a:p>
          <a:p>
            <a:pPr>
              <a:lnSpc>
                <a:spcPct val="90000"/>
              </a:lnSpc>
              <a:buClr>
                <a:schemeClr val="tx1"/>
              </a:buClr>
              <a:buSzTx/>
              <a:buFontTx/>
              <a:buNone/>
            </a:pPr>
            <a:endParaRPr lang="zh-CN" altLang="en-US" sz="2000">
              <a:cs typeface="Arial" panose="020B0604020202020204" pitchFamily="34" charset="0"/>
            </a:endParaRPr>
          </a:p>
          <a:p>
            <a:pPr>
              <a:lnSpc>
                <a:spcPct val="90000"/>
              </a:lnSpc>
              <a:buClr>
                <a:schemeClr val="tx1"/>
              </a:buClr>
              <a:buSzTx/>
              <a:buFontTx/>
              <a:buNone/>
            </a:pPr>
            <a:r>
              <a:rPr lang="zh-CN" altLang="en-US" sz="2000" b="1" dirty="0">
                <a:solidFill>
                  <a:srgbClr val="FF0000"/>
                </a:solidFill>
                <a:cs typeface="Arial" panose="020B0604020202020204" pitchFamily="34" charset="0"/>
              </a:rPr>
              <a:t>由此可见</a:t>
            </a:r>
            <a:r>
              <a:rPr lang="en-US" altLang="zh-CN" sz="2000" b="1" dirty="0">
                <a:solidFill>
                  <a:srgbClr val="FF0000"/>
                </a:solidFill>
                <a:cs typeface="Arial" panose="020B0604020202020204" pitchFamily="34" charset="0"/>
              </a:rPr>
              <a:t>:</a:t>
            </a:r>
            <a:r>
              <a:rPr lang="zh-CN" altLang="en-US" sz="2000" b="1" dirty="0">
                <a:cs typeface="Arial" panose="020B0604020202020204" pitchFamily="34" charset="0"/>
              </a:rPr>
              <a:t>只要测出干涉仪中</a:t>
            </a:r>
            <a:r>
              <a:rPr lang="en-US" altLang="zh-CN" sz="2000" b="1" i="1">
                <a:cs typeface="Arial" panose="020B0604020202020204" pitchFamily="34" charset="0"/>
              </a:rPr>
              <a:t>M</a:t>
            </a:r>
            <a:r>
              <a:rPr lang="en-US" altLang="zh-CN" sz="2000" b="1" i="1" baseline="-25000">
                <a:cs typeface="Arial" panose="020B0604020202020204" pitchFamily="34" charset="0"/>
              </a:rPr>
              <a:t>1</a:t>
            </a:r>
            <a:r>
              <a:rPr lang="zh-CN" altLang="en-US" sz="2000" b="1" dirty="0">
                <a:cs typeface="Arial" panose="020B0604020202020204" pitchFamily="34" charset="0"/>
              </a:rPr>
              <a:t>移动的距离</a:t>
            </a:r>
            <a:r>
              <a:rPr lang="en-US" altLang="zh-CN" sz="2000" b="1">
                <a:cs typeface="Arial" panose="020B0604020202020204" pitchFamily="34" charset="0"/>
              </a:rPr>
              <a:t>∆</a:t>
            </a:r>
            <a:r>
              <a:rPr lang="en-US" altLang="zh-CN" sz="2000" b="1" i="1">
                <a:cs typeface="Arial" panose="020B0604020202020204" pitchFamily="34" charset="0"/>
              </a:rPr>
              <a:t>d</a:t>
            </a:r>
            <a:r>
              <a:rPr lang="en-US" altLang="zh-CN" sz="2000" b="1" dirty="0">
                <a:cs typeface="Arial" panose="020B0604020202020204" pitchFamily="34" charset="0"/>
              </a:rPr>
              <a:t>,</a:t>
            </a:r>
            <a:r>
              <a:rPr lang="zh-CN" altLang="en-US" sz="2000" b="1" dirty="0">
                <a:cs typeface="Arial" panose="020B0604020202020204" pitchFamily="34" charset="0"/>
              </a:rPr>
              <a:t>并数出相应的“吞吐”环数</a:t>
            </a:r>
            <a:r>
              <a:rPr lang="en-US" altLang="zh-CN" sz="2000" b="1">
                <a:cs typeface="Arial" panose="020B0604020202020204" pitchFamily="34" charset="0"/>
              </a:rPr>
              <a:t>∆</a:t>
            </a:r>
            <a:r>
              <a:rPr lang="en-US" altLang="zh-CN" sz="2000" b="1" i="1">
                <a:cs typeface="Arial" panose="020B0604020202020204" pitchFamily="34" charset="0"/>
              </a:rPr>
              <a:t>k</a:t>
            </a:r>
            <a:r>
              <a:rPr lang="en-US" altLang="zh-CN" sz="2000" b="1" dirty="0">
                <a:cs typeface="Arial" panose="020B0604020202020204" pitchFamily="34" charset="0"/>
              </a:rPr>
              <a:t>,</a:t>
            </a:r>
            <a:r>
              <a:rPr lang="zh-CN" altLang="en-US" sz="2000" b="1" dirty="0">
                <a:cs typeface="Arial" panose="020B0604020202020204" pitchFamily="34" charset="0"/>
              </a:rPr>
              <a:t>就可求出</a:t>
            </a:r>
            <a:r>
              <a:rPr lang="el-GR" altLang="zh-CN" sz="2000" b="1" i="1">
                <a:cs typeface="Arial" panose="020B0604020202020204" pitchFamily="34" charset="0"/>
              </a:rPr>
              <a:t>λ</a:t>
            </a:r>
            <a:r>
              <a:rPr lang="en-US" altLang="zh-CN" sz="2000" b="1" i="1">
                <a:cs typeface="Arial" panose="020B0604020202020204" pitchFamily="34" charset="0"/>
              </a:rPr>
              <a:t>.</a:t>
            </a:r>
            <a:endParaRPr lang="en-US" altLang="zh-CN" sz="2000" b="1" i="1">
              <a:ea typeface="Arial" panose="020B0604020202020204" pitchFamily="34" charset="0"/>
              <a:cs typeface="Arial" panose="020B0604020202020204" pitchFamily="34" charset="0"/>
            </a:endParaRPr>
          </a:p>
        </p:txBody>
      </p:sp>
      <p:graphicFrame>
        <p:nvGraphicFramePr>
          <p:cNvPr id="17412" name="对象 17411"/>
          <p:cNvGraphicFramePr/>
          <p:nvPr/>
        </p:nvGraphicFramePr>
        <p:xfrm>
          <a:off x="4064000" y="1282700"/>
          <a:ext cx="1590040" cy="488315"/>
        </p:xfrm>
        <a:graphic>
          <a:graphicData uri="http://schemas.openxmlformats.org/presentationml/2006/ole">
            <mc:AlternateContent xmlns:mc="http://schemas.openxmlformats.org/markup-compatibility/2006">
              <mc:Choice xmlns:v="urn:schemas-microsoft-com:vml" Requires="v">
                <p:oleObj spid="_x0000_s3081" name="" r:id="rId3" imgW="609600" imgH="215900" progId="Equation.3">
                  <p:embed/>
                </p:oleObj>
              </mc:Choice>
              <mc:Fallback>
                <p:oleObj name="" r:id="rId3" imgW="609600" imgH="215900" progId="Equation.3">
                  <p:embed/>
                  <p:pic>
                    <p:nvPicPr>
                      <p:cNvPr id="0" name="图片 3080"/>
                      <p:cNvPicPr/>
                      <p:nvPr/>
                    </p:nvPicPr>
                    <p:blipFill>
                      <a:blip r:embed="rId4"/>
                      <a:stretch>
                        <a:fillRect/>
                      </a:stretch>
                    </p:blipFill>
                    <p:spPr>
                      <a:xfrm>
                        <a:off x="4064000" y="1282700"/>
                        <a:ext cx="1590040" cy="488315"/>
                      </a:xfrm>
                      <a:prstGeom prst="rect">
                        <a:avLst/>
                      </a:prstGeom>
                      <a:noFill/>
                      <a:ln w="38100">
                        <a:miter/>
                      </a:ln>
                    </p:spPr>
                  </p:pic>
                </p:oleObj>
              </mc:Fallback>
            </mc:AlternateContent>
          </a:graphicData>
        </a:graphic>
      </p:graphicFrame>
      <p:graphicFrame>
        <p:nvGraphicFramePr>
          <p:cNvPr id="17415" name="对象 17414"/>
          <p:cNvGraphicFramePr/>
          <p:nvPr/>
        </p:nvGraphicFramePr>
        <p:xfrm>
          <a:off x="4064000" y="1970405"/>
          <a:ext cx="1905635" cy="499110"/>
        </p:xfrm>
        <a:graphic>
          <a:graphicData uri="http://schemas.openxmlformats.org/presentationml/2006/ole">
            <mc:AlternateContent xmlns:mc="http://schemas.openxmlformats.org/markup-compatibility/2006">
              <mc:Choice xmlns:v="urn:schemas-microsoft-com:vml" Requires="v">
                <p:oleObj spid="_x0000_s3086" name="" r:id="rId5" imgW="647700" imgH="215900" progId="Equation.3">
                  <p:embed/>
                </p:oleObj>
              </mc:Choice>
              <mc:Fallback>
                <p:oleObj name="" r:id="rId5" imgW="647700" imgH="215900" progId="Equation.3">
                  <p:embed/>
                  <p:pic>
                    <p:nvPicPr>
                      <p:cNvPr id="0" name="图片 3085"/>
                      <p:cNvPicPr/>
                      <p:nvPr/>
                    </p:nvPicPr>
                    <p:blipFill>
                      <a:blip r:embed="rId6"/>
                      <a:stretch>
                        <a:fillRect/>
                      </a:stretch>
                    </p:blipFill>
                    <p:spPr>
                      <a:xfrm>
                        <a:off x="4064000" y="1970405"/>
                        <a:ext cx="1905635" cy="499110"/>
                      </a:xfrm>
                      <a:prstGeom prst="rect">
                        <a:avLst/>
                      </a:prstGeom>
                      <a:noFill/>
                      <a:ln w="38100">
                        <a:miter/>
                      </a:ln>
                    </p:spPr>
                  </p:pic>
                </p:oleObj>
              </mc:Fallback>
            </mc:AlternateContent>
          </a:graphicData>
        </a:graphic>
      </p:graphicFrame>
      <p:graphicFrame>
        <p:nvGraphicFramePr>
          <p:cNvPr id="17418" name="对象 17417"/>
          <p:cNvGraphicFramePr/>
          <p:nvPr/>
        </p:nvGraphicFramePr>
        <p:xfrm>
          <a:off x="3616960" y="2883535"/>
          <a:ext cx="3395345" cy="1362075"/>
        </p:xfrm>
        <a:graphic>
          <a:graphicData uri="http://schemas.openxmlformats.org/presentationml/2006/ole">
            <mc:AlternateContent xmlns:mc="http://schemas.openxmlformats.org/markup-compatibility/2006">
              <mc:Choice xmlns:v="urn:schemas-microsoft-com:vml" Requires="v">
                <p:oleObj spid="_x0000_s3" name="" r:id="rId7" imgW="1384300" imgH="634365" progId="Equation.3">
                  <p:embed/>
                </p:oleObj>
              </mc:Choice>
              <mc:Fallback>
                <p:oleObj name="" r:id="rId7" imgW="1384300" imgH="634365" progId="Equation.3">
                  <p:embed/>
                  <p:pic>
                    <p:nvPicPr>
                      <p:cNvPr id="0" name="图片 3095"/>
                      <p:cNvPicPr/>
                      <p:nvPr/>
                    </p:nvPicPr>
                    <p:blipFill>
                      <a:blip r:embed="rId8"/>
                      <a:stretch>
                        <a:fillRect/>
                      </a:stretch>
                    </p:blipFill>
                    <p:spPr>
                      <a:xfrm>
                        <a:off x="3616960" y="2883535"/>
                        <a:ext cx="3395345" cy="1362075"/>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355273" y="955040"/>
          <a:ext cx="298450" cy="414655"/>
        </p:xfrm>
        <a:graphic>
          <a:graphicData uri="http://schemas.openxmlformats.org/presentationml/2006/ole">
            <mc:AlternateContent xmlns:mc="http://schemas.openxmlformats.org/markup-compatibility/2006">
              <mc:Choice xmlns:v="urn:schemas-microsoft-com:vml" Requires="v">
                <p:oleObj spid="_x0000_s2049" name="" r:id="rId9" imgW="127000" imgH="177165" progId="Equation.KSEE3">
                  <p:embed/>
                </p:oleObj>
              </mc:Choice>
              <mc:Fallback>
                <p:oleObj name="" r:id="rId9" imgW="127000" imgH="177165" progId="Equation.KSEE3">
                  <p:embed/>
                  <p:pic>
                    <p:nvPicPr>
                      <p:cNvPr id="0" name="图片 2048"/>
                      <p:cNvPicPr/>
                      <p:nvPr/>
                    </p:nvPicPr>
                    <p:blipFill>
                      <a:blip r:embed="rId10"/>
                      <a:stretch>
                        <a:fillRect/>
                      </a:stretch>
                    </p:blipFill>
                    <p:spPr>
                      <a:xfrm>
                        <a:off x="5355273" y="955040"/>
                        <a:ext cx="298450" cy="414655"/>
                      </a:xfrm>
                      <a:prstGeom prst="rect">
                        <a:avLst/>
                      </a:prstGeom>
                    </p:spPr>
                  </p:pic>
                </p:oleObj>
              </mc:Fallback>
            </mc:AlternateContent>
          </a:graphicData>
        </a:graphic>
      </p:graphicFrame>
      <p:grpSp>
        <p:nvGrpSpPr>
          <p:cNvPr id="2" name="组合 1"/>
          <p:cNvGrpSpPr/>
          <p:nvPr/>
        </p:nvGrpSpPr>
        <p:grpSpPr>
          <a:xfrm>
            <a:off x="26670" y="619125"/>
            <a:ext cx="3402721" cy="5267772"/>
            <a:chOff x="155" y="410"/>
            <a:chExt cx="8698" cy="9010"/>
          </a:xfrm>
        </p:grpSpPr>
        <p:sp>
          <p:nvSpPr>
            <p:cNvPr id="7175" name="直接连接符 7174"/>
            <p:cNvSpPr/>
            <p:nvPr/>
          </p:nvSpPr>
          <p:spPr>
            <a:xfrm flipV="1">
              <a:off x="4248" y="8880"/>
              <a:ext cx="4272" cy="23"/>
            </a:xfrm>
            <a:prstGeom prst="line">
              <a:avLst/>
            </a:prstGeom>
            <a:ln w="9525" cap="flat" cmpd="sng">
              <a:solidFill>
                <a:schemeClr val="tx1"/>
              </a:solidFill>
              <a:prstDash val="solid"/>
              <a:headEnd type="none" w="med" len="med"/>
              <a:tailEnd type="none" w="med" len="med"/>
            </a:ln>
          </p:spPr>
        </p:sp>
        <p:sp>
          <p:nvSpPr>
            <p:cNvPr id="7176" name="直接连接符 7175"/>
            <p:cNvSpPr/>
            <p:nvPr/>
          </p:nvSpPr>
          <p:spPr>
            <a:xfrm>
              <a:off x="4248" y="965"/>
              <a:ext cx="1475" cy="7938"/>
            </a:xfrm>
            <a:prstGeom prst="line">
              <a:avLst/>
            </a:prstGeom>
            <a:ln w="19050" cap="flat" cmpd="sng">
              <a:solidFill>
                <a:schemeClr val="tx1"/>
              </a:solidFill>
              <a:prstDash val="solid"/>
              <a:headEnd type="none" w="med" len="med"/>
              <a:tailEnd type="arrow" w="med" len="med"/>
            </a:ln>
          </p:spPr>
        </p:sp>
        <p:sp>
          <p:nvSpPr>
            <p:cNvPr id="7177" name="直接连接符 7176"/>
            <p:cNvSpPr/>
            <p:nvPr/>
          </p:nvSpPr>
          <p:spPr>
            <a:xfrm>
              <a:off x="4248" y="2780"/>
              <a:ext cx="1475" cy="6123"/>
            </a:xfrm>
            <a:prstGeom prst="line">
              <a:avLst/>
            </a:prstGeom>
            <a:ln w="19050" cap="flat" cmpd="sng">
              <a:solidFill>
                <a:schemeClr val="tx1"/>
              </a:solidFill>
              <a:prstDash val="solid"/>
              <a:headEnd type="none" w="med" len="med"/>
              <a:tailEnd type="triangle" w="med" len="med"/>
            </a:ln>
          </p:spPr>
        </p:sp>
        <p:sp>
          <p:nvSpPr>
            <p:cNvPr id="7179" name="直接连接符 7178"/>
            <p:cNvSpPr/>
            <p:nvPr/>
          </p:nvSpPr>
          <p:spPr>
            <a:xfrm flipH="1">
              <a:off x="6063" y="5730"/>
              <a:ext cx="680" cy="680"/>
            </a:xfrm>
            <a:prstGeom prst="line">
              <a:avLst/>
            </a:prstGeom>
            <a:ln w="19050" cap="flat" cmpd="sng">
              <a:solidFill>
                <a:schemeClr val="tx1"/>
              </a:solidFill>
              <a:prstDash val="solid"/>
              <a:headEnd type="none" w="med" len="med"/>
              <a:tailEnd type="none" w="med" len="med"/>
            </a:ln>
          </p:spPr>
        </p:sp>
        <p:sp>
          <p:nvSpPr>
            <p:cNvPr id="7180" name="直接连接符 7179"/>
            <p:cNvSpPr/>
            <p:nvPr/>
          </p:nvSpPr>
          <p:spPr>
            <a:xfrm flipH="1">
              <a:off x="6175" y="5955"/>
              <a:ext cx="680" cy="680"/>
            </a:xfrm>
            <a:prstGeom prst="line">
              <a:avLst/>
            </a:prstGeom>
            <a:ln w="19050" cap="flat" cmpd="sng">
              <a:solidFill>
                <a:schemeClr val="tx1"/>
              </a:solidFill>
              <a:prstDash val="solid"/>
              <a:headEnd type="none" w="med" len="med"/>
              <a:tailEnd type="none" w="med" len="med"/>
            </a:ln>
          </p:spPr>
        </p:sp>
        <p:sp>
          <p:nvSpPr>
            <p:cNvPr id="7181" name="直接连接符 7180"/>
            <p:cNvSpPr/>
            <p:nvPr/>
          </p:nvSpPr>
          <p:spPr>
            <a:xfrm flipH="1">
              <a:off x="3910" y="5955"/>
              <a:ext cx="680" cy="680"/>
            </a:xfrm>
            <a:prstGeom prst="line">
              <a:avLst/>
            </a:prstGeom>
            <a:ln w="19050" cap="flat" cmpd="sng">
              <a:solidFill>
                <a:schemeClr val="tx1"/>
              </a:solidFill>
              <a:prstDash val="solid"/>
              <a:headEnd type="none" w="med" len="med"/>
              <a:tailEnd type="none" w="med" len="med"/>
            </a:ln>
          </p:spPr>
        </p:sp>
        <p:sp>
          <p:nvSpPr>
            <p:cNvPr id="7182" name="直接连接符 7181"/>
            <p:cNvSpPr/>
            <p:nvPr/>
          </p:nvSpPr>
          <p:spPr>
            <a:xfrm flipH="1">
              <a:off x="3795" y="5728"/>
              <a:ext cx="680" cy="680"/>
            </a:xfrm>
            <a:prstGeom prst="line">
              <a:avLst/>
            </a:prstGeom>
            <a:ln w="19050" cap="flat" cmpd="sng">
              <a:solidFill>
                <a:schemeClr val="tx1"/>
              </a:solidFill>
              <a:prstDash val="solid"/>
              <a:headEnd type="none" w="med" len="med"/>
              <a:tailEnd type="none" w="med" len="med"/>
            </a:ln>
          </p:spPr>
        </p:sp>
        <p:sp>
          <p:nvSpPr>
            <p:cNvPr id="7183" name="直接连接符 7182"/>
            <p:cNvSpPr/>
            <p:nvPr/>
          </p:nvSpPr>
          <p:spPr>
            <a:xfrm>
              <a:off x="6743" y="5730"/>
              <a:ext cx="112" cy="225"/>
            </a:xfrm>
            <a:prstGeom prst="line">
              <a:avLst/>
            </a:prstGeom>
            <a:ln w="19050" cap="flat" cmpd="sng">
              <a:solidFill>
                <a:schemeClr val="tx1"/>
              </a:solidFill>
              <a:prstDash val="solid"/>
              <a:headEnd type="none" w="med" len="med"/>
              <a:tailEnd type="none" w="med" len="med"/>
            </a:ln>
          </p:spPr>
        </p:sp>
        <p:sp>
          <p:nvSpPr>
            <p:cNvPr id="7184" name="直接连接符 7183"/>
            <p:cNvSpPr/>
            <p:nvPr/>
          </p:nvSpPr>
          <p:spPr>
            <a:xfrm>
              <a:off x="6063" y="6410"/>
              <a:ext cx="112" cy="225"/>
            </a:xfrm>
            <a:prstGeom prst="line">
              <a:avLst/>
            </a:prstGeom>
            <a:ln w="19050" cap="flat" cmpd="sng">
              <a:solidFill>
                <a:schemeClr val="tx1"/>
              </a:solidFill>
              <a:prstDash val="solid"/>
              <a:headEnd type="none" w="med" len="med"/>
              <a:tailEnd type="none" w="med" len="med"/>
            </a:ln>
          </p:spPr>
        </p:sp>
        <p:sp>
          <p:nvSpPr>
            <p:cNvPr id="7185" name="直接连接符 7184"/>
            <p:cNvSpPr/>
            <p:nvPr/>
          </p:nvSpPr>
          <p:spPr>
            <a:xfrm>
              <a:off x="4250" y="5955"/>
              <a:ext cx="113" cy="225"/>
            </a:xfrm>
            <a:prstGeom prst="line">
              <a:avLst/>
            </a:prstGeom>
            <a:ln w="19050" cap="flat" cmpd="sng">
              <a:solidFill>
                <a:schemeClr val="tx1"/>
              </a:solidFill>
              <a:prstDash val="solid"/>
              <a:headEnd type="none" w="med" len="med"/>
              <a:tailEnd type="none" w="med" len="med"/>
            </a:ln>
          </p:spPr>
        </p:sp>
        <p:sp>
          <p:nvSpPr>
            <p:cNvPr id="7186" name="直接连接符 7185"/>
            <p:cNvSpPr/>
            <p:nvPr/>
          </p:nvSpPr>
          <p:spPr>
            <a:xfrm>
              <a:off x="4478" y="5728"/>
              <a:ext cx="112" cy="225"/>
            </a:xfrm>
            <a:prstGeom prst="line">
              <a:avLst/>
            </a:prstGeom>
            <a:ln w="19050" cap="flat" cmpd="sng">
              <a:solidFill>
                <a:schemeClr val="tx1"/>
              </a:solidFill>
              <a:prstDash val="solid"/>
              <a:headEnd type="none" w="med" len="med"/>
              <a:tailEnd type="none" w="med" len="med"/>
            </a:ln>
          </p:spPr>
        </p:sp>
        <p:sp>
          <p:nvSpPr>
            <p:cNvPr id="7187" name="直接连接符 7186"/>
            <p:cNvSpPr/>
            <p:nvPr/>
          </p:nvSpPr>
          <p:spPr>
            <a:xfrm>
              <a:off x="3798" y="6408"/>
              <a:ext cx="112" cy="225"/>
            </a:xfrm>
            <a:prstGeom prst="line">
              <a:avLst/>
            </a:prstGeom>
            <a:ln w="19050" cap="flat" cmpd="sng">
              <a:solidFill>
                <a:schemeClr val="tx1"/>
              </a:solidFill>
              <a:prstDash val="solid"/>
              <a:headEnd type="none" w="med" len="med"/>
              <a:tailEnd type="none" w="med" len="med"/>
            </a:ln>
          </p:spPr>
        </p:sp>
        <p:sp>
          <p:nvSpPr>
            <p:cNvPr id="7188" name="直接连接符 7187"/>
            <p:cNvSpPr/>
            <p:nvPr/>
          </p:nvSpPr>
          <p:spPr>
            <a:xfrm>
              <a:off x="4023" y="6180"/>
              <a:ext cx="112" cy="225"/>
            </a:xfrm>
            <a:prstGeom prst="line">
              <a:avLst/>
            </a:prstGeom>
            <a:ln w="19050" cap="flat" cmpd="sng">
              <a:solidFill>
                <a:schemeClr val="tx1"/>
              </a:solidFill>
              <a:prstDash val="solid"/>
              <a:headEnd type="none" w="med" len="med"/>
              <a:tailEnd type="none" w="med" len="med"/>
            </a:ln>
          </p:spPr>
        </p:sp>
        <p:sp>
          <p:nvSpPr>
            <p:cNvPr id="7189" name="直接连接符 7188"/>
            <p:cNvSpPr/>
            <p:nvPr/>
          </p:nvSpPr>
          <p:spPr>
            <a:xfrm>
              <a:off x="6515" y="5955"/>
              <a:ext cx="113" cy="225"/>
            </a:xfrm>
            <a:prstGeom prst="line">
              <a:avLst/>
            </a:prstGeom>
            <a:ln w="19050" cap="flat" cmpd="sng">
              <a:solidFill>
                <a:schemeClr val="tx1"/>
              </a:solidFill>
              <a:prstDash val="solid"/>
              <a:headEnd type="none" w="med" len="med"/>
              <a:tailEnd type="none" w="med" len="med"/>
            </a:ln>
          </p:spPr>
        </p:sp>
        <p:sp>
          <p:nvSpPr>
            <p:cNvPr id="7190" name="直接连接符 7189"/>
            <p:cNvSpPr/>
            <p:nvPr/>
          </p:nvSpPr>
          <p:spPr>
            <a:xfrm>
              <a:off x="6290" y="6183"/>
              <a:ext cx="113" cy="225"/>
            </a:xfrm>
            <a:prstGeom prst="line">
              <a:avLst/>
            </a:prstGeom>
            <a:ln w="19050" cap="flat" cmpd="sng">
              <a:solidFill>
                <a:schemeClr val="tx1"/>
              </a:solidFill>
              <a:prstDash val="solid"/>
              <a:headEnd type="none" w="med" len="med"/>
              <a:tailEnd type="none" w="med" len="med"/>
            </a:ln>
          </p:spPr>
        </p:sp>
        <p:sp>
          <p:nvSpPr>
            <p:cNvPr id="7192" name="直接连接符 7191"/>
            <p:cNvSpPr/>
            <p:nvPr/>
          </p:nvSpPr>
          <p:spPr>
            <a:xfrm>
              <a:off x="165" y="5843"/>
              <a:ext cx="455" cy="452"/>
            </a:xfrm>
            <a:prstGeom prst="line">
              <a:avLst/>
            </a:prstGeom>
            <a:ln w="19050" cap="flat" cmpd="sng">
              <a:solidFill>
                <a:schemeClr val="tx1"/>
              </a:solidFill>
              <a:prstDash val="solid"/>
              <a:headEnd type="none" w="med" len="med"/>
              <a:tailEnd type="none" w="med" len="med"/>
            </a:ln>
          </p:spPr>
        </p:sp>
        <p:sp>
          <p:nvSpPr>
            <p:cNvPr id="7194" name="直接连接符 7193"/>
            <p:cNvSpPr/>
            <p:nvPr/>
          </p:nvSpPr>
          <p:spPr>
            <a:xfrm>
              <a:off x="393" y="6068"/>
              <a:ext cx="3742" cy="0"/>
            </a:xfrm>
            <a:prstGeom prst="line">
              <a:avLst/>
            </a:prstGeom>
            <a:ln w="19050" cap="flat" cmpd="sng">
              <a:solidFill>
                <a:schemeClr val="tx1"/>
              </a:solidFill>
              <a:prstDash val="solid"/>
              <a:headEnd type="none" w="med" len="med"/>
              <a:tailEnd type="triangle" w="med" len="med"/>
            </a:ln>
          </p:spPr>
        </p:sp>
        <p:sp>
          <p:nvSpPr>
            <p:cNvPr id="7195" name="直接连接符 7194"/>
            <p:cNvSpPr/>
            <p:nvPr/>
          </p:nvSpPr>
          <p:spPr>
            <a:xfrm flipV="1">
              <a:off x="4248" y="6295"/>
              <a:ext cx="0" cy="2608"/>
            </a:xfrm>
            <a:prstGeom prst="line">
              <a:avLst/>
            </a:prstGeom>
            <a:ln w="19050" cap="flat" cmpd="sng">
              <a:solidFill>
                <a:schemeClr val="tx1"/>
              </a:solidFill>
              <a:prstDash val="solid"/>
              <a:headEnd type="none" w="med" len="med"/>
              <a:tailEnd type="none" w="med" len="med"/>
            </a:ln>
          </p:spPr>
        </p:sp>
        <p:sp>
          <p:nvSpPr>
            <p:cNvPr id="7196" name="直接连接符 7195"/>
            <p:cNvSpPr/>
            <p:nvPr/>
          </p:nvSpPr>
          <p:spPr>
            <a:xfrm flipV="1">
              <a:off x="4248" y="965"/>
              <a:ext cx="0" cy="4990"/>
            </a:xfrm>
            <a:prstGeom prst="line">
              <a:avLst/>
            </a:prstGeom>
            <a:ln w="19050" cap="flat" cmpd="sng">
              <a:solidFill>
                <a:schemeClr val="tx1"/>
              </a:solidFill>
              <a:prstDash val="solid"/>
              <a:headEnd type="none" w="med" len="med"/>
              <a:tailEnd type="none" w="med" len="med"/>
            </a:ln>
          </p:spPr>
        </p:sp>
        <p:sp>
          <p:nvSpPr>
            <p:cNvPr id="7197" name="直接连接符 7196"/>
            <p:cNvSpPr/>
            <p:nvPr/>
          </p:nvSpPr>
          <p:spPr>
            <a:xfrm>
              <a:off x="4475" y="6068"/>
              <a:ext cx="1928" cy="0"/>
            </a:xfrm>
            <a:prstGeom prst="line">
              <a:avLst/>
            </a:prstGeom>
            <a:ln w="19050" cap="flat" cmpd="sng">
              <a:solidFill>
                <a:schemeClr val="tx1"/>
              </a:solidFill>
              <a:prstDash val="solid"/>
              <a:headEnd type="none" w="med" len="med"/>
              <a:tailEnd type="none" w="med" len="med"/>
            </a:ln>
          </p:spPr>
        </p:sp>
        <p:sp>
          <p:nvSpPr>
            <p:cNvPr id="7198" name="直接连接符 7197"/>
            <p:cNvSpPr/>
            <p:nvPr/>
          </p:nvSpPr>
          <p:spPr>
            <a:xfrm>
              <a:off x="7763" y="5163"/>
              <a:ext cx="0" cy="1812"/>
            </a:xfrm>
            <a:prstGeom prst="line">
              <a:avLst/>
            </a:prstGeom>
            <a:ln w="28575" cap="flat" cmpd="sng">
              <a:solidFill>
                <a:schemeClr val="tx1"/>
              </a:solidFill>
              <a:prstDash val="solid"/>
              <a:headEnd type="none" w="med" len="med"/>
              <a:tailEnd type="none" w="med" len="med"/>
            </a:ln>
          </p:spPr>
        </p:sp>
        <p:sp>
          <p:nvSpPr>
            <p:cNvPr id="7199" name="直接连接符 7198"/>
            <p:cNvSpPr/>
            <p:nvPr/>
          </p:nvSpPr>
          <p:spPr>
            <a:xfrm flipV="1">
              <a:off x="7763" y="5048"/>
              <a:ext cx="227" cy="340"/>
            </a:xfrm>
            <a:prstGeom prst="line">
              <a:avLst/>
            </a:prstGeom>
            <a:ln w="9525" cap="flat" cmpd="sng">
              <a:solidFill>
                <a:schemeClr val="tx1"/>
              </a:solidFill>
              <a:prstDash val="solid"/>
              <a:headEnd type="none" w="med" len="med"/>
              <a:tailEnd type="none" w="med" len="med"/>
            </a:ln>
          </p:spPr>
        </p:sp>
        <p:sp>
          <p:nvSpPr>
            <p:cNvPr id="7200" name="直接连接符 7199"/>
            <p:cNvSpPr/>
            <p:nvPr/>
          </p:nvSpPr>
          <p:spPr>
            <a:xfrm flipV="1">
              <a:off x="7763" y="5503"/>
              <a:ext cx="227" cy="340"/>
            </a:xfrm>
            <a:prstGeom prst="line">
              <a:avLst/>
            </a:prstGeom>
            <a:ln w="9525" cap="flat" cmpd="sng">
              <a:solidFill>
                <a:schemeClr val="tx1"/>
              </a:solidFill>
              <a:prstDash val="solid"/>
              <a:headEnd type="none" w="med" len="med"/>
              <a:tailEnd type="none" w="med" len="med"/>
            </a:ln>
          </p:spPr>
        </p:sp>
        <p:sp>
          <p:nvSpPr>
            <p:cNvPr id="7201" name="直接连接符 7200"/>
            <p:cNvSpPr/>
            <p:nvPr/>
          </p:nvSpPr>
          <p:spPr>
            <a:xfrm flipV="1">
              <a:off x="7763" y="5955"/>
              <a:ext cx="227" cy="340"/>
            </a:xfrm>
            <a:prstGeom prst="line">
              <a:avLst/>
            </a:prstGeom>
            <a:ln w="9525" cap="flat" cmpd="sng">
              <a:solidFill>
                <a:schemeClr val="tx1"/>
              </a:solidFill>
              <a:prstDash val="solid"/>
              <a:headEnd type="none" w="med" len="med"/>
              <a:tailEnd type="none" w="med" len="med"/>
            </a:ln>
          </p:spPr>
        </p:sp>
        <p:sp>
          <p:nvSpPr>
            <p:cNvPr id="7202" name="直接连接符 7201"/>
            <p:cNvSpPr/>
            <p:nvPr/>
          </p:nvSpPr>
          <p:spPr>
            <a:xfrm flipV="1">
              <a:off x="7763" y="6410"/>
              <a:ext cx="227" cy="340"/>
            </a:xfrm>
            <a:prstGeom prst="line">
              <a:avLst/>
            </a:prstGeom>
            <a:ln w="9525" cap="flat" cmpd="sng">
              <a:solidFill>
                <a:schemeClr val="tx1"/>
              </a:solidFill>
              <a:prstDash val="solid"/>
              <a:headEnd type="none" w="med" len="med"/>
              <a:tailEnd type="none" w="med" len="med"/>
            </a:ln>
          </p:spPr>
        </p:sp>
        <p:sp>
          <p:nvSpPr>
            <p:cNvPr id="7203" name="直接连接符 7202"/>
            <p:cNvSpPr/>
            <p:nvPr/>
          </p:nvSpPr>
          <p:spPr>
            <a:xfrm>
              <a:off x="3568" y="3915"/>
              <a:ext cx="1700" cy="0"/>
            </a:xfrm>
            <a:prstGeom prst="line">
              <a:avLst/>
            </a:prstGeom>
            <a:ln w="28575" cap="flat" cmpd="sng">
              <a:solidFill>
                <a:schemeClr val="tx1"/>
              </a:solidFill>
              <a:prstDash val="solid"/>
              <a:headEnd type="none" w="med" len="med"/>
              <a:tailEnd type="none" w="med" len="med"/>
            </a:ln>
          </p:spPr>
        </p:sp>
        <p:sp>
          <p:nvSpPr>
            <p:cNvPr id="7204" name="直接连接符 7203"/>
            <p:cNvSpPr/>
            <p:nvPr/>
          </p:nvSpPr>
          <p:spPr>
            <a:xfrm flipV="1">
              <a:off x="4588" y="3575"/>
              <a:ext cx="227" cy="340"/>
            </a:xfrm>
            <a:prstGeom prst="line">
              <a:avLst/>
            </a:prstGeom>
            <a:ln w="9525" cap="flat" cmpd="sng">
              <a:solidFill>
                <a:schemeClr val="tx1"/>
              </a:solidFill>
              <a:prstDash val="solid"/>
              <a:headEnd type="none" w="med" len="med"/>
              <a:tailEnd type="none" w="med" len="med"/>
            </a:ln>
          </p:spPr>
        </p:sp>
        <p:sp>
          <p:nvSpPr>
            <p:cNvPr id="7205" name="直接连接符 7204"/>
            <p:cNvSpPr/>
            <p:nvPr/>
          </p:nvSpPr>
          <p:spPr>
            <a:xfrm flipV="1">
              <a:off x="3795" y="3575"/>
              <a:ext cx="228" cy="340"/>
            </a:xfrm>
            <a:prstGeom prst="line">
              <a:avLst/>
            </a:prstGeom>
            <a:ln w="9525" cap="flat" cmpd="sng">
              <a:solidFill>
                <a:schemeClr val="tx1"/>
              </a:solidFill>
              <a:prstDash val="solid"/>
              <a:headEnd type="none" w="med" len="med"/>
              <a:tailEnd type="none" w="med" len="med"/>
            </a:ln>
          </p:spPr>
        </p:sp>
        <p:sp>
          <p:nvSpPr>
            <p:cNvPr id="7206" name="直接连接符 7205"/>
            <p:cNvSpPr/>
            <p:nvPr/>
          </p:nvSpPr>
          <p:spPr>
            <a:xfrm flipV="1">
              <a:off x="4135" y="3575"/>
              <a:ext cx="228" cy="340"/>
            </a:xfrm>
            <a:prstGeom prst="line">
              <a:avLst/>
            </a:prstGeom>
            <a:ln w="9525" cap="flat" cmpd="sng">
              <a:solidFill>
                <a:schemeClr val="tx1"/>
              </a:solidFill>
              <a:prstDash val="solid"/>
              <a:headEnd type="none" w="med" len="med"/>
              <a:tailEnd type="none" w="med" len="med"/>
            </a:ln>
          </p:spPr>
        </p:sp>
        <p:sp>
          <p:nvSpPr>
            <p:cNvPr id="7207" name="直接连接符 7206"/>
            <p:cNvSpPr/>
            <p:nvPr/>
          </p:nvSpPr>
          <p:spPr>
            <a:xfrm flipV="1">
              <a:off x="5043" y="3575"/>
              <a:ext cx="227" cy="340"/>
            </a:xfrm>
            <a:prstGeom prst="line">
              <a:avLst/>
            </a:prstGeom>
            <a:ln w="9525" cap="flat" cmpd="sng">
              <a:solidFill>
                <a:schemeClr val="tx1"/>
              </a:solidFill>
              <a:prstDash val="solid"/>
              <a:headEnd type="none" w="med" len="med"/>
              <a:tailEnd type="none" w="med" len="med"/>
            </a:ln>
          </p:spPr>
        </p:sp>
        <p:sp>
          <p:nvSpPr>
            <p:cNvPr id="7209" name="直接连接符 7208"/>
            <p:cNvSpPr/>
            <p:nvPr/>
          </p:nvSpPr>
          <p:spPr>
            <a:xfrm>
              <a:off x="3568" y="4480"/>
              <a:ext cx="1700" cy="0"/>
            </a:xfrm>
            <a:prstGeom prst="line">
              <a:avLst/>
            </a:prstGeom>
            <a:ln w="28575" cap="flat" cmpd="sng">
              <a:solidFill>
                <a:schemeClr val="tx1"/>
              </a:solidFill>
              <a:prstDash val="dash"/>
              <a:headEnd type="none" w="med" len="med"/>
              <a:tailEnd type="none" w="med" len="med"/>
            </a:ln>
          </p:spPr>
        </p:sp>
        <p:sp>
          <p:nvSpPr>
            <p:cNvPr id="7210" name="直接连接符 7209"/>
            <p:cNvSpPr/>
            <p:nvPr/>
          </p:nvSpPr>
          <p:spPr>
            <a:xfrm flipH="1">
              <a:off x="165" y="5843"/>
              <a:ext cx="455" cy="452"/>
            </a:xfrm>
            <a:prstGeom prst="line">
              <a:avLst/>
            </a:prstGeom>
            <a:ln w="19050" cap="flat" cmpd="sng">
              <a:solidFill>
                <a:schemeClr val="tx1"/>
              </a:solidFill>
              <a:prstDash val="solid"/>
              <a:headEnd type="none" w="med" len="med"/>
              <a:tailEnd type="none" w="med" len="med"/>
            </a:ln>
          </p:spPr>
        </p:sp>
        <p:sp>
          <p:nvSpPr>
            <p:cNvPr id="7211" name="直接连接符 7210"/>
            <p:cNvSpPr/>
            <p:nvPr/>
          </p:nvSpPr>
          <p:spPr>
            <a:xfrm flipV="1">
              <a:off x="4248" y="960"/>
              <a:ext cx="4392" cy="5"/>
            </a:xfrm>
            <a:prstGeom prst="line">
              <a:avLst/>
            </a:prstGeom>
            <a:ln w="9525" cap="flat" cmpd="sng">
              <a:solidFill>
                <a:schemeClr val="tx1"/>
              </a:solidFill>
              <a:prstDash val="solid"/>
              <a:headEnd type="none" w="med" len="med"/>
              <a:tailEnd type="none" w="med" len="med"/>
            </a:ln>
          </p:spPr>
        </p:sp>
        <p:sp>
          <p:nvSpPr>
            <p:cNvPr id="7212" name="直接连接符 7211"/>
            <p:cNvSpPr/>
            <p:nvPr/>
          </p:nvSpPr>
          <p:spPr>
            <a:xfrm flipV="1">
              <a:off x="4248" y="2760"/>
              <a:ext cx="4392" cy="20"/>
            </a:xfrm>
            <a:prstGeom prst="line">
              <a:avLst/>
            </a:prstGeom>
            <a:ln w="9525" cap="flat" cmpd="sng">
              <a:solidFill>
                <a:schemeClr val="tx1"/>
              </a:solidFill>
              <a:prstDash val="solid"/>
              <a:headEnd type="none" w="med" len="med"/>
              <a:tailEnd type="none" w="med" len="med"/>
            </a:ln>
          </p:spPr>
        </p:sp>
        <p:sp>
          <p:nvSpPr>
            <p:cNvPr id="7213" name="直接连接符 7212"/>
            <p:cNvSpPr/>
            <p:nvPr/>
          </p:nvSpPr>
          <p:spPr>
            <a:xfrm>
              <a:off x="8400" y="960"/>
              <a:ext cx="0" cy="1815"/>
            </a:xfrm>
            <a:prstGeom prst="line">
              <a:avLst/>
            </a:prstGeom>
            <a:ln w="9525" cap="flat" cmpd="sng">
              <a:solidFill>
                <a:schemeClr val="tx1"/>
              </a:solidFill>
              <a:prstDash val="solid"/>
              <a:headEnd type="triangle" w="med" len="med"/>
              <a:tailEnd type="triangle" w="med" len="med"/>
            </a:ln>
          </p:spPr>
        </p:sp>
        <p:sp>
          <p:nvSpPr>
            <p:cNvPr id="7214" name="直接连接符 7213"/>
            <p:cNvSpPr/>
            <p:nvPr/>
          </p:nvSpPr>
          <p:spPr>
            <a:xfrm>
              <a:off x="8400" y="2780"/>
              <a:ext cx="0" cy="6123"/>
            </a:xfrm>
            <a:prstGeom prst="line">
              <a:avLst/>
            </a:prstGeom>
            <a:ln w="9525" cap="flat" cmpd="sng">
              <a:solidFill>
                <a:schemeClr val="tx1"/>
              </a:solidFill>
              <a:prstDash val="solid"/>
              <a:headEnd type="triangle" w="med" len="med"/>
              <a:tailEnd type="triangle" w="med" len="med"/>
            </a:ln>
          </p:spPr>
        </p:sp>
        <p:sp>
          <p:nvSpPr>
            <p:cNvPr id="7215" name="直接连接符 7214"/>
            <p:cNvSpPr/>
            <p:nvPr/>
          </p:nvSpPr>
          <p:spPr>
            <a:xfrm>
              <a:off x="2775" y="3915"/>
              <a:ext cx="565" cy="0"/>
            </a:xfrm>
            <a:prstGeom prst="line">
              <a:avLst/>
            </a:prstGeom>
            <a:ln w="9525" cap="flat" cmpd="sng">
              <a:solidFill>
                <a:schemeClr val="tx1"/>
              </a:solidFill>
              <a:prstDash val="solid"/>
              <a:headEnd type="none" w="med" len="med"/>
              <a:tailEnd type="none" w="med" len="med"/>
            </a:ln>
          </p:spPr>
        </p:sp>
        <p:sp>
          <p:nvSpPr>
            <p:cNvPr id="7216" name="直接连接符 7215"/>
            <p:cNvSpPr/>
            <p:nvPr/>
          </p:nvSpPr>
          <p:spPr>
            <a:xfrm>
              <a:off x="2775" y="4480"/>
              <a:ext cx="565" cy="0"/>
            </a:xfrm>
            <a:prstGeom prst="line">
              <a:avLst/>
            </a:prstGeom>
            <a:ln w="9525" cap="flat" cmpd="sng">
              <a:solidFill>
                <a:schemeClr val="tx1"/>
              </a:solidFill>
              <a:prstDash val="solid"/>
              <a:headEnd type="none" w="med" len="med"/>
              <a:tailEnd type="none" w="med" len="med"/>
            </a:ln>
          </p:spPr>
        </p:sp>
        <p:sp>
          <p:nvSpPr>
            <p:cNvPr id="7217" name="直接连接符 7216"/>
            <p:cNvSpPr/>
            <p:nvPr/>
          </p:nvSpPr>
          <p:spPr>
            <a:xfrm>
              <a:off x="3000" y="3460"/>
              <a:ext cx="0" cy="455"/>
            </a:xfrm>
            <a:prstGeom prst="line">
              <a:avLst/>
            </a:prstGeom>
            <a:ln w="9525" cap="flat" cmpd="sng">
              <a:solidFill>
                <a:schemeClr val="tx1"/>
              </a:solidFill>
              <a:prstDash val="solid"/>
              <a:headEnd type="none" w="med" len="med"/>
              <a:tailEnd type="triangle" w="med" len="med"/>
            </a:ln>
          </p:spPr>
        </p:sp>
        <p:sp>
          <p:nvSpPr>
            <p:cNvPr id="7218" name="直接连接符 7217"/>
            <p:cNvSpPr/>
            <p:nvPr/>
          </p:nvSpPr>
          <p:spPr>
            <a:xfrm>
              <a:off x="3000" y="4480"/>
              <a:ext cx="0" cy="455"/>
            </a:xfrm>
            <a:prstGeom prst="line">
              <a:avLst/>
            </a:prstGeom>
            <a:ln w="9525" cap="flat" cmpd="sng">
              <a:solidFill>
                <a:schemeClr val="tx1"/>
              </a:solidFill>
              <a:prstDash val="solid"/>
              <a:headEnd type="triangle" w="med" len="med"/>
              <a:tailEnd type="none" w="med" len="med"/>
            </a:ln>
          </p:spPr>
        </p:sp>
        <p:sp>
          <p:nvSpPr>
            <p:cNvPr id="7219" name="直接连接符 7218"/>
            <p:cNvSpPr/>
            <p:nvPr/>
          </p:nvSpPr>
          <p:spPr>
            <a:xfrm flipH="1" flipV="1">
              <a:off x="2888" y="2668"/>
              <a:ext cx="1475" cy="792"/>
            </a:xfrm>
            <a:prstGeom prst="line">
              <a:avLst/>
            </a:prstGeom>
            <a:ln w="6350" cap="flat" cmpd="sng">
              <a:solidFill>
                <a:schemeClr val="tx1"/>
              </a:solidFill>
              <a:prstDash val="solid"/>
              <a:headEnd type="arrow" w="med" len="med"/>
              <a:tailEnd type="none" w="med" len="med"/>
            </a:ln>
          </p:spPr>
        </p:sp>
        <p:sp>
          <p:nvSpPr>
            <p:cNvPr id="7220" name="文本框 7219"/>
            <p:cNvSpPr txBox="1"/>
            <p:nvPr/>
          </p:nvSpPr>
          <p:spPr>
            <a:xfrm>
              <a:off x="155" y="6143"/>
              <a:ext cx="565" cy="630"/>
            </a:xfrm>
            <a:prstGeom prst="rect">
              <a:avLst/>
            </a:prstGeom>
            <a:noFill/>
            <a:ln w="9525">
              <a:noFill/>
            </a:ln>
          </p:spPr>
          <p:txBody>
            <a:bodyPr>
              <a:spAutoFit/>
            </a:bodyPr>
            <a:p>
              <a:pPr>
                <a:spcBef>
                  <a:spcPct val="50000"/>
                </a:spcBef>
              </a:pPr>
              <a:r>
                <a:rPr lang="en-US" altLang="zh-CN" b="1" i="1">
                  <a:latin typeface="Arial" panose="020B0604020202020204" pitchFamily="34" charset="0"/>
                </a:rPr>
                <a:t>S</a:t>
              </a:r>
              <a:endParaRPr lang="en-US" altLang="zh-CN" b="1" i="1">
                <a:latin typeface="Arial" panose="020B0604020202020204" pitchFamily="34" charset="0"/>
              </a:endParaRPr>
            </a:p>
          </p:txBody>
        </p:sp>
        <p:sp>
          <p:nvSpPr>
            <p:cNvPr id="7222" name="文本框 7221"/>
            <p:cNvSpPr txBox="1"/>
            <p:nvPr/>
          </p:nvSpPr>
          <p:spPr>
            <a:xfrm>
              <a:off x="2884" y="6410"/>
              <a:ext cx="1251"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G</a:t>
              </a:r>
              <a:r>
                <a:rPr lang="en-US" altLang="zh-CN" b="1" i="1" baseline="-25000">
                  <a:latin typeface="Arial" panose="020B0604020202020204" pitchFamily="34" charset="0"/>
                </a:rPr>
                <a:t>1</a:t>
              </a:r>
              <a:endParaRPr lang="en-US" altLang="zh-CN" b="1" i="1">
                <a:latin typeface="Arial" panose="020B0604020202020204" pitchFamily="34" charset="0"/>
              </a:endParaRPr>
            </a:p>
          </p:txBody>
        </p:sp>
        <p:sp>
          <p:nvSpPr>
            <p:cNvPr id="7223" name="文本框 7222"/>
            <p:cNvSpPr txBox="1"/>
            <p:nvPr/>
          </p:nvSpPr>
          <p:spPr>
            <a:xfrm>
              <a:off x="5611" y="6480"/>
              <a:ext cx="1471"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G</a:t>
              </a:r>
              <a:r>
                <a:rPr lang="en-US" altLang="zh-CN" b="1" i="1" baseline="-25000">
                  <a:latin typeface="Arial" panose="020B0604020202020204" pitchFamily="34" charset="0"/>
                </a:rPr>
                <a:t>2</a:t>
              </a:r>
              <a:endParaRPr lang="en-US" altLang="zh-CN" b="1" i="1">
                <a:latin typeface="Arial" panose="020B0604020202020204" pitchFamily="34" charset="0"/>
              </a:endParaRPr>
            </a:p>
          </p:txBody>
        </p:sp>
        <p:sp>
          <p:nvSpPr>
            <p:cNvPr id="7224" name="直接连接符 7223"/>
            <p:cNvSpPr/>
            <p:nvPr/>
          </p:nvSpPr>
          <p:spPr>
            <a:xfrm>
              <a:off x="6743" y="6068"/>
              <a:ext cx="1020" cy="0"/>
            </a:xfrm>
            <a:prstGeom prst="line">
              <a:avLst/>
            </a:prstGeom>
            <a:ln w="19050" cap="flat" cmpd="sng">
              <a:solidFill>
                <a:schemeClr val="tx1"/>
              </a:solidFill>
              <a:prstDash val="solid"/>
              <a:headEnd type="none" w="med" len="med"/>
              <a:tailEnd type="none" w="med" len="med"/>
            </a:ln>
          </p:spPr>
        </p:sp>
        <p:sp>
          <p:nvSpPr>
            <p:cNvPr id="7225" name="文本框 7224"/>
            <p:cNvSpPr txBox="1"/>
            <p:nvPr/>
          </p:nvSpPr>
          <p:spPr>
            <a:xfrm>
              <a:off x="7083" y="4441"/>
              <a:ext cx="1474" cy="682"/>
            </a:xfrm>
            <a:prstGeom prst="rect">
              <a:avLst/>
            </a:prstGeom>
            <a:noFill/>
            <a:ln w="9525">
              <a:noFill/>
            </a:ln>
          </p:spPr>
          <p:txBody>
            <a:bodyPr wrap="square">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endParaRPr lang="en-US" altLang="zh-CN" sz="2000" b="1" i="1">
                <a:latin typeface="Arial" panose="020B0604020202020204" pitchFamily="34" charset="0"/>
              </a:endParaRPr>
            </a:p>
          </p:txBody>
        </p:sp>
        <p:sp>
          <p:nvSpPr>
            <p:cNvPr id="7226" name="文本框 7225"/>
            <p:cNvSpPr txBox="1"/>
            <p:nvPr/>
          </p:nvSpPr>
          <p:spPr>
            <a:xfrm>
              <a:off x="5273" y="3585"/>
              <a:ext cx="1471" cy="682"/>
            </a:xfrm>
            <a:prstGeom prst="rect">
              <a:avLst/>
            </a:prstGeom>
            <a:noFill/>
            <a:ln w="9525">
              <a:noFill/>
            </a:ln>
          </p:spPr>
          <p:txBody>
            <a:bodyPr wrap="square">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1</a:t>
              </a:r>
              <a:endParaRPr lang="en-US" altLang="zh-CN" sz="2000" b="1" i="1">
                <a:latin typeface="Arial" panose="020B0604020202020204" pitchFamily="34" charset="0"/>
              </a:endParaRPr>
            </a:p>
          </p:txBody>
        </p:sp>
        <p:sp>
          <p:nvSpPr>
            <p:cNvPr id="7227" name="文本框 7226"/>
            <p:cNvSpPr txBox="1"/>
            <p:nvPr/>
          </p:nvSpPr>
          <p:spPr>
            <a:xfrm>
              <a:off x="5270" y="4255"/>
              <a:ext cx="1586" cy="682"/>
            </a:xfrm>
            <a:prstGeom prst="rect">
              <a:avLst/>
            </a:prstGeom>
            <a:noFill/>
            <a:ln w="9525">
              <a:noFill/>
            </a:ln>
          </p:spPr>
          <p:txBody>
            <a:bodyPr wrap="square">
              <a:spAutoFit/>
            </a:bodyPr>
            <a:p>
              <a:pPr>
                <a:spcBef>
                  <a:spcPct val="50000"/>
                </a:spcBef>
              </a:pPr>
              <a:r>
                <a:rPr lang="en-US" altLang="zh-CN" sz="2000" b="1" i="1">
                  <a:latin typeface="Arial" panose="020B0604020202020204" pitchFamily="34" charset="0"/>
                </a:rPr>
                <a:t>M</a:t>
              </a:r>
              <a:r>
                <a:rPr lang="en-US" altLang="zh-CN" sz="2000" b="1" i="1" baseline="-25000">
                  <a:latin typeface="Arial" panose="020B0604020202020204" pitchFamily="34" charset="0"/>
                </a:rPr>
                <a:t>2</a:t>
              </a:r>
              <a:r>
                <a:rPr lang="en-US" altLang="zh-CN" sz="2000" b="1" i="1">
                  <a:latin typeface="Arial" panose="020B0604020202020204" pitchFamily="34" charset="0"/>
                  <a:cs typeface="Arial" panose="020B0604020202020204" pitchFamily="34" charset="0"/>
                </a:rPr>
                <a:t>'</a:t>
              </a:r>
              <a:endParaRPr lang="en-US" altLang="zh-CN" sz="2000" b="1" i="1">
                <a:latin typeface="Arial" panose="020B0604020202020204" pitchFamily="34" charset="0"/>
                <a:ea typeface="Arial" panose="020B0604020202020204" pitchFamily="34" charset="0"/>
              </a:endParaRPr>
            </a:p>
          </p:txBody>
        </p:sp>
        <p:sp>
          <p:nvSpPr>
            <p:cNvPr id="7228" name="文本框 7227"/>
            <p:cNvSpPr txBox="1"/>
            <p:nvPr/>
          </p:nvSpPr>
          <p:spPr>
            <a:xfrm>
              <a:off x="2320" y="2328"/>
              <a:ext cx="565" cy="682"/>
            </a:xfrm>
            <a:prstGeom prst="rect">
              <a:avLst/>
            </a:prstGeom>
            <a:noFill/>
            <a:ln w="9525">
              <a:noFill/>
            </a:ln>
          </p:spPr>
          <p:txBody>
            <a:bodyPr>
              <a:spAutoFit/>
            </a:bodyPr>
            <a:p>
              <a:pPr>
                <a:spcBef>
                  <a:spcPct val="50000"/>
                </a:spcBef>
              </a:pPr>
              <a:r>
                <a:rPr lang="el-GR" altLang="zh-CN" sz="2000" b="1" i="1" dirty="0">
                  <a:latin typeface="Arial" panose="020B0604020202020204" pitchFamily="34" charset="0"/>
                  <a:cs typeface="Arial" panose="020B0604020202020204" pitchFamily="34" charset="0"/>
                </a:rPr>
                <a:t>θ</a:t>
              </a:r>
              <a:endParaRPr lang="el-GR" altLang="zh-CN" sz="2000" b="1" i="1" dirty="0">
                <a:latin typeface="Arial" panose="020B0604020202020204" pitchFamily="34" charset="0"/>
                <a:ea typeface="Arial" panose="020B0604020202020204" pitchFamily="34" charset="0"/>
              </a:endParaRPr>
            </a:p>
          </p:txBody>
        </p:sp>
        <p:sp>
          <p:nvSpPr>
            <p:cNvPr id="7229" name="文本框 7228"/>
            <p:cNvSpPr txBox="1"/>
            <p:nvPr/>
          </p:nvSpPr>
          <p:spPr>
            <a:xfrm>
              <a:off x="2663" y="3915"/>
              <a:ext cx="565" cy="630"/>
            </a:xfrm>
            <a:prstGeom prst="rect">
              <a:avLst/>
            </a:prstGeom>
            <a:noFill/>
            <a:ln w="9525">
              <a:noFill/>
            </a:ln>
          </p:spPr>
          <p:txBody>
            <a:bodyPr>
              <a:spAutoFit/>
            </a:bodyPr>
            <a:p>
              <a:pPr>
                <a:spcBef>
                  <a:spcPct val="50000"/>
                </a:spcBef>
              </a:pPr>
              <a:r>
                <a:rPr lang="en-US" altLang="zh-CN" b="1" i="1">
                  <a:latin typeface="Arial" panose="020B0604020202020204" pitchFamily="34" charset="0"/>
                </a:rPr>
                <a:t>d</a:t>
              </a:r>
              <a:endParaRPr lang="en-US" altLang="zh-CN" b="1" i="1">
                <a:latin typeface="Arial" panose="020B0604020202020204" pitchFamily="34" charset="0"/>
              </a:endParaRPr>
            </a:p>
          </p:txBody>
        </p:sp>
        <p:sp>
          <p:nvSpPr>
            <p:cNvPr id="7230" name="文本框 7229"/>
            <p:cNvSpPr txBox="1"/>
            <p:nvPr/>
          </p:nvSpPr>
          <p:spPr>
            <a:xfrm>
              <a:off x="7315" y="1420"/>
              <a:ext cx="1501"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2d</a:t>
              </a:r>
              <a:endParaRPr lang="en-US" altLang="zh-CN" b="1" i="1">
                <a:latin typeface="Arial" panose="020B0604020202020204" pitchFamily="34" charset="0"/>
              </a:endParaRPr>
            </a:p>
          </p:txBody>
        </p:sp>
        <p:sp>
          <p:nvSpPr>
            <p:cNvPr id="7231" name="文本框 7230"/>
            <p:cNvSpPr txBox="1"/>
            <p:nvPr/>
          </p:nvSpPr>
          <p:spPr>
            <a:xfrm>
              <a:off x="8400" y="5038"/>
              <a:ext cx="453" cy="630"/>
            </a:xfrm>
            <a:prstGeom prst="rect">
              <a:avLst/>
            </a:prstGeom>
            <a:noFill/>
            <a:ln w="9525">
              <a:noFill/>
            </a:ln>
          </p:spPr>
          <p:txBody>
            <a:bodyPr>
              <a:spAutoFit/>
            </a:bodyPr>
            <a:p>
              <a:pPr>
                <a:spcBef>
                  <a:spcPct val="50000"/>
                </a:spcBef>
              </a:pPr>
              <a:r>
                <a:rPr lang="en-US" altLang="zh-CN" b="1" i="1">
                  <a:latin typeface="Arial" panose="020B0604020202020204" pitchFamily="34" charset="0"/>
                </a:rPr>
                <a:t>L</a:t>
              </a:r>
              <a:endParaRPr lang="en-US" altLang="zh-CN" b="1" i="1">
                <a:latin typeface="Arial" panose="020B0604020202020204" pitchFamily="34" charset="0"/>
              </a:endParaRPr>
            </a:p>
          </p:txBody>
        </p:sp>
        <p:sp>
          <p:nvSpPr>
            <p:cNvPr id="7232" name="文本框 7231"/>
            <p:cNvSpPr txBox="1"/>
            <p:nvPr/>
          </p:nvSpPr>
          <p:spPr>
            <a:xfrm>
              <a:off x="3795" y="8790"/>
              <a:ext cx="680" cy="630"/>
            </a:xfrm>
            <a:prstGeom prst="rect">
              <a:avLst/>
            </a:prstGeom>
            <a:noFill/>
            <a:ln w="9525">
              <a:noFill/>
            </a:ln>
          </p:spPr>
          <p:txBody>
            <a:bodyPr>
              <a:spAutoFit/>
            </a:bodyPr>
            <a:p>
              <a:pPr>
                <a:spcBef>
                  <a:spcPct val="50000"/>
                </a:spcBef>
              </a:pPr>
              <a:r>
                <a:rPr lang="en-US" altLang="zh-CN" b="1" i="1">
                  <a:latin typeface="Arial" panose="020B0604020202020204" pitchFamily="34" charset="0"/>
                </a:rPr>
                <a:t>O</a:t>
              </a:r>
              <a:endParaRPr lang="en-US" altLang="zh-CN" b="1" i="1">
                <a:latin typeface="Arial" panose="020B0604020202020204" pitchFamily="34" charset="0"/>
              </a:endParaRPr>
            </a:p>
          </p:txBody>
        </p:sp>
        <p:sp>
          <p:nvSpPr>
            <p:cNvPr id="7233" name="文本框 7232"/>
            <p:cNvSpPr txBox="1"/>
            <p:nvPr/>
          </p:nvSpPr>
          <p:spPr>
            <a:xfrm>
              <a:off x="4588" y="8440"/>
              <a:ext cx="795" cy="630"/>
            </a:xfrm>
            <a:prstGeom prst="rect">
              <a:avLst/>
            </a:prstGeom>
            <a:noFill/>
            <a:ln w="9525">
              <a:noFill/>
            </a:ln>
          </p:spPr>
          <p:txBody>
            <a:bodyPr>
              <a:spAutoFit/>
            </a:bodyPr>
            <a:p>
              <a:pPr>
                <a:spcBef>
                  <a:spcPct val="50000"/>
                </a:spcBef>
              </a:pPr>
              <a:r>
                <a:rPr lang="en-US" altLang="zh-CN" b="1" i="1">
                  <a:latin typeface="Arial" panose="020B0604020202020204" pitchFamily="34" charset="0"/>
                </a:rPr>
                <a:t>R</a:t>
              </a:r>
              <a:endParaRPr lang="en-US" altLang="zh-CN" b="1" i="1">
                <a:latin typeface="Arial" panose="020B0604020202020204" pitchFamily="34" charset="0"/>
              </a:endParaRPr>
            </a:p>
          </p:txBody>
        </p:sp>
        <p:sp>
          <p:nvSpPr>
            <p:cNvPr id="7234" name="文本框 7233"/>
            <p:cNvSpPr txBox="1"/>
            <p:nvPr/>
          </p:nvSpPr>
          <p:spPr>
            <a:xfrm>
              <a:off x="5723" y="8450"/>
              <a:ext cx="680" cy="630"/>
            </a:xfrm>
            <a:prstGeom prst="rect">
              <a:avLst/>
            </a:prstGeom>
            <a:noFill/>
            <a:ln w="9525">
              <a:noFill/>
            </a:ln>
          </p:spPr>
          <p:txBody>
            <a:bodyPr>
              <a:spAutoFit/>
            </a:bodyPr>
            <a:p>
              <a:pPr>
                <a:spcBef>
                  <a:spcPct val="50000"/>
                </a:spcBef>
              </a:pPr>
              <a:r>
                <a:rPr lang="en-US" altLang="zh-CN" b="1" i="1">
                  <a:latin typeface="Arial" panose="020B0604020202020204" pitchFamily="34" charset="0"/>
                </a:rPr>
                <a:t>A</a:t>
              </a:r>
              <a:endParaRPr lang="en-US" altLang="zh-CN" b="1" i="1">
                <a:latin typeface="Arial" panose="020B0604020202020204" pitchFamily="34" charset="0"/>
              </a:endParaRPr>
            </a:p>
          </p:txBody>
        </p:sp>
        <p:sp>
          <p:nvSpPr>
            <p:cNvPr id="7258" name="文本框 7257"/>
            <p:cNvSpPr txBox="1"/>
            <p:nvPr/>
          </p:nvSpPr>
          <p:spPr>
            <a:xfrm>
              <a:off x="3569" y="410"/>
              <a:ext cx="1136"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r>
                <a:rPr lang="en-US" altLang="zh-CN" b="1" i="1" baseline="-25000">
                  <a:latin typeface="Arial" panose="020B0604020202020204" pitchFamily="34" charset="0"/>
                </a:rPr>
                <a:t>1</a:t>
              </a:r>
              <a:endParaRPr lang="en-US" altLang="zh-CN" b="1" i="1">
                <a:latin typeface="Arial" panose="020B0604020202020204" pitchFamily="34" charset="0"/>
              </a:endParaRPr>
            </a:p>
          </p:txBody>
        </p:sp>
        <p:sp>
          <p:nvSpPr>
            <p:cNvPr id="7259" name="文本框 7258"/>
            <p:cNvSpPr txBox="1"/>
            <p:nvPr/>
          </p:nvSpPr>
          <p:spPr>
            <a:xfrm>
              <a:off x="3340" y="2338"/>
              <a:ext cx="1139" cy="630"/>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r>
                <a:rPr lang="en-US" altLang="zh-CN" b="1" i="1" baseline="-25000">
                  <a:latin typeface="Arial" panose="020B0604020202020204" pitchFamily="34" charset="0"/>
                </a:rPr>
                <a:t>2</a:t>
              </a:r>
              <a:endParaRPr lang="en-US" altLang="zh-CN" b="1" i="1">
                <a:latin typeface="Arial" panose="020B0604020202020204" pitchFamily="34" charset="0"/>
              </a:endParaRPr>
            </a:p>
          </p:txBody>
        </p:sp>
        <p:sp>
          <p:nvSpPr>
            <p:cNvPr id="15" name="直接连接符 14"/>
            <p:cNvSpPr/>
            <p:nvPr/>
          </p:nvSpPr>
          <p:spPr>
            <a:xfrm flipH="1">
              <a:off x="4036" y="8195"/>
              <a:ext cx="455" cy="452"/>
            </a:xfrm>
            <a:prstGeom prst="line">
              <a:avLst/>
            </a:prstGeom>
            <a:ln w="19050" cap="flat" cmpd="sng">
              <a:solidFill>
                <a:schemeClr val="tx1"/>
              </a:solidFill>
              <a:prstDash val="solid"/>
              <a:headEnd type="none" w="med" len="med"/>
              <a:tailEnd type="none" w="med" len="med"/>
            </a:ln>
          </p:spPr>
        </p:sp>
        <p:sp>
          <p:nvSpPr>
            <p:cNvPr id="16" name="直接连接符 15"/>
            <p:cNvSpPr/>
            <p:nvPr/>
          </p:nvSpPr>
          <p:spPr>
            <a:xfrm>
              <a:off x="4020" y="8188"/>
              <a:ext cx="455" cy="452"/>
            </a:xfrm>
            <a:prstGeom prst="line">
              <a:avLst/>
            </a:prstGeom>
            <a:ln w="19050" cap="flat" cmpd="sng">
              <a:solidFill>
                <a:schemeClr val="tx1"/>
              </a:solidFill>
              <a:prstDash val="solid"/>
              <a:headEnd type="none" w="med" len="med"/>
              <a:tailEnd type="none" w="med" len="med"/>
            </a:ln>
          </p:spPr>
        </p:sp>
      </p:grpSp>
      <p:sp>
        <p:nvSpPr>
          <p:cNvPr id="7" name="文本框 6"/>
          <p:cNvSpPr txBox="1"/>
          <p:nvPr/>
        </p:nvSpPr>
        <p:spPr>
          <a:xfrm>
            <a:off x="1062975" y="4919658"/>
            <a:ext cx="440108" cy="368335"/>
          </a:xfrm>
          <a:prstGeom prst="rect">
            <a:avLst/>
          </a:prstGeom>
          <a:noFill/>
          <a:ln w="9525">
            <a:noFill/>
          </a:ln>
        </p:spPr>
        <p:txBody>
          <a:bodyPr wrap="square">
            <a:spAutoFit/>
          </a:bodyPr>
          <a:p>
            <a:pPr>
              <a:spcBef>
                <a:spcPct val="50000"/>
              </a:spcBef>
            </a:pPr>
            <a:r>
              <a:rPr lang="en-US" altLang="zh-CN" b="1" i="1">
                <a:latin typeface="Arial" panose="020B0604020202020204" pitchFamily="34" charset="0"/>
              </a:rPr>
              <a:t>S</a:t>
            </a:r>
            <a:r>
              <a:rPr lang="en-US" altLang="zh-CN" b="1" i="1">
                <a:cs typeface="Arial" panose="020B0604020202020204" pitchFamily="34" charset="0"/>
                <a:sym typeface="+mn-ea"/>
              </a:rPr>
              <a:t>'</a:t>
            </a:r>
            <a:endParaRPr lang="en-US" altLang="zh-CN" b="1" i="1">
              <a:latin typeface="Arial" panose="020B0604020202020204" pitchFamily="34" charset="0"/>
            </a:endParaRPr>
          </a:p>
        </p:txBody>
      </p:sp>
      <p:sp>
        <p:nvSpPr>
          <p:cNvPr id="18" name="椭圆 17"/>
          <p:cNvSpPr/>
          <p:nvPr/>
        </p:nvSpPr>
        <p:spPr>
          <a:xfrm>
            <a:off x="935990" y="5293360"/>
            <a:ext cx="1334770" cy="593725"/>
          </a:xfrm>
          <a:prstGeom prst="ellipse">
            <a:avLst/>
          </a:prstGeom>
          <a:noFill/>
          <a:ln w="19050" cap="flat" cmpd="sng">
            <a:solidFill>
              <a:schemeClr val="tx1"/>
            </a:solidFill>
            <a:prstDash val="solid"/>
            <a:headEnd type="none" w="med" len="med"/>
            <a:tailEnd type="none" w="med" len="med"/>
          </a:ln>
        </p:spPr>
        <p:txBody>
          <a:bodyPr/>
          <a:p>
            <a:endParaRPr lang="zh-CN" altLang="en-US"/>
          </a:p>
        </p:txBody>
      </p:sp>
      <p:graphicFrame>
        <p:nvGraphicFramePr>
          <p:cNvPr id="734211" name="Object 6"/>
          <p:cNvGraphicFramePr/>
          <p:nvPr/>
        </p:nvGraphicFramePr>
        <p:xfrm>
          <a:off x="3850005" y="450850"/>
          <a:ext cx="2154555" cy="429260"/>
        </p:xfrm>
        <a:graphic>
          <a:graphicData uri="http://schemas.openxmlformats.org/presentationml/2006/ole">
            <mc:AlternateContent xmlns:mc="http://schemas.openxmlformats.org/markup-compatibility/2006">
              <mc:Choice xmlns:v="urn:schemas-microsoft-com:vml" Requires="v">
                <p:oleObj spid="_x0000_s5" name="" r:id="rId11" imgW="862965" imgH="177165" progId="Equation.3">
                  <p:embed/>
                </p:oleObj>
              </mc:Choice>
              <mc:Fallback>
                <p:oleObj name="" r:id="rId11" imgW="862965" imgH="177165" progId="Equation.3">
                  <p:embed/>
                  <p:pic>
                    <p:nvPicPr>
                      <p:cNvPr id="0" name="图片 3077"/>
                      <p:cNvPicPr/>
                      <p:nvPr/>
                    </p:nvPicPr>
                    <p:blipFill>
                      <a:blip r:embed="rId12"/>
                      <a:stretch>
                        <a:fillRect/>
                      </a:stretch>
                    </p:blipFill>
                    <p:spPr>
                      <a:xfrm>
                        <a:off x="3850005" y="450850"/>
                        <a:ext cx="2154555" cy="429260"/>
                      </a:xfrm>
                      <a:prstGeom prst="rect">
                        <a:avLst/>
                      </a:prstGeom>
                      <a:noFill/>
                      <a:ln w="38100">
                        <a:noFill/>
                        <a:miter/>
                      </a:ln>
                    </p:spPr>
                  </p:pic>
                </p:oleObj>
              </mc:Fallback>
            </mc:AlternateContent>
          </a:graphicData>
        </a:graphic>
      </p:graphicFrame>
      <p:graphicFrame>
        <p:nvGraphicFramePr>
          <p:cNvPr id="6" name="对象 5"/>
          <p:cNvGraphicFramePr/>
          <p:nvPr/>
        </p:nvGraphicFramePr>
        <p:xfrm>
          <a:off x="7287895" y="3224530"/>
          <a:ext cx="1687195" cy="902335"/>
        </p:xfrm>
        <a:graphic>
          <a:graphicData uri="http://schemas.openxmlformats.org/presentationml/2006/ole">
            <mc:AlternateContent xmlns:mc="http://schemas.openxmlformats.org/markup-compatibility/2006">
              <mc:Choice xmlns:v="urn:schemas-microsoft-com:vml" Requires="v">
                <p:oleObj spid="_x0000_s8" name="" r:id="rId13" imgW="584200" imgH="393700" progId="Equation.3">
                  <p:embed/>
                </p:oleObj>
              </mc:Choice>
              <mc:Fallback>
                <p:oleObj name="" r:id="rId13" imgW="584200" imgH="393700" progId="Equation.3">
                  <p:embed/>
                  <p:pic>
                    <p:nvPicPr>
                      <p:cNvPr id="0" name="图片 3095"/>
                      <p:cNvPicPr/>
                      <p:nvPr/>
                    </p:nvPicPr>
                    <p:blipFill>
                      <a:blip r:embed="rId14"/>
                      <a:stretch>
                        <a:fillRect/>
                      </a:stretch>
                    </p:blipFill>
                    <p:spPr>
                      <a:xfrm>
                        <a:off x="7287895" y="3224530"/>
                        <a:ext cx="1687195" cy="902335"/>
                      </a:xfrm>
                      <a:prstGeom prst="rect">
                        <a:avLst/>
                      </a:prstGeom>
                      <a:solidFill>
                        <a:schemeClr val="accent2">
                          <a:lumMod val="40000"/>
                          <a:lumOff val="60000"/>
                        </a:schemeClr>
                      </a:solid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文本占位符 14338"/>
          <p:cNvSpPr>
            <a:spLocks noGrp="1"/>
          </p:cNvSpPr>
          <p:nvPr>
            <p:ph type="body" idx="1"/>
          </p:nvPr>
        </p:nvSpPr>
        <p:spPr>
          <a:xfrm>
            <a:off x="301625" y="828040"/>
            <a:ext cx="8540750" cy="4229100"/>
          </a:xfrm>
          <a:noFill/>
        </p:spPr>
        <p:txBody>
          <a:bodyPr/>
          <a:p>
            <a:pPr>
              <a:buNone/>
            </a:pPr>
            <a:r>
              <a:rPr lang="en-US" altLang="zh-CN" b="1" dirty="0"/>
              <a:t>   </a:t>
            </a:r>
            <a:r>
              <a:rPr lang="zh-CN" altLang="en-US" b="1" dirty="0"/>
              <a:t>条纹特点</a:t>
            </a:r>
            <a:endParaRPr lang="zh-CN" altLang="en-US" b="1" dirty="0"/>
          </a:p>
          <a:p>
            <a:r>
              <a:rPr lang="en-US" altLang="zh-CN" b="1" dirty="0">
                <a:latin typeface="楷体_GB2312" panose="02010609030101010101" pitchFamily="49" charset="-122"/>
                <a:ea typeface="楷体_GB2312" panose="02010609030101010101" pitchFamily="49" charset="-122"/>
              </a:rPr>
              <a:t>1</a:t>
            </a:r>
            <a:r>
              <a:rPr lang="zh-CN" altLang="en-US" b="1" dirty="0">
                <a:latin typeface="楷体_GB2312" panose="02010609030101010101" pitchFamily="49" charset="-122"/>
                <a:ea typeface="楷体_GB2312" panose="02010609030101010101" pitchFamily="49" charset="-122"/>
              </a:rPr>
              <a:t>、</a:t>
            </a:r>
            <a:r>
              <a:rPr lang="el-GR" altLang="zh-CN" b="1" i="1">
                <a:latin typeface="宋体" panose="02010600030101010101" pitchFamily="2" charset="-122"/>
                <a:cs typeface="Arial" panose="020B0604020202020204" pitchFamily="34" charset="0"/>
                <a:sym typeface="+mn-ea"/>
              </a:rPr>
              <a:t>θ</a:t>
            </a:r>
            <a:r>
              <a:rPr lang="zh-CN" altLang="en-US" b="1" dirty="0">
                <a:latin typeface="楷体_GB2312" panose="02010609030101010101" pitchFamily="49" charset="-122"/>
                <a:ea typeface="楷体_GB2312" panose="02010609030101010101" pitchFamily="49" charset="-122"/>
              </a:rPr>
              <a:t>越小，级次越大，</a:t>
            </a:r>
            <a:r>
              <a:rPr lang="el-GR" altLang="zh-CN" b="1" i="1">
                <a:latin typeface="宋体" panose="02010600030101010101" pitchFamily="2" charset="-122"/>
                <a:cs typeface="Arial" panose="020B0604020202020204" pitchFamily="34" charset="0"/>
                <a:sym typeface="+mn-ea"/>
              </a:rPr>
              <a:t>θ</a:t>
            </a:r>
            <a:r>
              <a:rPr lang="en-US" altLang="zh-CN" b="1" dirty="0">
                <a:latin typeface="楷体_GB2312" panose="02010609030101010101" pitchFamily="49" charset="-122"/>
                <a:ea typeface="楷体_GB2312" panose="02010609030101010101" pitchFamily="49" charset="-122"/>
              </a:rPr>
              <a:t>=0</a:t>
            </a:r>
            <a:r>
              <a:rPr lang="zh-CN" altLang="en-US" b="1" dirty="0">
                <a:latin typeface="楷体_GB2312" panose="02010609030101010101" pitchFamily="49" charset="-122"/>
                <a:ea typeface="楷体_GB2312" panose="02010609030101010101" pitchFamily="49" charset="-122"/>
              </a:rPr>
              <a:t>时级次最高。</a:t>
            </a:r>
            <a:endParaRPr lang="zh-CN" altLang="en-US" b="1" dirty="0">
              <a:latin typeface="楷体_GB2312" panose="02010609030101010101" pitchFamily="49" charset="-122"/>
              <a:ea typeface="楷体_GB2312" panose="02010609030101010101" pitchFamily="49" charset="-122"/>
            </a:endParaRPr>
          </a:p>
          <a:p>
            <a:r>
              <a:rPr lang="en-US" altLang="zh-CN" b="1" dirty="0">
                <a:latin typeface="楷体_GB2312" panose="02010609030101010101" pitchFamily="49" charset="-122"/>
                <a:ea typeface="楷体_GB2312" panose="02010609030101010101" pitchFamily="49" charset="-122"/>
              </a:rPr>
              <a:t>2</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d</a:t>
            </a:r>
            <a:r>
              <a:rPr lang="zh-CN" altLang="en-US" b="1" dirty="0">
                <a:latin typeface="楷体_GB2312" panose="02010609030101010101" pitchFamily="49" charset="-122"/>
                <a:ea typeface="楷体_GB2312" panose="02010609030101010101" pitchFamily="49" charset="-122"/>
              </a:rPr>
              <a:t>增加时条纹涌出，</a:t>
            </a:r>
            <a:r>
              <a:rPr lang="en-US" altLang="zh-CN" b="1" dirty="0">
                <a:latin typeface="楷体_GB2312" panose="02010609030101010101" pitchFamily="49" charset="-122"/>
                <a:ea typeface="楷体_GB2312" panose="02010609030101010101" pitchFamily="49" charset="-122"/>
              </a:rPr>
              <a:t>d</a:t>
            </a:r>
            <a:r>
              <a:rPr lang="zh-CN" altLang="en-US" b="1" dirty="0">
                <a:latin typeface="楷体_GB2312" panose="02010609030101010101" pitchFamily="49" charset="-122"/>
                <a:ea typeface="楷体_GB2312" panose="02010609030101010101" pitchFamily="49" charset="-122"/>
              </a:rPr>
              <a:t>减小时条纹淹没。针对</a:t>
            </a:r>
            <a:r>
              <a:rPr lang="en-US" altLang="zh-CN" b="1" dirty="0">
                <a:latin typeface="楷体_GB2312" panose="02010609030101010101" pitchFamily="49" charset="-122"/>
                <a:ea typeface="楷体_GB2312" panose="02010609030101010101" pitchFamily="49" charset="-122"/>
              </a:rPr>
              <a:t>i=0</a:t>
            </a:r>
            <a:r>
              <a:rPr lang="zh-CN" altLang="en-US" b="1" dirty="0">
                <a:latin typeface="楷体_GB2312" panose="02010609030101010101" pitchFamily="49" charset="-122"/>
                <a:ea typeface="楷体_GB2312" panose="02010609030101010101" pitchFamily="49" charset="-122"/>
              </a:rPr>
              <a:t>的中央条纹，当</a:t>
            </a:r>
            <a:r>
              <a:rPr lang="en-US" altLang="zh-CN" b="1" dirty="0">
                <a:latin typeface="楷体_GB2312" panose="02010609030101010101" pitchFamily="49" charset="-122"/>
                <a:ea typeface="楷体_GB2312" panose="02010609030101010101" pitchFamily="49" charset="-122"/>
              </a:rPr>
              <a:t>d</a:t>
            </a:r>
            <a:r>
              <a:rPr lang="zh-CN" altLang="en-US" b="1" dirty="0">
                <a:latin typeface="楷体_GB2312" panose="02010609030101010101" pitchFamily="49" charset="-122"/>
                <a:ea typeface="楷体_GB2312" panose="02010609030101010101" pitchFamily="49" charset="-122"/>
              </a:rPr>
              <a:t>增加（减小）半个波长时，便有一个条纹涌出（淹没）。设涌出或淹没的条纹数</a:t>
            </a:r>
            <a:r>
              <a:rPr lang="en-US" altLang="zh-CN" b="1">
                <a:cs typeface="Arial" panose="020B0604020202020204" pitchFamily="34" charset="0"/>
                <a:sym typeface="+mn-ea"/>
              </a:rPr>
              <a:t>∆</a:t>
            </a:r>
            <a:r>
              <a:rPr lang="en-US" altLang="zh-CN" b="1" i="1">
                <a:cs typeface="Arial" panose="020B0604020202020204" pitchFamily="34" charset="0"/>
                <a:sym typeface="+mn-ea"/>
              </a:rPr>
              <a:t>k</a:t>
            </a:r>
            <a:r>
              <a:rPr lang="zh-CN" altLang="en-US" b="1" dirty="0">
                <a:latin typeface="楷体_GB2312" panose="02010609030101010101" pitchFamily="49" charset="-122"/>
                <a:ea typeface="楷体_GB2312" panose="02010609030101010101" pitchFamily="49" charset="-122"/>
              </a:rPr>
              <a:t>，则</a:t>
            </a:r>
            <a:r>
              <a:rPr lang="en-US" altLang="zh-CN" b="1">
                <a:latin typeface="楷体_GB2312" panose="02010609030101010101" pitchFamily="49" charset="-122"/>
                <a:ea typeface="楷体_GB2312" panose="02010609030101010101" pitchFamily="49" charset="-122"/>
              </a:rPr>
              <a:t>λ=2Δd/</a:t>
            </a:r>
            <a:r>
              <a:rPr lang="en-US" altLang="zh-CN" b="1">
                <a:cs typeface="Arial" panose="020B0604020202020204" pitchFamily="34" charset="0"/>
                <a:sym typeface="+mn-ea"/>
              </a:rPr>
              <a:t>∆</a:t>
            </a:r>
            <a:r>
              <a:rPr lang="en-US" altLang="zh-CN" b="1" i="1">
                <a:cs typeface="Arial" panose="020B0604020202020204" pitchFamily="34" charset="0"/>
                <a:sym typeface="+mn-ea"/>
              </a:rPr>
              <a:t>k</a:t>
            </a:r>
            <a:r>
              <a:rPr lang="en-US" altLang="zh-CN" b="1">
                <a:latin typeface="楷体_GB2312" panose="02010609030101010101" pitchFamily="49" charset="-122"/>
                <a:ea typeface="楷体_GB2312" panose="02010609030101010101" pitchFamily="49" charset="-122"/>
              </a:rPr>
              <a:t>.</a:t>
            </a:r>
            <a:endParaRPr lang="en-US" altLang="zh-CN" b="1">
              <a:latin typeface="楷体_GB2312" panose="02010609030101010101" pitchFamily="49" charset="-122"/>
              <a:ea typeface="楷体_GB2312" panose="02010609030101010101" pitchFamily="49" charset="-122"/>
            </a:endParaRPr>
          </a:p>
          <a:p>
            <a:r>
              <a:rPr lang="en-US" altLang="zh-CN" b="1" dirty="0">
                <a:latin typeface="楷体_GB2312" panose="02010609030101010101" pitchFamily="49" charset="-122"/>
                <a:ea typeface="楷体_GB2312" panose="02010609030101010101" pitchFamily="49" charset="-122"/>
              </a:rPr>
              <a:t>3</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d</a:t>
            </a:r>
            <a:r>
              <a:rPr lang="zh-CN" altLang="en-US" b="1" dirty="0">
                <a:latin typeface="楷体_GB2312" panose="02010609030101010101" pitchFamily="49" charset="-122"/>
                <a:ea typeface="楷体_GB2312" panose="02010609030101010101" pitchFamily="49" charset="-122"/>
              </a:rPr>
              <a:t>增大时条纹变细变密，</a:t>
            </a:r>
            <a:r>
              <a:rPr lang="en-US" altLang="zh-CN" b="1" dirty="0">
                <a:latin typeface="楷体_GB2312" panose="02010609030101010101" pitchFamily="49" charset="-122"/>
                <a:ea typeface="楷体_GB2312" panose="02010609030101010101" pitchFamily="49" charset="-122"/>
              </a:rPr>
              <a:t>d</a:t>
            </a:r>
            <a:r>
              <a:rPr lang="zh-CN" altLang="en-US" b="1" dirty="0">
                <a:latin typeface="楷体_GB2312" panose="02010609030101010101" pitchFamily="49" charset="-122"/>
                <a:ea typeface="楷体_GB2312" panose="02010609030101010101" pitchFamily="49" charset="-122"/>
              </a:rPr>
              <a:t>减小时条纹变粗变疏。</a:t>
            </a:r>
            <a:endParaRPr lang="zh-CN" altLang="en-US" b="1" dirty="0">
              <a:latin typeface="楷体_GB2312" panose="02010609030101010101" pitchFamily="49" charset="-122"/>
              <a:ea typeface="楷体_GB2312" panose="02010609030101010101" pitchFamily="49" charset="-122"/>
            </a:endParaRPr>
          </a:p>
        </p:txBody>
      </p:sp>
      <p:graphicFrame>
        <p:nvGraphicFramePr>
          <p:cNvPr id="734211" name="Object 6"/>
          <p:cNvGraphicFramePr/>
          <p:nvPr/>
        </p:nvGraphicFramePr>
        <p:xfrm>
          <a:off x="2239645" y="5057140"/>
          <a:ext cx="3763010" cy="645795"/>
        </p:xfrm>
        <a:graphic>
          <a:graphicData uri="http://schemas.openxmlformats.org/presentationml/2006/ole">
            <mc:AlternateContent xmlns:mc="http://schemas.openxmlformats.org/markup-compatibility/2006">
              <mc:Choice xmlns:v="urn:schemas-microsoft-com:vml" Requires="v">
                <p:oleObj spid="_x0000_s5" name="" r:id="rId1" imgW="1104900" imgH="177165" progId="Equation.3">
                  <p:embed/>
                </p:oleObj>
              </mc:Choice>
              <mc:Fallback>
                <p:oleObj name="" r:id="rId1" imgW="1104900" imgH="177165" progId="Equation.3">
                  <p:embed/>
                  <p:pic>
                    <p:nvPicPr>
                      <p:cNvPr id="0" name="图片 3077"/>
                      <p:cNvPicPr/>
                      <p:nvPr/>
                    </p:nvPicPr>
                    <p:blipFill>
                      <a:blip r:embed="rId2"/>
                      <a:stretch>
                        <a:fillRect/>
                      </a:stretch>
                    </p:blipFill>
                    <p:spPr>
                      <a:xfrm>
                        <a:off x="2239645" y="5057140"/>
                        <a:ext cx="3763010" cy="64579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735234" name="内容占位符 735233" descr="bfaf032"/>
          <p:cNvPicPr>
            <a:picLocks noChangeAspect="1"/>
          </p:cNvPicPr>
          <p:nvPr>
            <p:ph sz="quarter" idx="1"/>
          </p:nvPr>
        </p:nvPicPr>
        <p:blipFill>
          <a:blip r:embed="rId1"/>
          <a:stretch>
            <a:fillRect/>
          </a:stretch>
        </p:blipFill>
        <p:spPr>
          <a:xfrm>
            <a:off x="1979613" y="1052513"/>
            <a:ext cx="4897437" cy="1727200"/>
          </a:xfrm>
        </p:spPr>
      </p:pic>
      <p:pic>
        <p:nvPicPr>
          <p:cNvPr id="735235" name="内容占位符 735234" descr="bfaf03-01"/>
          <p:cNvPicPr>
            <a:picLocks noChangeAspect="1"/>
          </p:cNvPicPr>
          <p:nvPr>
            <p:ph sz="quarter" idx="3"/>
          </p:nvPr>
        </p:nvPicPr>
        <p:blipFill>
          <a:blip r:embed="rId2"/>
          <a:stretch>
            <a:fillRect/>
          </a:stretch>
        </p:blipFill>
        <p:spPr>
          <a:xfrm>
            <a:off x="250825" y="3068638"/>
            <a:ext cx="1473200" cy="1524000"/>
          </a:xfrm>
        </p:spPr>
      </p:pic>
      <p:pic>
        <p:nvPicPr>
          <p:cNvPr id="735236" name="内容占位符 735235" descr="bfaf03-02"/>
          <p:cNvPicPr>
            <a:picLocks noChangeAspect="1"/>
          </p:cNvPicPr>
          <p:nvPr>
            <p:ph sz="quarter" idx="4"/>
          </p:nvPr>
        </p:nvPicPr>
        <p:blipFill>
          <a:blip r:embed="rId3"/>
          <a:stretch>
            <a:fillRect/>
          </a:stretch>
        </p:blipFill>
        <p:spPr>
          <a:xfrm>
            <a:off x="1978025" y="3273425"/>
            <a:ext cx="1474788" cy="1420813"/>
          </a:xfrm>
        </p:spPr>
      </p:pic>
      <p:pic>
        <p:nvPicPr>
          <p:cNvPr id="735237" name="内容占位符 735236" descr="bfaf03-03"/>
          <p:cNvPicPr>
            <a:picLocks noChangeAspect="1"/>
          </p:cNvPicPr>
          <p:nvPr>
            <p:ph sz="quarter" idx="2"/>
          </p:nvPr>
        </p:nvPicPr>
        <p:blipFill>
          <a:blip r:embed="rId4"/>
          <a:stretch>
            <a:fillRect/>
          </a:stretch>
        </p:blipFill>
        <p:spPr>
          <a:xfrm>
            <a:off x="3779838" y="3273425"/>
            <a:ext cx="1473200" cy="1420813"/>
          </a:xfrm>
        </p:spPr>
      </p:pic>
      <p:pic>
        <p:nvPicPr>
          <p:cNvPr id="735238" name="图片 735237" descr="bfaf03-04"/>
          <p:cNvPicPr>
            <a:picLocks noChangeAspect="1"/>
          </p:cNvPicPr>
          <p:nvPr/>
        </p:nvPicPr>
        <p:blipFill>
          <a:blip r:embed="rId3"/>
          <a:stretch>
            <a:fillRect/>
          </a:stretch>
        </p:blipFill>
        <p:spPr>
          <a:xfrm>
            <a:off x="5580063" y="3068638"/>
            <a:ext cx="1473200" cy="1524000"/>
          </a:xfrm>
          <a:prstGeom prst="rect">
            <a:avLst/>
          </a:prstGeom>
          <a:noFill/>
          <a:ln w="9525">
            <a:noFill/>
          </a:ln>
        </p:spPr>
      </p:pic>
      <p:pic>
        <p:nvPicPr>
          <p:cNvPr id="735239" name="图片 735238" descr="bfaf03-05"/>
          <p:cNvPicPr>
            <a:picLocks noChangeAspect="1"/>
          </p:cNvPicPr>
          <p:nvPr/>
        </p:nvPicPr>
        <p:blipFill>
          <a:blip r:embed="rId2"/>
          <a:stretch>
            <a:fillRect/>
          </a:stretch>
        </p:blipFill>
        <p:spPr>
          <a:xfrm>
            <a:off x="7308850" y="3068638"/>
            <a:ext cx="1473200" cy="1524000"/>
          </a:xfrm>
          <a:prstGeom prst="rect">
            <a:avLst/>
          </a:prstGeom>
          <a:noFill/>
          <a:ln w="9525">
            <a:noFill/>
          </a:ln>
        </p:spPr>
      </p:pic>
      <p:pic>
        <p:nvPicPr>
          <p:cNvPr id="735240" name="图片 735239" descr="bfaf03-1"/>
          <p:cNvPicPr>
            <a:picLocks noChangeAspect="1"/>
          </p:cNvPicPr>
          <p:nvPr/>
        </p:nvPicPr>
        <p:blipFill>
          <a:blip r:embed="rId5"/>
          <a:stretch>
            <a:fillRect/>
          </a:stretch>
        </p:blipFill>
        <p:spPr>
          <a:xfrm>
            <a:off x="250825" y="4724400"/>
            <a:ext cx="1473200" cy="635000"/>
          </a:xfrm>
          <a:prstGeom prst="rect">
            <a:avLst/>
          </a:prstGeom>
          <a:noFill/>
          <a:ln w="9525">
            <a:noFill/>
          </a:ln>
        </p:spPr>
      </p:pic>
      <p:pic>
        <p:nvPicPr>
          <p:cNvPr id="735241" name="图片 735240" descr="bfaf03-2"/>
          <p:cNvPicPr>
            <a:picLocks noChangeAspect="1"/>
          </p:cNvPicPr>
          <p:nvPr/>
        </p:nvPicPr>
        <p:blipFill>
          <a:blip r:embed="rId6"/>
          <a:stretch>
            <a:fillRect/>
          </a:stretch>
        </p:blipFill>
        <p:spPr>
          <a:xfrm>
            <a:off x="1979613" y="4724400"/>
            <a:ext cx="1473200" cy="635000"/>
          </a:xfrm>
          <a:prstGeom prst="rect">
            <a:avLst/>
          </a:prstGeom>
          <a:noFill/>
          <a:ln w="9525">
            <a:noFill/>
          </a:ln>
        </p:spPr>
      </p:pic>
      <p:pic>
        <p:nvPicPr>
          <p:cNvPr id="735242" name="图片 735241" descr="bfaf03-3"/>
          <p:cNvPicPr>
            <a:picLocks noChangeAspect="1"/>
          </p:cNvPicPr>
          <p:nvPr/>
        </p:nvPicPr>
        <p:blipFill>
          <a:blip r:embed="rId7"/>
          <a:stretch>
            <a:fillRect/>
          </a:stretch>
        </p:blipFill>
        <p:spPr>
          <a:xfrm>
            <a:off x="3779838" y="4724400"/>
            <a:ext cx="1473200" cy="635000"/>
          </a:xfrm>
          <a:prstGeom prst="rect">
            <a:avLst/>
          </a:prstGeom>
          <a:noFill/>
          <a:ln w="9525">
            <a:noFill/>
          </a:ln>
        </p:spPr>
      </p:pic>
      <p:pic>
        <p:nvPicPr>
          <p:cNvPr id="735243" name="图片 735242" descr="bfaf03-4"/>
          <p:cNvPicPr>
            <a:picLocks noChangeAspect="1"/>
          </p:cNvPicPr>
          <p:nvPr/>
        </p:nvPicPr>
        <p:blipFill>
          <a:blip r:embed="rId8"/>
          <a:stretch>
            <a:fillRect/>
          </a:stretch>
        </p:blipFill>
        <p:spPr>
          <a:xfrm>
            <a:off x="5580063" y="4724400"/>
            <a:ext cx="1473200" cy="635000"/>
          </a:xfrm>
          <a:prstGeom prst="rect">
            <a:avLst/>
          </a:prstGeom>
          <a:noFill/>
          <a:ln w="9525">
            <a:noFill/>
          </a:ln>
        </p:spPr>
      </p:pic>
      <p:pic>
        <p:nvPicPr>
          <p:cNvPr id="735244" name="图片 735243" descr="bfaf03-5"/>
          <p:cNvPicPr>
            <a:picLocks noChangeAspect="1"/>
          </p:cNvPicPr>
          <p:nvPr/>
        </p:nvPicPr>
        <p:blipFill>
          <a:blip r:embed="rId9"/>
          <a:stretch>
            <a:fillRect/>
          </a:stretch>
        </p:blipFill>
        <p:spPr>
          <a:xfrm>
            <a:off x="7308850" y="4724400"/>
            <a:ext cx="1473200" cy="635000"/>
          </a:xfrm>
          <a:prstGeom prst="rect">
            <a:avLst/>
          </a:prstGeom>
          <a:noFill/>
          <a:ln w="9525">
            <a:noFill/>
          </a:ln>
        </p:spPr>
      </p:pic>
    </p:spTree>
  </p:cSld>
  <p:clrMapOvr>
    <a:masterClrMapping/>
  </p:clrMapOvr>
  <p:transition>
    <p:random/>
  </p:transition>
</p:sld>
</file>

<file path=ppt/tags/tag1.xml><?xml version="1.0" encoding="utf-8"?>
<p:tagLst xmlns:p="http://schemas.openxmlformats.org/presentationml/2006/main">
  <p:tag name="KSO_WM_DOC_GUID" val="{92ed4c7c-04f4-4502-b99f-2ad023cd1e9c}"/>
</p:tagLst>
</file>

<file path=ppt/theme/theme1.xml><?xml version="1.0" encoding="utf-8"?>
<a:theme xmlns:a="http://schemas.openxmlformats.org/drawingml/2006/main" name="诗情画意">
  <a:themeElements>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7A77"/>
        </a:dk1>
        <a:lt1>
          <a:srgbClr val="FFFFFF"/>
        </a:lt1>
        <a:dk2>
          <a:srgbClr val="003399"/>
        </a:dk2>
        <a:lt2>
          <a:srgbClr val="C0C0C0"/>
        </a:lt2>
        <a:accent1>
          <a:srgbClr val="EBF7FF"/>
        </a:accent1>
        <a:accent2>
          <a:srgbClr val="3366FF"/>
        </a:accent2>
        <a:accent3>
          <a:srgbClr val="FFFFFF"/>
        </a:accent3>
        <a:accent4>
          <a:srgbClr val="006866"/>
        </a:accent4>
        <a:accent5>
          <a:srgbClr val="F3FAFF"/>
        </a:accent5>
        <a:accent6>
          <a:srgbClr val="2D5BE5"/>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
        <a:dk1>
          <a:srgbClr val="005FBE"/>
        </a:dk1>
        <a:lt1>
          <a:srgbClr val="FFFFDD"/>
        </a:lt1>
        <a:dk2>
          <a:srgbClr val="2C5884"/>
        </a:dk2>
        <a:lt2>
          <a:srgbClr val="C0C0C0"/>
        </a:lt2>
        <a:accent1>
          <a:srgbClr val="E9F7FF"/>
        </a:accent1>
        <a:accent2>
          <a:srgbClr val="F89400"/>
        </a:accent2>
        <a:accent3>
          <a:srgbClr val="FFFFEB"/>
        </a:accent3>
        <a:accent4>
          <a:srgbClr val="0051A3"/>
        </a:accent4>
        <a:accent5>
          <a:srgbClr val="F2FAFF"/>
        </a:accent5>
        <a:accent6>
          <a:srgbClr val="DE84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
        <a:dk1>
          <a:srgbClr val="5D5D8B"/>
        </a:dk1>
        <a:lt1>
          <a:srgbClr val="DAEADE"/>
        </a:lt1>
        <a:dk2>
          <a:srgbClr val="A25269"/>
        </a:dk2>
        <a:lt2>
          <a:srgbClr val="C0C0C0"/>
        </a:lt2>
        <a:accent1>
          <a:srgbClr val="FFFFDD"/>
        </a:accent1>
        <a:accent2>
          <a:srgbClr val="3399FF"/>
        </a:accent2>
        <a:accent3>
          <a:srgbClr val="E9F2EB"/>
        </a:accent3>
        <a:accent4>
          <a:srgbClr val="4F4F77"/>
        </a:accent4>
        <a:accent5>
          <a:srgbClr val="FFFFEB"/>
        </a:accent5>
        <a:accent6>
          <a:srgbClr val="2D89E5"/>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
        <a:dk1>
          <a:srgbClr val="006666"/>
        </a:dk1>
        <a:lt1>
          <a:srgbClr val="CCECFF"/>
        </a:lt1>
        <a:dk2>
          <a:srgbClr val="336699"/>
        </a:dk2>
        <a:lt2>
          <a:srgbClr val="C0C0C0"/>
        </a:lt2>
        <a:accent1>
          <a:srgbClr val="FFFFCC"/>
        </a:accent1>
        <a:accent2>
          <a:srgbClr val="FF6600"/>
        </a:accent2>
        <a:accent3>
          <a:srgbClr val="E2F4FF"/>
        </a:accent3>
        <a:accent4>
          <a:srgbClr val="005757"/>
        </a:accent4>
        <a:accent5>
          <a:srgbClr val="FFFFE2"/>
        </a:accent5>
        <a:accent6>
          <a:srgbClr val="E55B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
        <a:dk1>
          <a:srgbClr val="0033CC"/>
        </a:dk1>
        <a:lt1>
          <a:srgbClr val="FFE9E9"/>
        </a:lt1>
        <a:dk2>
          <a:srgbClr val="000000"/>
        </a:dk2>
        <a:lt2>
          <a:srgbClr val="C0C0C0"/>
        </a:lt2>
        <a:accent1>
          <a:srgbClr val="D5E5DB"/>
        </a:accent1>
        <a:accent2>
          <a:srgbClr val="3366FF"/>
        </a:accent2>
        <a:accent3>
          <a:srgbClr val="FFF2F2"/>
        </a:accent3>
        <a:accent4>
          <a:srgbClr val="002AAF"/>
        </a:accent4>
        <a:accent5>
          <a:srgbClr val="E6EFEA"/>
        </a:accent5>
        <a:accent6>
          <a:srgbClr val="2D5BE5"/>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
        <a:dk1>
          <a:srgbClr val="336699"/>
        </a:dk1>
        <a:lt1>
          <a:srgbClr val="F4E9E0"/>
        </a:lt1>
        <a:dk2>
          <a:srgbClr val="DC5900"/>
        </a:dk2>
        <a:lt2>
          <a:srgbClr val="C0C0C0"/>
        </a:lt2>
        <a:accent1>
          <a:srgbClr val="E4E4E4"/>
        </a:accent1>
        <a:accent2>
          <a:srgbClr val="3399FF"/>
        </a:accent2>
        <a:accent3>
          <a:srgbClr val="F8F2ED"/>
        </a:accent3>
        <a:accent4>
          <a:srgbClr val="2A5783"/>
        </a:accent4>
        <a:accent5>
          <a:srgbClr val="EFEFEF"/>
        </a:accent5>
        <a:accent6>
          <a:srgbClr val="2D89E5"/>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
        <a:dk1>
          <a:srgbClr val="CC3300"/>
        </a:dk1>
        <a:lt1>
          <a:srgbClr val="E5E5FF"/>
        </a:lt1>
        <a:dk2>
          <a:srgbClr val="565680"/>
        </a:dk2>
        <a:lt2>
          <a:srgbClr val="C0C0C0"/>
        </a:lt2>
        <a:accent1>
          <a:srgbClr val="E6E4EC"/>
        </a:accent1>
        <a:accent2>
          <a:srgbClr val="0066CC"/>
        </a:accent2>
        <a:accent3>
          <a:srgbClr val="EFEFFF"/>
        </a:accent3>
        <a:accent4>
          <a:srgbClr val="AF2A00"/>
        </a:accent4>
        <a:accent5>
          <a:srgbClr val="F0EFF4"/>
        </a:accent5>
        <a:accent6>
          <a:srgbClr val="005BB7"/>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
        <a:dk1>
          <a:srgbClr val="000099"/>
        </a:dk1>
        <a:lt1>
          <a:srgbClr val="FFE2C5"/>
        </a:lt1>
        <a:dk2>
          <a:srgbClr val="007D7A"/>
        </a:dk2>
        <a:lt2>
          <a:srgbClr val="C0C0C0"/>
        </a:lt2>
        <a:accent1>
          <a:srgbClr val="EAEAEA"/>
        </a:accent1>
        <a:accent2>
          <a:srgbClr val="B26EB4"/>
        </a:accent2>
        <a:accent3>
          <a:srgbClr val="FFEEDE"/>
        </a:accent3>
        <a:accent4>
          <a:srgbClr val="000083"/>
        </a:accent4>
        <a:accent5>
          <a:srgbClr val="F2F2F2"/>
        </a:accent5>
        <a:accent6>
          <a:srgbClr val="9F62A1"/>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0</TotalTime>
  <Words>2891</Words>
  <Application>WPS 演示</Application>
  <PresentationFormat>在屏幕上显示</PresentationFormat>
  <Paragraphs>387</Paragraphs>
  <Slides>25</Slides>
  <Notes>0</Notes>
  <HiddenSlides>0</HiddenSlides>
  <MMClips>1</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44</vt:i4>
      </vt:variant>
      <vt:variant>
        <vt:lpstr>幻灯片标题</vt:lpstr>
      </vt:variant>
      <vt:variant>
        <vt:i4>25</vt:i4>
      </vt:variant>
    </vt:vector>
  </HeadingPairs>
  <TitlesOfParts>
    <vt:vector size="88" baseType="lpstr">
      <vt:lpstr>Arial</vt:lpstr>
      <vt:lpstr>宋体</vt:lpstr>
      <vt:lpstr>Wingdings</vt:lpstr>
      <vt:lpstr>Times New Roman</vt:lpstr>
      <vt:lpstr>Verdana</vt:lpstr>
      <vt:lpstr>楷体_GB2312</vt:lpstr>
      <vt:lpstr>华文楷体</vt:lpstr>
      <vt:lpstr>Symbol</vt:lpstr>
      <vt:lpstr>隶书</vt:lpstr>
      <vt:lpstr>微软雅黑</vt:lpstr>
      <vt:lpstr>Arial Unicode MS</vt:lpstr>
      <vt:lpstr>Calibri</vt:lpstr>
      <vt:lpstr>宋体-18030</vt:lpstr>
      <vt:lpstr>新宋体</vt:lpstr>
      <vt:lpstr>Script MT Bold</vt:lpstr>
      <vt:lpstr>仿宋_GB2312</vt:lpstr>
      <vt:lpstr>黑体</vt:lpstr>
      <vt:lpstr>Latha</vt:lpstr>
      <vt:lpstr>诗情画意</vt:lpstr>
      <vt:lpstr>Paint.Picture</vt:lpstr>
      <vt:lpstr>Equation.3</vt:lpstr>
      <vt:lpstr>Equation.3</vt:lpstr>
      <vt:lpstr>Equation.3</vt:lpstr>
      <vt:lpstr>Equation.3</vt:lpstr>
      <vt:lpstr>Equation.3</vt:lpstr>
      <vt:lpstr>Equation.3</vt:lpstr>
      <vt:lpstr>Equation.3</vt:lpstr>
      <vt:lpstr>Equation.3</vt:lpstr>
      <vt:lpstr>Equation.KSEE3</vt:lpstr>
      <vt:lpstr>Equation.3</vt:lpstr>
      <vt:lpstr>Paint.Picture</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实验目的</vt:lpstr>
      <vt:lpstr>实验仪器</vt:lpstr>
      <vt:lpstr>PowerPoint 演示文稿</vt:lpstr>
      <vt:lpstr>PowerPoint 演示文稿</vt:lpstr>
      <vt:lpstr>PowerPoint 演示文稿</vt:lpstr>
      <vt:lpstr>PowerPoint 演示文稿</vt:lpstr>
      <vt:lpstr>PowerPoint 演示文稿</vt:lpstr>
      <vt:lpstr>PowerPoint 演示文稿</vt:lpstr>
      <vt:lpstr>定域干涉 与 非定域干涉</vt:lpstr>
      <vt:lpstr>干涉讨论——非定域干涉</vt:lpstr>
      <vt:lpstr>干涉讨论——定域等倾干涉</vt:lpstr>
      <vt:lpstr>PowerPoint 演示文稿</vt:lpstr>
      <vt:lpstr>干涉讨论——定域等厚干涉</vt:lpstr>
      <vt:lpstr>干涉讨论——白光干涉</vt:lpstr>
      <vt:lpstr>干涉讨论——干涉图样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Image 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计算机辅助设计</dc:title>
  <dc:creator>bmj</dc:creator>
  <cp:lastModifiedBy>多空神话</cp:lastModifiedBy>
  <cp:revision>281</cp:revision>
  <dcterms:created xsi:type="dcterms:W3CDTF">2003-03-05T02:50:00Z</dcterms:created>
  <dcterms:modified xsi:type="dcterms:W3CDTF">2019-11-05T06:44:11Z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