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342" r:id="rId5"/>
    <p:sldId id="322" r:id="rId6"/>
    <p:sldId id="291" r:id="rId7"/>
    <p:sldId id="292" r:id="rId8"/>
    <p:sldId id="293" r:id="rId9"/>
    <p:sldId id="294" r:id="rId10"/>
    <p:sldId id="295" r:id="rId11"/>
    <p:sldId id="258" r:id="rId12"/>
    <p:sldId id="260" r:id="rId13"/>
    <p:sldId id="261" r:id="rId14"/>
    <p:sldId id="276" r:id="rId15"/>
    <p:sldId id="323" r:id="rId16"/>
    <p:sldId id="324" r:id="rId17"/>
    <p:sldId id="325" r:id="rId18"/>
    <p:sldId id="273" r:id="rId19"/>
    <p:sldId id="279" r:id="rId20"/>
    <p:sldId id="282" r:id="rId21"/>
    <p:sldId id="326" r:id="rId22"/>
    <p:sldId id="315" r:id="rId23"/>
    <p:sldId id="330" r:id="rId24"/>
  </p:sldIdLst>
  <p:sldSz cx="9144000" cy="6858000" type="screen4x3"/>
  <p:notesSz cx="6858000" cy="9144000"/>
  <p:custDataLst>
    <p:tags r:id="rId28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F5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5" d="100"/>
          <a:sy n="65" d="100"/>
        </p:scale>
        <p:origin x="-666" y="-114"/>
      </p:cViewPr>
      <p:guideLst>
        <p:guide orient="horz" pos="215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wmf"/><Relationship Id="rId3" Type="http://schemas.openxmlformats.org/officeDocument/2006/relationships/image" Target="../media/image14.wmf"/><Relationship Id="rId2" Type="http://schemas.openxmlformats.org/officeDocument/2006/relationships/image" Target="../media/image12.wmf"/><Relationship Id="rId1" Type="http://schemas.openxmlformats.org/officeDocument/2006/relationships/image" Target="../media/image1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4.vml.rels><?xml version="1.0" encoding="UTF-8" standalone="yes"?>
<Relationships xmlns="http://schemas.openxmlformats.org/package/2006/relationships"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6.wmf"/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5.vml.rels><?xml version="1.0" encoding="UTF-8" standalone="yes"?>
<Relationships xmlns="http://schemas.openxmlformats.org/package/2006/relationships"><Relationship Id="rId5" Type="http://schemas.openxmlformats.org/officeDocument/2006/relationships/image" Target="../media/image31.wmf"/><Relationship Id="rId4" Type="http://schemas.openxmlformats.org/officeDocument/2006/relationships/image" Target="../media/image30.wmf"/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8200" name="Group 3"/>
            <p:cNvGrpSpPr/>
            <p:nvPr/>
          </p:nvGrpSpPr>
          <p:grpSpPr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2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8201" name="Group 6"/>
            <p:cNvGrpSpPr/>
            <p:nvPr/>
          </p:nvGrpSpPr>
          <p:grpSpPr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2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</a:ln>
              <a:effectLst/>
            </p:spPr>
            <p:txBody>
              <a:bodyPr wrap="none" anchor="ctr"/>
              <a:lstStyle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5258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15258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24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algn="r">
              <a:buNone/>
            </a:pPr>
            <a:fld id="{9A0DB2DC-4C9A-4742-B13C-FB6460FD3503}" type="slidenum">
              <a:rPr lang="en-US" altLang="zh-CN" dirty="0">
                <a:solidFill>
                  <a:schemeClr val="bg2"/>
                </a:solidFill>
              </a:rPr>
            </a:fld>
            <a:endParaRPr lang="en-US" altLang="zh-CN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177" name="Rectangle 9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7178" name="Rectangle 10"/>
          <p:cNvSpPr>
            <a:spLocks noGrp="1"/>
          </p:cNvSpPr>
          <p:nvPr>
            <p:ph type="body" idx="1"/>
          </p:nvPr>
        </p:nvSpPr>
        <p:spPr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156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6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156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pPr lvl="0" eaLnBrk="1" hangingPunct="1">
              <a:buNone/>
            </a:pPr>
            <a:fld id="{9A0DB2DC-4C9A-4742-B13C-FB6460FD3503}" type="slidenum">
              <a:rPr lang="en-US" altLang="zh-CN" dirty="0">
                <a:latin typeface="Tahoma" panose="020B0604030504040204" pitchFamily="34" charset="0"/>
              </a:rPr>
            </a:fld>
            <a:endParaRPr lang="en-US" altLang="zh-CN" dirty="0">
              <a:latin typeface="Tahom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5.wmf"/><Relationship Id="rId7" Type="http://schemas.openxmlformats.org/officeDocument/2006/relationships/oleObject" Target="../embeddings/oleObject7.bin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13.w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7.wmf"/><Relationship Id="rId16" Type="http://schemas.openxmlformats.org/officeDocument/2006/relationships/vmlDrawing" Target="../drawings/vmlDrawing4.vml"/><Relationship Id="rId15" Type="http://schemas.openxmlformats.org/officeDocument/2006/relationships/slideLayout" Target="../slideLayouts/slideLayout2.xml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.bin"/><Relationship Id="rId8" Type="http://schemas.openxmlformats.org/officeDocument/2006/relationships/image" Target="../media/image30.wmf"/><Relationship Id="rId7" Type="http://schemas.openxmlformats.org/officeDocument/2006/relationships/oleObject" Target="../embeddings/oleObject19.bin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7.bin"/><Relationship Id="rId2" Type="http://schemas.openxmlformats.org/officeDocument/2006/relationships/image" Target="../media/image27.wmf"/><Relationship Id="rId12" Type="http://schemas.openxmlformats.org/officeDocument/2006/relationships/vmlDrawing" Target="../drawings/vmlDrawing5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31.wmf"/><Relationship Id="rId1" Type="http://schemas.openxmlformats.org/officeDocument/2006/relationships/oleObject" Target="../embeddings/oleObject16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1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ctrTitle"/>
          </p:nvPr>
        </p:nvSpPr>
        <p:spPr>
          <a:xfrm>
            <a:off x="971550" y="981075"/>
            <a:ext cx="7416800" cy="2109788"/>
          </a:xfrm>
        </p:spPr>
        <p:txBody>
          <a:bodyPr vert="horz" wrap="square" lIns="91440" tIns="45720" rIns="91440" bIns="45720" anchor="b"/>
          <a:p>
            <a:pPr algn="ctr" eaLnBrk="1" hangingPunct="1">
              <a:buClrTx/>
              <a:buSzTx/>
              <a:buFontTx/>
            </a:pPr>
            <a:br>
              <a:rPr lang="en-US" altLang="zh-CN" sz="46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</a:br>
            <a:r>
              <a:rPr lang="en-US" altLang="zh-CN" sz="46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PN</a:t>
            </a:r>
            <a:r>
              <a:rPr lang="zh-CN" altLang="en-US" sz="4600" dirty="0">
                <a:latin typeface="黑体" panose="02010609060101010101" pitchFamily="2" charset="-122"/>
                <a:ea typeface="黑体" panose="02010609060101010101" pitchFamily="2" charset="-122"/>
                <a:cs typeface="+mj-cs"/>
              </a:rPr>
              <a:t>结正向电压温度特性研究</a:t>
            </a:r>
            <a:endParaRPr lang="zh-CN" altLang="en-US" sz="4600" dirty="0">
              <a:latin typeface="黑体" panose="02010609060101010101" pitchFamily="2" charset="-122"/>
              <a:ea typeface="黑体" panose="02010609060101010101" pitchFamily="2" charset="-122"/>
              <a:cs typeface="+mj-cs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9" name="Rectangle 3"/>
          <p:cNvSpPr>
            <a:spLocks noGrp="1"/>
          </p:cNvSpPr>
          <p:nvPr>
            <p:ph idx="1"/>
          </p:nvPr>
        </p:nvSpPr>
        <p:spPr>
          <a:xfrm>
            <a:off x="379413" y="4676458"/>
            <a:ext cx="6696075" cy="647700"/>
          </a:xfrm>
        </p:spPr>
        <p:txBody>
          <a:bodyPr vert="horz" wrap="square" lIns="91440" tIns="45720" rIns="91440" bIns="45720" anchor="t"/>
          <a:p>
            <a:pPr marL="0" indent="0" eaLnBrk="1" hangingPunct="1">
              <a:buNone/>
            </a:pPr>
            <a:r>
              <a:rPr lang="en-US" altLang="zh-CN" dirty="0"/>
              <a:t>1</a:t>
            </a:r>
            <a:r>
              <a:rPr lang="zh-CN" altLang="en-US" dirty="0"/>
              <a:t>、</a:t>
            </a:r>
            <a:r>
              <a:rPr lang="en-US" altLang="zh-CN" dirty="0"/>
              <a:t>PN</a:t>
            </a:r>
            <a:r>
              <a:rPr lang="zh-CN" altLang="en-US" dirty="0"/>
              <a:t>结温度传感器的基本方程</a:t>
            </a:r>
            <a:r>
              <a:rPr lang="zh-CN" altLang="en-US" sz="2800" dirty="0"/>
              <a:t>　</a:t>
            </a:r>
            <a:endParaRPr lang="zh-CN" altLang="en-US" dirty="0"/>
          </a:p>
        </p:txBody>
      </p:sp>
      <p:sp>
        <p:nvSpPr>
          <p:cNvPr id="1030" name="Rectangle 5"/>
          <p:cNvSpPr/>
          <p:nvPr/>
        </p:nvSpPr>
        <p:spPr>
          <a:xfrm>
            <a:off x="0" y="31924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1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2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033" name="Text Box 12"/>
          <p:cNvSpPr txBox="1"/>
          <p:nvPr/>
        </p:nvSpPr>
        <p:spPr>
          <a:xfrm>
            <a:off x="1913890" y="1990090"/>
            <a:ext cx="8636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其中：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sp>
        <p:nvSpPr>
          <p:cNvPr id="1034" name="Rectangle 14"/>
          <p:cNvSpPr/>
          <p:nvPr/>
        </p:nvSpPr>
        <p:spPr>
          <a:xfrm>
            <a:off x="0" y="27479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1027" name="Object 13"/>
          <p:cNvGraphicFramePr>
            <a:graphicFrameLocks noChangeAspect="1"/>
          </p:cNvGraphicFramePr>
          <p:nvPr/>
        </p:nvGraphicFramePr>
        <p:xfrm>
          <a:off x="3228340" y="1762125"/>
          <a:ext cx="3261360" cy="1642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59865" imgH="914400" progId="Equation.3">
                  <p:embed/>
                </p:oleObj>
              </mc:Choice>
              <mc:Fallback>
                <p:oleObj name="" r:id="rId1" imgW="1459865" imgH="9144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28340" y="1762125"/>
                        <a:ext cx="3261360" cy="16421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3742921" name="对象 1073742920"/>
          <p:cNvGraphicFramePr>
            <a:graphicFrameLocks noChangeAspect="1"/>
          </p:cNvGraphicFramePr>
          <p:nvPr/>
        </p:nvGraphicFramePr>
        <p:xfrm>
          <a:off x="1414145" y="651510"/>
          <a:ext cx="6315710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2578100" imgH="419100" progId="Equation.3">
                  <p:embed/>
                </p:oleObj>
              </mc:Choice>
              <mc:Fallback>
                <p:oleObj name="" r:id="rId3" imgW="2578100" imgH="4191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414145" y="651510"/>
                        <a:ext cx="6315710" cy="1036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4" name="Text Box 8"/>
          <p:cNvSpPr txBox="1"/>
          <p:nvPr/>
        </p:nvSpPr>
        <p:spPr>
          <a:xfrm>
            <a:off x="71120" y="3387090"/>
            <a:ext cx="9323705" cy="11988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   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尽管方程中               是非线性项，但是实验和理论证明，在温度变化范围不大时，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V</a:t>
            </a:r>
            <a:r>
              <a:rPr lang="en-US" altLang="zh-CN" sz="18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F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温度响应的非线性误差可以忽略不计。（对于通常的硅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PN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结材料，这个温度区间为-50～150</a:t>
            </a:r>
            <a:r>
              <a:rPr lang="en-US" altLang="zh-CN" sz="2400" dirty="0">
                <a:latin typeface="Tahoma" panose="020B0604030504040204" pitchFamily="34" charset="0"/>
              </a:rPr>
              <a:t>℃</a:t>
            </a:r>
            <a:r>
              <a:rPr lang="en-US" altLang="zh-CN" sz="1600" dirty="0">
                <a:latin typeface="Tahoma" panose="020B0604030504040204" pitchFamily="34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</a:rPr>
              <a:t>。）</a:t>
            </a:r>
            <a:endParaRPr lang="zh-CN" altLang="en-US" sz="2400" dirty="0"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aphicFrame>
        <p:nvGraphicFramePr>
          <p:cNvPr id="3" name="对象 2"/>
          <p:cNvGraphicFramePr/>
          <p:nvPr/>
        </p:nvGraphicFramePr>
        <p:xfrm>
          <a:off x="2223135" y="3298190"/>
          <a:ext cx="2132330" cy="681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1660525" imgH="622300" progId="Equation.KSEE3">
                  <p:embed/>
                </p:oleObj>
              </mc:Choice>
              <mc:Fallback>
                <p:oleObj name="" r:id="rId5" imgW="1660525" imgH="622300" progId="Equation.KSEE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3135" y="3298190"/>
                        <a:ext cx="2132330" cy="681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对象 2"/>
          <p:cNvGraphicFramePr>
            <a:graphicFrameLocks noChangeAspect="1"/>
          </p:cNvGraphicFramePr>
          <p:nvPr/>
        </p:nvGraphicFramePr>
        <p:xfrm>
          <a:off x="2341563" y="5447983"/>
          <a:ext cx="345598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7" imgW="1346200" imgH="419100" progId="Equation.3">
                  <p:embed/>
                </p:oleObj>
              </mc:Choice>
              <mc:Fallback>
                <p:oleObj name="" r:id="rId7" imgW="1346200" imgH="4191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1563" y="5447983"/>
                        <a:ext cx="3455987" cy="1066800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5" name="Rectangle 2"/>
          <p:cNvSpPr>
            <a:spLocks noGrp="1"/>
          </p:cNvSpPr>
          <p:nvPr>
            <p:ph idx="1"/>
          </p:nvPr>
        </p:nvSpPr>
        <p:spPr>
          <a:xfrm>
            <a:off x="688023" y="983933"/>
            <a:ext cx="7767637" cy="763587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dirty="0"/>
              <a:t>2</a:t>
            </a:r>
            <a:r>
              <a:rPr lang="zh-CN" altLang="en-US" dirty="0"/>
              <a:t>、</a:t>
            </a:r>
            <a:r>
              <a:rPr lang="en-US" altLang="zh-CN" dirty="0"/>
              <a:t>PN</a:t>
            </a:r>
            <a:r>
              <a:rPr lang="zh-CN" altLang="en-US" dirty="0"/>
              <a:t>结测温原理</a:t>
            </a:r>
            <a:r>
              <a:rPr lang="zh-CN" altLang="en-US" sz="2800" dirty="0"/>
              <a:t>　</a:t>
            </a:r>
            <a:endParaRPr lang="zh-CN" altLang="en-US" dirty="0"/>
          </a:p>
        </p:txBody>
      </p:sp>
      <p:sp>
        <p:nvSpPr>
          <p:cNvPr id="3077" name="Rectangle 4"/>
          <p:cNvSpPr/>
          <p:nvPr/>
        </p:nvSpPr>
        <p:spPr>
          <a:xfrm>
            <a:off x="0" y="31813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07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3079" name="Rectangle 9"/>
          <p:cNvSpPr/>
          <p:nvPr/>
        </p:nvSpPr>
        <p:spPr>
          <a:xfrm>
            <a:off x="0" y="3171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6191727" y="921861"/>
          <a:ext cx="2798445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1346200" imgH="419100" progId="Equation.3">
                  <p:embed/>
                </p:oleObj>
              </mc:Choice>
              <mc:Fallback>
                <p:oleObj name="" r:id="rId1" imgW="13462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191727" y="921861"/>
                        <a:ext cx="2798445" cy="86550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内容占位符 1"/>
          <p:cNvSpPr txBox="1"/>
          <p:nvPr/>
        </p:nvSpPr>
        <p:spPr>
          <a:xfrm>
            <a:off x="476885" y="2003425"/>
            <a:ext cx="8310880" cy="360045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对给定的</a:t>
            </a:r>
            <a:r>
              <a:rPr lang="en-US" altLang="zh-CN" sz="2400" dirty="0">
                <a:latin typeface="Times New Roman" panose="02020603050405020304" pitchFamily="18" charset="0"/>
                <a:ea typeface="楷体_GB2312" panose="02010609030101010101" pitchFamily="49" charset="-122"/>
              </a:rPr>
              <a:t>PN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结材料，若正向电流</a:t>
            </a:r>
            <a:r>
              <a:rPr lang="en-US" altLang="zh-CN" sz="2400" i="1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2400" i="1" baseline="-250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F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恒定不变，在允许的温度变化区间内，</a:t>
            </a:r>
            <a:r>
              <a:rPr lang="en-US" altLang="zh-CN" sz="2400" dirty="0">
                <a:latin typeface="Times New Roman" panose="02020603050405020304" pitchFamily="18" charset="0"/>
              </a:rPr>
              <a:t>PN</a:t>
            </a:r>
            <a:r>
              <a:rPr lang="zh-CN" altLang="en-US" sz="2400" dirty="0">
                <a:latin typeface="Tahoma" panose="020B0604030504040204" pitchFamily="34" charset="0"/>
                <a:ea typeface="楷体_GB2312" panose="02010609030101010101" pitchFamily="49" charset="-122"/>
              </a:rPr>
              <a:t>结的正向电压与温度成线性关系，</a:t>
            </a:r>
            <a:r>
              <a:rPr lang="zh-CN" altLang="en-US" sz="2400" dirty="0">
                <a:solidFill>
                  <a:srgbClr val="FF0000"/>
                </a:solidFill>
                <a:latin typeface="Tahoma" panose="020B0604030504040204" pitchFamily="34" charset="0"/>
                <a:ea typeface="楷体_GB2312" panose="02010609030101010101" pitchFamily="49" charset="-122"/>
              </a:rPr>
              <a:t>且正向电压随温度的升高而线性下降</a:t>
            </a:r>
            <a:r>
              <a:rPr lang="zh-CN" altLang="en-US" sz="2400" dirty="0">
                <a:latin typeface="Tahoma" panose="020B0604030504040204" pitchFamily="34" charset="0"/>
                <a:ea typeface="楷体_GB2312" panose="02010609030101010101" pitchFamily="49" charset="-122"/>
              </a:rPr>
              <a:t>。</a:t>
            </a:r>
            <a:endParaRPr lang="en-US" altLang="zh-CN" sz="2400" dirty="0">
              <a:latin typeface="Tahoma" panose="020B0604030504040204" pitchFamily="34" charset="0"/>
              <a:ea typeface="楷体_GB2312" panose="02010609030101010101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只要测出正向电压的大小，就可得知此时的温度，这就是</a:t>
            </a:r>
            <a:r>
              <a:rPr lang="en-US" altLang="zh-CN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PN</a:t>
            </a: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结测温的依据。</a:t>
            </a:r>
            <a:endParaRPr lang="en-US" altLang="zh-CN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marL="342900" indent="-342900">
              <a:spcBef>
                <a:spcPct val="5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u"/>
            </a:pPr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若温度保持不变，则可以测量出</a:t>
            </a:r>
            <a:r>
              <a:rPr lang="en-US" altLang="zh-CN" sz="2400" dirty="0">
                <a:latin typeface="Times New Roman" panose="02020603050405020304" pitchFamily="18" charset="0"/>
              </a:rPr>
              <a:t>PN</a:t>
            </a:r>
            <a:r>
              <a:rPr lang="zh-CN" altLang="en-US" sz="2400" dirty="0">
                <a:latin typeface="Tahoma" panose="020B0604030504040204" pitchFamily="34" charset="0"/>
                <a:ea typeface="楷体_GB2312" panose="02010609030101010101" pitchFamily="49" charset="-122"/>
              </a:rPr>
              <a:t>结的正向电压与正向电流间的变化关系。</a:t>
            </a:r>
            <a:endParaRPr lang="zh-CN" altLang="en-US" sz="24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02" name="Rectangle 6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103" name="Rectangle 7"/>
          <p:cNvSpPr/>
          <p:nvPr/>
        </p:nvSpPr>
        <p:spPr>
          <a:xfrm>
            <a:off x="0" y="317182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4104" name="Rectangle 10"/>
          <p:cNvSpPr/>
          <p:nvPr/>
        </p:nvSpPr>
        <p:spPr>
          <a:xfrm>
            <a:off x="1059498" y="1065213"/>
            <a:ext cx="7767637" cy="76358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3200" dirty="0">
                <a:latin typeface="Tahoma" panose="020B0604030504040204" pitchFamily="34" charset="0"/>
              </a:rPr>
              <a:t>3</a:t>
            </a:r>
            <a:r>
              <a:rPr lang="zh-CN" altLang="en-US" sz="3200" dirty="0">
                <a:latin typeface="Tahoma" panose="020B0604030504040204" pitchFamily="34" charset="0"/>
              </a:rPr>
              <a:t>、</a:t>
            </a:r>
            <a:r>
              <a:rPr lang="en-US" altLang="zh-CN" sz="3200" dirty="0">
                <a:latin typeface="Tahoma" panose="020B0604030504040204" pitchFamily="34" charset="0"/>
              </a:rPr>
              <a:t>PN</a:t>
            </a:r>
            <a:r>
              <a:rPr lang="zh-CN" altLang="en-US" sz="3200" dirty="0">
                <a:latin typeface="Tahoma" panose="020B0604030504040204" pitchFamily="34" charset="0"/>
              </a:rPr>
              <a:t>结温度传感器灵敏度和禁带宽度</a:t>
            </a:r>
            <a:r>
              <a:rPr lang="zh-CN" altLang="en-US" sz="2800" dirty="0">
                <a:latin typeface="Tahoma" panose="020B0604030504040204" pitchFamily="34" charset="0"/>
              </a:rPr>
              <a:t>　</a:t>
            </a:r>
            <a:endParaRPr lang="zh-CN" altLang="en-US" sz="3200" dirty="0">
              <a:latin typeface="Tahoma" panose="020B0604030504040204" pitchFamily="34" charset="0"/>
            </a:endParaRPr>
          </a:p>
        </p:txBody>
      </p:sp>
      <p:sp>
        <p:nvSpPr>
          <p:cNvPr id="4105" name="Text Box 16"/>
          <p:cNvSpPr txBox="1"/>
          <p:nvPr/>
        </p:nvSpPr>
        <p:spPr>
          <a:xfrm>
            <a:off x="2929255" y="2030095"/>
            <a:ext cx="43195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400" dirty="0">
                <a:latin typeface="Tahoma" panose="020B0604030504040204" pitchFamily="34" charset="0"/>
              </a:rPr>
              <a:t>为</a:t>
            </a:r>
            <a:r>
              <a:rPr lang="en-US" altLang="zh-CN" sz="2400" dirty="0">
                <a:latin typeface="Tahoma" panose="020B0604030504040204" pitchFamily="34" charset="0"/>
              </a:rPr>
              <a:t>PN</a:t>
            </a:r>
            <a:r>
              <a:rPr lang="zh-CN" altLang="en-US" sz="2400" dirty="0">
                <a:latin typeface="Tahoma" panose="020B0604030504040204" pitchFamily="34" charset="0"/>
              </a:rPr>
              <a:t>结温度传感器灵敏度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  <p:graphicFrame>
        <p:nvGraphicFramePr>
          <p:cNvPr id="4099" name="对象 3"/>
          <p:cNvGraphicFramePr>
            <a:graphicFrameLocks noChangeAspect="1"/>
          </p:cNvGraphicFramePr>
          <p:nvPr/>
        </p:nvGraphicFramePr>
        <p:xfrm>
          <a:off x="1859121" y="2523967"/>
          <a:ext cx="5017135" cy="1008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2070100" imgH="419100" progId="Equation.3">
                  <p:embed/>
                </p:oleObj>
              </mc:Choice>
              <mc:Fallback>
                <p:oleObj name="" r:id="rId1" imgW="2070100" imgH="4191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59121" y="2523967"/>
                        <a:ext cx="5017135" cy="1008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内容占位符 1"/>
          <p:cNvSpPr>
            <a:spLocks noGrp="1"/>
          </p:cNvSpPr>
          <p:nvPr>
            <p:ph idx="1"/>
          </p:nvPr>
        </p:nvSpPr>
        <p:spPr>
          <a:xfrm>
            <a:off x="213360" y="3532505"/>
            <a:ext cx="8685530" cy="50546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通过实验测得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</a:t>
            </a:r>
            <a:r>
              <a:rPr kumimoji="0" lang="en-US" altLang="zh-CN" sz="2400" b="0" i="1" u="none" strike="noStrike" kern="0" cap="none" spc="0" normalizeH="0" baseline="-2500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 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</a:t>
            </a:r>
            <a:r>
              <a:rPr kumimoji="0" lang="en-US" altLang="zh-CN" sz="2400" b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关系曲线，其斜率即为灵敏度</a:t>
            </a:r>
            <a:r>
              <a:rPr kumimoji="0" lang="en-US" altLang="zh-CN" sz="24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为截距。   </a:t>
            </a: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  <a:defRPr/>
            </a:pPr>
            <a:endParaRPr kumimoji="0" lang="en-US" altLang="zh-CN" sz="2400" b="0" i="0" u="none" strike="noStrike" kern="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100" name="对象 4"/>
          <p:cNvGraphicFramePr>
            <a:graphicFrameLocks noChangeAspect="1"/>
          </p:cNvGraphicFramePr>
          <p:nvPr/>
        </p:nvGraphicFramePr>
        <p:xfrm>
          <a:off x="7128510" y="3532188"/>
          <a:ext cx="6715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66065" imgH="177800" progId="Equation.3">
                  <p:embed/>
                </p:oleObj>
              </mc:Choice>
              <mc:Fallback>
                <p:oleObj name="" r:id="rId3" imgW="266065" imgH="1778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128510" y="3532188"/>
                        <a:ext cx="6715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8"/>
          <p:cNvGraphicFramePr>
            <a:graphicFrameLocks noChangeAspect="1"/>
          </p:cNvGraphicFramePr>
          <p:nvPr/>
        </p:nvGraphicFramePr>
        <p:xfrm>
          <a:off x="827882" y="1828641"/>
          <a:ext cx="2084705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5" imgW="1002665" imgH="419100" progId="Equation.3">
                  <p:embed/>
                </p:oleObj>
              </mc:Choice>
              <mc:Fallback>
                <p:oleObj name="" r:id="rId5" imgW="1002665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7882" y="1828641"/>
                        <a:ext cx="2084705" cy="8655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/>
          <p:cNvGraphicFramePr>
            <a:graphicFrameLocks noChangeAspect="1"/>
          </p:cNvGraphicFramePr>
          <p:nvPr/>
        </p:nvGraphicFramePr>
        <p:xfrm>
          <a:off x="6252687" y="56356"/>
          <a:ext cx="2798445" cy="86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1346200" imgH="419100" progId="Equation.3">
                  <p:embed/>
                </p:oleObj>
              </mc:Choice>
              <mc:Fallback>
                <p:oleObj name="" r:id="rId7" imgW="1346200" imgH="4191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252687" y="56356"/>
                        <a:ext cx="2798445" cy="86550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Rectangle 7"/>
          <p:cNvSpPr/>
          <p:nvPr/>
        </p:nvSpPr>
        <p:spPr>
          <a:xfrm>
            <a:off x="213360" y="4070985"/>
            <a:ext cx="8684895" cy="96012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结材料的</a:t>
            </a:r>
            <a:r>
              <a:rPr lang="zh-CN" altLang="en-US" sz="2400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禁带宽度</a:t>
            </a:r>
            <a:r>
              <a:rPr lang="en-US" altLang="zh-CN" sz="2400" i="1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E</a:t>
            </a:r>
            <a:r>
              <a:rPr lang="en-US" altLang="zh-CN" sz="2400" i="1" u="sng" baseline="-25000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g</a:t>
            </a:r>
            <a:r>
              <a:rPr lang="en-US" altLang="zh-CN" sz="1800" u="sng" dirty="0">
                <a:solidFill>
                  <a:srgbClr val="FF0000"/>
                </a:solidFill>
                <a:latin typeface="华文楷体" pitchFamily="2" charset="-122"/>
                <a:ea typeface="华文楷体" pitchFamily="2" charset="-122"/>
              </a:rPr>
              <a:t>(0)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定义为电子的电量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q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与热力学温度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0K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时</a:t>
            </a:r>
            <a:r>
              <a:rPr lang="en-US" altLang="zh-CN" sz="2400" dirty="0">
                <a:latin typeface="华文楷体" pitchFamily="2" charset="-122"/>
                <a:ea typeface="华文楷体" pitchFamily="2" charset="-122"/>
              </a:rPr>
              <a:t>PN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结材料的导带底和价带顶的电势差</a:t>
            </a:r>
            <a:r>
              <a:rPr lang="en-US" altLang="zh-CN" sz="2400" i="1" dirty="0">
                <a:latin typeface="华文楷体" pitchFamily="2" charset="-122"/>
                <a:ea typeface="华文楷体" pitchFamily="2" charset="-122"/>
              </a:rPr>
              <a:t>Vg</a:t>
            </a:r>
            <a:r>
              <a:rPr lang="en-US" altLang="zh-CN" sz="1600" dirty="0">
                <a:latin typeface="华文楷体" pitchFamily="2" charset="-122"/>
                <a:ea typeface="华文楷体" pitchFamily="2" charset="-122"/>
              </a:rPr>
              <a:t>(0)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的乘积，即</a:t>
            </a: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 marL="457200" indent="-4572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u"/>
            </a:pPr>
            <a:endParaRPr lang="en-US" altLang="zh-CN" sz="2400" dirty="0">
              <a:latin typeface="华文楷体" pitchFamily="2" charset="-122"/>
              <a:ea typeface="华文楷体" pitchFamily="2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</a:pP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由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  <a:sym typeface="+mn-ea"/>
              </a:rPr>
              <a:t>）</a:t>
            </a:r>
            <a:r>
              <a:rPr lang="zh-CN" altLang="en-US" sz="2400" dirty="0">
                <a:latin typeface="华文楷体" pitchFamily="2" charset="-122"/>
                <a:ea typeface="华文楷体" pitchFamily="2" charset="-122"/>
              </a:rPr>
              <a:t>式可以得到</a:t>
            </a:r>
            <a:endParaRPr lang="zh-CN" altLang="en-US" sz="2400" dirty="0">
              <a:latin typeface="华文楷体" pitchFamily="2" charset="-122"/>
              <a:ea typeface="华文楷体" pitchFamily="2" charset="-122"/>
            </a:endParaRPr>
          </a:p>
        </p:txBody>
      </p:sp>
      <p:graphicFrame>
        <p:nvGraphicFramePr>
          <p:cNvPr id="5123" name="对象 1"/>
          <p:cNvGraphicFramePr>
            <a:graphicFrameLocks noChangeAspect="1"/>
          </p:cNvGraphicFramePr>
          <p:nvPr/>
        </p:nvGraphicFramePr>
        <p:xfrm>
          <a:off x="7249160" y="4474845"/>
          <a:ext cx="1802130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9" imgW="850265" imgH="190500" progId="Equation.3">
                  <p:embed/>
                </p:oleObj>
              </mc:Choice>
              <mc:Fallback>
                <p:oleObj name="" r:id="rId9" imgW="850265" imgH="1905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249160" y="4474845"/>
                        <a:ext cx="1802130" cy="4006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对象 2"/>
          <p:cNvGraphicFramePr>
            <a:graphicFrameLocks noChangeAspect="1"/>
          </p:cNvGraphicFramePr>
          <p:nvPr/>
        </p:nvGraphicFramePr>
        <p:xfrm>
          <a:off x="3578860" y="5357495"/>
          <a:ext cx="1953895" cy="40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1" imgW="913765" imgH="190500" progId="Equation.3">
                  <p:embed/>
                </p:oleObj>
              </mc:Choice>
              <mc:Fallback>
                <p:oleObj name="" r:id="rId11" imgW="913765" imgH="1905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78860" y="5357495"/>
                        <a:ext cx="1953895" cy="403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7350760" y="2742565"/>
            <a:ext cx="756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graphicFrame>
        <p:nvGraphicFramePr>
          <p:cNvPr id="5122" name="Object 21"/>
          <p:cNvGraphicFramePr>
            <a:graphicFrameLocks noChangeAspect="1"/>
          </p:cNvGraphicFramePr>
          <p:nvPr/>
        </p:nvGraphicFramePr>
        <p:xfrm>
          <a:off x="2262188" y="5875655"/>
          <a:ext cx="5000625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3" imgW="1598295" imgH="215900" progId="Equation.3">
                  <p:embed/>
                </p:oleObj>
              </mc:Choice>
              <mc:Fallback>
                <p:oleObj name="" r:id="rId13" imgW="1598295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>
                      <a:xfrm>
                        <a:off x="2262188" y="5875655"/>
                        <a:ext cx="5000625" cy="674688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b="1" dirty="0"/>
              <a:t>三、实验仪器</a:t>
            </a:r>
            <a:endParaRPr lang="zh-CN" altLang="en-US" dirty="0"/>
          </a:p>
        </p:txBody>
      </p:sp>
      <p:pic>
        <p:nvPicPr>
          <p:cNvPr id="68616" name="图片 68615" descr="12"/>
          <p:cNvPicPr>
            <a:picLocks noChangeAspect="1"/>
          </p:cNvPicPr>
          <p:nvPr/>
        </p:nvPicPr>
        <p:blipFill>
          <a:blip r:embed="rId1"/>
          <a:srcRect t="15405" b="15962"/>
          <a:stretch>
            <a:fillRect/>
          </a:stretch>
        </p:blipFill>
        <p:spPr>
          <a:xfrm>
            <a:off x="347980" y="1844675"/>
            <a:ext cx="8448040" cy="41770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圆角矩形标注 4"/>
          <p:cNvSpPr/>
          <p:nvPr/>
        </p:nvSpPr>
        <p:spPr>
          <a:xfrm>
            <a:off x="643255" y="5215255"/>
            <a:ext cx="2240280" cy="503555"/>
          </a:xfrm>
          <a:prstGeom prst="wedgeRoundRectCallout">
            <a:avLst>
              <a:gd name="adj1" fmla="val -3231"/>
              <a:gd name="adj2" fmla="val -1406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PN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结正向特性综合测试仪</a:t>
            </a:r>
            <a:endParaRPr lang="zh-CN" altLang="en-US"/>
          </a:p>
        </p:txBody>
      </p:sp>
      <p:sp>
        <p:nvSpPr>
          <p:cNvPr id="6" name="圆角矩形标注 5"/>
          <p:cNvSpPr/>
          <p:nvPr/>
        </p:nvSpPr>
        <p:spPr>
          <a:xfrm>
            <a:off x="6328410" y="5215255"/>
            <a:ext cx="2172970" cy="503555"/>
          </a:xfrm>
          <a:prstGeom prst="wedgeRoundRectCallout">
            <a:avLst>
              <a:gd name="adj1" fmla="val -4032"/>
              <a:gd name="adj2" fmla="val -1270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buClrTx/>
              <a:buSzTx/>
              <a:buFontTx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温控仪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圆角矩形标注 6"/>
          <p:cNvSpPr/>
          <p:nvPr/>
        </p:nvSpPr>
        <p:spPr>
          <a:xfrm>
            <a:off x="3765550" y="5215255"/>
            <a:ext cx="1612900" cy="462915"/>
          </a:xfrm>
          <a:prstGeom prst="wedgeRoundRectCallout">
            <a:avLst>
              <a:gd name="adj1" fmla="val -198"/>
              <a:gd name="adj2" fmla="val -918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lvl="0" algn="ctr" eaLnBrk="1" hangingPunct="1"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FF0000"/>
                </a:solidFill>
                <a:latin typeface="Times New Roman" panose="02020603050405020304" pitchFamily="18" charset="0"/>
                <a:sym typeface="+mn-ea"/>
              </a:rPr>
              <a:t>恒温电炉</a:t>
            </a:r>
            <a:endParaRPr lang="zh-CN" altLang="en-US" sz="18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pic>
        <p:nvPicPr>
          <p:cNvPr id="20483" name="图片 6" descr="图片包含 设备, 仪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79613" y="1125538"/>
            <a:ext cx="5184775" cy="38877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4" name="文本框 8"/>
          <p:cNvSpPr txBox="1"/>
          <p:nvPr/>
        </p:nvSpPr>
        <p:spPr>
          <a:xfrm>
            <a:off x="3849688" y="555943"/>
            <a:ext cx="164147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PID</a:t>
            </a:r>
            <a:r>
              <a:rPr lang="zh-CN" altLang="en-US" sz="2000" b="1" dirty="0">
                <a:latin typeface="Times New Roman" panose="02020603050405020304" pitchFamily="18" charset="0"/>
              </a:rPr>
              <a:t>控温仪：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sp>
        <p:nvSpPr>
          <p:cNvPr id="20485" name="矩形 9"/>
          <p:cNvSpPr/>
          <p:nvPr/>
        </p:nvSpPr>
        <p:spPr>
          <a:xfrm>
            <a:off x="2535238" y="2741613"/>
            <a:ext cx="1965325" cy="40005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6" name="文本框 19"/>
          <p:cNvSpPr txBox="1"/>
          <p:nvPr/>
        </p:nvSpPr>
        <p:spPr>
          <a:xfrm>
            <a:off x="1150938" y="2765425"/>
            <a:ext cx="493712" cy="1631950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设置目标温度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0487" name="矩形 20"/>
          <p:cNvSpPr/>
          <p:nvPr/>
        </p:nvSpPr>
        <p:spPr>
          <a:xfrm>
            <a:off x="2528888" y="2133600"/>
            <a:ext cx="1971675" cy="588963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8" name="箭头: 右 21"/>
          <p:cNvSpPr/>
          <p:nvPr/>
        </p:nvSpPr>
        <p:spPr>
          <a:xfrm>
            <a:off x="1722438" y="2095500"/>
            <a:ext cx="671512" cy="347663"/>
          </a:xfrm>
          <a:prstGeom prst="rightArrow">
            <a:avLst>
              <a:gd name="adj1" fmla="val 61666"/>
              <a:gd name="adj2" fmla="val 49915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89" name="文本框 22"/>
          <p:cNvSpPr txBox="1"/>
          <p:nvPr/>
        </p:nvSpPr>
        <p:spPr>
          <a:xfrm>
            <a:off x="1182688" y="1268413"/>
            <a:ext cx="461962" cy="1477962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</a:rPr>
              <a:t>显示当前温度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20490" name="箭头: 右 24"/>
          <p:cNvSpPr/>
          <p:nvPr/>
        </p:nvSpPr>
        <p:spPr>
          <a:xfrm>
            <a:off x="1722438" y="2789238"/>
            <a:ext cx="671512" cy="400050"/>
          </a:xfrm>
          <a:prstGeom prst="rightArrow">
            <a:avLst>
              <a:gd name="adj1" fmla="val 50000"/>
              <a:gd name="adj2" fmla="val 49945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cxnSp>
        <p:nvCxnSpPr>
          <p:cNvPr id="20491" name="直接箭头连接符 26"/>
          <p:cNvCxnSpPr/>
          <p:nvPr/>
        </p:nvCxnSpPr>
        <p:spPr>
          <a:xfrm flipV="1">
            <a:off x="1901825" y="4202113"/>
            <a:ext cx="793750" cy="139065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492" name="文本框 29"/>
          <p:cNvSpPr txBox="1"/>
          <p:nvPr/>
        </p:nvSpPr>
        <p:spPr>
          <a:xfrm>
            <a:off x="611188" y="5676900"/>
            <a:ext cx="5399087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Times New Roman" panose="02020603050405020304" pitchFamily="18" charset="0"/>
              </a:rPr>
              <a:t>Pt100</a:t>
            </a:r>
            <a:r>
              <a:rPr lang="zh-CN" altLang="en-US" sz="2000" dirty="0">
                <a:latin typeface="Times New Roman" panose="02020603050405020304" pitchFamily="18" charset="0"/>
              </a:rPr>
              <a:t>上的插头与温控仪上的插座颜色对应连接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sp>
        <p:nvSpPr>
          <p:cNvPr id="20493" name="文本框 31"/>
          <p:cNvSpPr txBox="1"/>
          <p:nvPr/>
        </p:nvSpPr>
        <p:spPr>
          <a:xfrm>
            <a:off x="3540125" y="5276850"/>
            <a:ext cx="25654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信号输出，连接</a:t>
            </a:r>
            <a:r>
              <a:rPr lang="en-US" altLang="zh-CN" sz="2000" dirty="0">
                <a:latin typeface="Times New Roman" panose="02020603050405020304" pitchFamily="18" charset="0"/>
              </a:rPr>
              <a:t>PN</a:t>
            </a:r>
            <a:r>
              <a:rPr lang="zh-CN" altLang="en-US" sz="2000" dirty="0">
                <a:latin typeface="Times New Roman" panose="02020603050405020304" pitchFamily="18" charset="0"/>
              </a:rPr>
              <a:t>结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20494" name="直接箭头连接符 33"/>
          <p:cNvCxnSpPr/>
          <p:nvPr/>
        </p:nvCxnSpPr>
        <p:spPr>
          <a:xfrm flipH="1" flipV="1">
            <a:off x="4500563" y="4292600"/>
            <a:ext cx="322262" cy="1039813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0495" name="箭头: 左 37"/>
          <p:cNvSpPr/>
          <p:nvPr/>
        </p:nvSpPr>
        <p:spPr>
          <a:xfrm>
            <a:off x="6553200" y="2339975"/>
            <a:ext cx="676275" cy="401638"/>
          </a:xfrm>
          <a:prstGeom prst="leftArrow">
            <a:avLst>
              <a:gd name="adj1" fmla="val 50000"/>
              <a:gd name="adj2" fmla="val 49851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0496" name="文本框 38"/>
          <p:cNvSpPr txBox="1"/>
          <p:nvPr/>
        </p:nvSpPr>
        <p:spPr>
          <a:xfrm>
            <a:off x="7421563" y="1651000"/>
            <a:ext cx="492125" cy="2144713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控制显示加热电流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1507" name="文本框 2"/>
          <p:cNvSpPr txBox="1"/>
          <p:nvPr/>
        </p:nvSpPr>
        <p:spPr>
          <a:xfrm>
            <a:off x="2927033" y="581660"/>
            <a:ext cx="3074035" cy="39878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b="1" dirty="0">
                <a:latin typeface="Times New Roman" panose="02020603050405020304" pitchFamily="18" charset="0"/>
              </a:rPr>
              <a:t>PN</a:t>
            </a:r>
            <a:r>
              <a:rPr lang="zh-CN" altLang="en-US" sz="2000" b="1" dirty="0">
                <a:latin typeface="Times New Roman" panose="02020603050405020304" pitchFamily="18" charset="0"/>
              </a:rPr>
              <a:t>结正向特性综合实验仪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  <p:pic>
        <p:nvPicPr>
          <p:cNvPr id="21508" name="图片 4" descr="图片包含 仪表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08100" y="1214438"/>
            <a:ext cx="5832475" cy="43751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09" name="文本框 6"/>
          <p:cNvSpPr txBox="1"/>
          <p:nvPr/>
        </p:nvSpPr>
        <p:spPr>
          <a:xfrm>
            <a:off x="623888" y="2279650"/>
            <a:ext cx="492125" cy="1117600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显示电压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21510" name="直接箭头连接符 8"/>
          <p:cNvCxnSpPr/>
          <p:nvPr/>
        </p:nvCxnSpPr>
        <p:spPr>
          <a:xfrm>
            <a:off x="1116013" y="2708275"/>
            <a:ext cx="887412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511" name="文本框 9"/>
          <p:cNvSpPr txBox="1"/>
          <p:nvPr/>
        </p:nvSpPr>
        <p:spPr>
          <a:xfrm>
            <a:off x="7535863" y="1766888"/>
            <a:ext cx="492125" cy="2143125"/>
          </a:xfrm>
          <a:prstGeom prst="rect">
            <a:avLst/>
          </a:prstGeom>
          <a:noFill/>
          <a:ln w="9525">
            <a:noFill/>
          </a:ln>
        </p:spPr>
        <p:txBody>
          <a:bodyPr vert="eaVert" wrap="none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显示当前电流大小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21512" name="直接箭头连接符 11"/>
          <p:cNvCxnSpPr/>
          <p:nvPr/>
        </p:nvCxnSpPr>
        <p:spPr>
          <a:xfrm flipH="1">
            <a:off x="6227763" y="2636838"/>
            <a:ext cx="1277937" cy="0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513" name="文本框 12"/>
          <p:cNvSpPr txBox="1"/>
          <p:nvPr/>
        </p:nvSpPr>
        <p:spPr>
          <a:xfrm>
            <a:off x="3348038" y="5653088"/>
            <a:ext cx="2236787" cy="4016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调节电流具体数值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21514" name="直接箭头连接符 14"/>
          <p:cNvCxnSpPr>
            <a:stCxn id="21513" idx="0"/>
          </p:cNvCxnSpPr>
          <p:nvPr/>
        </p:nvCxnSpPr>
        <p:spPr>
          <a:xfrm flipV="1">
            <a:off x="4465638" y="4652963"/>
            <a:ext cx="131762" cy="1000125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  <p:sp>
        <p:nvSpPr>
          <p:cNvPr id="21515" name="文本框 16"/>
          <p:cNvSpPr txBox="1"/>
          <p:nvPr/>
        </p:nvSpPr>
        <p:spPr>
          <a:xfrm>
            <a:off x="5048250" y="5021263"/>
            <a:ext cx="1724025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000" dirty="0">
                <a:latin typeface="Times New Roman" panose="02020603050405020304" pitchFamily="18" charset="0"/>
              </a:rPr>
              <a:t>调节电流档位</a:t>
            </a:r>
            <a:endParaRPr lang="zh-CN" altLang="en-US" sz="2000" dirty="0">
              <a:latin typeface="Times New Roman" panose="02020603050405020304" pitchFamily="18" charset="0"/>
            </a:endParaRPr>
          </a:p>
        </p:txBody>
      </p:sp>
      <p:cxnSp>
        <p:nvCxnSpPr>
          <p:cNvPr id="21516" name="直接箭头连接符 20"/>
          <p:cNvCxnSpPr>
            <a:stCxn id="21513" idx="0"/>
          </p:cNvCxnSpPr>
          <p:nvPr/>
        </p:nvCxnSpPr>
        <p:spPr>
          <a:xfrm flipH="1" flipV="1">
            <a:off x="6084888" y="4508500"/>
            <a:ext cx="142875" cy="512763"/>
          </a:xfrm>
          <a:prstGeom prst="straightConnector1">
            <a:avLst/>
          </a:prstGeom>
          <a:ln w="952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灯片编号占位符 1"/>
          <p:cNvSpPr txBox="1"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32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spcBef>
                <a:spcPct val="50000"/>
              </a:spcBef>
            </a:pPr>
            <a:fld id="{9A0DB2DC-4C9A-4742-B13C-FB6460FD3503}" type="slidenum">
              <a:rPr lang="en-US" altLang="zh-CN" sz="1400" dirty="0"/>
            </a:fld>
            <a:endParaRPr lang="en-US" altLang="zh-CN" sz="1400" dirty="0"/>
          </a:p>
        </p:txBody>
      </p:sp>
      <p:sp>
        <p:nvSpPr>
          <p:cNvPr id="22531" name="文本框 2"/>
          <p:cNvSpPr txBox="1"/>
          <p:nvPr/>
        </p:nvSpPr>
        <p:spPr>
          <a:xfrm>
            <a:off x="4406265" y="955675"/>
            <a:ext cx="2009775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800" b="1" dirty="0">
                <a:latin typeface="Times New Roman" panose="02020603050405020304" pitchFamily="18" charset="0"/>
              </a:rPr>
              <a:t>加热炉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pic>
        <p:nvPicPr>
          <p:cNvPr id="22532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1196975"/>
            <a:ext cx="2516187" cy="47752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533" name="文本框 4"/>
          <p:cNvSpPr txBox="1"/>
          <p:nvPr/>
        </p:nvSpPr>
        <p:spPr>
          <a:xfrm>
            <a:off x="3983038" y="2346008"/>
            <a:ext cx="3416300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800" dirty="0">
                <a:latin typeface="Times New Roman" panose="02020603050405020304" pitchFamily="18" charset="0"/>
              </a:rPr>
              <a:t>加热炉上面有六插口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sp>
        <p:nvSpPr>
          <p:cNvPr id="22534" name="文本框 1"/>
          <p:cNvSpPr txBox="1"/>
          <p:nvPr/>
        </p:nvSpPr>
        <p:spPr>
          <a:xfrm>
            <a:off x="3995738" y="3066733"/>
            <a:ext cx="4951412" cy="1384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其中一个连接</a:t>
            </a:r>
            <a:r>
              <a:rPr lang="en-US" altLang="zh-CN" sz="2800" dirty="0">
                <a:latin typeface="Times New Roman" panose="02020603050405020304" pitchFamily="18" charset="0"/>
              </a:rPr>
              <a:t>pt100</a:t>
            </a:r>
            <a:r>
              <a:rPr lang="zh-CN" altLang="en-US" sz="2800" dirty="0">
                <a:latin typeface="Times New Roman" panose="02020603050405020304" pitchFamily="18" charset="0"/>
              </a:rPr>
              <a:t>温度传感器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2800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dirty="0">
                <a:latin typeface="Times New Roman" panose="02020603050405020304" pitchFamily="18" charset="0"/>
              </a:rPr>
              <a:t>一个连接</a:t>
            </a:r>
            <a:r>
              <a:rPr lang="en-US" altLang="zh-CN" sz="2800" dirty="0">
                <a:latin typeface="Times New Roman" panose="02020603050405020304" pitchFamily="18" charset="0"/>
              </a:rPr>
              <a:t>PN</a:t>
            </a:r>
            <a:r>
              <a:rPr lang="zh-CN" altLang="en-US" sz="2800" dirty="0">
                <a:latin typeface="Times New Roman" panose="02020603050405020304" pitchFamily="18" charset="0"/>
              </a:rPr>
              <a:t>结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xfrm>
            <a:off x="1042988" y="188913"/>
            <a:ext cx="7793037" cy="1462087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四、实验内容与数据处理要求</a:t>
            </a:r>
            <a:endParaRPr lang="zh-CN" altLang="en-US" dirty="0"/>
          </a:p>
        </p:txBody>
      </p:sp>
      <p:sp>
        <p:nvSpPr>
          <p:cNvPr id="14339" name="矩形 1"/>
          <p:cNvSpPr/>
          <p:nvPr/>
        </p:nvSpPr>
        <p:spPr>
          <a:xfrm>
            <a:off x="539750" y="2197100"/>
            <a:ext cx="8240713" cy="42291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ahoma" panose="020B0604030504040204" pitchFamily="34" charset="0"/>
              </a:rPr>
              <a:t>1</a:t>
            </a:r>
            <a:r>
              <a:rPr lang="zh-CN" altLang="en-US" sz="2400" dirty="0">
                <a:latin typeface="Tahoma" panose="020B0604030504040204" pitchFamily="34" charset="0"/>
              </a:rPr>
              <a:t>．同一温度下，测量正向电压随正向电流的变化关系，绘制伏安特性曲线；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latin typeface="Tahom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ahoma" panose="020B0604030504040204" pitchFamily="34" charset="0"/>
              </a:rPr>
              <a:t>2</a:t>
            </a:r>
            <a:r>
              <a:rPr lang="zh-CN" altLang="en-US" sz="2400" dirty="0">
                <a:latin typeface="Tahoma" panose="020B0604030504040204" pitchFamily="34" charset="0"/>
              </a:rPr>
              <a:t> ．保持正向电流不变，测绘</a:t>
            </a:r>
            <a:r>
              <a:rPr lang="en-US" altLang="zh-CN" sz="2400" dirty="0">
                <a:latin typeface="Tahoma" panose="020B0604030504040204" pitchFamily="34" charset="0"/>
              </a:rPr>
              <a:t>PN</a:t>
            </a:r>
            <a:r>
              <a:rPr lang="zh-CN" altLang="en-US" sz="2400" dirty="0">
                <a:latin typeface="Tahoma" panose="020B0604030504040204" pitchFamily="34" charset="0"/>
              </a:rPr>
              <a:t>结正向压降随温度的变化曲线；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latin typeface="Tahom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zh-CN" sz="2400" dirty="0">
                <a:latin typeface="Tahoma" panose="020B0604030504040204" pitchFamily="34" charset="0"/>
              </a:rPr>
              <a:t>3</a:t>
            </a:r>
            <a:r>
              <a:rPr lang="zh-CN" altLang="en-US" sz="2400" dirty="0">
                <a:latin typeface="Tahoma" panose="020B0604030504040204" pitchFamily="34" charset="0"/>
              </a:rPr>
              <a:t> ．计算</a:t>
            </a:r>
            <a:r>
              <a:rPr lang="en-US" altLang="zh-CN" sz="2400" dirty="0">
                <a:latin typeface="Tahoma" panose="020B0604030504040204" pitchFamily="34" charset="0"/>
              </a:rPr>
              <a:t>PN</a:t>
            </a:r>
            <a:r>
              <a:rPr lang="zh-CN" altLang="en-US" sz="2400" dirty="0">
                <a:latin typeface="Tahoma" panose="020B0604030504040204" pitchFamily="34" charset="0"/>
              </a:rPr>
              <a:t>结灵敏度</a:t>
            </a:r>
            <a:r>
              <a:rPr lang="en-US" altLang="zh-CN" sz="2400" dirty="0">
                <a:latin typeface="Tahoma" panose="020B0604030504040204" pitchFamily="34" charset="0"/>
              </a:rPr>
              <a:t>S</a:t>
            </a:r>
            <a:r>
              <a:rPr lang="zh-CN" altLang="en-US" sz="2400" dirty="0">
                <a:latin typeface="Tahoma" panose="020B0604030504040204" pitchFamily="34" charset="0"/>
              </a:rPr>
              <a:t>，估算被测</a:t>
            </a:r>
            <a:r>
              <a:rPr lang="en-US" altLang="zh-CN" sz="2400" dirty="0">
                <a:latin typeface="Tahoma" panose="020B0604030504040204" pitchFamily="34" charset="0"/>
              </a:rPr>
              <a:t>PN</a:t>
            </a:r>
            <a:r>
              <a:rPr lang="zh-CN" altLang="en-US" sz="2400" dirty="0">
                <a:latin typeface="Tahoma" panose="020B0604030504040204" pitchFamily="34" charset="0"/>
              </a:rPr>
              <a:t>结材料的禁带宽度</a:t>
            </a:r>
            <a:r>
              <a:rPr lang="en-US" altLang="zh-CN" sz="2400" dirty="0">
                <a:latin typeface="Tahoma" panose="020B0604030504040204" pitchFamily="34" charset="0"/>
              </a:rPr>
              <a:t>,</a:t>
            </a:r>
            <a:r>
              <a:rPr lang="zh-CN" altLang="en-US" sz="2400" dirty="0">
                <a:latin typeface="Tahoma" panose="020B0604030504040204" pitchFamily="34" charset="0"/>
              </a:rPr>
              <a:t>并与理论值（</a:t>
            </a:r>
            <a:r>
              <a:rPr lang="en-US" altLang="zh-CN" sz="2400" dirty="0">
                <a:latin typeface="Tahoma" panose="020B0604030504040204" pitchFamily="34" charset="0"/>
              </a:rPr>
              <a:t>1.2eV</a:t>
            </a:r>
            <a:r>
              <a:rPr lang="zh-CN" altLang="en-US" sz="2400" dirty="0">
                <a:latin typeface="Tahoma" panose="020B0604030504040204" pitchFamily="34" charset="0"/>
              </a:rPr>
              <a:t>）比较，算出其相对误差。</a:t>
            </a:r>
            <a:endParaRPr lang="en-US" altLang="zh-CN" sz="2400" dirty="0">
              <a:latin typeface="Tahom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endParaRPr lang="en-US" altLang="zh-CN" sz="2400" dirty="0">
              <a:latin typeface="Tahoma" panose="020B0604030504040204" pitchFamily="34" charset="0"/>
            </a:endParaRP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Tahoma" panose="020B0604030504040204" pitchFamily="34" charset="0"/>
              </a:rPr>
              <a:t>建议用</a:t>
            </a:r>
            <a:r>
              <a:rPr lang="en-US" altLang="zh-CN" sz="2400" dirty="0">
                <a:latin typeface="Tahoma" panose="020B0604030504040204" pitchFamily="34" charset="0"/>
              </a:rPr>
              <a:t>Excel</a:t>
            </a:r>
            <a:r>
              <a:rPr lang="zh-CN" altLang="en-US" sz="2400" dirty="0">
                <a:latin typeface="Tahoma" panose="020B0604030504040204" pitchFamily="34" charset="0"/>
              </a:rPr>
              <a:t>处理数据。</a:t>
            </a:r>
            <a:endParaRPr lang="zh-CN" altLang="en-US" sz="2400" dirty="0"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/>
          <a:p>
            <a:r>
              <a:rPr lang="zh-CN" altLang="en-US" dirty="0"/>
              <a:t>实验步骤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184150" y="2735580"/>
            <a:ext cx="8771255" cy="1782445"/>
          </a:xfrm>
        </p:spPr>
        <p:txBody>
          <a:bodyPr vert="horz" wrap="square" lIns="91440" tIns="45720" rIns="91440" bIns="45720" anchor="t"/>
          <a:p>
            <a:r>
              <a:rPr lang="zh-CN" altLang="zh-CN" sz="2000" dirty="0"/>
              <a:t>实验前，将温度传感器</a:t>
            </a:r>
            <a:r>
              <a:rPr lang="en-US" altLang="zh-CN" sz="2000" dirty="0"/>
              <a:t>“</a:t>
            </a:r>
            <a:r>
              <a:rPr lang="zh-CN" altLang="zh-CN" sz="2000" dirty="0"/>
              <a:t>加热电流</a:t>
            </a:r>
            <a:r>
              <a:rPr lang="zh-CN" altLang="en-US" sz="2000" dirty="0"/>
              <a:t>、</a:t>
            </a:r>
            <a:r>
              <a:rPr lang="zh-CN" altLang="zh-CN" sz="2000" dirty="0"/>
              <a:t> </a:t>
            </a:r>
            <a:r>
              <a:rPr lang="en-US" altLang="zh-CN" sz="2000" dirty="0"/>
              <a:t>“</a:t>
            </a:r>
            <a:r>
              <a:rPr lang="zh-CN" altLang="zh-CN" sz="2000" dirty="0"/>
              <a:t>风扇电流</a:t>
            </a:r>
            <a:r>
              <a:rPr lang="en-US" altLang="zh-CN" sz="2000" dirty="0"/>
              <a:t>”</a:t>
            </a:r>
            <a:r>
              <a:rPr lang="zh-CN" altLang="zh-CN" sz="2000" dirty="0"/>
              <a:t>开关置</a:t>
            </a:r>
            <a:r>
              <a:rPr lang="en-US" altLang="zh-CN" sz="2000" dirty="0"/>
              <a:t>“</a:t>
            </a:r>
            <a:r>
              <a:rPr lang="zh-CN" altLang="zh-CN" sz="2000" dirty="0"/>
              <a:t>关</a:t>
            </a:r>
            <a:r>
              <a:rPr lang="en-US" altLang="zh-CN" sz="2000" dirty="0"/>
              <a:t>”</a:t>
            </a:r>
            <a:r>
              <a:rPr lang="zh-CN" altLang="zh-CN" sz="2000" dirty="0"/>
              <a:t>位置，接上加热电源线。</a:t>
            </a:r>
            <a:endParaRPr lang="en-US" altLang="zh-CN" sz="2000" dirty="0"/>
          </a:p>
          <a:p>
            <a:r>
              <a:rPr lang="zh-CN" altLang="zh-CN" sz="2000" dirty="0"/>
              <a:t>插好</a:t>
            </a:r>
            <a:r>
              <a:rPr lang="en-US" altLang="zh-CN" sz="2000" dirty="0"/>
              <a:t>Pt100</a:t>
            </a:r>
            <a:r>
              <a:rPr lang="zh-CN" altLang="zh-CN" sz="2000" dirty="0"/>
              <a:t>温度传感器和</a:t>
            </a:r>
            <a:r>
              <a:rPr lang="en-US" altLang="zh-CN" sz="2000" dirty="0"/>
              <a:t>PN</a:t>
            </a:r>
            <a:r>
              <a:rPr lang="zh-CN" altLang="zh-CN" sz="2000" dirty="0"/>
              <a:t>结温度传感器，</a:t>
            </a:r>
            <a:r>
              <a:rPr lang="en-US" altLang="zh-CN" sz="2000" dirty="0"/>
              <a:t>PN</a:t>
            </a:r>
            <a:r>
              <a:rPr lang="zh-CN" altLang="zh-CN" sz="2000" dirty="0"/>
              <a:t>结引出线分别插入</a:t>
            </a:r>
            <a:r>
              <a:rPr lang="en-US" altLang="zh-CN" sz="2000" dirty="0"/>
              <a:t>PN</a:t>
            </a:r>
            <a:r>
              <a:rPr lang="zh-CN" altLang="zh-CN" sz="2000" dirty="0"/>
              <a:t>结正向特性综合试验仪上的</a:t>
            </a:r>
            <a:r>
              <a:rPr lang="en-US" altLang="zh-CN" sz="2000" dirty="0"/>
              <a:t>+</a:t>
            </a:r>
            <a:r>
              <a:rPr lang="en-US" altLang="zh-CN" sz="2000" i="1" dirty="0"/>
              <a:t>V</a:t>
            </a:r>
            <a:r>
              <a:rPr lang="zh-CN" altLang="zh-CN" sz="2000" dirty="0"/>
              <a:t>、</a:t>
            </a:r>
            <a:r>
              <a:rPr lang="en-US" altLang="zh-CN" sz="2000" dirty="0"/>
              <a:t>-</a:t>
            </a:r>
            <a:r>
              <a:rPr lang="en-US" altLang="zh-CN" sz="2000" i="1" dirty="0"/>
              <a:t>V</a:t>
            </a:r>
            <a:r>
              <a:rPr lang="zh-CN" altLang="zh-CN" sz="2000" dirty="0"/>
              <a:t>和</a:t>
            </a:r>
            <a:r>
              <a:rPr lang="en-US" altLang="zh-CN" sz="2000" dirty="0"/>
              <a:t>+</a:t>
            </a:r>
            <a:r>
              <a:rPr lang="en-US" altLang="zh-CN" sz="2000" i="1" dirty="0"/>
              <a:t>I</a:t>
            </a:r>
            <a:r>
              <a:rPr lang="zh-CN" altLang="zh-CN" sz="2000" dirty="0"/>
              <a:t>、</a:t>
            </a:r>
            <a:r>
              <a:rPr lang="en-US" altLang="zh-CN" sz="2000" dirty="0"/>
              <a:t>-</a:t>
            </a:r>
            <a:r>
              <a:rPr lang="en-US" altLang="zh-CN" sz="2000" i="1" dirty="0"/>
              <a:t>I</a:t>
            </a:r>
            <a:r>
              <a:rPr lang="zh-CN" altLang="zh-CN" sz="2000" dirty="0"/>
              <a:t>。</a:t>
            </a:r>
            <a:r>
              <a:rPr lang="zh-CN" altLang="en-US" sz="2000" dirty="0"/>
              <a:t>（</a:t>
            </a:r>
            <a:r>
              <a:rPr lang="zh-CN" altLang="zh-CN" sz="2000" dirty="0"/>
              <a:t>插头的颜色和插孔</a:t>
            </a:r>
            <a:r>
              <a:rPr lang="zh-CN" altLang="en-US" sz="2000" dirty="0"/>
              <a:t>对应）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r>
              <a:rPr lang="zh-CN" altLang="zh-CN" sz="2000" dirty="0"/>
              <a:t>仪器通电预热</a:t>
            </a:r>
            <a:r>
              <a:rPr lang="en-US" altLang="zh-CN" sz="2000" dirty="0"/>
              <a:t>10min</a:t>
            </a:r>
            <a:r>
              <a:rPr lang="zh-CN" altLang="en-US" sz="2000" dirty="0"/>
              <a:t>。</a:t>
            </a:r>
            <a:endParaRPr lang="zh-CN" altLang="en-US" sz="2000" dirty="0"/>
          </a:p>
        </p:txBody>
      </p:sp>
      <p:sp>
        <p:nvSpPr>
          <p:cNvPr id="17483" name="矩形 7"/>
          <p:cNvSpPr/>
          <p:nvPr/>
        </p:nvSpPr>
        <p:spPr>
          <a:xfrm>
            <a:off x="2181860" y="2080260"/>
            <a:ext cx="410527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1" eaLnBrk="1" hangingPunct="1">
              <a:buFont typeface="Wingdings" panose="05000000000000000000" pitchFamily="2" charset="2"/>
            </a:pPr>
            <a:r>
              <a:rPr lang="zh-CN" altLang="zh-CN" sz="2800" b="1" dirty="0">
                <a:solidFill>
                  <a:srgbClr val="0070C0"/>
                </a:solidFill>
                <a:latin typeface="Tahoma" panose="020B0604030504040204" pitchFamily="34" charset="0"/>
              </a:rPr>
              <a:t>一、搭建并预热系统</a:t>
            </a:r>
            <a:endParaRPr lang="zh-CN" altLang="en-US" sz="2800" b="1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23850" y="981075"/>
          <a:ext cx="8496300" cy="1876428"/>
        </p:xfrm>
        <a:graphic>
          <a:graphicData uri="http://schemas.openxmlformats.org/drawingml/2006/table">
            <a:tbl>
              <a:tblPr/>
              <a:tblGrid>
                <a:gridCol w="881063"/>
                <a:gridCol w="950912"/>
                <a:gridCol w="952500"/>
                <a:gridCol w="950913"/>
                <a:gridCol w="952500"/>
                <a:gridCol w="952500"/>
                <a:gridCol w="950912"/>
                <a:gridCol w="952500"/>
                <a:gridCol w="952500"/>
              </a:tblGrid>
              <a:tr h="3130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/V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0.350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0.360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0.370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0.380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0.390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0.400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0.410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0.420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/μA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/V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0.430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0.440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0.450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0.460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0.470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0.480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0.490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0.500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/μA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/V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0.510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0.520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0.530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0.540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0.550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0.560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楷体_GB2312" panose="0201060903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0.570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0.580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127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0" lang="en-US" altLang="zh-CN" sz="2000" b="0" i="1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楷体_GB2312" panose="02010609030101010101" pitchFamily="49" charset="-122"/>
                          <a:cs typeface="Times New Roman" panose="02020603050405020304" pitchFamily="18" charset="0"/>
                        </a:rPr>
                        <a:t>/μA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kumimoji="0" lang="zh-CN" altLang="zh-CN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0456" marR="60456" marT="0" marB="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483" name="矩形 7"/>
          <p:cNvSpPr/>
          <p:nvPr/>
        </p:nvSpPr>
        <p:spPr>
          <a:xfrm>
            <a:off x="-264160" y="383540"/>
            <a:ext cx="969518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1" eaLnBrk="1" hangingPunct="1"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70C0"/>
                </a:solidFill>
                <a:latin typeface="Tahoma" panose="020B0604030504040204" pitchFamily="34" charset="0"/>
              </a:rPr>
              <a:t>二、在室温环境下</a:t>
            </a:r>
            <a:r>
              <a:rPr lang="zh-CN" altLang="zh-CN" sz="2800" b="1" dirty="0">
                <a:solidFill>
                  <a:srgbClr val="0070C0"/>
                </a:solidFill>
                <a:latin typeface="Tahoma" panose="020B0604030504040204" pitchFamily="34" charset="0"/>
              </a:rPr>
              <a:t>，测正向电压随正向电流的变化关系</a:t>
            </a:r>
            <a:endParaRPr lang="zh-CN" altLang="en-US" sz="2800" b="1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sp>
        <p:nvSpPr>
          <p:cNvPr id="17484" name="矩形 8"/>
          <p:cNvSpPr/>
          <p:nvPr/>
        </p:nvSpPr>
        <p:spPr>
          <a:xfrm>
            <a:off x="179388" y="3110548"/>
            <a:ext cx="8785225" cy="9858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按上表调整</a:t>
            </a:r>
            <a:r>
              <a:rPr lang="en-US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PN</a:t>
            </a:r>
            <a:r>
              <a:rPr lang="zh-CN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结实验仪的</a:t>
            </a: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正向</a:t>
            </a:r>
            <a:r>
              <a:rPr lang="zh-CN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电流调节旋钮，</a:t>
            </a: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设置</a:t>
            </a:r>
            <a:r>
              <a:rPr lang="en-US" altLang="zh-CN" sz="2000" b="1" i="1" dirty="0">
                <a:solidFill>
                  <a:srgbClr val="002060"/>
                </a:solidFill>
                <a:latin typeface="Tahoma" panose="020B0604030504040204" pitchFamily="34" charset="0"/>
              </a:rPr>
              <a:t>V</a:t>
            </a:r>
            <a:r>
              <a:rPr lang="en-US" altLang="zh-CN" sz="2000" b="1" i="1" baseline="-25000" dirty="0">
                <a:solidFill>
                  <a:srgbClr val="002060"/>
                </a:solidFill>
                <a:latin typeface="Tahoma" panose="020B0604030504040204" pitchFamily="34" charset="0"/>
              </a:rPr>
              <a:t>F</a:t>
            </a:r>
            <a:r>
              <a:rPr lang="zh-CN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值</a:t>
            </a: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，再记录电流值。</a:t>
            </a:r>
            <a:endParaRPr lang="en-US" altLang="zh-CN" sz="2000" b="1" dirty="0">
              <a:solidFill>
                <a:srgbClr val="002060"/>
              </a:solidFill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正向</a:t>
            </a:r>
            <a:r>
              <a:rPr lang="zh-CN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电流表显示值</a:t>
            </a: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超过</a:t>
            </a:r>
            <a:r>
              <a:rPr lang="zh-CN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“</a:t>
            </a:r>
            <a:r>
              <a:rPr lang="en-US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1000</a:t>
            </a:r>
            <a:r>
              <a:rPr lang="zh-CN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”，</a:t>
            </a: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要</a:t>
            </a:r>
            <a:r>
              <a:rPr lang="zh-CN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改用大一档量程</a:t>
            </a:r>
            <a:r>
              <a:rPr lang="zh-CN" altLang="zh-CN" sz="2000" dirty="0">
                <a:latin typeface="Tahoma" panose="020B0604030504040204" pitchFamily="34" charset="0"/>
              </a:rPr>
              <a:t>，</a:t>
            </a:r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F</a:t>
            </a:r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=</a:t>
            </a:r>
            <a:r>
              <a:rPr lang="zh-CN" altLang="en-US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显示值*量程。</a:t>
            </a:r>
            <a:endParaRPr lang="en-US" altLang="zh-CN" sz="2000" b="1" dirty="0">
              <a:solidFill>
                <a:srgbClr val="FF0000"/>
              </a:solidFill>
              <a:latin typeface="Tahoma" panose="020B0604030504040204" pitchFamily="34" charset="0"/>
            </a:endParaRPr>
          </a:p>
          <a:p>
            <a:endParaRPr lang="zh-CN" altLang="en-US" dirty="0">
              <a:latin typeface="Tahoma" panose="020B0604030504040204" pitchFamily="34" charset="0"/>
            </a:endParaRPr>
          </a:p>
        </p:txBody>
      </p:sp>
      <p:sp>
        <p:nvSpPr>
          <p:cNvPr id="16386" name="内容占位符 2"/>
          <p:cNvSpPr>
            <a:spLocks noGrp="1"/>
          </p:cNvSpPr>
          <p:nvPr/>
        </p:nvSpPr>
        <p:spPr>
          <a:xfrm>
            <a:off x="214630" y="4015105"/>
            <a:ext cx="8715375" cy="251206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dirty="0"/>
              <a:t>1.</a:t>
            </a:r>
            <a:r>
              <a:rPr lang="zh-CN" altLang="zh-CN" sz="2000" dirty="0"/>
              <a:t>测量同一温度下，正向电流</a:t>
            </a:r>
            <a:r>
              <a:rPr lang="zh-CN" altLang="en-US" sz="2000" dirty="0"/>
              <a:t>与</a:t>
            </a:r>
            <a:r>
              <a:rPr lang="zh-CN" altLang="zh-CN" sz="2000" dirty="0"/>
              <a:t>正向电压的变化关系，</a:t>
            </a:r>
            <a:endParaRPr lang="zh-CN" altLang="zh-CN" sz="2000" dirty="0"/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zh-CN" altLang="zh-CN" sz="1800" dirty="0"/>
              <a:t>首先将实验仪上的电流量程置于“</a:t>
            </a:r>
            <a:r>
              <a:rPr lang="en-US" altLang="zh-CN" sz="1800" dirty="0"/>
              <a:t>×1</a:t>
            </a:r>
            <a:r>
              <a:rPr lang="zh-CN" altLang="zh-CN" sz="1800" dirty="0"/>
              <a:t>”档，</a:t>
            </a:r>
            <a:endParaRPr lang="en-US" altLang="zh-CN" sz="1800" dirty="0"/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zh-CN" altLang="zh-CN" sz="1800" dirty="0"/>
              <a:t>调整电流调节旋钮，</a:t>
            </a:r>
            <a:r>
              <a:rPr lang="zh-CN" altLang="en-US" sz="1800" dirty="0"/>
              <a:t>记录对应的</a:t>
            </a:r>
            <a:r>
              <a:rPr lang="en-US" altLang="zh-CN" sz="1800" i="1" dirty="0"/>
              <a:t>V</a:t>
            </a:r>
            <a:r>
              <a:rPr lang="en-US" altLang="zh-CN" sz="1800" i="1" baseline="-25000" dirty="0"/>
              <a:t>F</a:t>
            </a:r>
            <a:r>
              <a:rPr lang="zh-CN" altLang="zh-CN" sz="1800" dirty="0"/>
              <a:t>值的读数。可以按照表</a:t>
            </a:r>
            <a:r>
              <a:rPr lang="en-US" altLang="zh-CN" sz="1800" dirty="0"/>
              <a:t>1</a:t>
            </a:r>
            <a:r>
              <a:rPr lang="zh-CN" altLang="zh-CN" sz="1800" dirty="0"/>
              <a:t>的</a:t>
            </a:r>
            <a:r>
              <a:rPr lang="en-US" altLang="zh-CN" sz="1800" i="1" dirty="0"/>
              <a:t>V</a:t>
            </a:r>
            <a:r>
              <a:rPr lang="en-US" altLang="zh-CN" sz="1800" i="1" baseline="-25000" dirty="0"/>
              <a:t>F</a:t>
            </a:r>
            <a:r>
              <a:rPr lang="zh-CN" altLang="zh-CN" sz="1800" dirty="0"/>
              <a:t>值来调节设定电流值，如果电流表显示值到达“</a:t>
            </a:r>
            <a:r>
              <a:rPr lang="en-US" altLang="zh-CN" sz="1800" dirty="0"/>
              <a:t>1000</a:t>
            </a:r>
            <a:r>
              <a:rPr lang="zh-CN" altLang="zh-CN" sz="1800" dirty="0"/>
              <a:t>”，可以改用大一档量程，记录下一系列电压、电流值于表</a:t>
            </a:r>
            <a:r>
              <a:rPr lang="en-US" altLang="zh-CN" sz="1800" dirty="0"/>
              <a:t>1</a:t>
            </a:r>
            <a:r>
              <a:rPr lang="zh-CN" altLang="zh-CN" sz="1800" dirty="0"/>
              <a:t>。</a:t>
            </a:r>
            <a:endParaRPr lang="zh-CN" altLang="zh-CN" sz="1800" dirty="0"/>
          </a:p>
          <a:p>
            <a:pPr>
              <a:buSzPct val="90000"/>
              <a:buFont typeface="Wingdings" panose="05000000000000000000" pitchFamily="2" charset="2"/>
              <a:buChar char="Ø"/>
            </a:pPr>
            <a:r>
              <a:rPr lang="zh-CN" altLang="zh-CN" sz="1800" dirty="0"/>
              <a:t>根据表</a:t>
            </a:r>
            <a:r>
              <a:rPr lang="en-US" altLang="zh-CN" sz="1800" dirty="0"/>
              <a:t>1</a:t>
            </a:r>
            <a:r>
              <a:rPr lang="zh-CN" altLang="zh-CN" sz="1800" dirty="0"/>
              <a:t>的实验数据绘制</a:t>
            </a:r>
            <a:r>
              <a:rPr lang="en-US" altLang="zh-CN" sz="1800" dirty="0"/>
              <a:t>PN</a:t>
            </a:r>
            <a:r>
              <a:rPr lang="zh-CN" altLang="zh-CN" sz="1800" dirty="0"/>
              <a:t>结的伏安特性曲线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1259205" y="765175"/>
            <a:ext cx="4006215" cy="967105"/>
          </a:xfrm>
        </p:spPr>
        <p:txBody>
          <a:bodyPr vert="horz" wrap="square" lIns="91440" tIns="45720" rIns="91440" bIns="45720" anchor="b"/>
          <a:p>
            <a:pPr eaLnBrk="1" hangingPunct="1"/>
            <a:r>
              <a:rPr lang="zh-CN" altLang="en-US" b="1" dirty="0"/>
              <a:t>一、实验目的</a:t>
            </a:r>
            <a:endParaRPr lang="zh-CN" altLang="en-US" b="1" dirty="0"/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240665" y="3572510"/>
            <a:ext cx="8737600" cy="2864485"/>
          </a:xfrm>
        </p:spPr>
        <p:txBody>
          <a:bodyPr vert="horz" wrap="square" lIns="91440" tIns="45720" rIns="91440" bIns="45720" anchor="t"/>
          <a:p>
            <a:pPr eaLnBrk="1" hangingPunct="1"/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1.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测量同一温度下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PN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结正向电压随正向电流变化关系</a:t>
            </a:r>
            <a:endParaRPr lang="en-US" altLang="zh-CN" sz="28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2.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测量恒流条件下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PN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结正向压降随温度变化的曲线</a:t>
            </a:r>
            <a:endParaRPr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3.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确定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PN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结的测温灵敏度和被测</a:t>
            </a:r>
            <a:r>
              <a:rPr lang="en-US" altLang="zh-CN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PN</a:t>
            </a:r>
            <a:r>
              <a:rPr lang="zh-CN" altLang="en-US" sz="28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结材料的禁带宽度。</a:t>
            </a:r>
            <a:endParaRPr lang="zh-CN" altLang="en-US" sz="2800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/>
            <a:endParaRPr lang="en-US" altLang="zh-CN" dirty="0"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40665" y="2266950"/>
            <a:ext cx="85801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      </a:t>
            </a:r>
            <a:r>
              <a:rPr lang="zh-CN" altLang="en-US" sz="2400"/>
              <a:t>根据PN结的正向压降与其正向电流、温度的关系，研究PN结的伏安特性，测量波尔兹曼常数，估测半导体材料的禁带宽度，从而很好地学习和掌握一些重要的半导体物理知识</a:t>
            </a:r>
            <a:endParaRPr lang="zh-CN" altLang="en-US"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85" name="矩形 9"/>
          <p:cNvSpPr/>
          <p:nvPr/>
        </p:nvSpPr>
        <p:spPr>
          <a:xfrm>
            <a:off x="385445" y="785495"/>
            <a:ext cx="8758555" cy="95313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1" algn="l" eaLnBrk="1" hangingPunct="1">
              <a:buClrTx/>
              <a:buSzTx/>
              <a:buFont typeface="Wingdings" panose="05000000000000000000" pitchFamily="2" charset="2"/>
            </a:pPr>
            <a:r>
              <a:rPr lang="zh-CN" altLang="en-US" sz="2800" b="1" dirty="0">
                <a:solidFill>
                  <a:srgbClr val="0070C0"/>
                </a:solidFill>
                <a:latin typeface="Tahoma" panose="020B0604030504040204" pitchFamily="34" charset="0"/>
              </a:rPr>
              <a:t>三、测</a:t>
            </a:r>
            <a:r>
              <a:rPr lang="zh-CN" altLang="zh-CN" sz="2800" b="1" dirty="0">
                <a:solidFill>
                  <a:srgbClr val="0070C0"/>
                </a:solidFill>
                <a:latin typeface="Tahoma" panose="020B0604030504040204" pitchFamily="34" charset="0"/>
              </a:rPr>
              <a:t>正向电流恒定时，正向电压随温度的变化关系</a:t>
            </a:r>
            <a:r>
              <a:rPr lang="zh-CN" altLang="zh-CN" sz="2800" b="1" dirty="0">
                <a:solidFill>
                  <a:srgbClr val="0070C0"/>
                </a:solidFill>
                <a:sym typeface="+mn-ea"/>
              </a:rPr>
              <a:t>确定其灵敏度，估算被测PN结材料的禁带宽度。</a:t>
            </a:r>
            <a:endParaRPr lang="zh-CN" altLang="zh-CN" sz="2800" b="1" dirty="0">
              <a:solidFill>
                <a:srgbClr val="0070C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179388" y="2070100"/>
          <a:ext cx="8820471" cy="100811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801861"/>
                <a:gridCol w="801861"/>
                <a:gridCol w="801861"/>
                <a:gridCol w="801861"/>
                <a:gridCol w="801861"/>
                <a:gridCol w="801861"/>
                <a:gridCol w="801861"/>
                <a:gridCol w="801861"/>
                <a:gridCol w="801861"/>
                <a:gridCol w="801861"/>
                <a:gridCol w="801861"/>
              </a:tblGrid>
              <a:tr h="534610">
                <a:tc>
                  <a:txBody>
                    <a:bodyPr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2000" baseline="0" dirty="0" smtClean="0">
                          <a:solidFill>
                            <a:schemeClr val="tx1"/>
                          </a:solidFill>
                        </a:rPr>
                        <a:t>t/</a:t>
                      </a:r>
                      <a:r>
                        <a:rPr lang="en-US" altLang="zh-CN" sz="2000" baseline="30000" dirty="0" err="1" smtClean="0">
                          <a:solidFill>
                            <a:schemeClr val="tx1"/>
                          </a:solidFill>
                        </a:rPr>
                        <a:t>o</a:t>
                      </a:r>
                      <a:r>
                        <a:rPr lang="en-US" altLang="zh-CN" sz="2000" baseline="0" dirty="0" err="1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2000" baseline="30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30.0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35.0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40.0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45.0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50.0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55.0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60.0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65.0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70.0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p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75.0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73501">
                <a:tc>
                  <a:txBody>
                    <a:bodyPr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</a:t>
                      </a:r>
                      <a:r>
                        <a:rPr kumimoji="0" lang="en-US" altLang="zh-CN" sz="20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lang="en-US" altLang="zh-CN" sz="2000" dirty="0" smtClean="0">
                          <a:solidFill>
                            <a:schemeClr val="tx1"/>
                          </a:solidFill>
                        </a:rPr>
                        <a:t>/V</a:t>
                      </a:r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p>
                      <a:endParaRPr lang="zh-CN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sp>
        <p:nvSpPr>
          <p:cNvPr id="17524" name="矩形 11"/>
          <p:cNvSpPr/>
          <p:nvPr/>
        </p:nvSpPr>
        <p:spPr>
          <a:xfrm>
            <a:off x="179388" y="3214688"/>
            <a:ext cx="8893175" cy="101473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调整正向电流</a:t>
            </a:r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I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F </a:t>
            </a:r>
            <a:r>
              <a:rPr lang="en-US" altLang="zh-CN" sz="2000" b="1" dirty="0">
                <a:solidFill>
                  <a:srgbClr val="FF0000"/>
                </a:solidFill>
                <a:latin typeface="Tahoma" panose="020B0604030504040204" pitchFamily="34" charset="0"/>
              </a:rPr>
              <a:t>=80µA</a:t>
            </a: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，设置温度约为</a:t>
            </a:r>
            <a:r>
              <a:rPr lang="en-US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103</a:t>
            </a:r>
            <a:r>
              <a:rPr lang="en-US" altLang="zh-CN" sz="2000" baseline="30000" dirty="0">
                <a:solidFill>
                  <a:srgbClr val="002060"/>
                </a:solidFill>
                <a:latin typeface="Tahoma" panose="020B0604030504040204" pitchFamily="34" charset="0"/>
              </a:rPr>
              <a:t> o</a:t>
            </a:r>
            <a:r>
              <a:rPr lang="en-US" altLang="zh-CN" sz="2000" dirty="0">
                <a:solidFill>
                  <a:srgbClr val="002060"/>
                </a:solidFill>
                <a:latin typeface="Tahoma" panose="020B0604030504040204" pitchFamily="34" charset="0"/>
              </a:rPr>
              <a:t>C</a:t>
            </a:r>
            <a:r>
              <a:rPr lang="zh-CN" altLang="en-US" sz="2000" dirty="0">
                <a:solidFill>
                  <a:srgbClr val="002060"/>
                </a:solidFill>
                <a:latin typeface="Tahoma" panose="020B0604030504040204" pitchFamily="34" charset="0"/>
              </a:rPr>
              <a:t>，</a:t>
            </a:r>
            <a:endParaRPr lang="en-US" altLang="zh-CN" sz="2000" b="1" dirty="0">
              <a:solidFill>
                <a:srgbClr val="002060"/>
              </a:solidFill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  <a:buChar char="l"/>
            </a:pP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打开温控仪加热电流，并调整到合适值，使温度缓慢上升，记录</a:t>
            </a:r>
            <a:r>
              <a:rPr lang="en-US" altLang="zh-CN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VF</a:t>
            </a:r>
            <a:r>
              <a:rPr lang="zh-CN" altLang="en-US" sz="2000" b="1" dirty="0">
                <a:solidFill>
                  <a:srgbClr val="002060"/>
                </a:solidFill>
                <a:latin typeface="Tahoma" panose="020B0604030504040204" pitchFamily="34" charset="0"/>
              </a:rPr>
              <a:t>。</a:t>
            </a:r>
            <a:endParaRPr lang="en-US" altLang="zh-CN" sz="2000" b="1" dirty="0">
              <a:solidFill>
                <a:srgbClr val="002060"/>
              </a:solidFill>
              <a:latin typeface="Tahoma" panose="020B0604030504040204" pitchFamily="34" charset="0"/>
            </a:endParaRPr>
          </a:p>
          <a:p>
            <a:pPr>
              <a:buFont typeface="Wingdings" panose="05000000000000000000" pitchFamily="2" charset="2"/>
            </a:pPr>
            <a:endParaRPr lang="en-US" altLang="zh-CN" sz="2000" b="1" dirty="0">
              <a:solidFill>
                <a:srgbClr val="002060"/>
              </a:solidFill>
              <a:latin typeface="Tahoma" panose="020B0604030504040204" pitchFamily="34" charset="0"/>
            </a:endParaRPr>
          </a:p>
        </p:txBody>
      </p:sp>
      <p:sp>
        <p:nvSpPr>
          <p:cNvPr id="25604" name="Rectangle 3"/>
          <p:cNvSpPr/>
          <p:nvPr/>
        </p:nvSpPr>
        <p:spPr>
          <a:xfrm>
            <a:off x="260033" y="3844450"/>
            <a:ext cx="8537575" cy="258445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266700">
              <a:lnSpc>
                <a:spcPct val="150000"/>
              </a:lnSpc>
              <a:spcBef>
                <a:spcPct val="0"/>
              </a:spcBef>
              <a:buNone/>
            </a:pPr>
            <a:r>
              <a:rPr lang="en-US" altLang="zh-CN" sz="1800" dirty="0">
                <a:sym typeface="+mn-ea"/>
              </a:rPr>
              <a:t>1</a:t>
            </a:r>
            <a:r>
              <a:rPr lang="zh-CN" altLang="en-US" sz="1800" dirty="0">
                <a:sym typeface="+mn-ea"/>
              </a:rPr>
              <a:t>、</a:t>
            </a:r>
            <a:r>
              <a:rPr lang="zh-CN" altLang="en-US" sz="1800" dirty="0">
                <a:sym typeface="+mn-ea"/>
              </a:rPr>
              <a:t>保持正向电流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I</a:t>
            </a:r>
            <a:r>
              <a:rPr lang="en-US" altLang="zh-CN" sz="1800" b="1" baseline="-25000" dirty="0">
                <a:solidFill>
                  <a:srgbClr val="FF0000"/>
                </a:solidFill>
                <a:sym typeface="+mn-ea"/>
              </a:rPr>
              <a:t>F </a:t>
            </a:r>
            <a:r>
              <a:rPr lang="en-US" altLang="zh-CN" sz="1800" b="1" dirty="0">
                <a:solidFill>
                  <a:srgbClr val="FF0000"/>
                </a:solidFill>
                <a:sym typeface="+mn-ea"/>
              </a:rPr>
              <a:t>=80µA</a:t>
            </a:r>
            <a:r>
              <a:rPr lang="zh-CN" altLang="en-US" sz="1800" dirty="0">
                <a:sym typeface="+mn-ea"/>
              </a:rPr>
              <a:t>，测出</a:t>
            </a:r>
            <a:r>
              <a:rPr lang="en-US" altLang="zh-CN" sz="1800" dirty="0">
                <a:sym typeface="+mn-ea"/>
              </a:rPr>
              <a:t>PN</a:t>
            </a:r>
            <a:r>
              <a:rPr lang="zh-CN" altLang="en-US" sz="1800" dirty="0">
                <a:sym typeface="+mn-ea"/>
              </a:rPr>
              <a:t>结正向压降随温度的变化曲线；</a:t>
            </a:r>
            <a:endParaRPr lang="zh-CN" altLang="zh-CN" sz="1800" dirty="0">
              <a:solidFill>
                <a:schemeClr val="tx1"/>
              </a:solidFill>
            </a:endParaRPr>
          </a:p>
          <a:p>
            <a:pPr marL="0" lvl="0" indent="266700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zh-CN" sz="1800" dirty="0">
                <a:solidFill>
                  <a:schemeClr val="tx1"/>
                </a:solidFill>
              </a:rPr>
              <a:t>选择合适的正向电流</a:t>
            </a:r>
            <a:r>
              <a:rPr lang="en-US" altLang="zh-CN" sz="1800" dirty="0">
                <a:solidFill>
                  <a:schemeClr val="tx1"/>
                </a:solidFill>
              </a:rPr>
              <a:t>I</a:t>
            </a:r>
            <a:r>
              <a:rPr lang="en-US" altLang="zh-CN" sz="1800" baseline="-30000" dirty="0">
                <a:solidFill>
                  <a:schemeClr val="tx1"/>
                </a:solidFill>
              </a:rPr>
              <a:t>F</a:t>
            </a:r>
            <a:r>
              <a:rPr lang="zh-CN" altLang="en-US" sz="1800" dirty="0">
                <a:solidFill>
                  <a:schemeClr val="tx1"/>
                </a:solidFill>
              </a:rPr>
              <a:t>，并保持不变。一般选小于</a:t>
            </a:r>
            <a:r>
              <a:rPr lang="en-US" altLang="zh-CN" sz="1800" dirty="0">
                <a:solidFill>
                  <a:schemeClr val="tx1"/>
                </a:solidFill>
              </a:rPr>
              <a:t>100μA</a:t>
            </a:r>
            <a:r>
              <a:rPr lang="zh-CN" altLang="en-US" sz="1800" dirty="0">
                <a:solidFill>
                  <a:schemeClr val="tx1"/>
                </a:solidFill>
              </a:rPr>
              <a:t>的值，以减小自身热效应。将</a:t>
            </a:r>
            <a:r>
              <a:rPr lang="en-US" altLang="zh-CN" sz="1800" dirty="0">
                <a:solidFill>
                  <a:schemeClr val="tx1"/>
                </a:solidFill>
              </a:rPr>
              <a:t>DH-SJ</a:t>
            </a:r>
            <a:r>
              <a:rPr lang="zh-CN" altLang="en-US" sz="1800" dirty="0">
                <a:solidFill>
                  <a:schemeClr val="tx1"/>
                </a:solidFill>
              </a:rPr>
              <a:t>型温度传感器实验装置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</a:rPr>
              <a:t>上的</a:t>
            </a:r>
            <a:r>
              <a:rPr lang="zh-CN" altLang="en-US" sz="1800" dirty="0">
                <a:solidFill>
                  <a:schemeClr val="tx1"/>
                </a:solidFill>
              </a:rPr>
              <a:t>“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</a:rPr>
              <a:t>加热电流</a:t>
            </a:r>
            <a:r>
              <a:rPr lang="zh-CN" altLang="en-US" sz="1800" dirty="0">
                <a:solidFill>
                  <a:schemeClr val="tx1"/>
                </a:solidFill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</a:rPr>
              <a:t>开关置</a:t>
            </a:r>
            <a:r>
              <a:rPr lang="zh-CN" altLang="en-US" sz="1800" dirty="0">
                <a:solidFill>
                  <a:schemeClr val="tx1"/>
                </a:solidFill>
              </a:rPr>
              <a:t>“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</a:rPr>
              <a:t>开</a:t>
            </a:r>
            <a:r>
              <a:rPr lang="zh-CN" altLang="en-US" sz="1800" dirty="0">
                <a:solidFill>
                  <a:schemeClr val="tx1"/>
                </a:solidFill>
              </a:rPr>
              <a:t>”</a:t>
            </a:r>
            <a:r>
              <a:rPr lang="zh-CN" altLang="en-US" sz="1800" dirty="0">
                <a:solidFill>
                  <a:schemeClr val="tx1"/>
                </a:solidFill>
                <a:latin typeface="宋体" panose="02010600030101010101" pitchFamily="2" charset="-122"/>
              </a:rPr>
              <a:t>位置，</a:t>
            </a:r>
            <a:r>
              <a:rPr lang="zh-CN" altLang="en-US" sz="1800" dirty="0">
                <a:solidFill>
                  <a:schemeClr val="tx1"/>
                </a:solidFill>
              </a:rPr>
              <a:t>根据目标温度，选择合适的加热电流，在实验时间允许的情况下，加热电流可以取得小一点，如</a:t>
            </a:r>
            <a:r>
              <a:rPr lang="en-US" altLang="zh-CN" sz="1800" dirty="0">
                <a:solidFill>
                  <a:schemeClr val="tx1"/>
                </a:solidFill>
              </a:rPr>
              <a:t>0.3</a:t>
            </a:r>
            <a:r>
              <a:rPr lang="zh-CN" altLang="en-US" sz="1800" dirty="0">
                <a:solidFill>
                  <a:schemeClr val="tx1"/>
                </a:solidFill>
              </a:rPr>
              <a:t>～</a:t>
            </a:r>
            <a:r>
              <a:rPr lang="en-US" altLang="zh-CN" sz="1800" dirty="0">
                <a:solidFill>
                  <a:schemeClr val="tx1"/>
                </a:solidFill>
              </a:rPr>
              <a:t>0.6A</a:t>
            </a:r>
            <a:r>
              <a:rPr lang="zh-CN" altLang="en-US" sz="1800" dirty="0">
                <a:solidFill>
                  <a:schemeClr val="tx1"/>
                </a:solidFill>
              </a:rPr>
              <a:t>之间。这时加热炉内温度开始升高，开始记录对应的</a:t>
            </a:r>
            <a:r>
              <a:rPr lang="en-US" altLang="zh-CN" sz="1800" dirty="0">
                <a:solidFill>
                  <a:schemeClr val="tx1"/>
                </a:solidFill>
              </a:rPr>
              <a:t>V</a:t>
            </a:r>
            <a:r>
              <a:rPr lang="en-US" altLang="zh-CN" sz="1800" baseline="-30000" dirty="0">
                <a:solidFill>
                  <a:schemeClr val="tx1"/>
                </a:solidFill>
              </a:rPr>
              <a:t>F</a:t>
            </a:r>
            <a:r>
              <a:rPr lang="zh-CN" altLang="en-US" sz="1800" dirty="0">
                <a:solidFill>
                  <a:schemeClr val="tx1"/>
                </a:solidFill>
              </a:rPr>
              <a:t>和</a:t>
            </a:r>
            <a:r>
              <a:rPr lang="en-US" altLang="zh-CN" sz="1800" dirty="0">
                <a:solidFill>
                  <a:schemeClr val="tx1"/>
                </a:solidFill>
              </a:rPr>
              <a:t>T</a:t>
            </a:r>
            <a:r>
              <a:rPr lang="zh-CN" altLang="en-US" sz="1800" dirty="0">
                <a:solidFill>
                  <a:schemeClr val="tx1"/>
                </a:solidFill>
              </a:rPr>
              <a:t>于表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。为了更准确地记数，可以根据的变化，记录</a:t>
            </a:r>
            <a:r>
              <a:rPr lang="en-US" altLang="zh-CN" sz="1800" dirty="0">
                <a:solidFill>
                  <a:schemeClr val="tx1"/>
                </a:solidFill>
              </a:rPr>
              <a:t>T</a:t>
            </a:r>
            <a:r>
              <a:rPr lang="zh-CN" altLang="en-US" sz="1800" dirty="0">
                <a:solidFill>
                  <a:schemeClr val="tx1"/>
                </a:solidFill>
              </a:rPr>
              <a:t>的变化</a:t>
            </a:r>
            <a:r>
              <a:rPr lang="zh-CN" altLang="en-US" sz="1400" dirty="0">
                <a:solidFill>
                  <a:schemeClr val="tx1"/>
                </a:solidFill>
              </a:rPr>
              <a:t>。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文本框 99"/>
          <p:cNvSpPr txBox="1"/>
          <p:nvPr/>
        </p:nvSpPr>
        <p:spPr>
          <a:xfrm>
            <a:off x="897255" y="719455"/>
            <a:ext cx="657034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1" algn="l">
              <a:buClrTx/>
              <a:buSzTx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、根据表一数据</a:t>
            </a:r>
            <a:r>
              <a:rPr lang="zh-CN" altLang="zh-CN" sz="2800" b="1" dirty="0">
                <a:solidFill>
                  <a:srgbClr val="0070C0"/>
                </a:solidFill>
                <a:sym typeface="+mn-ea"/>
              </a:rPr>
              <a:t>绘制伏安特性曲线</a:t>
            </a:r>
            <a:endParaRPr lang="zh-CN" altLang="zh-CN" sz="2800" b="1" dirty="0">
              <a:solidFill>
                <a:srgbClr val="0070C0"/>
              </a:solidFill>
            </a:endParaRPr>
          </a:p>
        </p:txBody>
      </p:sp>
      <p:graphicFrame>
        <p:nvGraphicFramePr>
          <p:cNvPr id="5" name="对象 -2147482621"/>
          <p:cNvGraphicFramePr>
            <a:graphicFrameLocks noChangeAspect="1"/>
          </p:cNvGraphicFramePr>
          <p:nvPr/>
        </p:nvGraphicFramePr>
        <p:xfrm>
          <a:off x="1635125" y="1631950"/>
          <a:ext cx="3825240" cy="846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1777365" imgH="393700" progId="Equation.3">
                  <p:embed/>
                </p:oleObj>
              </mc:Choice>
              <mc:Fallback>
                <p:oleObj name="" r:id="rId1" imgW="1777365" imgH="3937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35125" y="1631950"/>
                        <a:ext cx="3825240" cy="8464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-2147482603"/>
          <p:cNvGraphicFramePr>
            <a:graphicFrameLocks noChangeAspect="1"/>
          </p:cNvGraphicFramePr>
          <p:nvPr/>
        </p:nvGraphicFramePr>
        <p:xfrm>
          <a:off x="2917190" y="2221865"/>
          <a:ext cx="302450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3" imgW="1384300" imgH="431800" progId="Equation.3">
                  <p:embed/>
                </p:oleObj>
              </mc:Choice>
              <mc:Fallback>
                <p:oleObj name="" r:id="rId3" imgW="1384300" imgH="431800" progId="Equation.3">
                  <p:embed/>
                  <p:pic>
                    <p:nvPicPr>
                      <p:cNvPr id="0" name="图片 1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17190" y="2221865"/>
                        <a:ext cx="3024505" cy="942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4" name="文本框 58373"/>
          <p:cNvSpPr txBox="1"/>
          <p:nvPr/>
        </p:nvSpPr>
        <p:spPr>
          <a:xfrm>
            <a:off x="1402398" y="2424113"/>
            <a:ext cx="144145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Gill Sans MT" pitchFamily="34" charset="0"/>
              </a:rPr>
              <a:t>方法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000" b="1" dirty="0">
                <a:latin typeface="Gill Sans MT" pitchFamily="34" charset="0"/>
              </a:rPr>
              <a:t>：</a:t>
            </a:r>
            <a:endParaRPr lang="zh-CN" altLang="en-US" sz="2000" b="1" dirty="0">
              <a:latin typeface="Gill Sans MT" pitchFamily="34" charset="0"/>
            </a:endParaRPr>
          </a:p>
        </p:txBody>
      </p:sp>
      <p:sp>
        <p:nvSpPr>
          <p:cNvPr id="58377" name="文本框 58376"/>
          <p:cNvSpPr txBox="1"/>
          <p:nvPr/>
        </p:nvSpPr>
        <p:spPr>
          <a:xfrm>
            <a:off x="1475423" y="3146108"/>
            <a:ext cx="144145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2000" b="1" dirty="0">
                <a:latin typeface="Gill Sans MT" pitchFamily="34" charset="0"/>
              </a:rPr>
              <a:t>方法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000" b="1" dirty="0">
                <a:latin typeface="Gill Sans MT" pitchFamily="34" charset="0"/>
              </a:rPr>
              <a:t>：</a:t>
            </a:r>
            <a:endParaRPr lang="zh-CN" altLang="en-US" sz="2000" b="1" dirty="0">
              <a:latin typeface="Gill Sans MT" pitchFamily="34" charset="0"/>
            </a:endParaRPr>
          </a:p>
        </p:txBody>
      </p:sp>
      <p:sp>
        <p:nvSpPr>
          <p:cNvPr id="58378" name="矩形 58377"/>
          <p:cNvSpPr/>
          <p:nvPr/>
        </p:nvSpPr>
        <p:spPr>
          <a:xfrm>
            <a:off x="2483485" y="3193733"/>
            <a:ext cx="5579745" cy="39878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2000" b="1" dirty="0">
                <a:latin typeface="Gill Sans MT" pitchFamily="34" charset="0"/>
              </a:rPr>
              <a:t>利用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Excel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zh-CN" altLang="en-US" sz="2000" b="1" dirty="0">
                <a:latin typeface="Gill Sans MT" pitchFamily="34" charset="0"/>
              </a:rPr>
              <a:t>软件进行指数函数的曲线回归</a:t>
            </a:r>
            <a:r>
              <a:rPr lang="zh-CN" altLang="en-US" sz="2000" dirty="0">
                <a:latin typeface="Gill Sans MT" pitchFamily="34" charset="0"/>
              </a:rPr>
              <a:t> </a:t>
            </a:r>
            <a:endParaRPr lang="zh-CN" altLang="en-US" sz="2000" dirty="0">
              <a:latin typeface="Gill Sans MT" pitchFamily="34" charset="0"/>
            </a:endParaRPr>
          </a:p>
        </p:txBody>
      </p:sp>
      <p:graphicFrame>
        <p:nvGraphicFramePr>
          <p:cNvPr id="58379" name="对象 58378"/>
          <p:cNvGraphicFramePr/>
          <p:nvPr/>
        </p:nvGraphicFramePr>
        <p:xfrm>
          <a:off x="2267585" y="3651250"/>
          <a:ext cx="2721610" cy="5029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5" imgW="1040765" imgH="203200" progId="Equation.DSMT4">
                  <p:embed/>
                </p:oleObj>
              </mc:Choice>
              <mc:Fallback>
                <p:oleObj name="" r:id="rId5" imgW="1040765" imgH="2032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7585" y="3651250"/>
                        <a:ext cx="2721610" cy="5029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2" name="矩形 58381"/>
          <p:cNvSpPr/>
          <p:nvPr/>
        </p:nvSpPr>
        <p:spPr>
          <a:xfrm>
            <a:off x="2267585" y="4154170"/>
            <a:ext cx="95123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ctr">
            <a:spAutoFit/>
          </a:bodyPr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A=</a:t>
            </a:r>
            <a:r>
              <a:rPr lang="en-US" altLang="zh-CN" sz="3200" i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32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3200" dirty="0">
              <a:latin typeface="Gill Sans MT" pitchFamily="34" charset="0"/>
            </a:endParaRPr>
          </a:p>
        </p:txBody>
      </p:sp>
      <p:graphicFrame>
        <p:nvGraphicFramePr>
          <p:cNvPr id="58381" name="对象 58380"/>
          <p:cNvGraphicFramePr/>
          <p:nvPr/>
        </p:nvGraphicFramePr>
        <p:xfrm>
          <a:off x="3699510" y="4153535"/>
          <a:ext cx="1494155" cy="511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7" imgW="622300" imgH="215900" progId="Equation.DSMT4">
                  <p:embed/>
                </p:oleObj>
              </mc:Choice>
              <mc:Fallback>
                <p:oleObj name="" r:id="rId7" imgW="622300" imgH="2159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699510" y="4153535"/>
                        <a:ext cx="1494155" cy="51181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矩形 58382"/>
          <p:cNvSpPr/>
          <p:nvPr/>
        </p:nvSpPr>
        <p:spPr>
          <a:xfrm>
            <a:off x="3797935" y="2478088"/>
            <a:ext cx="212725" cy="214312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p>
            <a:r>
              <a:rPr lang="zh-CN" altLang="en-US" sz="800" dirty="0">
                <a:latin typeface="Gill Sans MT" pitchFamily="34" charset="0"/>
              </a:rPr>
              <a:t> </a:t>
            </a:r>
            <a:endParaRPr lang="zh-CN" altLang="en-US" dirty="0">
              <a:latin typeface="Gill Sans MT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97255" y="1241425"/>
            <a:ext cx="6262370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1" algn="l">
              <a:buClrTx/>
              <a:buSzTx/>
              <a:buFont typeface="Wingdings" panose="05000000000000000000" pitchFamily="2" charset="2"/>
            </a:pPr>
            <a:r>
              <a:rPr lang="en-US" alt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  <a:ea typeface="宋体" panose="02010600030101010101" pitchFamily="2" charset="-122"/>
              </a:rPr>
              <a:t>、</a:t>
            </a: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根据表一数据</a:t>
            </a:r>
            <a:r>
              <a:rPr lang="zh-CN" altLang="zh-CN" sz="2800" b="1" dirty="0">
                <a:solidFill>
                  <a:srgbClr val="0070C0"/>
                </a:solidFill>
                <a:ea typeface="宋体" panose="02010600030101010101" pitchFamily="2" charset="-122"/>
              </a:rPr>
              <a:t>求波尔兹曼常数</a:t>
            </a:r>
            <a:r>
              <a:rPr lang="zh-CN" altLang="zh-CN" sz="2800" b="1" dirty="0">
                <a:solidFill>
                  <a:srgbClr val="0070C0"/>
                </a:solidFill>
              </a:rPr>
              <a:t>k</a:t>
            </a:r>
            <a:endParaRPr lang="zh-CN" altLang="zh-CN" sz="2800" b="1" dirty="0">
              <a:solidFill>
                <a:srgbClr val="0070C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53060" y="4591685"/>
            <a:ext cx="8872855" cy="614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algn="l" eaLnBrk="1" hangingPunct="1">
              <a:lnSpc>
                <a:spcPct val="100000"/>
              </a:lnSpc>
              <a:buClrTx/>
              <a:buSzTx/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70C0"/>
                </a:solidFill>
                <a:sym typeface="+mn-ea"/>
              </a:rPr>
              <a:t>3、根据表二数据求灵敏度、禁带宽度</a:t>
            </a:r>
            <a:endParaRPr lang="zh-CN" altLang="en-US" sz="2800" b="1" dirty="0">
              <a:solidFill>
                <a:srgbClr val="0070C0"/>
              </a:solidFill>
              <a:sym typeface="+mn-ea"/>
            </a:endParaRPr>
          </a:p>
        </p:txBody>
      </p:sp>
      <p:graphicFrame>
        <p:nvGraphicFramePr>
          <p:cNvPr id="28678" name="对象 28677"/>
          <p:cNvGraphicFramePr/>
          <p:nvPr/>
        </p:nvGraphicFramePr>
        <p:xfrm>
          <a:off x="7159308" y="5269230"/>
          <a:ext cx="1800225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9" imgW="786765" imgH="177800" progId="Equation.DSMT4">
                  <p:embed/>
                </p:oleObj>
              </mc:Choice>
              <mc:Fallback>
                <p:oleObj name="" r:id="rId9" imgW="786765" imgH="177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159308" y="5269230"/>
                        <a:ext cx="1800225" cy="411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框 13"/>
          <p:cNvSpPr txBox="1"/>
          <p:nvPr/>
        </p:nvSpPr>
        <p:spPr>
          <a:xfrm>
            <a:off x="678815" y="5073015"/>
            <a:ext cx="8193405" cy="16605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>
              <a:lnSpc>
                <a:spcPct val="170000"/>
              </a:lnSpc>
              <a:buFont typeface="Wingdings 2" panose="05020102010507070707" pitchFamily="18" charset="2"/>
              <a:buNone/>
            </a:pP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利用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Excel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或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Origin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软件对</a:t>
            </a:r>
            <a:r>
              <a:rPr lang="en-US" altLang="zh-CN" sz="2000" b="1" i="1">
                <a:latin typeface="Times New Roman" panose="02020603050405020304" pitchFamily="18" charset="0"/>
                <a:sym typeface="+mn-ea"/>
              </a:rPr>
              <a:t>V</a:t>
            </a:r>
            <a:r>
              <a:rPr lang="en-US" altLang="zh-CN" sz="2000" b="1" i="1" baseline="-25000">
                <a:latin typeface="Times New Roman" panose="02020603050405020304" pitchFamily="18" charset="0"/>
                <a:sym typeface="+mn-ea"/>
              </a:rPr>
              <a:t>F</a:t>
            </a:r>
            <a:r>
              <a:rPr lang="en-US" altLang="zh-CN" sz="2000" b="1" i="1">
                <a:latin typeface="Times New Roman" panose="02020603050405020304" pitchFamily="18" charset="0"/>
                <a:sym typeface="+mn-ea"/>
              </a:rPr>
              <a:t>—T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数据</a:t>
            </a:r>
            <a:r>
              <a:rPr lang="zh-CN" altLang="en-US" sz="2000" b="1" dirty="0">
                <a:sym typeface="+mn-ea"/>
              </a:rPr>
              <a:t>进行直线拟合，即得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 eaLnBrk="1" hangingPunct="1">
              <a:lnSpc>
                <a:spcPct val="170000"/>
              </a:lnSpc>
              <a:buFont typeface="Wingdings 2" panose="05020102010507070707" pitchFamily="18" charset="2"/>
              <a:buNone/>
            </a:pPr>
            <a:r>
              <a:rPr lang="zh-CN" altLang="en-US" sz="2000" b="1" dirty="0">
                <a:sym typeface="+mn-ea"/>
              </a:rPr>
              <a:t>   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斜率</a:t>
            </a:r>
            <a:r>
              <a:rPr lang="en-US" altLang="zh-CN" sz="2000" b="1" i="1">
                <a:latin typeface="Times New Roman" panose="02020603050405020304" pitchFamily="18" charset="0"/>
                <a:sym typeface="+mn-ea"/>
              </a:rPr>
              <a:t>A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即灵敏度</a:t>
            </a:r>
            <a:r>
              <a:rPr lang="en-US" altLang="zh-CN" sz="2000" b="1" i="1">
                <a:latin typeface="Times New Roman" panose="02020603050405020304" pitchFamily="18" charset="0"/>
                <a:sym typeface="+mn-ea"/>
              </a:rPr>
              <a:t>S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 i="1" err="1">
                <a:latin typeface="Times New Roman" panose="02020603050405020304" pitchFamily="18" charset="0"/>
                <a:sym typeface="+mn-ea"/>
              </a:rPr>
              <a:t>Bq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为材料禁带宽度</a:t>
            </a:r>
            <a:r>
              <a:rPr lang="en-US" altLang="zh-CN" sz="2000" b="1" i="1">
                <a:latin typeface="Times New Roman" panose="02020603050405020304" pitchFamily="18" charset="0"/>
                <a:sym typeface="+mn-ea"/>
              </a:rPr>
              <a:t>Eg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(0)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b="1" u="sng">
                <a:latin typeface="Times New Roman" panose="02020603050405020304" pitchFamily="18" charset="0"/>
                <a:sym typeface="+mn-ea"/>
              </a:rPr>
              <a:t> 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与公认值</a:t>
            </a:r>
            <a:r>
              <a:rPr lang="en-US" altLang="zh-CN" sz="2000" b="1" i="1">
                <a:latin typeface="Times New Roman" panose="02020603050405020304" pitchFamily="18" charset="0"/>
                <a:sym typeface="+mn-ea"/>
              </a:rPr>
              <a:t>E</a:t>
            </a:r>
            <a:r>
              <a:rPr lang="en-US" altLang="zh-CN" sz="2000" b="1" i="1" baseline="-25000">
                <a:latin typeface="Times New Roman" panose="02020603050405020304" pitchFamily="18" charset="0"/>
                <a:sym typeface="+mn-ea"/>
              </a:rPr>
              <a:t>g(0)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=1.21 </a:t>
            </a:r>
            <a:r>
              <a:rPr lang="en-US" altLang="zh-CN" sz="2000" b="1" err="1">
                <a:latin typeface="Times New Roman" panose="02020603050405020304" pitchFamily="18" charset="0"/>
                <a:sym typeface="+mn-ea"/>
              </a:rPr>
              <a:t>eV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比较，并求其</a:t>
            </a:r>
            <a:r>
              <a:rPr lang="zh-CN" altLang="en-US" sz="2000" b="1" dirty="0">
                <a:latin typeface="Times New Roman" panose="02020603050405020304" pitchFamily="18" charset="0"/>
                <a:sym typeface="+mn-ea"/>
              </a:rPr>
              <a:t>相对</a:t>
            </a:r>
            <a:r>
              <a:rPr lang="zh-CN" altLang="zh-CN" sz="2000" b="1" dirty="0">
                <a:latin typeface="Times New Roman" panose="02020603050405020304" pitchFamily="18" charset="0"/>
                <a:sym typeface="+mn-ea"/>
              </a:rPr>
              <a:t>误差。</a:t>
            </a:r>
            <a:endParaRPr lang="zh-CN" altLang="zh-CN" sz="2000" b="1" dirty="0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/>
          <a:p>
            <a:pPr eaLnBrk="1" hangingPunct="1"/>
            <a:r>
              <a:rPr lang="zh-CN" altLang="en-US" b="1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注意事项</a:t>
            </a:r>
            <a:endParaRPr lang="zh-CN" altLang="en-US" b="1" dirty="0"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pPr>
              <a:lnSpc>
                <a:spcPct val="135000"/>
              </a:lnSpc>
              <a:buFont typeface="Wingdings 2" panose="05020102010507070707" pitchFamily="18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1. </a:t>
            </a:r>
            <a:r>
              <a:rPr lang="zh-CN" altLang="en-US" sz="2000" b="1" dirty="0">
                <a:latin typeface="Times New Roman" panose="02020603050405020304" pitchFamily="18" charset="0"/>
              </a:rPr>
              <a:t>在选择电流量程时在保证测量范围的前提下尽量选择小档位，以提高精度。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buFont typeface="Wingdings 2" panose="05020102010507070707" pitchFamily="18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2. </a:t>
            </a:r>
            <a:r>
              <a:rPr lang="zh-CN" altLang="en-US" sz="2000" b="1" dirty="0">
                <a:latin typeface="Times New Roman" panose="02020603050405020304" pitchFamily="18" charset="0"/>
              </a:rPr>
              <a:t>仪器的电压表测量电压量程仅为</a:t>
            </a:r>
            <a:r>
              <a:rPr lang="en-US" altLang="zh-CN" sz="2000" b="1">
                <a:latin typeface="Times New Roman" panose="02020603050405020304" pitchFamily="18" charset="0"/>
              </a:rPr>
              <a:t>2V</a:t>
            </a:r>
            <a:r>
              <a:rPr lang="zh-CN" altLang="en-US" sz="2000" b="1" dirty="0">
                <a:latin typeface="Times New Roman" panose="02020603050405020304" pitchFamily="18" charset="0"/>
              </a:rPr>
              <a:t>，请不要超量程使用或测量其他未知电压。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buFont typeface="Wingdings 2" panose="05020102010507070707" pitchFamily="18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3. </a:t>
            </a:r>
            <a:r>
              <a:rPr lang="zh-CN" altLang="en-US" sz="2000" b="1" dirty="0">
                <a:latin typeface="Times New Roman" panose="02020603050405020304" pitchFamily="18" charset="0"/>
              </a:rPr>
              <a:t>仪器的连接线要注意使用，有插口方向的要对齐插拔，插拔时不可用力过猛。</a:t>
            </a:r>
            <a:endParaRPr lang="zh-CN" altLang="en-US" sz="2000" b="1" dirty="0">
              <a:latin typeface="Times New Roman" panose="02020603050405020304" pitchFamily="18" charset="0"/>
            </a:endParaRPr>
          </a:p>
          <a:p>
            <a:pPr>
              <a:lnSpc>
                <a:spcPct val="135000"/>
              </a:lnSpc>
              <a:buFont typeface="Wingdings 2" panose="05020102010507070707" pitchFamily="18" charset="2"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4. </a:t>
            </a:r>
            <a:r>
              <a:rPr lang="zh-CN" altLang="en-US" sz="2000" b="1" dirty="0">
                <a:latin typeface="Times New Roman" panose="02020603050405020304" pitchFamily="18" charset="0"/>
              </a:rPr>
              <a:t>使用完毕后，一定要切断电源。</a:t>
            </a:r>
            <a:endParaRPr lang="zh-CN" altLang="en-US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内容占位符 2"/>
          <p:cNvSpPr>
            <a:spLocks noGrp="1"/>
          </p:cNvSpPr>
          <p:nvPr>
            <p:ph idx="1"/>
          </p:nvPr>
        </p:nvSpPr>
        <p:spPr>
          <a:xfrm>
            <a:off x="2333625" y="4292600"/>
            <a:ext cx="5838825" cy="1944688"/>
          </a:xfrm>
        </p:spPr>
        <p:txBody>
          <a:bodyPr vert="horz" wrap="square" lIns="91440" tIns="45720" rIns="91440" bIns="45720" anchor="t"/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dirty="0">
                <a:ea typeface="华文中宋" pitchFamily="2" charset="-122"/>
              </a:rPr>
              <a:t>价带：与价电子能级相对应的能带称为价带。</a:t>
            </a:r>
            <a:endParaRPr lang="en-US" altLang="zh-CN" sz="2000">
              <a:ea typeface="华文中宋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dirty="0">
                <a:ea typeface="华文中宋" pitchFamily="2" charset="-122"/>
              </a:rPr>
              <a:t>导带：价带以上能量最低的允带称为导带。</a:t>
            </a:r>
            <a:endParaRPr lang="en-US" altLang="zh-CN" sz="2000">
              <a:ea typeface="华文中宋" pitchFamily="2" charset="-122"/>
            </a:endParaRPr>
          </a:p>
          <a:p>
            <a:pPr eaLnBrk="1" hangingPunct="1">
              <a:lnSpc>
                <a:spcPct val="150000"/>
              </a:lnSpc>
              <a:buFont typeface="Wingdings 2" panose="05020102010507070707" pitchFamily="18" charset="2"/>
              <a:buNone/>
            </a:pPr>
            <a:r>
              <a:rPr lang="zh-CN" altLang="en-US" sz="2000" dirty="0">
                <a:ea typeface="华文中宋" pitchFamily="2" charset="-122"/>
              </a:rPr>
              <a:t>禁带：导带与价带之间的能量区间称为禁带。</a:t>
            </a:r>
            <a:endParaRPr lang="en-US" altLang="zh-CN" sz="2000">
              <a:ea typeface="华文中宋" pitchFamily="2" charset="-122"/>
            </a:endParaRPr>
          </a:p>
        </p:txBody>
      </p:sp>
      <p:sp>
        <p:nvSpPr>
          <p:cNvPr id="6" name="标题 1"/>
          <p:cNvSpPr txBox="1"/>
          <p:nvPr/>
        </p:nvSpPr>
        <p:spPr>
          <a:xfrm>
            <a:off x="1376363" y="11113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300" kern="120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300">
                <a:solidFill>
                  <a:srgbClr val="572314"/>
                </a:solidFill>
                <a:latin typeface="Gill Sans MT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3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atMod val="13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j-cs"/>
              </a:rPr>
              <a:t>相关概念</a:t>
            </a:r>
            <a:endParaRPr kumimoji="0" lang="zh-CN" altLang="en-US" sz="43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atMod val="13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j-cs"/>
            </a:endParaRPr>
          </a:p>
        </p:txBody>
      </p:sp>
      <p:grpSp>
        <p:nvGrpSpPr>
          <p:cNvPr id="17419" name="组合 17418"/>
          <p:cNvGrpSpPr>
            <a:grpSpLocks noChangeAspect="1"/>
          </p:cNvGrpSpPr>
          <p:nvPr/>
        </p:nvGrpSpPr>
        <p:grpSpPr>
          <a:xfrm>
            <a:off x="2987675" y="1052513"/>
            <a:ext cx="3543300" cy="3008312"/>
            <a:chOff x="1878" y="5595"/>
            <a:chExt cx="5580" cy="5646"/>
          </a:xfrm>
        </p:grpSpPr>
        <p:sp>
          <p:nvSpPr>
            <p:cNvPr id="17420" name="矩形 17419"/>
            <p:cNvSpPr>
              <a:spLocks noChangeAspect="1"/>
            </p:cNvSpPr>
            <p:nvPr/>
          </p:nvSpPr>
          <p:spPr>
            <a:xfrm>
              <a:off x="1878" y="5595"/>
              <a:ext cx="5580" cy="5646"/>
            </a:xfrm>
            <a:prstGeom prst="rect">
              <a:avLst/>
            </a:prstGeom>
            <a:noFill/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1" name="文本框 17420"/>
            <p:cNvSpPr txBox="1"/>
            <p:nvPr/>
          </p:nvSpPr>
          <p:spPr>
            <a:xfrm>
              <a:off x="2523" y="8091"/>
              <a:ext cx="1155" cy="780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just"/>
              <a:r>
                <a:rPr lang="en-US" altLang="zh-CN" sz="2200" i="1">
                  <a:latin typeface="Times New Roman" panose="02020603050405020304" pitchFamily="18" charset="0"/>
                </a:rPr>
                <a:t>h</a:t>
              </a:r>
              <a:r>
                <a:rPr lang="en-US" altLang="zh-CN" sz="2200" i="1">
                  <a:latin typeface="Times New Roman" panose="02020603050405020304" pitchFamily="18" charset="0"/>
                  <a:cs typeface="Times New Roman" panose="02020603050405020304" pitchFamily="18" charset="0"/>
                </a:rPr>
                <a:t>ν</a:t>
              </a:r>
              <a:r>
                <a:rPr lang="en-US" altLang="zh-CN" sz="2200" baseline="-25000">
                  <a:latin typeface="Times New Roman" panose="02020603050405020304" pitchFamily="18" charset="0"/>
                </a:rPr>
                <a:t>1</a:t>
              </a:r>
              <a:endParaRPr lang="en-US" altLang="zh-CN">
                <a:latin typeface="Gill Sans MT" pitchFamily="34" charset="0"/>
              </a:endParaRPr>
            </a:p>
          </p:txBody>
        </p:sp>
        <p:sp>
          <p:nvSpPr>
            <p:cNvPr id="17422" name="直接连接符 17421"/>
            <p:cNvSpPr/>
            <p:nvPr/>
          </p:nvSpPr>
          <p:spPr>
            <a:xfrm>
              <a:off x="2193" y="9822"/>
              <a:ext cx="49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3" name="直接连接符 17422"/>
            <p:cNvSpPr/>
            <p:nvPr/>
          </p:nvSpPr>
          <p:spPr>
            <a:xfrm>
              <a:off x="2178" y="7014"/>
              <a:ext cx="4935" cy="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7424" name="矩形 17423"/>
            <p:cNvSpPr/>
            <p:nvPr/>
          </p:nvSpPr>
          <p:spPr>
            <a:xfrm>
              <a:off x="2178" y="5595"/>
              <a:ext cx="4935" cy="1404"/>
            </a:xfrm>
            <a:prstGeom prst="rect">
              <a:avLst/>
            </a:prstGeom>
            <a:solidFill>
              <a:srgbClr val="99CCFF"/>
            </a:soli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5" name="矩形 17424"/>
            <p:cNvSpPr/>
            <p:nvPr/>
          </p:nvSpPr>
          <p:spPr>
            <a:xfrm rot="10800000">
              <a:off x="2193" y="9837"/>
              <a:ext cx="4935" cy="1404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CCFF">
                    <a:gamma/>
                    <a:tint val="69804"/>
                    <a:invGamma/>
                  </a:srgbClr>
                </a:gs>
              </a:gsLst>
              <a:lin ang="540000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6" name="文本框 17425"/>
            <p:cNvSpPr txBox="1"/>
            <p:nvPr/>
          </p:nvSpPr>
          <p:spPr>
            <a:xfrm>
              <a:off x="3678" y="10290"/>
              <a:ext cx="1575" cy="7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/>
              <a:r>
                <a:rPr lang="zh-CN" altLang="en-US" sz="22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价 带</a:t>
              </a:r>
              <a:endParaRPr lang="zh-CN" altLang="en-US" dirty="0">
                <a:latin typeface="Gill Sans MT" pitchFamily="34" charset="0"/>
              </a:endParaRPr>
            </a:p>
          </p:txBody>
        </p:sp>
        <p:sp>
          <p:nvSpPr>
            <p:cNvPr id="17427" name="文本框 17426"/>
            <p:cNvSpPr txBox="1"/>
            <p:nvPr/>
          </p:nvSpPr>
          <p:spPr>
            <a:xfrm>
              <a:off x="3678" y="5766"/>
              <a:ext cx="1575" cy="780"/>
            </a:xfrm>
            <a:prstGeom prst="rect">
              <a:avLst/>
            </a:prstGeom>
            <a:solidFill>
              <a:srgbClr val="FFFFFF">
                <a:alpha val="0"/>
              </a:srgbClr>
            </a:solidFill>
            <a:ln w="9525">
              <a:noFill/>
            </a:ln>
          </p:spPr>
          <p:txBody>
            <a:bodyPr/>
            <a:p>
              <a:pPr algn="just"/>
              <a:r>
                <a:rPr lang="zh-CN" altLang="en-US" sz="2200" b="1" dirty="0">
                  <a:latin typeface="仿宋" panose="02010609060101010101" pitchFamily="49" charset="-122"/>
                  <a:ea typeface="仿宋" panose="02010609060101010101" pitchFamily="49" charset="-122"/>
                </a:rPr>
                <a:t>导 带</a:t>
              </a:r>
              <a:endParaRPr lang="zh-CN" altLang="en-US" dirty="0">
                <a:latin typeface="Gill Sans MT" pitchFamily="34" charset="0"/>
              </a:endParaRPr>
            </a:p>
          </p:txBody>
        </p:sp>
        <p:sp>
          <p:nvSpPr>
            <p:cNvPr id="17428" name="椭圆 17427"/>
            <p:cNvSpPr>
              <a:spLocks noChangeAspect="1"/>
            </p:cNvSpPr>
            <p:nvPr/>
          </p:nvSpPr>
          <p:spPr>
            <a:xfrm>
              <a:off x="4295" y="6702"/>
              <a:ext cx="283" cy="281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100000"/>
                  </a:srgbClr>
                </a:gs>
                <a:gs pos="16000">
                  <a:srgbClr val="00CCCC">
                    <a:alpha val="100000"/>
                  </a:srgbClr>
                </a:gs>
                <a:gs pos="47000">
                  <a:srgbClr val="9999FF">
                    <a:alpha val="100000"/>
                  </a:srgbClr>
                </a:gs>
                <a:gs pos="60001">
                  <a:srgbClr val="2E6792">
                    <a:alpha val="100000"/>
                  </a:srgbClr>
                </a:gs>
                <a:gs pos="71001">
                  <a:srgbClr val="3333CC">
                    <a:alpha val="100000"/>
                  </a:srgbClr>
                </a:gs>
                <a:gs pos="81000">
                  <a:srgbClr val="1170FF">
                    <a:alpha val="100000"/>
                  </a:srgbClr>
                </a:gs>
                <a:gs pos="100000">
                  <a:srgbClr val="006699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29" name="椭圆 17428"/>
            <p:cNvSpPr>
              <a:spLocks noChangeAspect="1"/>
            </p:cNvSpPr>
            <p:nvPr/>
          </p:nvSpPr>
          <p:spPr>
            <a:xfrm>
              <a:off x="4295" y="9822"/>
              <a:ext cx="283" cy="281"/>
            </a:xfrm>
            <a:prstGeom prst="ellipse">
              <a:avLst/>
            </a:prstGeom>
            <a:gradFill rotWithShape="1">
              <a:gsLst>
                <a:gs pos="0">
                  <a:srgbClr val="3399FF">
                    <a:alpha val="100000"/>
                  </a:srgbClr>
                </a:gs>
                <a:gs pos="16000">
                  <a:srgbClr val="00CCCC">
                    <a:alpha val="100000"/>
                  </a:srgbClr>
                </a:gs>
                <a:gs pos="47000">
                  <a:srgbClr val="9999FF">
                    <a:alpha val="100000"/>
                  </a:srgbClr>
                </a:gs>
                <a:gs pos="60001">
                  <a:srgbClr val="2E6792">
                    <a:alpha val="100000"/>
                  </a:srgbClr>
                </a:gs>
                <a:gs pos="71001">
                  <a:srgbClr val="3333CC">
                    <a:alpha val="100000"/>
                  </a:srgbClr>
                </a:gs>
                <a:gs pos="81000">
                  <a:srgbClr val="1170FF">
                    <a:alpha val="100000"/>
                  </a:srgbClr>
                </a:gs>
                <a:gs pos="100000">
                  <a:srgbClr val="006699">
                    <a:alpha val="100000"/>
                  </a:srgbClr>
                </a:gs>
              </a:gsLst>
              <a:path path="shape">
                <a:fillToRect l="50000" t="50000" r="50000" b="50000"/>
              </a:path>
              <a:tileRect/>
            </a:gra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7430" name="直接连接符 17429"/>
            <p:cNvSpPr/>
            <p:nvPr/>
          </p:nvSpPr>
          <p:spPr>
            <a:xfrm flipV="1">
              <a:off x="4427" y="7014"/>
              <a:ext cx="1" cy="2808"/>
            </a:xfrm>
            <a:prstGeom prst="line">
              <a:avLst/>
            </a:prstGeom>
            <a:ln w="12700" cap="flat" cmpd="sng">
              <a:solidFill>
                <a:srgbClr val="000000"/>
              </a:solidFill>
              <a:prstDash val="solid"/>
              <a:headEnd type="none" w="med" len="med"/>
              <a:tailEnd type="triangle" w="med" len="lg"/>
            </a:ln>
          </p:spPr>
        </p:sp>
        <p:pic>
          <p:nvPicPr>
            <p:cNvPr id="17431" name="图片 17430" descr="杂质跃迁图-1"/>
            <p:cNvPicPr/>
            <p:nvPr/>
          </p:nvPicPr>
          <p:blipFill>
            <a:blip r:embed="rId1"/>
            <a:srcRect l="2086" t="50044" r="77115" b="41557"/>
            <a:stretch>
              <a:fillRect/>
            </a:stretch>
          </p:blipFill>
          <p:spPr>
            <a:xfrm>
              <a:off x="3264" y="8418"/>
              <a:ext cx="1134" cy="283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7432" name="文本框 17431"/>
            <p:cNvSpPr txBox="1"/>
            <p:nvPr/>
          </p:nvSpPr>
          <p:spPr>
            <a:xfrm>
              <a:off x="5118" y="7935"/>
              <a:ext cx="1620" cy="1248"/>
            </a:xfrm>
            <a:prstGeom prst="rect">
              <a:avLst/>
            </a:prstGeom>
            <a:solidFill>
              <a:srgbClr val="FFFFFF"/>
            </a:solidFill>
            <a:ln w="9525">
              <a:noFill/>
            </a:ln>
          </p:spPr>
          <p:txBody>
            <a:bodyPr/>
            <a:p>
              <a:pPr algn="just"/>
              <a:r>
                <a:rPr lang="zh-CN" altLang="en-US" b="1" dirty="0">
                  <a:latin typeface="Times New Roman" panose="02020603050405020304" pitchFamily="18" charset="0"/>
                </a:rPr>
                <a:t>禁带</a:t>
              </a:r>
              <a:endParaRPr lang="zh-CN" altLang="en-US" dirty="0">
                <a:latin typeface="Gill Sans MT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2" name="矩形 4"/>
          <p:cNvSpPr/>
          <p:nvPr/>
        </p:nvSpPr>
        <p:spPr>
          <a:xfrm>
            <a:off x="1042988" y="1935480"/>
            <a:ext cx="7415212" cy="49149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2600" dirty="0">
                <a:solidFill>
                  <a:schemeClr val="tx1"/>
                </a:solidFill>
                <a:latin typeface="Times New Roman" panose="02020603050405020304" pitchFamily="18" charset="0"/>
              </a:rPr>
              <a:t>纯净的拥有晶体结构的</a:t>
            </a:r>
            <a:r>
              <a:rPr lang="zh-CN" altLang="en-US" sz="2600" dirty="0">
                <a:latin typeface="Times New Roman" panose="02020603050405020304" pitchFamily="18" charset="0"/>
              </a:rPr>
              <a:t>半导体称为</a:t>
            </a:r>
            <a:r>
              <a:rPr lang="zh-CN" altLang="en-US" sz="26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本征半导体</a:t>
            </a:r>
            <a:endParaRPr lang="zh-CN" altLang="en-US" sz="2600" b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7173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2988" y="2503805"/>
            <a:ext cx="4968875" cy="2946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4" name="文本框 10"/>
          <p:cNvSpPr txBox="1"/>
          <p:nvPr/>
        </p:nvSpPr>
        <p:spPr>
          <a:xfrm>
            <a:off x="1017588" y="5947093"/>
            <a:ext cx="6134100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zh-CN" altLang="en-US" sz="2400" dirty="0">
                <a:latin typeface="Times New Roman" panose="02020603050405020304" pitchFamily="18" charset="0"/>
              </a:rPr>
              <a:t>物质的导电性能取决于原子结构，常用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</a:rPr>
              <a:t>的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半导体材料硅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(Si)</a:t>
            </a:r>
            <a:r>
              <a:rPr lang="zh-CN" altLang="en-US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和锗</a:t>
            </a:r>
            <a:r>
              <a:rPr lang="en-US" altLang="zh-CN" sz="2400" dirty="0">
                <a:solidFill>
                  <a:schemeClr val="tx1"/>
                </a:solidFill>
                <a:latin typeface="Times New Roman" panose="02020603050405020304" pitchFamily="18" charset="0"/>
              </a:rPr>
              <a:t>(Ge)</a:t>
            </a:r>
            <a:r>
              <a:rPr lang="zh-CN" altLang="en-US" sz="2400" dirty="0">
                <a:latin typeface="Times New Roman" panose="02020603050405020304" pitchFamily="18" charset="0"/>
              </a:rPr>
              <a:t>便均为四价元素</a:t>
            </a:r>
            <a:endParaRPr lang="zh-CN" altLang="en-US" sz="2400" dirty="0">
              <a:latin typeface="Times New Roman" panose="02020603050405020304" pitchFamily="18" charset="0"/>
            </a:endParaRPr>
          </a:p>
        </p:txBody>
      </p:sp>
      <p:sp>
        <p:nvSpPr>
          <p:cNvPr id="7175" name="文本框 11"/>
          <p:cNvSpPr txBox="1"/>
          <p:nvPr/>
        </p:nvSpPr>
        <p:spPr>
          <a:xfrm>
            <a:off x="1754188" y="5505768"/>
            <a:ext cx="2817812" cy="369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800" dirty="0">
                <a:latin typeface="Times New Roman" panose="02020603050405020304" pitchFamily="18" charset="0"/>
              </a:rPr>
              <a:t>本征半导体结构示意图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028" name="Rectangle 2"/>
          <p:cNvSpPr>
            <a:spLocks noGrp="1"/>
          </p:cNvSpPr>
          <p:nvPr>
            <p:ph type="title"/>
          </p:nvPr>
        </p:nvSpPr>
        <p:spPr>
          <a:xfrm>
            <a:off x="1200468" y="774065"/>
            <a:ext cx="3925887" cy="839788"/>
          </a:xfrm>
        </p:spPr>
        <p:txBody>
          <a:bodyPr vert="horz" wrap="square" lIns="91440" tIns="45720" rIns="91440" bIns="45720" anchor="b"/>
          <a:p>
            <a:pPr algn="l" eaLnBrk="1" hangingPunct="1">
              <a:buClrTx/>
              <a:buSzTx/>
              <a:buFontTx/>
            </a:pPr>
            <a:r>
              <a:rPr lang="zh-CN" altLang="en-US" b="1" dirty="0"/>
              <a:t>二、实验原理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20166" name="图片 220165" descr="131452918787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4525" y="1408430"/>
            <a:ext cx="3240088" cy="23764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20170" name="图片 220169" descr="13145291501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063" y="4002723"/>
            <a:ext cx="3563937" cy="2371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20164" name="矩形 220163"/>
          <p:cNvSpPr/>
          <p:nvPr/>
        </p:nvSpPr>
        <p:spPr>
          <a:xfrm>
            <a:off x="323850" y="1951355"/>
            <a:ext cx="5976938" cy="482473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zh-CN" altLang="en-US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半导体（</a:t>
            </a:r>
            <a:r>
              <a:rPr lang="en-US" altLang="zh-CN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semiconductor</a:t>
            </a:r>
            <a:r>
              <a:rPr lang="zh-CN" altLang="en-US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</a:t>
            </a:r>
            <a:r>
              <a:rPr lang="en-US" altLang="zh-CN" b="1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材料的电阻率界于金属与绝缘材料之间。</a:t>
            </a:r>
            <a:r>
              <a:rPr lang="zh-CN" altLang="en-US" b="1" dirty="0">
                <a:solidFill>
                  <a:schemeClr val="hlink"/>
                </a:solidFill>
                <a:latin typeface="Times New Roman" panose="02020603050405020304" pitchFamily="18" charset="0"/>
              </a:rPr>
              <a:t>电荷载流子的浓度随温度升高而增加，电阻率下降。</a:t>
            </a:r>
            <a:endParaRPr lang="zh-CN" altLang="en-US" b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</a:t>
            </a:r>
            <a:r>
              <a:rPr lang="zh-CN" altLang="en-US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型（</a:t>
            </a:r>
            <a:r>
              <a:rPr lang="en-US" altLang="zh-CN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positive</a:t>
            </a:r>
            <a:r>
              <a:rPr lang="zh-CN" altLang="en-US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）半导体</a:t>
            </a:r>
            <a:r>
              <a:rPr lang="en-US" altLang="zh-CN" b="1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通过掺杂</a:t>
            </a:r>
            <a:r>
              <a:rPr lang="zh-CN" altLang="en-US" sz="1800" b="1" dirty="0">
                <a:latin typeface="Times New Roman" panose="02020603050405020304" pitchFamily="18" charset="0"/>
                <a:sym typeface="+mn-ea"/>
              </a:rPr>
              <a:t>三价元素</a:t>
            </a:r>
            <a:r>
              <a:rPr lang="zh-CN" altLang="en-US" b="1" dirty="0">
                <a:latin typeface="Times New Roman" panose="02020603050405020304" pitchFamily="18" charset="0"/>
              </a:rPr>
              <a:t>使得半导体内流动的空穴密度超过自由电子密度的非本征半导体。主要靠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空穴</a:t>
            </a:r>
            <a:r>
              <a:rPr lang="zh-CN" altLang="en-US" b="1" dirty="0">
                <a:latin typeface="Times New Roman" panose="02020603050405020304" pitchFamily="18" charset="0"/>
              </a:rPr>
              <a:t>导电。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algn="l">
              <a:lnSpc>
                <a:spcPct val="12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</a:t>
            </a:r>
            <a:r>
              <a:rPr lang="zh-CN" altLang="en-US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型（</a:t>
            </a:r>
            <a:r>
              <a:rPr lang="en-US" altLang="zh-CN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negative</a:t>
            </a:r>
            <a:r>
              <a:rPr lang="zh-CN" altLang="en-US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）半导体</a:t>
            </a:r>
            <a:r>
              <a:rPr lang="en-US" altLang="zh-CN" b="1">
                <a:solidFill>
                  <a:srgbClr val="CC00CC"/>
                </a:solidFill>
                <a:latin typeface="Times New Roman" panose="02020603050405020304" pitchFamily="18" charset="0"/>
              </a:rPr>
              <a:t>:</a:t>
            </a:r>
            <a:r>
              <a:rPr lang="zh-CN" altLang="en-US" b="1" dirty="0">
                <a:latin typeface="Times New Roman" panose="02020603050405020304" pitchFamily="18" charset="0"/>
              </a:rPr>
              <a:t>通过掺杂</a:t>
            </a:r>
            <a:r>
              <a:rPr lang="zh-CN" altLang="en-US" sz="1800" b="1" dirty="0">
                <a:latin typeface="Times New Roman" panose="02020603050405020304" pitchFamily="18" charset="0"/>
                <a:sym typeface="+mn-ea"/>
              </a:rPr>
              <a:t>五价元素</a:t>
            </a:r>
            <a:r>
              <a:rPr lang="zh-CN" altLang="en-US" b="1" dirty="0">
                <a:latin typeface="Times New Roman" panose="02020603050405020304" pitchFamily="18" charset="0"/>
              </a:rPr>
              <a:t>使得半导体内自由电子密度超过流动的空穴密度的非本征半导体。主要靠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自由电子</a:t>
            </a:r>
            <a:r>
              <a:rPr lang="zh-CN" altLang="en-US" b="1" dirty="0">
                <a:latin typeface="Times New Roman" panose="02020603050405020304" pitchFamily="18" charset="0"/>
              </a:rPr>
              <a:t>导电。</a:t>
            </a:r>
            <a:endParaRPr lang="zh-CN" altLang="en-US" b="1" dirty="0">
              <a:latin typeface="Times New Roman" panose="02020603050405020304" pitchFamily="18" charset="0"/>
            </a:endParaRPr>
          </a:p>
          <a:p>
            <a:pPr marR="0" algn="l" defTabSz="914400">
              <a:lnSpc>
                <a:spcPct val="120000"/>
              </a:lnSpc>
              <a:spcBef>
                <a:spcPct val="50000"/>
              </a:spcBef>
              <a:buClrTx/>
              <a:buSzTx/>
              <a:buFontTx/>
            </a:pPr>
            <a:r>
              <a:rPr lang="zh-CN" altLang="en-US" sz="1800" b="1" dirty="0">
                <a:latin typeface="Times New Roman" panose="02020603050405020304" pitchFamily="18" charset="0"/>
                <a:sym typeface="+mn-ea"/>
              </a:rPr>
              <a:t>在N型半导体中，自由电子的浓度大于空穴的浓度，称为多数载流子，空穴称为少数载流子。 在P型半导体中，空穴浓度大于自由电子浓度，被称为多数载流子，自由电子</a:t>
            </a:r>
            <a:r>
              <a:rPr lang="zh-CN" altLang="en-US" sz="1800" b="1" dirty="0">
                <a:latin typeface="Times New Roman" panose="02020603050405020304" pitchFamily="18" charset="0"/>
                <a:sym typeface="+mn-ea"/>
              </a:rPr>
              <a:t>称为少数载流子。</a:t>
            </a:r>
            <a:r>
              <a:rPr lang="zh-CN" altLang="en-US" dirty="0">
                <a:latin typeface="Times New Roman" panose="02020603050405020304" pitchFamily="18" charset="0"/>
              </a:rPr>
              <a:t> 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0167" name="文本框 220166"/>
          <p:cNvSpPr txBox="1"/>
          <p:nvPr/>
        </p:nvSpPr>
        <p:spPr>
          <a:xfrm>
            <a:off x="6301105" y="6006465"/>
            <a:ext cx="2506980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 N</a:t>
            </a:r>
            <a:r>
              <a:rPr lang="zh-CN" altLang="en-US" dirty="0">
                <a:latin typeface="Times New Roman" panose="02020603050405020304" pitchFamily="18" charset="0"/>
              </a:rPr>
              <a:t>型半导体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0169" name="文本框 220168"/>
          <p:cNvSpPr txBox="1"/>
          <p:nvPr/>
        </p:nvSpPr>
        <p:spPr>
          <a:xfrm>
            <a:off x="6372225" y="3416935"/>
            <a:ext cx="2129155" cy="3683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dirty="0">
                <a:latin typeface="Times New Roman" panose="02020603050405020304" pitchFamily="18" charset="0"/>
              </a:rPr>
              <a:t>        P</a:t>
            </a:r>
            <a:r>
              <a:rPr lang="zh-CN" altLang="en-US" dirty="0">
                <a:latin typeface="Times New Roman" panose="02020603050405020304" pitchFamily="18" charset="0"/>
              </a:rPr>
              <a:t>型半导体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l="21178" t="37658" r="41691" b="19083"/>
          <a:stretch>
            <a:fillRect/>
          </a:stretch>
        </p:blipFill>
        <p:spPr>
          <a:xfrm>
            <a:off x="35560" y="2632710"/>
            <a:ext cx="6107430" cy="305371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68475" y="1236345"/>
            <a:ext cx="208661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b="1" dirty="0">
                <a:latin typeface="Times New Roman" panose="02020603050405020304" pitchFamily="18" charset="0"/>
                <a:sym typeface="+mn-ea"/>
              </a:rPr>
              <a:t>PN</a:t>
            </a:r>
            <a:r>
              <a:rPr lang="zh-CN" altLang="en-US" sz="2800" b="1" dirty="0">
                <a:latin typeface="Times New Roman" panose="02020603050405020304" pitchFamily="18" charset="0"/>
                <a:sym typeface="+mn-ea"/>
              </a:rPr>
              <a:t>结的形成</a:t>
            </a:r>
            <a:endParaRPr lang="zh-CN" altLang="en-US" sz="2800" b="1" dirty="0">
              <a:latin typeface="Times New Roman" panose="02020603050405020304" pitchFamily="18" charset="0"/>
              <a:sym typeface="+mn-ea"/>
            </a:endParaRPr>
          </a:p>
        </p:txBody>
      </p:sp>
      <p:sp>
        <p:nvSpPr>
          <p:cNvPr id="3277" name="文本框 3276"/>
          <p:cNvSpPr txBox="1"/>
          <p:nvPr/>
        </p:nvSpPr>
        <p:spPr>
          <a:xfrm>
            <a:off x="6249670" y="2525395"/>
            <a:ext cx="1271905" cy="368300"/>
          </a:xfrm>
          <a:prstGeom prst="rect">
            <a:avLst/>
          </a:prstGeom>
          <a:solidFill>
            <a:srgbClr val="CCFF66"/>
          </a:solidFill>
          <a:ln w="12700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浓度差</a:t>
            </a:r>
            <a:endParaRPr lang="zh-CN" altLang="en-US" sz="18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79" name="文本框 3278"/>
          <p:cNvSpPr txBox="1"/>
          <p:nvPr/>
        </p:nvSpPr>
        <p:spPr>
          <a:xfrm>
            <a:off x="6214110" y="3183255"/>
            <a:ext cx="1564640" cy="368300"/>
          </a:xfrm>
          <a:prstGeom prst="rect">
            <a:avLst/>
          </a:prstGeom>
          <a:solidFill>
            <a:srgbClr val="CCFF66"/>
          </a:solidFill>
          <a:ln w="12700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多子扩散运动</a:t>
            </a:r>
            <a:endParaRPr lang="zh-CN" altLang="en-US" sz="18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0" name="文本框 3279"/>
          <p:cNvSpPr txBox="1"/>
          <p:nvPr/>
        </p:nvSpPr>
        <p:spPr>
          <a:xfrm>
            <a:off x="6025515" y="3779520"/>
            <a:ext cx="1905635" cy="368300"/>
          </a:xfrm>
          <a:prstGeom prst="rect">
            <a:avLst/>
          </a:prstGeom>
          <a:solidFill>
            <a:srgbClr val="CCFF66"/>
          </a:solidFill>
          <a:ln w="12700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形成空间电荷区</a:t>
            </a:r>
            <a:endParaRPr lang="zh-CN" altLang="en-US" sz="18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1" name="文本框 3280"/>
          <p:cNvSpPr txBox="1"/>
          <p:nvPr/>
        </p:nvSpPr>
        <p:spPr>
          <a:xfrm>
            <a:off x="6343015" y="4420870"/>
            <a:ext cx="1003935" cy="368300"/>
          </a:xfrm>
          <a:prstGeom prst="rect">
            <a:avLst/>
          </a:prstGeom>
          <a:solidFill>
            <a:srgbClr val="CCFF66"/>
          </a:solidFill>
          <a:ln w="12700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内电场</a:t>
            </a:r>
            <a:endParaRPr lang="zh-CN" altLang="en-US" sz="18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2" name="文本框 3281"/>
          <p:cNvSpPr txBox="1"/>
          <p:nvPr/>
        </p:nvSpPr>
        <p:spPr>
          <a:xfrm>
            <a:off x="6177915" y="5012055"/>
            <a:ext cx="1600200" cy="645160"/>
          </a:xfrm>
          <a:prstGeom prst="rect">
            <a:avLst/>
          </a:prstGeom>
          <a:solidFill>
            <a:srgbClr val="CCFF66"/>
          </a:solidFill>
          <a:ln w="12700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800" b="1" dirty="0">
                <a:solidFill>
                  <a:srgbClr val="993300"/>
                </a:solidFill>
                <a:latin typeface="Times New Roman" panose="02020603050405020304" pitchFamily="18" charset="0"/>
              </a:rPr>
              <a:t>阻碍多字扩散促进少子漂移</a:t>
            </a:r>
            <a:endParaRPr lang="zh-CN" altLang="en-US" sz="1800" b="1" dirty="0">
              <a:solidFill>
                <a:srgbClr val="99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3287" name="文本框 3286"/>
          <p:cNvSpPr txBox="1"/>
          <p:nvPr/>
        </p:nvSpPr>
        <p:spPr>
          <a:xfrm>
            <a:off x="5876925" y="5860415"/>
            <a:ext cx="2239010" cy="337185"/>
          </a:xfrm>
          <a:prstGeom prst="rect">
            <a:avLst/>
          </a:prstGeom>
          <a:solidFill>
            <a:srgbClr val="FFFF99"/>
          </a:solidFill>
          <a:ln w="12700">
            <a:noFill/>
          </a:ln>
        </p:spPr>
        <p:txBody>
          <a:bodyPr wrap="square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动态平衡，形成</a:t>
            </a:r>
            <a:r>
              <a:rPr lang="en-US" altLang="zh-CN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pn</a:t>
            </a:r>
            <a:r>
              <a:rPr lang="zh-CN" altLang="en-US" sz="16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结</a:t>
            </a:r>
            <a:endParaRPr lang="zh-CN" altLang="en-US" sz="16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272" name="箭头: 下 10"/>
          <p:cNvSpPr/>
          <p:nvPr/>
        </p:nvSpPr>
        <p:spPr>
          <a:xfrm>
            <a:off x="6644640" y="2973705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箭头: 下 10"/>
          <p:cNvSpPr/>
          <p:nvPr/>
        </p:nvSpPr>
        <p:spPr>
          <a:xfrm>
            <a:off x="6644640" y="3569970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0" name="箭头: 下 10"/>
          <p:cNvSpPr/>
          <p:nvPr/>
        </p:nvSpPr>
        <p:spPr>
          <a:xfrm>
            <a:off x="6644640" y="4211320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2" name="箭头: 下 10"/>
          <p:cNvSpPr/>
          <p:nvPr/>
        </p:nvSpPr>
        <p:spPr>
          <a:xfrm>
            <a:off x="6644640" y="4789170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14" name="箭头: 下 10"/>
          <p:cNvSpPr/>
          <p:nvPr/>
        </p:nvSpPr>
        <p:spPr>
          <a:xfrm>
            <a:off x="6644640" y="5657215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6855" name="矩形 206854"/>
          <p:cNvSpPr/>
          <p:nvPr/>
        </p:nvSpPr>
        <p:spPr>
          <a:xfrm>
            <a:off x="1607820" y="1033780"/>
            <a:ext cx="4810125" cy="4794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marL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400" u="none" kern="1200" baseline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defRPr>
            </a:lvl1pPr>
          </a:lstStyle>
          <a:p>
            <a:pPr lvl="0" algn="l"/>
            <a:r>
              <a:rPr lang="en-US" altLang="zh-CN" sz="3200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PN</a:t>
            </a:r>
            <a:r>
              <a:rPr lang="zh-CN" altLang="en-US" sz="3200" b="1" dirty="0">
                <a:solidFill>
                  <a:srgbClr val="CC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结的单向导电性</a:t>
            </a:r>
            <a:endParaRPr lang="zh-CN" altLang="en-US" sz="3200" b="1" dirty="0">
              <a:solidFill>
                <a:srgbClr val="CC00CC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06856" name="组合 206855"/>
          <p:cNvGrpSpPr/>
          <p:nvPr/>
        </p:nvGrpSpPr>
        <p:grpSpPr>
          <a:xfrm>
            <a:off x="215265" y="2287905"/>
            <a:ext cx="360363" cy="385763"/>
            <a:chOff x="1292" y="1825"/>
            <a:chExt cx="227" cy="243"/>
          </a:xfrm>
        </p:grpSpPr>
        <p:sp>
          <p:nvSpPr>
            <p:cNvPr id="206857" name="直接连接符 206856"/>
            <p:cNvSpPr/>
            <p:nvPr/>
          </p:nvSpPr>
          <p:spPr>
            <a:xfrm>
              <a:off x="1292" y="1933"/>
              <a:ext cx="227" cy="0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58" name="直接连接符 206857"/>
            <p:cNvSpPr/>
            <p:nvPr/>
          </p:nvSpPr>
          <p:spPr>
            <a:xfrm>
              <a:off x="1402" y="1825"/>
              <a:ext cx="0" cy="227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" name="直接连接符 1"/>
            <p:cNvSpPr/>
            <p:nvPr/>
          </p:nvSpPr>
          <p:spPr>
            <a:xfrm>
              <a:off x="1406" y="1841"/>
              <a:ext cx="0" cy="227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grpSp>
        <p:nvGrpSpPr>
          <p:cNvPr id="206859" name="组合 206858"/>
          <p:cNvGrpSpPr/>
          <p:nvPr/>
        </p:nvGrpSpPr>
        <p:grpSpPr>
          <a:xfrm>
            <a:off x="191453" y="2230755"/>
            <a:ext cx="3517900" cy="1771650"/>
            <a:chOff x="1567" y="1525"/>
            <a:chExt cx="2216" cy="1116"/>
          </a:xfrm>
        </p:grpSpPr>
        <p:pic>
          <p:nvPicPr>
            <p:cNvPr id="206860" name="图片 206859" descr="chap6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910" y="1525"/>
              <a:ext cx="1562" cy="671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6861" name="直接连接符 206860"/>
            <p:cNvSpPr/>
            <p:nvPr/>
          </p:nvSpPr>
          <p:spPr>
            <a:xfrm flipH="1">
              <a:off x="1567" y="1870"/>
              <a:ext cx="314" cy="0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62" name="直接连接符 206861"/>
            <p:cNvSpPr/>
            <p:nvPr/>
          </p:nvSpPr>
          <p:spPr>
            <a:xfrm>
              <a:off x="1581" y="1875"/>
              <a:ext cx="8" cy="631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pic>
          <p:nvPicPr>
            <p:cNvPr id="206863" name="图片 206862" descr="pn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3" y="2331"/>
              <a:ext cx="2167" cy="310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206864" name="直接连接符 206863"/>
            <p:cNvSpPr/>
            <p:nvPr/>
          </p:nvSpPr>
          <p:spPr>
            <a:xfrm flipH="1">
              <a:off x="3451" y="1869"/>
              <a:ext cx="314" cy="0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65" name="直接连接符 206864"/>
            <p:cNvSpPr/>
            <p:nvPr/>
          </p:nvSpPr>
          <p:spPr>
            <a:xfrm>
              <a:off x="3775" y="1857"/>
              <a:ext cx="8" cy="631"/>
            </a:xfrm>
            <a:prstGeom prst="line">
              <a:avLst/>
            </a:prstGeom>
            <a:ln w="5715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6866" name="直接连接符 206865"/>
          <p:cNvSpPr/>
          <p:nvPr/>
        </p:nvSpPr>
        <p:spPr>
          <a:xfrm>
            <a:off x="3377565" y="2494280"/>
            <a:ext cx="334963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67" name="文本框 206866"/>
          <p:cNvSpPr txBox="1"/>
          <p:nvPr/>
        </p:nvSpPr>
        <p:spPr>
          <a:xfrm>
            <a:off x="3377565" y="1733550"/>
            <a:ext cx="185737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ahoma" panose="020B0604030504040204" pitchFamily="34" charset="0"/>
              </a:rPr>
              <a:t>正向导通</a:t>
            </a:r>
            <a:endParaRPr lang="zh-CN" altLang="en-US" sz="32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pic>
        <p:nvPicPr>
          <p:cNvPr id="206868" name="图片 206867" descr="chap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8665" y="4607243"/>
            <a:ext cx="2479675" cy="106521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6869" name="组合 206868"/>
          <p:cNvGrpSpPr/>
          <p:nvPr/>
        </p:nvGrpSpPr>
        <p:grpSpPr>
          <a:xfrm>
            <a:off x="3377565" y="4680268"/>
            <a:ext cx="360363" cy="360362"/>
            <a:chOff x="1292" y="1825"/>
            <a:chExt cx="227" cy="227"/>
          </a:xfrm>
        </p:grpSpPr>
        <p:sp>
          <p:nvSpPr>
            <p:cNvPr id="206870" name="直接连接符 206869"/>
            <p:cNvSpPr/>
            <p:nvPr/>
          </p:nvSpPr>
          <p:spPr>
            <a:xfrm>
              <a:off x="1292" y="1933"/>
              <a:ext cx="227" cy="0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71" name="直接连接符 206870"/>
            <p:cNvSpPr/>
            <p:nvPr/>
          </p:nvSpPr>
          <p:spPr>
            <a:xfrm>
              <a:off x="1402" y="1825"/>
              <a:ext cx="0" cy="227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6872" name="直接连接符 206871"/>
          <p:cNvSpPr/>
          <p:nvPr/>
        </p:nvSpPr>
        <p:spPr>
          <a:xfrm flipH="1">
            <a:off x="204153" y="5154930"/>
            <a:ext cx="498475" cy="0"/>
          </a:xfrm>
          <a:prstGeom prst="line">
            <a:avLst/>
          </a:prstGeom>
          <a:ln w="571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73" name="直接连接符 206872"/>
          <p:cNvSpPr/>
          <p:nvPr/>
        </p:nvSpPr>
        <p:spPr>
          <a:xfrm>
            <a:off x="226378" y="5162868"/>
            <a:ext cx="12700" cy="1001712"/>
          </a:xfrm>
          <a:prstGeom prst="line">
            <a:avLst/>
          </a:prstGeom>
          <a:ln w="571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74" name="直接连接符 206873"/>
          <p:cNvSpPr/>
          <p:nvPr/>
        </p:nvSpPr>
        <p:spPr>
          <a:xfrm flipH="1">
            <a:off x="3195003" y="5153343"/>
            <a:ext cx="498475" cy="0"/>
          </a:xfrm>
          <a:prstGeom prst="line">
            <a:avLst/>
          </a:prstGeom>
          <a:ln w="571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75" name="直接连接符 206874"/>
          <p:cNvSpPr/>
          <p:nvPr/>
        </p:nvSpPr>
        <p:spPr>
          <a:xfrm>
            <a:off x="3709353" y="5134293"/>
            <a:ext cx="12700" cy="1001712"/>
          </a:xfrm>
          <a:prstGeom prst="line">
            <a:avLst/>
          </a:prstGeom>
          <a:ln w="57150" cap="flat" cmpd="sng">
            <a:solidFill>
              <a:schemeClr val="tx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76" name="直接连接符 206875"/>
          <p:cNvSpPr/>
          <p:nvPr/>
        </p:nvSpPr>
        <p:spPr>
          <a:xfrm>
            <a:off x="283528" y="4827905"/>
            <a:ext cx="334962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06877" name="文本框 206876"/>
          <p:cNvSpPr txBox="1"/>
          <p:nvPr/>
        </p:nvSpPr>
        <p:spPr>
          <a:xfrm>
            <a:off x="3754120" y="4538028"/>
            <a:ext cx="1857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zh-CN" altLang="en-US" sz="3200" b="1" dirty="0">
                <a:solidFill>
                  <a:schemeClr val="folHlink"/>
                </a:solidFill>
                <a:latin typeface="Tahoma" panose="020B0604030504040204" pitchFamily="34" charset="0"/>
              </a:rPr>
              <a:t>反向截止</a:t>
            </a:r>
            <a:endParaRPr lang="zh-CN" altLang="en-US" sz="3200" b="1" dirty="0">
              <a:solidFill>
                <a:schemeClr val="folHlink"/>
              </a:solidFill>
              <a:latin typeface="Tahoma" panose="020B0604030504040204" pitchFamily="34" charset="0"/>
            </a:endParaRPr>
          </a:p>
        </p:txBody>
      </p:sp>
      <p:pic>
        <p:nvPicPr>
          <p:cNvPr id="206878" name="图片 206877" descr="pn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953" y="5913755"/>
            <a:ext cx="3446462" cy="4778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879" name="文本框 206878"/>
          <p:cNvSpPr txBox="1"/>
          <p:nvPr/>
        </p:nvSpPr>
        <p:spPr>
          <a:xfrm>
            <a:off x="955040" y="1711643"/>
            <a:ext cx="8683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ahoma" panose="020B0604030504040204" pitchFamily="34" charset="0"/>
              </a:rPr>
              <a:t>P</a:t>
            </a:r>
            <a:r>
              <a:rPr lang="zh-CN" altLang="en-US" sz="2800" b="1" dirty="0">
                <a:solidFill>
                  <a:schemeClr val="hlink"/>
                </a:solidFill>
                <a:latin typeface="Tahoma" panose="020B0604030504040204" pitchFamily="34" charset="0"/>
              </a:rPr>
              <a:t>区</a:t>
            </a:r>
            <a:endParaRPr lang="zh-CN" altLang="en-US" sz="28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206880" name="文本框 206879"/>
          <p:cNvSpPr txBox="1"/>
          <p:nvPr/>
        </p:nvSpPr>
        <p:spPr>
          <a:xfrm>
            <a:off x="2275840" y="1698943"/>
            <a:ext cx="8683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tx2"/>
                </a:solidFill>
                <a:latin typeface="Tahoma" panose="020B0604030504040204" pitchFamily="34" charset="0"/>
              </a:rPr>
              <a:t>N</a:t>
            </a:r>
            <a:r>
              <a:rPr lang="zh-CN" altLang="en-US" sz="2800" b="1" dirty="0">
                <a:solidFill>
                  <a:schemeClr val="tx2"/>
                </a:solidFill>
                <a:latin typeface="Tahoma" panose="020B0604030504040204" pitchFamily="34" charset="0"/>
              </a:rPr>
              <a:t>区</a:t>
            </a:r>
            <a:endParaRPr lang="zh-CN" altLang="en-US" sz="2800" b="1" dirty="0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06881" name="组合 206880"/>
          <p:cNvGrpSpPr/>
          <p:nvPr/>
        </p:nvGrpSpPr>
        <p:grpSpPr>
          <a:xfrm rot="16200000">
            <a:off x="7496810" y="131763"/>
            <a:ext cx="596900" cy="1333500"/>
            <a:chOff x="616" y="2296"/>
            <a:chExt cx="376" cy="840"/>
          </a:xfrm>
        </p:grpSpPr>
        <p:sp>
          <p:nvSpPr>
            <p:cNvPr id="206882" name="等腰三角形 206881"/>
            <p:cNvSpPr/>
            <p:nvPr/>
          </p:nvSpPr>
          <p:spPr>
            <a:xfrm rot="10800000">
              <a:off x="656" y="2560"/>
              <a:ext cx="304" cy="296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06883" name="直接连接符 206882"/>
            <p:cNvSpPr/>
            <p:nvPr/>
          </p:nvSpPr>
          <p:spPr>
            <a:xfrm>
              <a:off x="616" y="2856"/>
              <a:ext cx="376" cy="0"/>
            </a:xfrm>
            <a:prstGeom prst="line">
              <a:avLst/>
            </a:prstGeom>
            <a:ln w="2857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84" name="直接连接符 206883"/>
            <p:cNvSpPr/>
            <p:nvPr/>
          </p:nvSpPr>
          <p:spPr>
            <a:xfrm>
              <a:off x="808" y="2296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6885" name="直接连接符 206884"/>
            <p:cNvSpPr/>
            <p:nvPr/>
          </p:nvSpPr>
          <p:spPr>
            <a:xfrm>
              <a:off x="808" y="2872"/>
              <a:ext cx="0" cy="264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206887" name="直接连接符 206886"/>
          <p:cNvSpPr/>
          <p:nvPr/>
        </p:nvSpPr>
        <p:spPr>
          <a:xfrm rot="16200000" flipH="1">
            <a:off x="7851775" y="-300355"/>
            <a:ext cx="22225" cy="1003300"/>
          </a:xfrm>
          <a:prstGeom prst="line">
            <a:avLst/>
          </a:prstGeom>
          <a:ln w="28575" cap="flat" cmpd="sng">
            <a:solidFill>
              <a:srgbClr val="0000CC"/>
            </a:solidFill>
            <a:prstDash val="solid"/>
            <a:headEnd type="none" w="med" len="med"/>
            <a:tailEnd type="arrow" w="sm" len="lg"/>
          </a:ln>
        </p:spPr>
      </p:sp>
      <p:grpSp>
        <p:nvGrpSpPr>
          <p:cNvPr id="3" name="组合 2"/>
          <p:cNvGrpSpPr/>
          <p:nvPr/>
        </p:nvGrpSpPr>
        <p:grpSpPr>
          <a:xfrm>
            <a:off x="7021830" y="165100"/>
            <a:ext cx="360363" cy="385763"/>
            <a:chOff x="1292" y="1825"/>
            <a:chExt cx="227" cy="243"/>
          </a:xfrm>
        </p:grpSpPr>
        <p:sp>
          <p:nvSpPr>
            <p:cNvPr id="4" name="直接连接符 3"/>
            <p:cNvSpPr/>
            <p:nvPr/>
          </p:nvSpPr>
          <p:spPr>
            <a:xfrm>
              <a:off x="1292" y="1933"/>
              <a:ext cx="227" cy="0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" name="直接连接符 4"/>
            <p:cNvSpPr/>
            <p:nvPr/>
          </p:nvSpPr>
          <p:spPr>
            <a:xfrm>
              <a:off x="1402" y="1825"/>
              <a:ext cx="0" cy="227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6" name="直接连接符 5"/>
            <p:cNvSpPr/>
            <p:nvPr/>
          </p:nvSpPr>
          <p:spPr>
            <a:xfrm>
              <a:off x="1406" y="1841"/>
              <a:ext cx="0" cy="227"/>
            </a:xfrm>
            <a:prstGeom prst="line">
              <a:avLst/>
            </a:prstGeom>
            <a:ln w="57150" cap="flat" cmpd="sng">
              <a:solidFill>
                <a:schemeClr val="hlink"/>
              </a:solidFill>
              <a:prstDash val="solid"/>
              <a:headEnd type="none" w="med" len="med"/>
              <a:tailEnd type="none" w="med" len="med"/>
            </a:ln>
          </p:spPr>
        </p:sp>
      </p:grpSp>
      <p:sp>
        <p:nvSpPr>
          <p:cNvPr id="7" name="直接连接符 6"/>
          <p:cNvSpPr/>
          <p:nvPr/>
        </p:nvSpPr>
        <p:spPr>
          <a:xfrm>
            <a:off x="8364855" y="336550"/>
            <a:ext cx="334963" cy="0"/>
          </a:xfrm>
          <a:prstGeom prst="line">
            <a:avLst/>
          </a:prstGeom>
          <a:ln w="571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60771" name="文本框 160770"/>
          <p:cNvSpPr txBox="1"/>
          <p:nvPr/>
        </p:nvSpPr>
        <p:spPr>
          <a:xfrm>
            <a:off x="5673090" y="2082483"/>
            <a:ext cx="2171700" cy="352425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 eaLnBrk="0" hangingPunct="0">
              <a:lnSpc>
                <a:spcPct val="95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外电场削弱内电场</a:t>
            </a:r>
            <a:endParaRPr lang="zh-CN" altLang="en-US" sz="18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0772" name="文本框 160771"/>
          <p:cNvSpPr txBox="1"/>
          <p:nvPr/>
        </p:nvSpPr>
        <p:spPr>
          <a:xfrm>
            <a:off x="5850890" y="2514442"/>
            <a:ext cx="2514600" cy="4089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 eaLnBrk="0" hangingPunct="0">
              <a:lnSpc>
                <a:spcPct val="115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耗尽层变窄</a:t>
            </a:r>
            <a:endParaRPr lang="zh-CN" altLang="en-US" sz="18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0773" name="文本框 160772"/>
          <p:cNvSpPr txBox="1"/>
          <p:nvPr/>
        </p:nvSpPr>
        <p:spPr>
          <a:xfrm>
            <a:off x="5507990" y="2960212"/>
            <a:ext cx="2501900" cy="4089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 eaLnBrk="0" hangingPunct="0">
              <a:lnSpc>
                <a:spcPct val="115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扩散运动＞漂移运动</a:t>
            </a:r>
            <a:endParaRPr lang="zh-CN" altLang="en-US" sz="1800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60774" name="文本框 160773"/>
          <p:cNvSpPr txBox="1"/>
          <p:nvPr/>
        </p:nvSpPr>
        <p:spPr>
          <a:xfrm>
            <a:off x="5268595" y="3479007"/>
            <a:ext cx="3124200" cy="408940"/>
          </a:xfrm>
          <a:prstGeom prst="rect">
            <a:avLst/>
          </a:prstGeom>
          <a:noFill/>
          <a:ln w="9525">
            <a:noFill/>
          </a:ln>
        </p:spPr>
        <p:txBody>
          <a:bodyPr anchor="ctr">
            <a:spAutoFit/>
          </a:bodyPr>
          <a:p>
            <a:pPr algn="l" eaLnBrk="0" hangingPunct="0">
              <a:lnSpc>
                <a:spcPct val="115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多子扩散形成正向电流</a:t>
            </a:r>
            <a:r>
              <a:rPr lang="en-US" altLang="zh-CN" sz="1800" i="1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I</a:t>
            </a:r>
            <a:r>
              <a:rPr lang="en-US" altLang="zh-CN" sz="1800" baseline="-3000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 </a:t>
            </a:r>
            <a:endParaRPr lang="en-US" altLang="zh-CN" sz="1800" baseline="-3000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272" name="箭头: 下 10"/>
          <p:cNvSpPr/>
          <p:nvPr/>
        </p:nvSpPr>
        <p:spPr>
          <a:xfrm>
            <a:off x="6302375" y="2383155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6" name="箭头: 下 10"/>
          <p:cNvSpPr/>
          <p:nvPr/>
        </p:nvSpPr>
        <p:spPr>
          <a:xfrm>
            <a:off x="6319520" y="2860675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7" name="箭头: 下 10"/>
          <p:cNvSpPr/>
          <p:nvPr/>
        </p:nvSpPr>
        <p:spPr>
          <a:xfrm>
            <a:off x="6302375" y="3322955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5896610" y="438023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外电场加强内电场</a:t>
            </a:r>
            <a:endParaRPr lang="zh-CN" altLang="en-US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6239510" y="4980305"/>
            <a:ext cx="13258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耗尽层变宽</a:t>
            </a:r>
            <a:endParaRPr lang="zh-CN" altLang="en-US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5782310" y="5559425"/>
            <a:ext cx="22402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漂移运动＞扩散运动</a:t>
            </a:r>
            <a:endParaRPr lang="zh-CN" altLang="en-US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5840730" y="6132830"/>
            <a:ext cx="20116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dirty="0">
                <a:solidFill>
                  <a:schemeClr val="tx1"/>
                </a:solidFill>
                <a:latin typeface="楷体_GB2312" panose="02010609030101010101" pitchFamily="49" charset="-122"/>
                <a:ea typeface="楷体_GB2312" panose="02010609030101010101" pitchFamily="49" charset="-122"/>
                <a:sym typeface="+mn-ea"/>
              </a:rPr>
              <a:t>少子漂移形成电流</a:t>
            </a:r>
            <a:endParaRPr lang="zh-CN" altLang="en-US" dirty="0">
              <a:solidFill>
                <a:schemeClr val="tx1"/>
              </a:solidFill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42" name="箭头: 下 10"/>
          <p:cNvSpPr/>
          <p:nvPr/>
        </p:nvSpPr>
        <p:spPr>
          <a:xfrm>
            <a:off x="6586220" y="4759960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3" name="箭头: 下 10"/>
          <p:cNvSpPr/>
          <p:nvPr/>
        </p:nvSpPr>
        <p:spPr>
          <a:xfrm>
            <a:off x="6586220" y="5335905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4" name="箭头: 下 10"/>
          <p:cNvSpPr/>
          <p:nvPr/>
        </p:nvSpPr>
        <p:spPr>
          <a:xfrm>
            <a:off x="6586220" y="5927725"/>
            <a:ext cx="401320" cy="209550"/>
          </a:xfrm>
          <a:prstGeom prst="downArrow">
            <a:avLst>
              <a:gd name="adj1" fmla="val 50000"/>
              <a:gd name="adj2" fmla="val 49902"/>
            </a:avLst>
          </a:prstGeom>
          <a:solidFill>
            <a:srgbClr val="FF0000"/>
          </a:solidFill>
          <a:ln w="9525">
            <a:noFill/>
          </a:ln>
        </p:spPr>
        <p:txBody>
          <a:bodyPr lIns="0" tIns="0" rIns="0" bIns="0"/>
          <a:p>
            <a:pPr eaLnBrk="1" hangingPunct="1">
              <a:lnSpc>
                <a:spcPct val="120000"/>
              </a:lnSpc>
              <a:spcBef>
                <a:spcPct val="20000"/>
              </a:spcBef>
            </a:pP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132080" y="4032885"/>
            <a:ext cx="61760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PN</a:t>
            </a:r>
            <a:r>
              <a:rPr lang="zh-CN" altLang="en-US" dirty="0">
                <a:sym typeface="+mn-ea"/>
              </a:rPr>
              <a:t>结加正向电压时，呈现低电阻，具有较大的正向扩散电流</a:t>
            </a:r>
            <a:endParaRPr lang="zh-CN" altLang="en-US"/>
          </a:p>
        </p:txBody>
      </p:sp>
      <p:sp>
        <p:nvSpPr>
          <p:cNvPr id="249" name="文本框 248"/>
          <p:cNvSpPr txBox="1"/>
          <p:nvPr/>
        </p:nvSpPr>
        <p:spPr>
          <a:xfrm>
            <a:off x="48895" y="6473825"/>
            <a:ext cx="57188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dirty="0">
                <a:sym typeface="+mn-ea"/>
              </a:rPr>
              <a:t>PN</a:t>
            </a:r>
            <a:r>
              <a:rPr lang="zh-CN" altLang="en-US" dirty="0">
                <a:sym typeface="+mn-ea"/>
              </a:rPr>
              <a:t>结加反向电压时，呈现高电阻，具有很小的漂移电流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546850" y="575310"/>
            <a:ext cx="441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ahoma" panose="020B0604030504040204" pitchFamily="34" charset="0"/>
              </a:rPr>
              <a:t>P</a:t>
            </a:r>
            <a:endParaRPr lang="zh-CN" altLang="en-US" sz="28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56625" y="551180"/>
            <a:ext cx="441325" cy="5219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algn="l">
              <a:spcBef>
                <a:spcPct val="50000"/>
              </a:spcBef>
            </a:pPr>
            <a:r>
              <a:rPr lang="en-US" altLang="zh-CN" sz="2800" b="1" dirty="0">
                <a:solidFill>
                  <a:schemeClr val="hlink"/>
                </a:solidFill>
                <a:latin typeface="Tahoma" panose="020B0604030504040204" pitchFamily="34" charset="0"/>
              </a:rPr>
              <a:t>N</a:t>
            </a:r>
            <a:endParaRPr lang="en-US" altLang="zh-CN" sz="2800" b="1" dirty="0">
              <a:solidFill>
                <a:schemeClr val="hlink"/>
              </a:solidFill>
              <a:latin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-21474826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590" y="1964055"/>
            <a:ext cx="7974965" cy="46970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7879" name="矩形 207878"/>
          <p:cNvSpPr/>
          <p:nvPr/>
        </p:nvSpPr>
        <p:spPr>
          <a:xfrm>
            <a:off x="791210" y="417830"/>
            <a:ext cx="7772400" cy="53276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320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defRPr sz="2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­"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lvl="3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–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lvl="4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Tx/>
              <a:buFontTx/>
              <a:buChar char="•"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</a:lstStyle>
          <a:p>
            <a:pPr lvl="0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理想的</a:t>
            </a:r>
            <a:r>
              <a:rPr lang="en-US" altLang="zh-CN" sz="2400" b="1" dirty="0">
                <a:latin typeface="Times New Roman" panose="02020603050405020304" pitchFamily="18" charset="0"/>
              </a:rPr>
              <a:t>PN</a:t>
            </a:r>
            <a:r>
              <a:rPr lang="zh-CN" altLang="en-US" sz="2400" b="1" dirty="0">
                <a:latin typeface="Times New Roman" panose="02020603050405020304" pitchFamily="18" charset="0"/>
              </a:rPr>
              <a:t>结的正向电流和正向压降存在如下近关系式：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lvl="0">
              <a:lnSpc>
                <a:spcPct val="90000"/>
              </a:lnSpc>
              <a:buNone/>
            </a:pPr>
            <a:r>
              <a:rPr lang="zh-CN" altLang="en-US" sz="2800" dirty="0">
                <a:solidFill>
                  <a:srgbClr val="0000FF"/>
                </a:solidFill>
              </a:rPr>
              <a:t>                                                   </a:t>
            </a:r>
            <a:endParaRPr lang="en-US" altLang="zh-CN" sz="2400" b="1">
              <a:latin typeface="Times New Roman" panose="02020603050405020304" pitchFamily="18" charset="0"/>
            </a:endParaRPr>
          </a:p>
        </p:txBody>
      </p:sp>
      <p:sp>
        <p:nvSpPr>
          <p:cNvPr id="207884" name="矩形 207883"/>
          <p:cNvSpPr/>
          <p:nvPr/>
        </p:nvSpPr>
        <p:spPr>
          <a:xfrm>
            <a:off x="250825" y="1993900"/>
            <a:ext cx="8496300" cy="922020"/>
          </a:xfrm>
          <a:prstGeom prst="rect">
            <a:avLst/>
          </a:prstGeom>
          <a:noFill/>
          <a:ln w="28575">
            <a:noFill/>
          </a:ln>
        </p:spPr>
        <p:txBody>
          <a:bodyPr>
            <a:spAutoFit/>
          </a:bodyPr>
          <a:p>
            <a:pPr algn="l"/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b="1" dirty="0">
                <a:latin typeface="Times New Roman" panose="02020603050405020304" pitchFamily="18" charset="0"/>
              </a:rPr>
              <a:t>其中</a:t>
            </a:r>
            <a:r>
              <a:rPr lang="en-US" altLang="zh-CN" b="1" dirty="0">
                <a:latin typeface="Times New Roman" panose="02020603050405020304" pitchFamily="18" charset="0"/>
              </a:rPr>
              <a:t>q</a:t>
            </a:r>
            <a:r>
              <a:rPr lang="zh-CN" altLang="en-US" b="1" dirty="0">
                <a:latin typeface="Times New Roman" panose="02020603050405020304" pitchFamily="18" charset="0"/>
              </a:rPr>
              <a:t>为电子电荷；</a:t>
            </a:r>
            <a:r>
              <a:rPr lang="en-US" altLang="zh-CN" b="1" dirty="0">
                <a:latin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</a:rPr>
              <a:t>为玻尔兹曼常数；</a:t>
            </a: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</a:rPr>
              <a:t>为绝对温度；</a:t>
            </a:r>
            <a:r>
              <a:rPr lang="en-US" altLang="zh-CN" b="1" dirty="0">
                <a:latin typeface="Times New Roman" panose="02020603050405020304" pitchFamily="18" charset="0"/>
              </a:rPr>
              <a:t>Is</a:t>
            </a:r>
            <a:r>
              <a:rPr lang="zh-CN" altLang="en-US" b="1" dirty="0">
                <a:latin typeface="Times New Roman" panose="02020603050405020304" pitchFamily="18" charset="0"/>
              </a:rPr>
              <a:t>为反向饱和电流，它是一个和</a:t>
            </a:r>
            <a:r>
              <a:rPr lang="en-US" altLang="zh-CN" b="1" dirty="0">
                <a:latin typeface="Times New Roman" panose="02020603050405020304" pitchFamily="18" charset="0"/>
              </a:rPr>
              <a:t>PN</a:t>
            </a:r>
            <a:r>
              <a:rPr lang="zh-CN" altLang="en-US" b="1" dirty="0">
                <a:latin typeface="Times New Roman" panose="02020603050405020304" pitchFamily="18" charset="0"/>
              </a:rPr>
              <a:t>结材料的禁带宽度以及温度有关的系数，可以证明</a:t>
            </a:r>
            <a:r>
              <a:rPr lang="en-US" altLang="zh-CN" b="1">
                <a:latin typeface="Times New Roman" panose="02020603050405020304" pitchFamily="18" charset="0"/>
              </a:rPr>
              <a:t>:</a:t>
            </a:r>
            <a:endParaRPr lang="en-US" altLang="zh-CN" b="1">
              <a:latin typeface="Times New Roman" panose="02020603050405020304" pitchFamily="18" charset="0"/>
            </a:endParaRPr>
          </a:p>
          <a:p>
            <a:pPr algn="l"/>
            <a:r>
              <a:rPr lang="en-US" altLang="zh-CN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                                                       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sp>
        <p:nvSpPr>
          <p:cNvPr id="207885" name="矩形 207884"/>
          <p:cNvSpPr/>
          <p:nvPr/>
        </p:nvSpPr>
        <p:spPr>
          <a:xfrm>
            <a:off x="539115" y="4990465"/>
            <a:ext cx="4550410" cy="36830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p>
            <a:pPr algn="l"/>
            <a:r>
              <a:rPr lang="zh-CN" altLang="en-US" b="1" dirty="0">
                <a:latin typeface="Times New Roman" panose="02020603050405020304" pitchFamily="18" charset="0"/>
              </a:rPr>
              <a:t>将（</a:t>
            </a: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</a:rPr>
              <a:t>）式代入（</a:t>
            </a: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</a:rPr>
              <a:t>）式，两边取对数可得：                                                                                           </a:t>
            </a:r>
            <a:endParaRPr lang="en-US" altLang="zh-CN" b="1">
              <a:latin typeface="Times New Roman" panose="02020603050405020304" pitchFamily="18" charset="0"/>
            </a:endParaRPr>
          </a:p>
        </p:txBody>
      </p:sp>
      <p:graphicFrame>
        <p:nvGraphicFramePr>
          <p:cNvPr id="2" name="对象 -2147482621"/>
          <p:cNvGraphicFramePr>
            <a:graphicFrameLocks noChangeAspect="1"/>
          </p:cNvGraphicFramePr>
          <p:nvPr/>
        </p:nvGraphicFramePr>
        <p:xfrm>
          <a:off x="3043555" y="950595"/>
          <a:ext cx="2375535" cy="919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016000" imgH="393700" progId="Equation.3">
                  <p:embed/>
                </p:oleObj>
              </mc:Choice>
              <mc:Fallback>
                <p:oleObj name="" r:id="rId1" imgW="1016000" imgH="3937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3555" y="950595"/>
                        <a:ext cx="2375535" cy="9194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-2147482620"/>
          <p:cNvGraphicFramePr>
            <a:graphicFrameLocks noChangeAspect="1"/>
          </p:cNvGraphicFramePr>
          <p:nvPr/>
        </p:nvGraphicFramePr>
        <p:xfrm>
          <a:off x="2117090" y="2684145"/>
          <a:ext cx="3388360" cy="937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1422400" imgH="393700" progId="Equation.3">
                  <p:embed/>
                </p:oleObj>
              </mc:Choice>
              <mc:Fallback>
                <p:oleObj name="" r:id="rId3" imgW="1422400" imgH="393700" progId="Equation.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7090" y="2684145"/>
                        <a:ext cx="3388360" cy="93789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3742921" name="对象 1073742920"/>
          <p:cNvGraphicFramePr>
            <a:graphicFrameLocks noChangeAspect="1"/>
          </p:cNvGraphicFramePr>
          <p:nvPr/>
        </p:nvGraphicFramePr>
        <p:xfrm>
          <a:off x="1341120" y="5470525"/>
          <a:ext cx="6315710" cy="1036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2578100" imgH="419100" progId="Equation.3">
                  <p:embed/>
                </p:oleObj>
              </mc:Choice>
              <mc:Fallback>
                <p:oleObj name="" r:id="rId5" imgW="2578100" imgH="4191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41120" y="5470525"/>
                        <a:ext cx="6315710" cy="10369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317500" y="3713480"/>
            <a:ext cx="871918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1800" b="1" dirty="0">
                <a:latin typeface="Times New Roman" panose="02020603050405020304" pitchFamily="18" charset="0"/>
              </a:rPr>
              <a:t>其中C是与结面积、掺质浓度等有关的常数，r也是常数（r的数值取决于少数载流子迁移率对温度的关系，通常取r=3.4）；Vg(0)为绝对零度时PN结材料的导带底和价带顶的电势差，对应的qVg(0)即为禁带宽度。</a:t>
            </a:r>
            <a:endParaRPr lang="zh-CN" altLang="en-US" sz="1800" b="1" dirty="0">
              <a:latin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848475" y="3029585"/>
            <a:ext cx="756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2</a:t>
            </a:r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704965" y="1235710"/>
            <a:ext cx="75692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sym typeface="+mn-ea"/>
              </a:rPr>
              <a:t>1</a:t>
            </a:r>
            <a:r>
              <a:rPr lang="zh-CN" altLang="en-US" b="1" dirty="0">
                <a:latin typeface="Times New Roman" panose="02020603050405020304" pitchFamily="18" charset="0"/>
                <a:sym typeface="+mn-ea"/>
              </a:rPr>
              <a:t>）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DOC_GUID" val="{c3801d4c-b211-427d-8605-bf542b2aeb58}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3172</Words>
  <Application>WPS 演示</Application>
  <PresentationFormat>全屏显示(4:3)</PresentationFormat>
  <Paragraphs>328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20</vt:i4>
      </vt:variant>
      <vt:variant>
        <vt:lpstr>幻灯片标题</vt:lpstr>
      </vt:variant>
      <vt:variant>
        <vt:i4>22</vt:i4>
      </vt:variant>
    </vt:vector>
  </HeadingPairs>
  <TitlesOfParts>
    <vt:vector size="62" baseType="lpstr">
      <vt:lpstr>Arial</vt:lpstr>
      <vt:lpstr>宋体</vt:lpstr>
      <vt:lpstr>Wingdings</vt:lpstr>
      <vt:lpstr>Tahoma</vt:lpstr>
      <vt:lpstr>黑体</vt:lpstr>
      <vt:lpstr>楷体_GB2312</vt:lpstr>
      <vt:lpstr>新宋体</vt:lpstr>
      <vt:lpstr>Times New Roman</vt:lpstr>
      <vt:lpstr>幼圆</vt:lpstr>
      <vt:lpstr>Arial Black</vt:lpstr>
      <vt:lpstr>微软雅黑</vt:lpstr>
      <vt:lpstr>Arial Unicode MS</vt:lpstr>
      <vt:lpstr>Calibri</vt:lpstr>
      <vt:lpstr>华文楷体</vt:lpstr>
      <vt:lpstr>Gill Sans MT</vt:lpstr>
      <vt:lpstr>Wingdings 2</vt:lpstr>
      <vt:lpstr>Wingdings</vt:lpstr>
      <vt:lpstr>华文中宋</vt:lpstr>
      <vt:lpstr>仿宋</vt:lpstr>
      <vt:lpstr>Blends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Equation.3</vt:lpstr>
      <vt:lpstr>Equation.3</vt:lpstr>
      <vt:lpstr>Equation.3</vt:lpstr>
      <vt:lpstr>Equation.KSEE3</vt:lpstr>
      <vt:lpstr>Equation.3</vt:lpstr>
      <vt:lpstr>Equation.3</vt:lpstr>
      <vt:lpstr>Equation.3</vt:lpstr>
      <vt:lpstr> PN结正向电压温度特性研究</vt:lpstr>
      <vt:lpstr>一、实验目的</vt:lpstr>
      <vt:lpstr>PowerPoint 演示文稿</vt:lpstr>
      <vt:lpstr>二、实验原理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三、实验仪器</vt:lpstr>
      <vt:lpstr>PowerPoint 演示文稿</vt:lpstr>
      <vt:lpstr>PowerPoint 演示文稿</vt:lpstr>
      <vt:lpstr>PowerPoint 演示文稿</vt:lpstr>
      <vt:lpstr>四、实验内容与数据处理要求</vt:lpstr>
      <vt:lpstr>实验步骤</vt:lpstr>
      <vt:lpstr>PowerPoint 演示文稿</vt:lpstr>
      <vt:lpstr>PowerPoint 演示文稿</vt:lpstr>
      <vt:lpstr>PowerPoint 演示文稿</vt:lpstr>
      <vt:lpstr>注意事项</vt:lpstr>
    </vt:vector>
  </TitlesOfParts>
  <Company>WWW.YlmF.CoM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PN结正向压降温度特性研究</dc:title>
  <dc:creator>雨林木风</dc:creator>
  <cp:lastModifiedBy>Administrator</cp:lastModifiedBy>
  <cp:revision>318</cp:revision>
  <dcterms:created xsi:type="dcterms:W3CDTF">2010-03-14T00:51:00Z</dcterms:created>
  <dcterms:modified xsi:type="dcterms:W3CDTF">2019-10-08T01:38:50Z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  <property fmtid="{D5CDD505-2E9C-101B-9397-08002B2CF9AE}" pid="3" name="KSOProductBuildVer">
    <vt:lpwstr>2052-11.1.0.8527</vt:lpwstr>
  </property>
</Properties>
</file>