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2"/>
  </p:handoutMasterIdLst>
  <p:sldIdLst>
    <p:sldId id="390" r:id="rId3"/>
    <p:sldId id="443" r:id="rId4"/>
    <p:sldId id="444" r:id="rId6"/>
    <p:sldId id="446" r:id="rId7"/>
    <p:sldId id="447" r:id="rId8"/>
    <p:sldId id="448" r:id="rId9"/>
    <p:sldId id="391" r:id="rId10"/>
    <p:sldId id="392" r:id="rId11"/>
    <p:sldId id="398" r:id="rId12"/>
    <p:sldId id="402" r:id="rId13"/>
    <p:sldId id="403" r:id="rId14"/>
    <p:sldId id="404" r:id="rId15"/>
    <p:sldId id="452" r:id="rId16"/>
    <p:sldId id="409" r:id="rId17"/>
    <p:sldId id="399" r:id="rId18"/>
    <p:sldId id="400" r:id="rId19"/>
    <p:sldId id="411" r:id="rId20"/>
    <p:sldId id="412" r:id="rId21"/>
    <p:sldId id="437" r:id="rId22"/>
    <p:sldId id="441" r:id="rId23"/>
    <p:sldId id="468" r:id="rId24"/>
    <p:sldId id="469" r:id="rId25"/>
    <p:sldId id="470" r:id="rId26"/>
    <p:sldId id="471" r:id="rId27"/>
    <p:sldId id="472" r:id="rId28"/>
    <p:sldId id="413" r:id="rId29"/>
    <p:sldId id="401" r:id="rId30"/>
    <p:sldId id="420" r:id="rId31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00"/>
    <a:srgbClr val="66FF99"/>
    <a:srgbClr val="C0C0C0"/>
    <a:srgbClr val="333333"/>
    <a:srgbClr val="FF0066"/>
    <a:srgbClr val="00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7"/>
    <p:restoredTop sz="97537"/>
  </p:normalViewPr>
  <p:slideViewPr>
    <p:cSldViewPr snapToObjects="1" showGuides="1">
      <p:cViewPr>
        <p:scale>
          <a:sx n="110" d="100"/>
          <a:sy n="110" d="100"/>
        </p:scale>
        <p:origin x="-1704" y="-54"/>
      </p:cViewPr>
      <p:guideLst>
        <p:guide orient="horz" pos="2168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gs" Target="tags/tag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9" Type="http://schemas.openxmlformats.org/officeDocument/2006/relationships/image" Target="../media/image64.wmf"/><Relationship Id="rId28" Type="http://schemas.openxmlformats.org/officeDocument/2006/relationships/image" Target="../media/image63.wmf"/><Relationship Id="rId27" Type="http://schemas.openxmlformats.org/officeDocument/2006/relationships/image" Target="../media/image62.wmf"/><Relationship Id="rId26" Type="http://schemas.openxmlformats.org/officeDocument/2006/relationships/image" Target="../media/image61.wmf"/><Relationship Id="rId25" Type="http://schemas.openxmlformats.org/officeDocument/2006/relationships/image" Target="../media/image60.wmf"/><Relationship Id="rId24" Type="http://schemas.openxmlformats.org/officeDocument/2006/relationships/image" Target="../media/image59.wmf"/><Relationship Id="rId23" Type="http://schemas.openxmlformats.org/officeDocument/2006/relationships/image" Target="../media/image58.wmf"/><Relationship Id="rId22" Type="http://schemas.openxmlformats.org/officeDocument/2006/relationships/image" Target="../media/image57.wmf"/><Relationship Id="rId21" Type="http://schemas.openxmlformats.org/officeDocument/2006/relationships/image" Target="../media/image56.wmf"/><Relationship Id="rId20" Type="http://schemas.openxmlformats.org/officeDocument/2006/relationships/image" Target="../media/image55.wmf"/><Relationship Id="rId2" Type="http://schemas.openxmlformats.org/officeDocument/2006/relationships/image" Target="../media/image37.wmf"/><Relationship Id="rId19" Type="http://schemas.openxmlformats.org/officeDocument/2006/relationships/image" Target="../media/image54.wmf"/><Relationship Id="rId18" Type="http://schemas.openxmlformats.org/officeDocument/2006/relationships/image" Target="../media/image53.wmf"/><Relationship Id="rId17" Type="http://schemas.openxmlformats.org/officeDocument/2006/relationships/image" Target="../media/image52.wmf"/><Relationship Id="rId16" Type="http://schemas.openxmlformats.org/officeDocument/2006/relationships/image" Target="../media/image51.wmf"/><Relationship Id="rId15" Type="http://schemas.openxmlformats.org/officeDocument/2006/relationships/image" Target="../media/image50.wmf"/><Relationship Id="rId14" Type="http://schemas.openxmlformats.org/officeDocument/2006/relationships/image" Target="../media/image49.wmf"/><Relationship Id="rId13" Type="http://schemas.openxmlformats.org/officeDocument/2006/relationships/image" Target="../media/image48.wmf"/><Relationship Id="rId12" Type="http://schemas.openxmlformats.org/officeDocument/2006/relationships/image" Target="../media/image47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C9CD7-4E9A-4C2C-9FFA-5686CDCA1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09F5-E605-4C1F-9E36-DB0B62D114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E0141849-0A6F-4983-A8A0-61D78596599A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0EAD1080-31C7-4D0C-8CF8-A2807DA9639F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409F5-E605-4C1F-9E36-DB0B62D114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" Target="../slides/slide27.xml"/><Relationship Id="rId16" Type="http://schemas.openxmlformats.org/officeDocument/2006/relationships/slide" Target="../slides/slide16.xml"/><Relationship Id="rId15" Type="http://schemas.openxmlformats.org/officeDocument/2006/relationships/slide" Target="../slides/slide15.xml"/><Relationship Id="rId14" Type="http://schemas.openxmlformats.org/officeDocument/2006/relationships/slide" Target="../slides/slide9.xml"/><Relationship Id="rId13" Type="http://schemas.openxmlformats.org/officeDocument/2006/relationships/slide" Target="../slides/slid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37" y="3949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462870" name="Line 22">
              <a:hlinkClick r:id="" action="ppaction://hlinkshowjump?jump=lastslide"/>
            </p:cNvPr>
            <p:cNvSpPr>
              <a:spLocks noChangeShapeType="1"/>
            </p:cNvSpPr>
            <p:nvPr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ACEAFE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1032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3" y="3922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462875" name="Line 27"/>
            <p:cNvSpPr>
              <a:spLocks noChangeShapeType="1"/>
            </p:cNvSpPr>
            <p:nvPr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ACEAFE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pic>
        <p:nvPicPr>
          <p:cNvPr id="1035" name="Picture 37" descr="bj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2881" name="Rectangle 33"/>
          <p:cNvSpPr>
            <a:spLocks noChangeArrowheads="1"/>
          </p:cNvSpPr>
          <p:nvPr/>
        </p:nvSpPr>
        <p:spPr bwMode="auto">
          <a:xfrm>
            <a:off x="0" y="765175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82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62889" name="Text Box 41"/>
          <p:cNvSpPr txBox="1">
            <a:spLocks noChangeArrowheads="1"/>
          </p:cNvSpPr>
          <p:nvPr/>
        </p:nvSpPr>
        <p:spPr bwMode="auto">
          <a:xfrm>
            <a:off x="6408738" y="23813"/>
            <a:ext cx="5397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华文隶书" panose="02010800040101010101" pitchFamily="2" charset="-122"/>
                <a:cs typeface="+mn-cs"/>
                <a:hlinkClick r:id="rId13" action="ppaction://hlinksldjump"/>
              </a:rPr>
              <a:t>目的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62890" name="Text Box 42"/>
          <p:cNvSpPr txBox="1">
            <a:spLocks noChangeArrowheads="1"/>
          </p:cNvSpPr>
          <p:nvPr/>
        </p:nvSpPr>
        <p:spPr bwMode="auto">
          <a:xfrm>
            <a:off x="6840538" y="23813"/>
            <a:ext cx="5397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华文隶书" panose="02010800040101010101" pitchFamily="2" charset="-122"/>
                <a:cs typeface="+mn-cs"/>
                <a:hlinkClick r:id="rId14" action="ppaction://hlinksldjump"/>
              </a:rPr>
              <a:t>原理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62891" name="Text Box 43"/>
          <p:cNvSpPr txBox="1">
            <a:spLocks noChangeArrowheads="1"/>
          </p:cNvSpPr>
          <p:nvPr/>
        </p:nvSpPr>
        <p:spPr bwMode="auto">
          <a:xfrm>
            <a:off x="7272338" y="23813"/>
            <a:ext cx="5397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华文隶书" panose="02010800040101010101" pitchFamily="2" charset="-122"/>
                <a:cs typeface="+mn-cs"/>
                <a:hlinkClick r:id="rId15" action="ppaction://hlinksldjump"/>
              </a:rPr>
              <a:t>仪器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62892" name="Text Box 44"/>
          <p:cNvSpPr txBox="1">
            <a:spLocks noChangeArrowheads="1"/>
          </p:cNvSpPr>
          <p:nvPr/>
        </p:nvSpPr>
        <p:spPr bwMode="auto">
          <a:xfrm>
            <a:off x="7777163" y="23813"/>
            <a:ext cx="5397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华文隶书" panose="02010800040101010101" pitchFamily="2" charset="-122"/>
                <a:cs typeface="+mn-cs"/>
                <a:hlinkClick r:id="rId16" action="ppaction://hlinksldjump"/>
              </a:rPr>
              <a:t>步骤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62893" name="Text Box 45"/>
          <p:cNvSpPr txBox="1">
            <a:spLocks noChangeArrowheads="1"/>
          </p:cNvSpPr>
          <p:nvPr/>
        </p:nvSpPr>
        <p:spPr bwMode="auto">
          <a:xfrm>
            <a:off x="8228013" y="23813"/>
            <a:ext cx="89535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华文隶书" panose="02010800040101010101" pitchFamily="2" charset="-122"/>
                <a:cs typeface="+mn-cs"/>
                <a:hlinkClick r:id="rId17" action="ppaction://hlinksldjump"/>
              </a:rPr>
              <a:t>报告要求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华文隶书" panose="02010800040101010101" pitchFamily="2" charset="-122"/>
              <a:cs typeface="+mn-cs"/>
            </a:endParaRPr>
          </a:p>
        </p:txBody>
      </p:sp>
      <p:pic>
        <p:nvPicPr>
          <p:cNvPr id="1043" name="Picture 1" descr="校徽1921之三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0" y="5876925"/>
            <a:ext cx="1050925" cy="1044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2268538" y="6284913"/>
            <a:ext cx="403225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南昌大学物理实验中心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png"/><Relationship Id="rId2" Type="http://schemas.openxmlformats.org/officeDocument/2006/relationships/oleObject" Target="../embeddings/oleObject9.bin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3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21.bin"/><Relationship Id="rId7" Type="http://schemas.openxmlformats.org/officeDocument/2006/relationships/image" Target="../media/image34.wmf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32.emf"/><Relationship Id="rId2" Type="http://schemas.openxmlformats.org/officeDocument/2006/relationships/oleObject" Target="../embeddings/oleObject18.bin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22.bin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26.bin"/><Relationship Id="rId62" Type="http://schemas.openxmlformats.org/officeDocument/2006/relationships/notesSlide" Target="../notesSlides/notesSlide3.xml"/><Relationship Id="rId61" Type="http://schemas.openxmlformats.org/officeDocument/2006/relationships/vmlDrawing" Target="../drawings/vmlDrawing6.vml"/><Relationship Id="rId60" Type="http://schemas.openxmlformats.org/officeDocument/2006/relationships/slideLayout" Target="../slideLayouts/slideLayout1.xml"/><Relationship Id="rId6" Type="http://schemas.openxmlformats.org/officeDocument/2006/relationships/image" Target="../media/image38.wmf"/><Relationship Id="rId59" Type="http://schemas.openxmlformats.org/officeDocument/2006/relationships/image" Target="../media/image64.wmf"/><Relationship Id="rId58" Type="http://schemas.openxmlformats.org/officeDocument/2006/relationships/oleObject" Target="../embeddings/oleObject52.bin"/><Relationship Id="rId57" Type="http://schemas.openxmlformats.org/officeDocument/2006/relationships/image" Target="../media/image63.wmf"/><Relationship Id="rId56" Type="http://schemas.openxmlformats.org/officeDocument/2006/relationships/oleObject" Target="../embeddings/oleObject51.bin"/><Relationship Id="rId55" Type="http://schemas.openxmlformats.org/officeDocument/2006/relationships/image" Target="../media/image62.wmf"/><Relationship Id="rId54" Type="http://schemas.openxmlformats.org/officeDocument/2006/relationships/oleObject" Target="../embeddings/oleObject50.bin"/><Relationship Id="rId53" Type="http://schemas.openxmlformats.org/officeDocument/2006/relationships/image" Target="../media/image61.wmf"/><Relationship Id="rId52" Type="http://schemas.openxmlformats.org/officeDocument/2006/relationships/oleObject" Target="../embeddings/oleObject49.bin"/><Relationship Id="rId51" Type="http://schemas.openxmlformats.org/officeDocument/2006/relationships/image" Target="../media/image60.wmf"/><Relationship Id="rId50" Type="http://schemas.openxmlformats.org/officeDocument/2006/relationships/oleObject" Target="../embeddings/oleObject48.bin"/><Relationship Id="rId5" Type="http://schemas.openxmlformats.org/officeDocument/2006/relationships/oleObject" Target="../embeddings/oleObject25.bin"/><Relationship Id="rId49" Type="http://schemas.openxmlformats.org/officeDocument/2006/relationships/image" Target="../media/image59.wmf"/><Relationship Id="rId48" Type="http://schemas.openxmlformats.org/officeDocument/2006/relationships/oleObject" Target="../embeddings/oleObject47.bin"/><Relationship Id="rId47" Type="http://schemas.openxmlformats.org/officeDocument/2006/relationships/image" Target="../media/image58.wmf"/><Relationship Id="rId46" Type="http://schemas.openxmlformats.org/officeDocument/2006/relationships/oleObject" Target="../embeddings/oleObject46.bin"/><Relationship Id="rId45" Type="http://schemas.openxmlformats.org/officeDocument/2006/relationships/image" Target="../media/image57.wmf"/><Relationship Id="rId44" Type="http://schemas.openxmlformats.org/officeDocument/2006/relationships/oleObject" Target="../embeddings/oleObject45.bin"/><Relationship Id="rId43" Type="http://schemas.openxmlformats.org/officeDocument/2006/relationships/oleObject" Target="../embeddings/oleObject44.bin"/><Relationship Id="rId42" Type="http://schemas.openxmlformats.org/officeDocument/2006/relationships/image" Target="../media/image56.wmf"/><Relationship Id="rId41" Type="http://schemas.openxmlformats.org/officeDocument/2006/relationships/oleObject" Target="../embeddings/oleObject43.bin"/><Relationship Id="rId40" Type="http://schemas.openxmlformats.org/officeDocument/2006/relationships/image" Target="../media/image55.wmf"/><Relationship Id="rId4" Type="http://schemas.openxmlformats.org/officeDocument/2006/relationships/image" Target="../media/image37.wmf"/><Relationship Id="rId39" Type="http://schemas.openxmlformats.org/officeDocument/2006/relationships/oleObject" Target="../embeddings/oleObject42.bin"/><Relationship Id="rId38" Type="http://schemas.openxmlformats.org/officeDocument/2006/relationships/image" Target="../media/image54.wmf"/><Relationship Id="rId37" Type="http://schemas.openxmlformats.org/officeDocument/2006/relationships/oleObject" Target="../embeddings/oleObject41.bin"/><Relationship Id="rId36" Type="http://schemas.openxmlformats.org/officeDocument/2006/relationships/image" Target="../media/image53.wmf"/><Relationship Id="rId35" Type="http://schemas.openxmlformats.org/officeDocument/2006/relationships/oleObject" Target="../embeddings/oleObject40.bin"/><Relationship Id="rId34" Type="http://schemas.openxmlformats.org/officeDocument/2006/relationships/image" Target="../media/image52.wmf"/><Relationship Id="rId33" Type="http://schemas.openxmlformats.org/officeDocument/2006/relationships/oleObject" Target="../embeddings/oleObject39.bin"/><Relationship Id="rId32" Type="http://schemas.openxmlformats.org/officeDocument/2006/relationships/image" Target="../media/image51.wmf"/><Relationship Id="rId31" Type="http://schemas.openxmlformats.org/officeDocument/2006/relationships/oleObject" Target="../embeddings/oleObject38.bin"/><Relationship Id="rId30" Type="http://schemas.openxmlformats.org/officeDocument/2006/relationships/image" Target="../media/image50.wmf"/><Relationship Id="rId3" Type="http://schemas.openxmlformats.org/officeDocument/2006/relationships/oleObject" Target="../embeddings/oleObject24.bin"/><Relationship Id="rId29" Type="http://schemas.openxmlformats.org/officeDocument/2006/relationships/oleObject" Target="../embeddings/oleObject37.bin"/><Relationship Id="rId28" Type="http://schemas.openxmlformats.org/officeDocument/2006/relationships/image" Target="../media/image49.wmf"/><Relationship Id="rId27" Type="http://schemas.openxmlformats.org/officeDocument/2006/relationships/oleObject" Target="../embeddings/oleObject36.bin"/><Relationship Id="rId26" Type="http://schemas.openxmlformats.org/officeDocument/2006/relationships/image" Target="../media/image48.wmf"/><Relationship Id="rId25" Type="http://schemas.openxmlformats.org/officeDocument/2006/relationships/oleObject" Target="../embeddings/oleObject35.bin"/><Relationship Id="rId24" Type="http://schemas.openxmlformats.org/officeDocument/2006/relationships/image" Target="../media/image47.wmf"/><Relationship Id="rId23" Type="http://schemas.openxmlformats.org/officeDocument/2006/relationships/oleObject" Target="../embeddings/oleObject34.bin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45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wmf"/><Relationship Id="rId1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wmf"/><Relationship Id="rId2" Type="http://schemas.openxmlformats.org/officeDocument/2006/relationships/oleObject" Target="../embeddings/oleObject55.bin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wmf"/><Relationship Id="rId1" Type="http://schemas.openxmlformats.org/officeDocument/2006/relationships/oleObject" Target="../embeddings/oleObject5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73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5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jpeg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82.wm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4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校徽1921之三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876925"/>
            <a:ext cx="1050925" cy="1044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Text Box 9"/>
          <p:cNvSpPr txBox="1"/>
          <p:nvPr/>
        </p:nvSpPr>
        <p:spPr>
          <a:xfrm>
            <a:off x="2555875" y="1412875"/>
            <a:ext cx="4679950" cy="7016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华文中宋" panose="02010600040101010101" pitchFamily="2" charset="-122"/>
              </a:rPr>
              <a:t>   </a:t>
            </a:r>
            <a:r>
              <a:rPr lang="zh-CN" altLang="en-US" sz="4000" dirty="0">
                <a:solidFill>
                  <a:schemeClr val="hlink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大学物理实验</a:t>
            </a:r>
            <a:endParaRPr lang="zh-CN" altLang="en-US" sz="4000" dirty="0">
              <a:solidFill>
                <a:schemeClr val="hlink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075" name="Text Box 10"/>
          <p:cNvSpPr txBox="1"/>
          <p:nvPr/>
        </p:nvSpPr>
        <p:spPr>
          <a:xfrm>
            <a:off x="1403350" y="2684463"/>
            <a:ext cx="6408738" cy="7016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000066"/>
                </a:solidFill>
                <a:latin typeface="Arial" panose="020B0604020202020204" pitchFamily="34" charset="0"/>
                <a:ea typeface="方正隶变简体" pitchFamily="65" charset="-122"/>
              </a:rPr>
              <a:t>金属丝杨氏弹性模量的测定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chemeClr val="accent2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3076" name="Text Box 11"/>
          <p:cNvSpPr txBox="1"/>
          <p:nvPr/>
        </p:nvSpPr>
        <p:spPr>
          <a:xfrm>
            <a:off x="2268538" y="6284913"/>
            <a:ext cx="4032250" cy="4572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华文中宋" panose="02010600040101010101" pitchFamily="2" charset="-122"/>
              </a:rPr>
              <a:t>南昌大学物理实验中心</a:t>
            </a:r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pic>
        <p:nvPicPr>
          <p:cNvPr id="3077" name="Picture 4" descr="99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68738"/>
            <a:ext cx="9144000" cy="20081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9"/>
          <p:cNvSpPr/>
          <p:nvPr/>
        </p:nvSpPr>
        <p:spPr>
          <a:xfrm>
            <a:off x="242888" y="941388"/>
            <a:ext cx="46720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、钢丝杨式模量测量方法：</a:t>
            </a:r>
            <a:endParaRPr lang="zh-CN" altLang="en-US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170" name="Text Box 10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实验原理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617483" name="Object 11"/>
          <p:cNvGraphicFramePr/>
          <p:nvPr/>
        </p:nvGraphicFramePr>
        <p:xfrm>
          <a:off x="4914900" y="973138"/>
          <a:ext cx="15700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5240000" imgH="9448800" progId="Equation.DSMT4">
                  <p:embed/>
                </p:oleObj>
              </mc:Choice>
              <mc:Fallback>
                <p:oleObj name="" r:id="rId1" imgW="15240000" imgH="9448800" progId="Equation.DSMT4">
                  <p:embed/>
                  <p:pic>
                    <p:nvPicPr>
                      <p:cNvPr id="0" name="图片 2048" descr="image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14900" y="973138"/>
                        <a:ext cx="1570038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>
          <a:xfrm>
            <a:off x="774700" y="1916113"/>
            <a:ext cx="8280400" cy="3314700"/>
            <a:chOff x="488" y="1114"/>
            <a:chExt cx="5216" cy="2088"/>
          </a:xfrm>
        </p:grpSpPr>
        <p:sp>
          <p:nvSpPr>
            <p:cNvPr id="7173" name="Text Box 7"/>
            <p:cNvSpPr txBox="1"/>
            <p:nvPr/>
          </p:nvSpPr>
          <p:spPr>
            <a:xfrm>
              <a:off x="488" y="2568"/>
              <a:ext cx="5216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i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ΔL: 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是一个微小长度变化量，本实验利用</a:t>
              </a:r>
              <a:r>
                <a:rPr lang="zh-CN" altLang="en-US" b="1" dirty="0">
                  <a:solidFill>
                    <a:srgbClr val="04A7DA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光杠杆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的光学放大作用实现对金属丝微小伸长量</a:t>
              </a:r>
              <a:r>
                <a:rPr lang="zh-CN" altLang="en-US" b="1" i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b="1" i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L</a:t>
              </a:r>
              <a:r>
                <a:rPr lang="en-US" altLang="zh-CN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的间接测量。</a:t>
              </a:r>
              <a:endPara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174" name="Text Box 8"/>
            <p:cNvSpPr txBox="1"/>
            <p:nvPr/>
          </p:nvSpPr>
          <p:spPr>
            <a:xfrm>
              <a:off x="1440" y="1344"/>
              <a:ext cx="38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d 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为钢丝的</a:t>
              </a:r>
              <a:r>
                <a:rPr lang="zh-CN" altLang="en-US" b="1" dirty="0">
                  <a:solidFill>
                    <a:srgbClr val="04A7DA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直径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，可用螺旋测微仪测量</a:t>
              </a:r>
              <a:endParaRPr lang="zh-CN" altLang="en-US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7175" name="Object 12"/>
            <p:cNvGraphicFramePr/>
            <p:nvPr/>
          </p:nvGraphicFramePr>
          <p:xfrm>
            <a:off x="530" y="1114"/>
            <a:ext cx="910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" r:id="rId3" imgW="14020800" imgH="10058400" progId="Equation.DSMT4">
                    <p:embed/>
                  </p:oleObj>
                </mc:Choice>
                <mc:Fallback>
                  <p:oleObj name="" r:id="rId3" imgW="14020800" imgH="10058400" progId="Equation.DSMT4">
                    <p:embed/>
                    <p:pic>
                      <p:nvPicPr>
                        <p:cNvPr id="0" name="图片 2049" descr="image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0" y="1114"/>
                          <a:ext cx="910" cy="6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Rectangle 13"/>
            <p:cNvSpPr/>
            <p:nvPr/>
          </p:nvSpPr>
          <p:spPr>
            <a:xfrm>
              <a:off x="530" y="1768"/>
              <a:ext cx="44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F </a:t>
              </a:r>
              <a:r>
                <a:rPr lang="en-US" altLang="zh-CN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: </a:t>
              </a:r>
              <a:r>
                <a:rPr lang="zh-CN" altLang="en-US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可由实验中钢丝下面悬挂的砝码</a:t>
              </a:r>
              <a:r>
                <a:rPr lang="zh-CN" altLang="en-US" b="1" dirty="0">
                  <a:solidFill>
                    <a:srgbClr val="000066"/>
                  </a:solidFill>
                  <a:latin typeface="Arial" panose="020B0604020202020204" pitchFamily="34" charset="0"/>
                  <a:ea typeface="华文中宋" panose="02010600040101010101" pitchFamily="2" charset="-122"/>
                </a:rPr>
                <a:t>的重力给出</a:t>
              </a:r>
              <a:endParaRPr lang="zh-CN" altLang="en-US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7177" name="Rectangle 14"/>
            <p:cNvSpPr/>
            <p:nvPr/>
          </p:nvSpPr>
          <p:spPr>
            <a:xfrm>
              <a:off x="530" y="2222"/>
              <a:ext cx="15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b="1" i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L</a:t>
              </a:r>
              <a:r>
                <a:rPr lang="zh-CN" altLang="en-US" b="1" i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可由米尺测量</a:t>
              </a:r>
              <a:endPara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617488" name="Rectangle 16"/>
          <p:cNvSpPr/>
          <p:nvPr/>
        </p:nvSpPr>
        <p:spPr>
          <a:xfrm>
            <a:off x="755650" y="5516563"/>
            <a:ext cx="81375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dirty="0">
                <a:solidFill>
                  <a:schemeClr val="hlin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思考</a:t>
            </a:r>
            <a:r>
              <a:rPr lang="en-US" altLang="zh-CN" sz="2800" b="1" dirty="0">
                <a:solidFill>
                  <a:schemeClr val="hlin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:</a:t>
            </a:r>
            <a:r>
              <a:rPr lang="zh-CN" altLang="en-US" sz="2800" b="1" dirty="0">
                <a:solidFill>
                  <a:schemeClr val="hlin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为什么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d </a:t>
            </a:r>
            <a:r>
              <a:rPr lang="zh-CN" altLang="en-US" sz="2800" b="1" i="1" dirty="0">
                <a:solidFill>
                  <a:schemeClr val="hlin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要用 </a:t>
            </a:r>
            <a:r>
              <a:rPr lang="zh-CN" altLang="en-US" sz="2800" b="1" dirty="0">
                <a:solidFill>
                  <a:schemeClr val="hlin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螺旋测微仪量</a:t>
            </a:r>
            <a:r>
              <a:rPr lang="en-US" altLang="zh-CN" sz="2800" b="1" dirty="0">
                <a:solidFill>
                  <a:schemeClr val="hlin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,   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L </a:t>
            </a:r>
            <a:r>
              <a:rPr lang="zh-CN" altLang="en-US" sz="2800" b="1" dirty="0">
                <a:solidFill>
                  <a:schemeClr val="hlin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由米尺测量</a:t>
            </a:r>
            <a:r>
              <a:rPr lang="en-US" altLang="zh-CN" sz="2800" b="1" dirty="0">
                <a:solidFill>
                  <a:schemeClr val="hlin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?</a:t>
            </a:r>
            <a:endParaRPr lang="en-US" altLang="zh-CN" sz="2800" b="1" dirty="0">
              <a:solidFill>
                <a:schemeClr val="hlin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7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7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5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实验原理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432118" y="2087880"/>
            <a:ext cx="2160587" cy="2562225"/>
            <a:chOff x="295" y="1044"/>
            <a:chExt cx="1365" cy="1803"/>
          </a:xfrm>
        </p:grpSpPr>
        <p:pic>
          <p:nvPicPr>
            <p:cNvPr id="8195" name="Picture 8" descr="未命名2"/>
            <p:cNvPicPr>
              <a:picLocks noChangeAspect="1"/>
            </p:cNvPicPr>
            <p:nvPr/>
          </p:nvPicPr>
          <p:blipFill>
            <a:blip r:embed="rId1" cstate="print"/>
            <a:srcRect l="70111" t="13747"/>
            <a:stretch>
              <a:fillRect/>
            </a:stretch>
          </p:blipFill>
          <p:spPr>
            <a:xfrm>
              <a:off x="318" y="1044"/>
              <a:ext cx="1342" cy="163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6" name="Text Box 9"/>
            <p:cNvSpPr txBox="1"/>
            <p:nvPr/>
          </p:nvSpPr>
          <p:spPr>
            <a:xfrm>
              <a:off x="295" y="2568"/>
              <a:ext cx="1134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光杠杆常数</a:t>
              </a:r>
              <a:r>
                <a:rPr lang="zh-CN" altLang="en-US" sz="2000" b="1" i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b</a:t>
              </a:r>
              <a:endParaRPr lang="en-US" altLang="zh-CN" sz="2000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8197" name="Freeform 10"/>
            <p:cNvSpPr/>
            <p:nvPr/>
          </p:nvSpPr>
          <p:spPr>
            <a:xfrm>
              <a:off x="748" y="2115"/>
              <a:ext cx="91" cy="4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" y="408"/>
                </a:cxn>
                <a:cxn ang="0">
                  <a:pos x="91" y="589"/>
                </a:cxn>
              </a:cxnLst>
              <a:rect l="0" t="0" r="0" b="0"/>
              <a:pathLst>
                <a:path w="91" h="589">
                  <a:moveTo>
                    <a:pt x="0" y="0"/>
                  </a:moveTo>
                  <a:lnTo>
                    <a:pt x="45" y="408"/>
                  </a:lnTo>
                  <a:lnTo>
                    <a:pt x="91" y="58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8" name="Rectangle 11"/>
          <p:cNvSpPr/>
          <p:nvPr/>
        </p:nvSpPr>
        <p:spPr>
          <a:xfrm>
            <a:off x="468313" y="874713"/>
            <a:ext cx="374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光杠杆的光学放大原理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17954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8200" name="Object 10"/>
          <p:cNvGraphicFramePr/>
          <p:nvPr/>
        </p:nvGraphicFramePr>
        <p:xfrm>
          <a:off x="2843213" y="1457325"/>
          <a:ext cx="5905500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5514975" imgH="3657600" progId="PBrush">
                  <p:embed/>
                </p:oleObj>
              </mc:Choice>
              <mc:Fallback>
                <p:oleObj name="" r:id="rId2" imgW="5514975" imgH="3657600" progId="PBrush">
                  <p:embed/>
                  <p:pic>
                    <p:nvPicPr>
                      <p:cNvPr id="0" name="图片 3072" descr="image11"/>
                      <p:cNvPicPr/>
                      <p:nvPr/>
                    </p:nvPicPr>
                    <p:blipFill>
                      <a:blip r:embed="rId3"/>
                      <a:srcRect l="3922" t="8177" r="5182" b="11635"/>
                      <a:stretch>
                        <a:fillRect/>
                      </a:stretch>
                    </p:blipFill>
                    <p:spPr>
                      <a:xfrm>
                        <a:off x="2843213" y="1457325"/>
                        <a:ext cx="5905500" cy="463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/>
          <p:nvPr/>
        </p:nvSpPr>
        <p:spPr>
          <a:xfrm>
            <a:off x="468313" y="874713"/>
            <a:ext cx="374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光杠杆的光学放大原理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9218" name="Text Box 5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实验原理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9219" name="Group 62"/>
          <p:cNvGrpSpPr/>
          <p:nvPr/>
        </p:nvGrpSpPr>
        <p:grpSpPr>
          <a:xfrm>
            <a:off x="2051050" y="2708275"/>
            <a:ext cx="6769100" cy="3589338"/>
            <a:chOff x="1111" y="346"/>
            <a:chExt cx="4264" cy="2261"/>
          </a:xfrm>
        </p:grpSpPr>
        <p:sp>
          <p:nvSpPr>
            <p:cNvPr id="9220" name="Text Box 8"/>
            <p:cNvSpPr txBox="1"/>
            <p:nvPr/>
          </p:nvSpPr>
          <p:spPr>
            <a:xfrm>
              <a:off x="3614" y="2318"/>
              <a:ext cx="274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529" name="Rectangle 9"/>
            <p:cNvSpPr>
              <a:spLocks noChangeArrowheads="1"/>
            </p:cNvSpPr>
            <p:nvPr/>
          </p:nvSpPr>
          <p:spPr bwMode="auto">
            <a:xfrm>
              <a:off x="4711" y="1853"/>
              <a:ext cx="630" cy="143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2"/>
                </a:gs>
                <a:gs pos="100000">
                  <a:srgbClr val="4D4D4D"/>
                </a:gs>
              </a:gsLst>
              <a:lin ang="54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222" name="Rectangle 10"/>
            <p:cNvSpPr/>
            <p:nvPr/>
          </p:nvSpPr>
          <p:spPr>
            <a:xfrm>
              <a:off x="5026" y="346"/>
              <a:ext cx="77" cy="2085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rgbClr val="EAEAEA"/>
                </a:gs>
                <a:gs pos="100000">
                  <a:srgbClr val="4D4D4D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9223" name="Rectangle 11" descr="浅色横线"/>
            <p:cNvSpPr/>
            <p:nvPr/>
          </p:nvSpPr>
          <p:spPr>
            <a:xfrm>
              <a:off x="4678" y="1837"/>
              <a:ext cx="49" cy="174"/>
            </a:xfrm>
            <a:prstGeom prst="rect">
              <a:avLst/>
            </a:prstGeom>
            <a:pattFill prst="ltHorz">
              <a:fgClr>
                <a:srgbClr val="EAEAEA"/>
              </a:fgClr>
              <a:bgClr>
                <a:srgbClr val="4D4D4D"/>
              </a:bgClr>
            </a:patt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  <p:sp>
          <p:nvSpPr>
            <p:cNvPr id="619532" name="Rectangle 12"/>
            <p:cNvSpPr>
              <a:spLocks noChangeArrowheads="1"/>
            </p:cNvSpPr>
            <p:nvPr/>
          </p:nvSpPr>
          <p:spPr bwMode="auto">
            <a:xfrm>
              <a:off x="5342" y="1885"/>
              <a:ext cx="33" cy="79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50000">
                  <a:srgbClr val="EAEAEA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rgbClr val="4D4D4D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endParaRPr>
            </a:p>
          </p:txBody>
        </p:sp>
        <p:sp>
          <p:nvSpPr>
            <p:cNvPr id="9225" name="Line 13"/>
            <p:cNvSpPr/>
            <p:nvPr/>
          </p:nvSpPr>
          <p:spPr>
            <a:xfrm>
              <a:off x="2318" y="1789"/>
              <a:ext cx="0" cy="271"/>
            </a:xfrm>
            <a:prstGeom prst="line">
              <a:avLst/>
            </a:prstGeom>
            <a:ln w="571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6" name="Line 14"/>
            <p:cNvSpPr/>
            <p:nvPr/>
          </p:nvSpPr>
          <p:spPr>
            <a:xfrm flipH="1">
              <a:off x="1786" y="2060"/>
              <a:ext cx="532" cy="0"/>
            </a:xfrm>
            <a:prstGeom prst="line">
              <a:avLst/>
            </a:prstGeom>
            <a:ln w="31750" cap="flat" cmpd="sng">
              <a:solidFill>
                <a:srgbClr val="00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27" name="Line 15"/>
            <p:cNvSpPr/>
            <p:nvPr/>
          </p:nvSpPr>
          <p:spPr>
            <a:xfrm flipH="1" flipV="1">
              <a:off x="2235" y="1804"/>
              <a:ext cx="66" cy="256"/>
            </a:xfrm>
            <a:prstGeom prst="line">
              <a:avLst/>
            </a:prstGeom>
            <a:ln w="57150" cap="flat" cmpd="sng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8" name="Freeform 16"/>
            <p:cNvSpPr/>
            <p:nvPr/>
          </p:nvSpPr>
          <p:spPr>
            <a:xfrm>
              <a:off x="1823" y="2063"/>
              <a:ext cx="497" cy="128"/>
            </a:xfrm>
            <a:custGeom>
              <a:avLst/>
              <a:gdLst/>
              <a:ahLst/>
              <a:cxnLst>
                <a:cxn ang="0">
                  <a:pos x="576" y="0"/>
                </a:cxn>
                <a:cxn ang="0">
                  <a:pos x="0" y="119"/>
                </a:cxn>
              </a:cxnLst>
              <a:rect l="0" t="0" r="0" b="0"/>
              <a:pathLst>
                <a:path w="576" h="119">
                  <a:moveTo>
                    <a:pt x="576" y="0"/>
                  </a:moveTo>
                  <a:lnTo>
                    <a:pt x="0" y="119"/>
                  </a:lnTo>
                </a:path>
              </a:pathLst>
            </a:custGeom>
            <a:noFill/>
            <a:ln w="31750" cap="flat" cmpd="sng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7"/>
            <p:cNvSpPr/>
            <p:nvPr/>
          </p:nvSpPr>
          <p:spPr>
            <a:xfrm flipH="1">
              <a:off x="2269" y="1916"/>
              <a:ext cx="2392" cy="0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0" name="Line 18"/>
            <p:cNvSpPr/>
            <p:nvPr/>
          </p:nvSpPr>
          <p:spPr>
            <a:xfrm flipV="1">
              <a:off x="2301" y="437"/>
              <a:ext cx="2758" cy="1463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1" name="Line 19"/>
            <p:cNvSpPr/>
            <p:nvPr/>
          </p:nvSpPr>
          <p:spPr>
            <a:xfrm flipV="1">
              <a:off x="2269" y="1598"/>
              <a:ext cx="1362" cy="31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2" name="Line 20"/>
            <p:cNvSpPr/>
            <p:nvPr/>
          </p:nvSpPr>
          <p:spPr>
            <a:xfrm>
              <a:off x="2318" y="2171"/>
              <a:ext cx="0" cy="334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3" name="Text Box 21"/>
            <p:cNvSpPr txBox="1"/>
            <p:nvPr/>
          </p:nvSpPr>
          <p:spPr>
            <a:xfrm>
              <a:off x="3517" y="2293"/>
              <a:ext cx="28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4" name="Line 22"/>
            <p:cNvSpPr/>
            <p:nvPr/>
          </p:nvSpPr>
          <p:spPr>
            <a:xfrm flipH="1">
              <a:off x="2318" y="2425"/>
              <a:ext cx="1164" cy="0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35" name="Line 23"/>
            <p:cNvSpPr/>
            <p:nvPr/>
          </p:nvSpPr>
          <p:spPr>
            <a:xfrm>
              <a:off x="3797" y="2425"/>
              <a:ext cx="1229" cy="0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36" name="Line 24"/>
            <p:cNvSpPr/>
            <p:nvPr/>
          </p:nvSpPr>
          <p:spPr>
            <a:xfrm>
              <a:off x="1803" y="2234"/>
              <a:ext cx="0" cy="254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37" name="Text Box 25"/>
            <p:cNvSpPr txBox="1"/>
            <p:nvPr/>
          </p:nvSpPr>
          <p:spPr>
            <a:xfrm>
              <a:off x="1960" y="2250"/>
              <a:ext cx="1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8" name="Line 26"/>
            <p:cNvSpPr/>
            <p:nvPr/>
          </p:nvSpPr>
          <p:spPr>
            <a:xfrm>
              <a:off x="2136" y="2425"/>
              <a:ext cx="182" cy="0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39" name="Line 27"/>
            <p:cNvSpPr/>
            <p:nvPr/>
          </p:nvSpPr>
          <p:spPr>
            <a:xfrm flipH="1">
              <a:off x="1803" y="2425"/>
              <a:ext cx="184" cy="0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40" name="Line 28"/>
            <p:cNvSpPr/>
            <p:nvPr/>
          </p:nvSpPr>
          <p:spPr>
            <a:xfrm flipH="1">
              <a:off x="1471" y="2060"/>
              <a:ext cx="249" cy="0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1" name="Line 29"/>
            <p:cNvSpPr/>
            <p:nvPr/>
          </p:nvSpPr>
          <p:spPr>
            <a:xfrm flipH="1">
              <a:off x="1471" y="2193"/>
              <a:ext cx="249" cy="0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242" name="Line 30"/>
            <p:cNvSpPr/>
            <p:nvPr/>
          </p:nvSpPr>
          <p:spPr>
            <a:xfrm>
              <a:off x="1587" y="1869"/>
              <a:ext cx="0" cy="191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43" name="Line 31"/>
            <p:cNvSpPr/>
            <p:nvPr/>
          </p:nvSpPr>
          <p:spPr>
            <a:xfrm flipV="1">
              <a:off x="1587" y="2224"/>
              <a:ext cx="0" cy="144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44" name="Text Box 32"/>
            <p:cNvSpPr txBox="1"/>
            <p:nvPr/>
          </p:nvSpPr>
          <p:spPr>
            <a:xfrm>
              <a:off x="1111" y="1964"/>
              <a:ext cx="602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△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5" name="Text Box 33"/>
            <p:cNvSpPr txBox="1"/>
            <p:nvPr/>
          </p:nvSpPr>
          <p:spPr>
            <a:xfrm>
              <a:off x="2832" y="1487"/>
              <a:ext cx="283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θ</a:t>
              </a:r>
              <a:endPara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6" name="Text Box 34"/>
            <p:cNvSpPr txBox="1"/>
            <p:nvPr/>
          </p:nvSpPr>
          <p:spPr>
            <a:xfrm>
              <a:off x="2812" y="1707"/>
              <a:ext cx="299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θ</a:t>
              </a:r>
              <a:endPara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7" name="Text Box 35"/>
            <p:cNvSpPr txBox="1"/>
            <p:nvPr/>
          </p:nvSpPr>
          <p:spPr>
            <a:xfrm>
              <a:off x="1870" y="1727"/>
              <a:ext cx="26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θ</a:t>
              </a:r>
              <a:endPara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8" name="Line 36"/>
            <p:cNvSpPr/>
            <p:nvPr/>
          </p:nvSpPr>
          <p:spPr>
            <a:xfrm>
              <a:off x="4362" y="1916"/>
              <a:ext cx="930" cy="0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49" name="Line 37"/>
            <p:cNvSpPr/>
            <p:nvPr/>
          </p:nvSpPr>
          <p:spPr>
            <a:xfrm>
              <a:off x="5226" y="1312"/>
              <a:ext cx="0" cy="604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0" name="Line 38"/>
            <p:cNvSpPr/>
            <p:nvPr/>
          </p:nvSpPr>
          <p:spPr>
            <a:xfrm flipV="1">
              <a:off x="5226" y="453"/>
              <a:ext cx="0" cy="637"/>
            </a:xfrm>
            <a:prstGeom prst="line">
              <a:avLst/>
            </a:prstGeom>
            <a:ln w="9525" cap="flat" cmpd="sng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51" name="Line 39"/>
            <p:cNvSpPr/>
            <p:nvPr/>
          </p:nvSpPr>
          <p:spPr>
            <a:xfrm>
              <a:off x="5026" y="453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9252" name="Object 40"/>
            <p:cNvGraphicFramePr/>
            <p:nvPr/>
          </p:nvGraphicFramePr>
          <p:xfrm>
            <a:off x="5187" y="1108"/>
            <a:ext cx="10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" r:id="rId1" imgW="2133600" imgH="4267200" progId="Equation.DSMT4">
                    <p:embed/>
                  </p:oleObj>
                </mc:Choice>
                <mc:Fallback>
                  <p:oleObj name="" r:id="rId1" imgW="2133600" imgH="4267200" progId="Equation.DSMT4">
                    <p:embed/>
                    <p:pic>
                      <p:nvPicPr>
                        <p:cNvPr id="0" name="图片 4096" descr="image1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7" y="1108"/>
                          <a:ext cx="102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9562" name="Object 42"/>
          <p:cNvGraphicFramePr/>
          <p:nvPr/>
        </p:nvGraphicFramePr>
        <p:xfrm>
          <a:off x="684213" y="1711325"/>
          <a:ext cx="1476375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17373600" imgH="19507200" progId="Equation.DSMT4">
                  <p:embed/>
                </p:oleObj>
              </mc:Choice>
              <mc:Fallback>
                <p:oleObj name="" r:id="rId3" imgW="17373600" imgH="19507200" progId="Equation.DSMT4">
                  <p:embed/>
                  <p:pic>
                    <p:nvPicPr>
                      <p:cNvPr id="0" name="图片 4097" descr="image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1711325"/>
                        <a:ext cx="1476375" cy="186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70" name="Object 50"/>
          <p:cNvGraphicFramePr/>
          <p:nvPr/>
        </p:nvGraphicFramePr>
        <p:xfrm>
          <a:off x="2268538" y="1927225"/>
          <a:ext cx="7921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3411200" imgH="4876800" progId="Equation.DSMT4">
                  <p:embed/>
                </p:oleObj>
              </mc:Choice>
              <mc:Fallback>
                <p:oleObj name="" r:id="rId5" imgW="13411200" imgH="4876800" progId="Equation.DSMT4">
                  <p:embed/>
                  <p:pic>
                    <p:nvPicPr>
                      <p:cNvPr id="0" name="图片 4098" descr="image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8538" y="1927225"/>
                        <a:ext cx="792162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74" name="AutoShape 54"/>
          <p:cNvSpPr/>
          <p:nvPr/>
        </p:nvSpPr>
        <p:spPr>
          <a:xfrm>
            <a:off x="2195513" y="2432050"/>
            <a:ext cx="1008062" cy="71438"/>
          </a:xfrm>
          <a:prstGeom prst="rightArrow">
            <a:avLst>
              <a:gd name="adj1" fmla="val 50000"/>
              <a:gd name="adj2" fmla="val 352513"/>
            </a:avLst>
          </a:prstGeom>
          <a:solidFill>
            <a:srgbClr val="FF99FF"/>
          </a:solidFill>
          <a:ln w="9525" cap="flat" cmpd="sng">
            <a:solidFill>
              <a:srgbClr val="FF99FF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13499999">
              <a:srgbClr val="995C99"/>
            </a:prstShdw>
          </a:effectLst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619579" name="Object 59"/>
          <p:cNvGraphicFramePr/>
          <p:nvPr/>
        </p:nvGraphicFramePr>
        <p:xfrm>
          <a:off x="3203575" y="1639888"/>
          <a:ext cx="1185863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12192000" imgH="19507200" progId="Equation.DSMT4">
                  <p:embed/>
                </p:oleObj>
              </mc:Choice>
              <mc:Fallback>
                <p:oleObj name="" r:id="rId7" imgW="12192000" imgH="19507200" progId="Equation.DSMT4">
                  <p:embed/>
                  <p:pic>
                    <p:nvPicPr>
                      <p:cNvPr id="0" name="图片 4099" descr="image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3575" y="1639888"/>
                        <a:ext cx="1185863" cy="186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80" name="AutoShape 60"/>
          <p:cNvSpPr/>
          <p:nvPr/>
        </p:nvSpPr>
        <p:spPr>
          <a:xfrm flipV="1">
            <a:off x="4427538" y="2432050"/>
            <a:ext cx="1008062" cy="73025"/>
          </a:xfrm>
          <a:prstGeom prst="rightArrow">
            <a:avLst>
              <a:gd name="adj1" fmla="val 50000"/>
              <a:gd name="adj2" fmla="val 344852"/>
            </a:avLst>
          </a:prstGeom>
          <a:solidFill>
            <a:srgbClr val="FF99FF"/>
          </a:solidFill>
          <a:ln w="9525">
            <a:noFill/>
          </a:ln>
          <a:effectLst>
            <a:prstShdw prst="shdw17" dist="17961" dir="13499999">
              <a:srgbClr val="995C99"/>
            </a:prstShdw>
          </a:effectLst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619581" name="Object 61"/>
          <p:cNvGraphicFramePr/>
          <p:nvPr/>
        </p:nvGraphicFramePr>
        <p:xfrm>
          <a:off x="5507038" y="1927225"/>
          <a:ext cx="15097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14630400" imgH="9448800" progId="Equation.DSMT4">
                  <p:embed/>
                </p:oleObj>
              </mc:Choice>
              <mc:Fallback>
                <p:oleObj name="" r:id="rId9" imgW="14630400" imgH="9448800" progId="Equation.DSMT4">
                  <p:embed/>
                  <p:pic>
                    <p:nvPicPr>
                      <p:cNvPr id="0" name="图片 4100" descr="image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07038" y="1927225"/>
                        <a:ext cx="1509712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83" name="Object 63"/>
          <p:cNvGraphicFramePr/>
          <p:nvPr/>
        </p:nvGraphicFramePr>
        <p:xfrm>
          <a:off x="7453630" y="1064895"/>
          <a:ext cx="1532890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1" imgW="825500" imgH="584200" progId="Equation.DSMT4">
                  <p:embed/>
                </p:oleObj>
              </mc:Choice>
              <mc:Fallback>
                <p:oleObj name="" r:id="rId11" imgW="825500" imgH="584200" progId="Equation.DSMT4">
                  <p:embed/>
                  <p:pic>
                    <p:nvPicPr>
                      <p:cNvPr id="0" name="图片 4101" descr="image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53630" y="1064895"/>
                        <a:ext cx="1532890" cy="117729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84" name="Object 64"/>
          <p:cNvGraphicFramePr/>
          <p:nvPr/>
        </p:nvGraphicFramePr>
        <p:xfrm>
          <a:off x="6189663" y="4005263"/>
          <a:ext cx="17891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3" imgW="17373600" imgH="9448800" progId="Equation.DSMT4">
                  <p:embed/>
                </p:oleObj>
              </mc:Choice>
              <mc:Fallback>
                <p:oleObj name="" r:id="rId13" imgW="17373600" imgH="9448800" progId="Equation.DSMT4">
                  <p:embed/>
                  <p:pic>
                    <p:nvPicPr>
                      <p:cNvPr id="0" name="图片 4102" descr="image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89663" y="4005263"/>
                        <a:ext cx="1789112" cy="974725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1"/>
          <p:cNvGrpSpPr/>
          <p:nvPr/>
        </p:nvGrpSpPr>
        <p:grpSpPr>
          <a:xfrm>
            <a:off x="468313" y="3500438"/>
            <a:ext cx="5086350" cy="1195387"/>
            <a:chOff x="295" y="2205"/>
            <a:chExt cx="3204" cy="753"/>
          </a:xfrm>
        </p:grpSpPr>
        <p:sp>
          <p:nvSpPr>
            <p:cNvPr id="9262" name="Text Box 67"/>
            <p:cNvSpPr txBox="1"/>
            <p:nvPr/>
          </p:nvSpPr>
          <p:spPr>
            <a:xfrm>
              <a:off x="1775" y="2468"/>
              <a:ext cx="17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Symbol" panose="05050102010706020507" pitchFamily="18" charset="2"/>
                </a:rPr>
                <a:t> </a:t>
              </a:r>
              <a:r>
                <a:rPr lang="zh-CN" altLang="en-US" b="1" i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叫光杠杆放大率</a:t>
              </a:r>
              <a:endParaRPr lang="zh-CN" altLang="en-US" b="1" i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9263" name="Group 70"/>
            <p:cNvGrpSpPr/>
            <p:nvPr/>
          </p:nvGrpSpPr>
          <p:grpSpPr>
            <a:xfrm>
              <a:off x="295" y="2205"/>
              <a:ext cx="3204" cy="753"/>
              <a:chOff x="295" y="2205"/>
              <a:chExt cx="3204" cy="753"/>
            </a:xfrm>
          </p:grpSpPr>
          <p:graphicFrame>
            <p:nvGraphicFramePr>
              <p:cNvPr id="9264" name="Object 65"/>
              <p:cNvGraphicFramePr/>
              <p:nvPr/>
            </p:nvGraphicFramePr>
            <p:xfrm>
              <a:off x="382" y="2286"/>
              <a:ext cx="1270" cy="5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" name="" r:id="rId15" imgW="21336000" imgH="9448800" progId="Equation.DSMT4">
                      <p:embed/>
                    </p:oleObj>
                  </mc:Choice>
                  <mc:Fallback>
                    <p:oleObj name="" r:id="rId15" imgW="21336000" imgH="9448800" progId="Equation.DSMT4">
                      <p:embed/>
                      <p:pic>
                        <p:nvPicPr>
                          <p:cNvPr id="0" name="图片 4103" descr="image1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82" y="2286"/>
                            <a:ext cx="1270" cy="5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5" name="Rectangle 69"/>
              <p:cNvSpPr/>
              <p:nvPr/>
            </p:nvSpPr>
            <p:spPr>
              <a:xfrm>
                <a:off x="295" y="2205"/>
                <a:ext cx="3204" cy="753"/>
              </a:xfrm>
              <a:prstGeom prst="rect">
                <a:avLst/>
              </a:prstGeom>
              <a:noFill/>
              <a:ln w="9525" cap="flat" cmpd="sng">
                <a:solidFill>
                  <a:srgbClr val="99FF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9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9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9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9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1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1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74" grpId="0" animBg="1"/>
      <p:bldP spid="6195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940175" y="2157413"/>
            <a:ext cx="122238" cy="3276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128" name="Rectangle 4"/>
          <p:cNvSpPr>
            <a:spLocks noChangeArrowheads="1"/>
          </p:cNvSpPr>
          <p:nvPr/>
        </p:nvSpPr>
        <p:spPr bwMode="auto">
          <a:xfrm>
            <a:off x="468313" y="874713"/>
            <a:ext cx="37401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光杠杆的光学放大原理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5129" name="Text Box 5"/>
          <p:cNvSpPr txBox="1">
            <a:spLocks noChangeArrowheads="1"/>
          </p:cNvSpPr>
          <p:nvPr/>
        </p:nvSpPr>
        <p:spPr bwMode="auto"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>
                <a:solidFill>
                  <a:srgbClr val="FF0000"/>
                </a:solidFill>
              </a:rPr>
              <a:t>实验原理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6024563" y="5838825"/>
            <a:ext cx="434975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7766050" y="5100638"/>
            <a:ext cx="1000125" cy="227012"/>
          </a:xfrm>
          <a:prstGeom prst="rect">
            <a:avLst/>
          </a:prstGeom>
          <a:gradFill rotWithShape="1">
            <a:gsLst>
              <a:gs pos="0">
                <a:srgbClr val="4D4D4D"/>
              </a:gs>
              <a:gs pos="50000">
                <a:schemeClr val="bg2"/>
              </a:gs>
              <a:gs pos="100000">
                <a:srgbClr val="4D4D4D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8266113" y="2708275"/>
            <a:ext cx="122237" cy="3309938"/>
          </a:xfrm>
          <a:prstGeom prst="rect">
            <a:avLst/>
          </a:prstGeom>
          <a:gradFill rotWithShape="1">
            <a:gsLst>
              <a:gs pos="0">
                <a:srgbClr val="4D4D4D"/>
              </a:gs>
              <a:gs pos="50000">
                <a:srgbClr val="EAEAEA"/>
              </a:gs>
              <a:gs pos="100000">
                <a:srgbClr val="4D4D4D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5133" name="Rectangle 11" descr="浅色横线"/>
          <p:cNvSpPr>
            <a:spLocks noChangeArrowheads="1"/>
          </p:cNvSpPr>
          <p:nvPr/>
        </p:nvSpPr>
        <p:spPr bwMode="auto">
          <a:xfrm>
            <a:off x="7713663" y="5075238"/>
            <a:ext cx="77787" cy="276225"/>
          </a:xfrm>
          <a:prstGeom prst="rect">
            <a:avLst/>
          </a:prstGeom>
          <a:blipFill dpi="0" rotWithShape="0">
            <a:blip r:embed="rId1" cstate="print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8767763" y="5151438"/>
            <a:ext cx="52387" cy="12541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rgbClr val="EAEAEA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4D4D4D"/>
            </a:solidFill>
            <a:miter lim="800000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135" name="Line 13"/>
          <p:cNvSpPr>
            <a:spLocks noChangeShapeType="1"/>
          </p:cNvSpPr>
          <p:nvPr/>
        </p:nvSpPr>
        <p:spPr bwMode="auto">
          <a:xfrm>
            <a:off x="3967163" y="4999038"/>
            <a:ext cx="0" cy="430212"/>
          </a:xfrm>
          <a:prstGeom prst="line">
            <a:avLst/>
          </a:prstGeom>
          <a:noFill/>
          <a:ln w="57150">
            <a:solidFill>
              <a:srgbClr val="0033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4"/>
          <p:cNvSpPr>
            <a:spLocks noChangeShapeType="1"/>
          </p:cNvSpPr>
          <p:nvPr/>
        </p:nvSpPr>
        <p:spPr bwMode="auto">
          <a:xfrm flipH="1">
            <a:off x="3122613" y="5429250"/>
            <a:ext cx="844550" cy="0"/>
          </a:xfrm>
          <a:prstGeom prst="line">
            <a:avLst/>
          </a:prstGeom>
          <a:noFill/>
          <a:ln w="31750">
            <a:solidFill>
              <a:srgbClr val="0033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15"/>
          <p:cNvSpPr>
            <a:spLocks noChangeShapeType="1"/>
          </p:cNvSpPr>
          <p:nvPr/>
        </p:nvSpPr>
        <p:spPr bwMode="auto">
          <a:xfrm flipH="1" flipV="1">
            <a:off x="3835400" y="5022850"/>
            <a:ext cx="104775" cy="406400"/>
          </a:xfrm>
          <a:prstGeom prst="line">
            <a:avLst/>
          </a:prstGeom>
          <a:noFill/>
          <a:ln w="57150">
            <a:solidFill>
              <a:srgbClr val="4D4D4D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" name="Freeform 16"/>
          <p:cNvSpPr/>
          <p:nvPr/>
        </p:nvSpPr>
        <p:spPr bwMode="auto">
          <a:xfrm>
            <a:off x="3181350" y="5434013"/>
            <a:ext cx="788988" cy="203200"/>
          </a:xfrm>
          <a:custGeom>
            <a:avLst/>
            <a:gdLst>
              <a:gd name="T0" fmla="*/ 2147483647 w 576"/>
              <a:gd name="T1" fmla="*/ 0 h 119"/>
              <a:gd name="T2" fmla="*/ 0 w 576"/>
              <a:gd name="T3" fmla="*/ 2147483647 h 119"/>
              <a:gd name="T4" fmla="*/ 0 60000 65536"/>
              <a:gd name="T5" fmla="*/ 0 60000 65536"/>
              <a:gd name="T6" fmla="*/ 0 w 576"/>
              <a:gd name="T7" fmla="*/ 0 h 119"/>
              <a:gd name="T8" fmla="*/ 576 w 576"/>
              <a:gd name="T9" fmla="*/ 119 h 1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76" h="119">
                <a:moveTo>
                  <a:pt x="576" y="0"/>
                </a:moveTo>
                <a:lnTo>
                  <a:pt x="0" y="119"/>
                </a:lnTo>
              </a:path>
            </a:pathLst>
          </a:custGeom>
          <a:noFill/>
          <a:ln w="31750">
            <a:solidFill>
              <a:srgbClr val="4D4D4D"/>
            </a:solidFill>
            <a:prstDash val="sysDot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9" name="Line 17"/>
          <p:cNvSpPr>
            <a:spLocks noChangeShapeType="1"/>
          </p:cNvSpPr>
          <p:nvPr/>
        </p:nvSpPr>
        <p:spPr bwMode="auto">
          <a:xfrm flipH="1">
            <a:off x="3889375" y="5200650"/>
            <a:ext cx="3797300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0" name="Line 18"/>
          <p:cNvSpPr>
            <a:spLocks noChangeShapeType="1"/>
          </p:cNvSpPr>
          <p:nvPr/>
        </p:nvSpPr>
        <p:spPr bwMode="auto">
          <a:xfrm flipV="1">
            <a:off x="3940175" y="3827463"/>
            <a:ext cx="4398963" cy="1347787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1" name="Line 19"/>
          <p:cNvSpPr>
            <a:spLocks noChangeShapeType="1"/>
          </p:cNvSpPr>
          <p:nvPr/>
        </p:nvSpPr>
        <p:spPr bwMode="auto">
          <a:xfrm flipV="1">
            <a:off x="3889375" y="4838700"/>
            <a:ext cx="2166938" cy="361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2" name="Line 20"/>
          <p:cNvSpPr>
            <a:spLocks noChangeShapeType="1"/>
          </p:cNvSpPr>
          <p:nvPr/>
        </p:nvSpPr>
        <p:spPr bwMode="auto">
          <a:xfrm>
            <a:off x="3967163" y="5605463"/>
            <a:ext cx="0" cy="530225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3" name="Text Box 21"/>
          <p:cNvSpPr txBox="1">
            <a:spLocks noChangeArrowheads="1"/>
          </p:cNvSpPr>
          <p:nvPr/>
        </p:nvSpPr>
        <p:spPr bwMode="auto">
          <a:xfrm>
            <a:off x="5870575" y="5799138"/>
            <a:ext cx="4492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4" name="Line 22"/>
          <p:cNvSpPr>
            <a:spLocks noChangeShapeType="1"/>
          </p:cNvSpPr>
          <p:nvPr/>
        </p:nvSpPr>
        <p:spPr bwMode="auto">
          <a:xfrm flipH="1">
            <a:off x="3967163" y="6008688"/>
            <a:ext cx="1847850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5" name="Line 23"/>
          <p:cNvSpPr>
            <a:spLocks noChangeShapeType="1"/>
          </p:cNvSpPr>
          <p:nvPr/>
        </p:nvSpPr>
        <p:spPr bwMode="auto">
          <a:xfrm>
            <a:off x="6315075" y="6008688"/>
            <a:ext cx="1951038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6" name="Line 24"/>
          <p:cNvSpPr>
            <a:spLocks noChangeShapeType="1"/>
          </p:cNvSpPr>
          <p:nvPr/>
        </p:nvSpPr>
        <p:spPr bwMode="auto">
          <a:xfrm>
            <a:off x="3149600" y="5705475"/>
            <a:ext cx="0" cy="403225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7" name="Text Box 25"/>
          <p:cNvSpPr txBox="1">
            <a:spLocks noChangeArrowheads="1"/>
          </p:cNvSpPr>
          <p:nvPr/>
        </p:nvSpPr>
        <p:spPr bwMode="auto">
          <a:xfrm>
            <a:off x="3398838" y="5730875"/>
            <a:ext cx="23653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48" name="Line 26"/>
          <p:cNvSpPr>
            <a:spLocks noChangeShapeType="1"/>
          </p:cNvSpPr>
          <p:nvPr/>
        </p:nvSpPr>
        <p:spPr bwMode="auto">
          <a:xfrm>
            <a:off x="3678238" y="6008688"/>
            <a:ext cx="288925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27"/>
          <p:cNvSpPr>
            <a:spLocks noChangeShapeType="1"/>
          </p:cNvSpPr>
          <p:nvPr/>
        </p:nvSpPr>
        <p:spPr bwMode="auto">
          <a:xfrm flipH="1">
            <a:off x="3149600" y="6008688"/>
            <a:ext cx="292100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28"/>
          <p:cNvSpPr>
            <a:spLocks noChangeShapeType="1"/>
          </p:cNvSpPr>
          <p:nvPr/>
        </p:nvSpPr>
        <p:spPr bwMode="auto">
          <a:xfrm flipH="1">
            <a:off x="2622550" y="5429250"/>
            <a:ext cx="395288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29"/>
          <p:cNvSpPr>
            <a:spLocks noChangeShapeType="1"/>
          </p:cNvSpPr>
          <p:nvPr/>
        </p:nvSpPr>
        <p:spPr bwMode="auto">
          <a:xfrm flipH="1">
            <a:off x="2622550" y="5640388"/>
            <a:ext cx="395288" cy="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2" name="Line 30"/>
          <p:cNvSpPr>
            <a:spLocks noChangeShapeType="1"/>
          </p:cNvSpPr>
          <p:nvPr/>
        </p:nvSpPr>
        <p:spPr bwMode="auto">
          <a:xfrm>
            <a:off x="2806700" y="5126038"/>
            <a:ext cx="0" cy="303212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3" name="Line 31"/>
          <p:cNvSpPr>
            <a:spLocks noChangeShapeType="1"/>
          </p:cNvSpPr>
          <p:nvPr/>
        </p:nvSpPr>
        <p:spPr bwMode="auto">
          <a:xfrm flipV="1">
            <a:off x="2806700" y="5689600"/>
            <a:ext cx="0" cy="22860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2"/>
          <p:cNvSpPr txBox="1">
            <a:spLocks noChangeArrowheads="1"/>
          </p:cNvSpPr>
          <p:nvPr/>
        </p:nvSpPr>
        <p:spPr bwMode="auto">
          <a:xfrm>
            <a:off x="2051050" y="5276850"/>
            <a:ext cx="955675" cy="455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5" name="Text Box 33"/>
          <p:cNvSpPr txBox="1">
            <a:spLocks noChangeArrowheads="1"/>
          </p:cNvSpPr>
          <p:nvPr/>
        </p:nvSpPr>
        <p:spPr bwMode="auto">
          <a:xfrm>
            <a:off x="5297488" y="4597400"/>
            <a:ext cx="449262" cy="458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endParaRPr lang="en-US" altLang="zh-CN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6" name="Text Box 34"/>
          <p:cNvSpPr txBox="1">
            <a:spLocks noChangeArrowheads="1"/>
          </p:cNvSpPr>
          <p:nvPr/>
        </p:nvSpPr>
        <p:spPr bwMode="auto">
          <a:xfrm>
            <a:off x="5160963" y="4846638"/>
            <a:ext cx="474662" cy="458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endParaRPr lang="en-US" altLang="zh-CN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3255963" y="4900613"/>
            <a:ext cx="422275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θ</a:t>
            </a:r>
            <a:endParaRPr lang="en-US" altLang="zh-CN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58" name="Line 37"/>
          <p:cNvSpPr>
            <a:spLocks noChangeShapeType="1"/>
          </p:cNvSpPr>
          <p:nvPr/>
        </p:nvSpPr>
        <p:spPr bwMode="auto">
          <a:xfrm>
            <a:off x="4254500" y="4241800"/>
            <a:ext cx="0" cy="958850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9" name="Line 38"/>
          <p:cNvSpPr>
            <a:spLocks noChangeShapeType="1"/>
          </p:cNvSpPr>
          <p:nvPr/>
        </p:nvSpPr>
        <p:spPr bwMode="auto">
          <a:xfrm flipV="1">
            <a:off x="4286250" y="2546350"/>
            <a:ext cx="9525" cy="1343025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60" name="Line 39"/>
          <p:cNvSpPr>
            <a:spLocks noChangeShapeType="1"/>
          </p:cNvSpPr>
          <p:nvPr/>
        </p:nvSpPr>
        <p:spPr bwMode="auto">
          <a:xfrm>
            <a:off x="4044950" y="2546350"/>
            <a:ext cx="554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2" name="Object 40"/>
          <p:cNvGraphicFramePr>
            <a:graphicFrameLocks noChangeAspect="1"/>
          </p:cNvGraphicFramePr>
          <p:nvPr/>
        </p:nvGraphicFramePr>
        <p:xfrm>
          <a:off x="4179888" y="3917950"/>
          <a:ext cx="1619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89535" imgH="188595" progId="Equation.DSMT4">
                  <p:embed/>
                </p:oleObj>
              </mc:Choice>
              <mc:Fallback>
                <p:oleObj name="Equation" r:id="rId2" imgW="89535" imgH="188595" progId="Equation.DSMT4">
                  <p:embed/>
                  <p:pic>
                    <p:nvPicPr>
                      <p:cNvPr id="0" name="Object 4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79888" y="3917950"/>
                        <a:ext cx="161925" cy="323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79" name="Object 59"/>
          <p:cNvGraphicFramePr>
            <a:graphicFrameLocks noChangeAspect="1"/>
          </p:cNvGraphicFramePr>
          <p:nvPr/>
        </p:nvGraphicFramePr>
        <p:xfrm>
          <a:off x="439738" y="1501775"/>
          <a:ext cx="121602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12496800" imgH="19507200" progId="Equation.DSMT4">
                  <p:embed/>
                </p:oleObj>
              </mc:Choice>
              <mc:Fallback>
                <p:oleObj name="Equation" r:id="rId4" imgW="12496800" imgH="19507200" progId="Equation.DSMT4">
                  <p:embed/>
                  <p:pic>
                    <p:nvPicPr>
                      <p:cNvPr id="0" name="Object 5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738" y="1501775"/>
                        <a:ext cx="1216025" cy="186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81" name="Object 61"/>
          <p:cNvGraphicFramePr>
            <a:graphicFrameLocks noChangeAspect="1"/>
          </p:cNvGraphicFramePr>
          <p:nvPr/>
        </p:nvGraphicFramePr>
        <p:xfrm>
          <a:off x="2157413" y="1865313"/>
          <a:ext cx="15097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6" imgW="14630400" imgH="9448800" progId="Equation.DSMT4">
                  <p:embed/>
                </p:oleObj>
              </mc:Choice>
              <mc:Fallback>
                <p:oleObj name="Equation" r:id="rId6" imgW="14630400" imgH="9448800" progId="Equation.DSMT4">
                  <p:embed/>
                  <p:pic>
                    <p:nvPicPr>
                      <p:cNvPr id="0" name="Object 6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57413" y="1865313"/>
                        <a:ext cx="1509712" cy="1069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84" name="Object 64"/>
          <p:cNvGraphicFramePr>
            <a:graphicFrameLocks noChangeAspect="1"/>
          </p:cNvGraphicFramePr>
          <p:nvPr/>
        </p:nvGraphicFramePr>
        <p:xfrm>
          <a:off x="40005" y="4999355"/>
          <a:ext cx="2016760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8" imgW="787400" imgH="393700" progId="Equation.DSMT4">
                  <p:embed/>
                </p:oleObj>
              </mc:Choice>
              <mc:Fallback>
                <p:oleObj name="Equation" r:id="rId8" imgW="787400" imgH="393700" progId="Equation.DSMT4">
                  <p:embed/>
                  <p:pic>
                    <p:nvPicPr>
                      <p:cNvPr id="0" name="Object 64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005" y="4999355"/>
                        <a:ext cx="2016760" cy="100838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 w="9525">
                        <a:noFill/>
                      </a:ln>
                      <a:effectLst>
                        <a:prstShdw prst="shdw17" dist="17961" dir="2699999">
                          <a:srgbClr val="997A7A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8308975" y="3051175"/>
            <a:ext cx="60325" cy="23050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162" name="Line 18"/>
          <p:cNvSpPr>
            <a:spLocks noChangeShapeType="1"/>
          </p:cNvSpPr>
          <p:nvPr/>
        </p:nvSpPr>
        <p:spPr bwMode="auto">
          <a:xfrm>
            <a:off x="4044950" y="2555875"/>
            <a:ext cx="4221163" cy="1247775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63" name="Line 17"/>
          <p:cNvSpPr>
            <a:spLocks noChangeShapeType="1"/>
          </p:cNvSpPr>
          <p:nvPr/>
        </p:nvSpPr>
        <p:spPr bwMode="auto">
          <a:xfrm flipH="1">
            <a:off x="4046538" y="3835400"/>
            <a:ext cx="4233862" cy="7938"/>
          </a:xfrm>
          <a:prstGeom prst="line">
            <a:avLst/>
          </a:prstGeom>
          <a:noFill/>
          <a:ln w="9525">
            <a:solidFill>
              <a:srgbClr val="4D4D4D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64" name="Text Box 33"/>
          <p:cNvSpPr txBox="1">
            <a:spLocks noChangeArrowheads="1"/>
          </p:cNvSpPr>
          <p:nvPr/>
        </p:nvSpPr>
        <p:spPr bwMode="auto">
          <a:xfrm>
            <a:off x="7105650" y="3479800"/>
            <a:ext cx="6080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2θ</a:t>
            </a:r>
            <a:endParaRPr lang="en-US" altLang="zh-CN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65" name="Text Box 33"/>
          <p:cNvSpPr txBox="1">
            <a:spLocks noChangeArrowheads="1"/>
          </p:cNvSpPr>
          <p:nvPr/>
        </p:nvSpPr>
        <p:spPr bwMode="auto">
          <a:xfrm>
            <a:off x="7026275" y="3762375"/>
            <a:ext cx="7667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2θ</a:t>
            </a:r>
            <a:endParaRPr lang="en-US" altLang="zh-CN" b="1" i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7" name="直接连接符 46"/>
          <p:cNvCxnSpPr>
            <a:stCxn id="51" idx="0"/>
          </p:cNvCxnSpPr>
          <p:nvPr/>
        </p:nvCxnSpPr>
        <p:spPr>
          <a:xfrm rot="5400000" flipH="1" flipV="1">
            <a:off x="4031456" y="2126457"/>
            <a:ext cx="3175" cy="61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922713" y="2432050"/>
            <a:ext cx="123825" cy="1588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938588" y="2708275"/>
            <a:ext cx="123825" cy="1588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922713" y="3359150"/>
            <a:ext cx="123825" cy="1588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22713" y="3095625"/>
            <a:ext cx="123825" cy="1588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1" name="Rectangle 33"/>
          <p:cNvSpPr>
            <a:spLocks noChangeArrowheads="1"/>
          </p:cNvSpPr>
          <p:nvPr/>
        </p:nvSpPr>
        <p:spPr bwMode="auto">
          <a:xfrm>
            <a:off x="3627438" y="3095625"/>
            <a:ext cx="29527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2000" b="1">
                <a:solidFill>
                  <a:schemeClr val="accent2"/>
                </a:solidFill>
                <a:latin typeface="华文中宋" panose="02010600040101010101" pitchFamily="2" charset="-122"/>
              </a:rPr>
              <a:t>标尺</a:t>
            </a:r>
            <a:endParaRPr lang="zh-CN" altLang="en-US" sz="2000" b="1">
              <a:solidFill>
                <a:schemeClr val="accent2"/>
              </a:solidFill>
              <a:latin typeface="华文中宋" panose="02010600040101010101" pitchFamily="2" charset="-122"/>
            </a:endParaRPr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8423275" y="3362325"/>
            <a:ext cx="396875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华文中宋" panose="02010600040101010101" pitchFamily="2" charset="-122"/>
              </a:rPr>
              <a:t>反射镜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  <a:latin typeface="华文中宋" panose="02010600040101010101" pitchFamily="2" charset="-122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922713" y="3665538"/>
            <a:ext cx="123825" cy="1587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922713" y="3921125"/>
            <a:ext cx="123825" cy="1588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922713" y="4222750"/>
            <a:ext cx="123825" cy="1588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3951288" y="4379913"/>
            <a:ext cx="123825" cy="1587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922713" y="2933700"/>
            <a:ext cx="123825" cy="1588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3922713" y="3094038"/>
            <a:ext cx="123825" cy="1587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922713" y="3479800"/>
            <a:ext cx="123825" cy="1588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921125" y="4221163"/>
            <a:ext cx="123825" cy="1587"/>
          </a:xfrm>
          <a:prstGeom prst="line">
            <a:avLst/>
          </a:prstGeom>
          <a:ln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63"/>
          <p:cNvGraphicFramePr/>
          <p:nvPr/>
        </p:nvGraphicFramePr>
        <p:xfrm>
          <a:off x="273050" y="3420110"/>
          <a:ext cx="1884045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0" imgW="825500" imgH="584200" progId="Equation.DSMT4">
                  <p:embed/>
                </p:oleObj>
              </mc:Choice>
              <mc:Fallback>
                <p:oleObj name="" r:id="rId10" imgW="825500" imgH="584200" progId="Equation.DSMT4">
                  <p:embed/>
                  <p:pic>
                    <p:nvPicPr>
                      <p:cNvPr id="0" name="图片 4101" descr="image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3050" y="3420110"/>
                        <a:ext cx="1884045" cy="117729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2"/>
          <p:cNvSpPr txBox="1"/>
          <p:nvPr/>
        </p:nvSpPr>
        <p:spPr>
          <a:xfrm>
            <a:off x="395288" y="981075"/>
            <a:ext cx="29527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尺读望远镜组：</a:t>
            </a:r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645" name="Text Box 5"/>
          <p:cNvSpPr txBox="1"/>
          <p:nvPr/>
        </p:nvSpPr>
        <p:spPr>
          <a:xfrm>
            <a:off x="755650" y="1581150"/>
            <a:ext cx="3455988" cy="2530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测量时，望远镜水平地对准光杠杆镜架上的平面反射镜，经光杠杆平面镜反射的标尺虚象又成实象于分划板上，从两条视距线上可读出标尺像上的读数。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267" name="Text Box 6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实验原理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2" name="Group 41"/>
          <p:cNvGrpSpPr/>
          <p:nvPr/>
        </p:nvGrpSpPr>
        <p:grpSpPr>
          <a:xfrm>
            <a:off x="4921250" y="1681163"/>
            <a:ext cx="3332163" cy="3721100"/>
            <a:chOff x="3511" y="1439"/>
            <a:chExt cx="2099" cy="2344"/>
          </a:xfrm>
        </p:grpSpPr>
        <p:sp>
          <p:nvSpPr>
            <p:cNvPr id="11269" name="Rectangle 3"/>
            <p:cNvSpPr/>
            <p:nvPr/>
          </p:nvSpPr>
          <p:spPr>
            <a:xfrm>
              <a:off x="4694" y="1439"/>
              <a:ext cx="9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望远镜物镜</a:t>
              </a:r>
              <a:endParaRPr lang="zh-CN" altLang="en-US" sz="20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11270" name="Group 32"/>
            <p:cNvGrpSpPr/>
            <p:nvPr/>
          </p:nvGrpSpPr>
          <p:grpSpPr>
            <a:xfrm>
              <a:off x="3804" y="1689"/>
              <a:ext cx="1365" cy="2094"/>
              <a:chOff x="3804" y="1689"/>
              <a:chExt cx="1365" cy="2094"/>
            </a:xfrm>
          </p:grpSpPr>
          <p:sp>
            <p:nvSpPr>
              <p:cNvPr id="11271" name="Rectangle 18"/>
              <p:cNvSpPr/>
              <p:nvPr/>
            </p:nvSpPr>
            <p:spPr>
              <a:xfrm flipV="1">
                <a:off x="4267" y="3066"/>
                <a:ext cx="427" cy="6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EAEAEA"/>
                  </a:gs>
                  <a:gs pos="100000">
                    <a:srgbClr val="333333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1272" name="AutoShape 29"/>
              <p:cNvSpPr/>
              <p:nvPr/>
            </p:nvSpPr>
            <p:spPr>
              <a:xfrm rot="5400000">
                <a:off x="3920" y="2161"/>
                <a:ext cx="113" cy="156"/>
              </a:xfrm>
              <a:prstGeom prst="can">
                <a:avLst>
                  <a:gd name="adj" fmla="val 34505"/>
                </a:avLst>
              </a:prstGeom>
              <a:solidFill>
                <a:srgbClr val="5F5F5F"/>
              </a:solidFill>
              <a:ln w="9525">
                <a:noFill/>
              </a:ln>
              <a:effectLst>
                <a:prstShdw prst="shdw17" dist="17961" dir="2699999">
                  <a:srgbClr val="393939"/>
                </a:prstShdw>
              </a:effectLst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1273" name="Rectangle 21"/>
              <p:cNvSpPr/>
              <p:nvPr/>
            </p:nvSpPr>
            <p:spPr>
              <a:xfrm>
                <a:off x="4694" y="1797"/>
                <a:ext cx="73" cy="160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rgbClr val="5F5F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1274" name="Rectangle 20" descr="浅色横线"/>
              <p:cNvSpPr/>
              <p:nvPr/>
            </p:nvSpPr>
            <p:spPr>
              <a:xfrm>
                <a:off x="4621" y="1797"/>
                <a:ext cx="73" cy="1606"/>
              </a:xfrm>
              <a:prstGeom prst="rect">
                <a:avLst/>
              </a:prstGeom>
              <a:pattFill prst="ltHorz">
                <a:fgClr>
                  <a:srgbClr val="333333"/>
                </a:fgClr>
                <a:bgClr>
                  <a:schemeClr val="bg1"/>
                </a:bgClr>
              </a:pattFill>
              <a:ln w="9525" cap="flat" cmpd="sng">
                <a:solidFill>
                  <a:srgbClr val="5F5F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  <p:grpSp>
            <p:nvGrpSpPr>
              <p:cNvPr id="11275" name="Group 10"/>
              <p:cNvGrpSpPr/>
              <p:nvPr/>
            </p:nvGrpSpPr>
            <p:grpSpPr>
              <a:xfrm>
                <a:off x="3804" y="3515"/>
                <a:ext cx="1365" cy="268"/>
                <a:chOff x="3804" y="3274"/>
                <a:chExt cx="1365" cy="509"/>
              </a:xfrm>
            </p:grpSpPr>
            <p:sp>
              <p:nvSpPr>
                <p:cNvPr id="11276" name="Oval 9"/>
                <p:cNvSpPr/>
                <p:nvPr/>
              </p:nvSpPr>
              <p:spPr>
                <a:xfrm>
                  <a:off x="3813" y="3476"/>
                  <a:ext cx="1356" cy="307"/>
                </a:xfrm>
                <a:prstGeom prst="ellipse">
                  <a:avLst/>
                </a:prstGeom>
                <a:solidFill>
                  <a:srgbClr val="5F5F5F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11277" name="Arc 8"/>
                <p:cNvSpPr/>
                <p:nvPr/>
              </p:nvSpPr>
              <p:spPr>
                <a:xfrm>
                  <a:off x="3804" y="3274"/>
                  <a:ext cx="1365" cy="383"/>
                </a:xfrm>
                <a:custGeom>
                  <a:avLst/>
                  <a:gdLst/>
                  <a:ahLst/>
                  <a:cxnLst>
                    <a:cxn ang="0">
                      <a:pos x="-1" y="19802"/>
                    </a:cxn>
                    <a:cxn ang="0">
                      <a:pos x="21525" y="0"/>
                    </a:cxn>
                    <a:cxn ang="0">
                      <a:pos x="43125" y="21600"/>
                    </a:cxn>
                    <a:cxn ang="0">
                      <a:pos x="-1" y="19802"/>
                    </a:cxn>
                    <a:cxn ang="0">
                      <a:pos x="21525" y="0"/>
                    </a:cxn>
                    <a:cxn ang="0">
                      <a:pos x="43125" y="21600"/>
                    </a:cxn>
                    <a:cxn ang="0">
                      <a:pos x="21525" y="21600"/>
                    </a:cxn>
                  </a:cxnLst>
                  <a:rect l="0" t="0" r="0" b="0"/>
                  <a:pathLst>
                    <a:path w="43125" h="21600" fill="none">
                      <a:moveTo>
                        <a:pt x="-1" y="19802"/>
                      </a:moveTo>
                      <a:cubicBezTo>
                        <a:pt x="934" y="8609"/>
                        <a:pt x="10292" y="-1"/>
                        <a:pt x="21525" y="0"/>
                      </a:cubicBezTo>
                      <a:cubicBezTo>
                        <a:pt x="33454" y="0"/>
                        <a:pt x="43125" y="9670"/>
                        <a:pt x="43125" y="21600"/>
                      </a:cubicBezTo>
                    </a:path>
                    <a:path w="43125" h="21600" stroke="0">
                      <a:moveTo>
                        <a:pt x="-1" y="19802"/>
                      </a:moveTo>
                      <a:cubicBezTo>
                        <a:pt x="934" y="8609"/>
                        <a:pt x="10292" y="-1"/>
                        <a:pt x="21525" y="0"/>
                      </a:cubicBezTo>
                      <a:cubicBezTo>
                        <a:pt x="33454" y="0"/>
                        <a:pt x="43125" y="9670"/>
                        <a:pt x="43125" y="21600"/>
                      </a:cubicBezTo>
                      <a:lnTo>
                        <a:pt x="21525" y="216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5F5F5F"/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78" name="Oval 12"/>
              <p:cNvSpPr/>
              <p:nvPr/>
            </p:nvSpPr>
            <p:spPr>
              <a:xfrm>
                <a:off x="4404" y="3542"/>
                <a:ext cx="181" cy="58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5F5F5F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624651" name="Rectangle 11"/>
              <p:cNvSpPr>
                <a:spLocks noChangeArrowheads="1"/>
              </p:cNvSpPr>
              <p:nvPr/>
            </p:nvSpPr>
            <p:spPr bwMode="auto">
              <a:xfrm>
                <a:off x="4440" y="1689"/>
                <a:ext cx="91" cy="1888"/>
              </a:xfrm>
              <a:prstGeom prst="rect">
                <a:avLst/>
              </a:prstGeom>
              <a:gradFill rotWithShape="1">
                <a:gsLst>
                  <a:gs pos="0">
                    <a:srgbClr val="5F5F5F"/>
                  </a:gs>
                  <a:gs pos="50000">
                    <a:schemeClr val="bg1"/>
                  </a:gs>
                  <a:gs pos="100000">
                    <a:srgbClr val="5F5F5F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华文中宋" panose="02010600040101010101" pitchFamily="2" charset="-122"/>
                  <a:cs typeface="+mn-cs"/>
                </a:endParaRPr>
              </a:p>
            </p:txBody>
          </p:sp>
          <p:sp>
            <p:nvSpPr>
              <p:cNvPr id="11280" name="AutoShape 19" descr="窄横线"/>
              <p:cNvSpPr/>
              <p:nvPr/>
            </p:nvSpPr>
            <p:spPr>
              <a:xfrm rot="5400000">
                <a:off x="4151" y="3047"/>
                <a:ext cx="154" cy="77"/>
              </a:xfrm>
              <a:prstGeom prst="can">
                <a:avLst>
                  <a:gd name="adj" fmla="val 25000"/>
                </a:avLst>
              </a:prstGeom>
              <a:pattFill prst="narHorz">
                <a:fgClr>
                  <a:srgbClr val="5F5F5F"/>
                </a:fgClr>
                <a:bgClr>
                  <a:schemeClr val="bg1"/>
                </a:bgClr>
              </a:pattFill>
              <a:ln w="9525">
                <a:noFill/>
              </a:ln>
              <a:effectLst>
                <a:prstShdw prst="shdw17" dist="17961" dir="2699999">
                  <a:srgbClr val="393939"/>
                </a:prstShdw>
              </a:effectLst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1281" name="Line 22"/>
              <p:cNvSpPr/>
              <p:nvPr/>
            </p:nvSpPr>
            <p:spPr>
              <a:xfrm>
                <a:off x="4621" y="3004"/>
                <a:ext cx="141" cy="0"/>
              </a:xfrm>
              <a:prstGeom prst="line">
                <a:avLst/>
              </a:prstGeom>
              <a:ln w="9525" cap="flat" cmpd="sng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2" name="Line 23"/>
              <p:cNvSpPr/>
              <p:nvPr/>
            </p:nvSpPr>
            <p:spPr>
              <a:xfrm>
                <a:off x="4621" y="2568"/>
                <a:ext cx="141" cy="0"/>
              </a:xfrm>
              <a:prstGeom prst="line">
                <a:avLst/>
              </a:prstGeom>
              <a:ln w="9525" cap="flat" cmpd="sng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3" name="Line 24"/>
              <p:cNvSpPr/>
              <p:nvPr/>
            </p:nvSpPr>
            <p:spPr>
              <a:xfrm>
                <a:off x="4638" y="2096"/>
                <a:ext cx="141" cy="0"/>
              </a:xfrm>
              <a:prstGeom prst="line">
                <a:avLst/>
              </a:prstGeom>
              <a:ln w="9525" cap="flat" cmpd="sng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4" name="Freeform 25"/>
              <p:cNvSpPr/>
              <p:nvPr/>
            </p:nvSpPr>
            <p:spPr>
              <a:xfrm>
                <a:off x="4621" y="2779"/>
                <a:ext cx="106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06" y="0"/>
                  </a:cxn>
                </a:cxnLst>
                <a:rect l="0" t="0" r="0" b="0"/>
                <a:pathLst>
                  <a:path w="106" h="7">
                    <a:moveTo>
                      <a:pt x="0" y="7"/>
                    </a:moveTo>
                    <a:lnTo>
                      <a:pt x="106" y="0"/>
                    </a:lnTo>
                  </a:path>
                </a:pathLst>
              </a:custGeom>
              <a:noFill/>
              <a:ln w="9525" cap="flat" cmpd="sng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Line 27"/>
              <p:cNvSpPr/>
              <p:nvPr/>
            </p:nvSpPr>
            <p:spPr>
              <a:xfrm>
                <a:off x="4638" y="3226"/>
                <a:ext cx="95" cy="0"/>
              </a:xfrm>
              <a:prstGeom prst="line">
                <a:avLst/>
              </a:prstGeom>
              <a:ln w="9525" cap="flat" cmpd="sng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86" name="AutoShape 30"/>
              <p:cNvSpPr/>
              <p:nvPr/>
            </p:nvSpPr>
            <p:spPr>
              <a:xfrm rot="5400000">
                <a:off x="4402" y="1728"/>
                <a:ext cx="258" cy="1024"/>
              </a:xfrm>
              <a:prstGeom prst="can">
                <a:avLst>
                  <a:gd name="adj" fmla="val 32667"/>
                </a:avLst>
              </a:prstGeom>
              <a:gradFill rotWithShape="1">
                <a:gsLst>
                  <a:gs pos="0">
                    <a:srgbClr val="333333"/>
                  </a:gs>
                  <a:gs pos="50000">
                    <a:srgbClr val="EAEAEA"/>
                  </a:gs>
                  <a:gs pos="100000">
                    <a:srgbClr val="333333"/>
                  </a:gs>
                </a:gsLst>
                <a:lin ang="0" scaled="1"/>
                <a:tileRect/>
              </a:gradFill>
              <a:ln w="9525" cap="flat" cmpd="sng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1287" name="AutoShape 15"/>
              <p:cNvSpPr/>
              <p:nvPr/>
            </p:nvSpPr>
            <p:spPr>
              <a:xfrm rot="5400000">
                <a:off x="4803" y="2151"/>
                <a:ext cx="335" cy="164"/>
              </a:xfrm>
              <a:prstGeom prst="can">
                <a:avLst>
                  <a:gd name="adj" fmla="val 25000"/>
                </a:avLst>
              </a:prstGeom>
              <a:solidFill>
                <a:srgbClr val="5F5F5F"/>
              </a:solidFill>
              <a:ln w="9525">
                <a:noFill/>
              </a:ln>
              <a:effectLst>
                <a:prstShdw prst="shdw17" dist="17961" dir="2699999">
                  <a:srgbClr val="393939"/>
                </a:prstShdw>
              </a:effectLst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1288" name="Oval 16"/>
              <p:cNvSpPr/>
              <p:nvPr/>
            </p:nvSpPr>
            <p:spPr>
              <a:xfrm>
                <a:off x="4258" y="2160"/>
                <a:ext cx="164" cy="136"/>
              </a:xfrm>
              <a:prstGeom prst="ellipse">
                <a:avLst/>
              </a:prstGeom>
              <a:solidFill>
                <a:schemeClr val="bg2"/>
              </a:solidFill>
              <a:ln w="9525" cap="flat" cmpd="sng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2699999">
                  <a:srgbClr val="393939"/>
                </a:prstShdw>
              </a:effectLst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11289" name="Rectangle 33"/>
            <p:cNvSpPr/>
            <p:nvPr/>
          </p:nvSpPr>
          <p:spPr>
            <a:xfrm>
              <a:off x="4762" y="2693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标尺</a:t>
              </a:r>
              <a:endParaRPr lang="zh-CN" altLang="en-US" sz="20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1290" name="Rectangle 34"/>
            <p:cNvSpPr/>
            <p:nvPr/>
          </p:nvSpPr>
          <p:spPr>
            <a:xfrm>
              <a:off x="4839" y="3327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底座</a:t>
              </a:r>
              <a:endParaRPr lang="zh-CN" altLang="en-US" sz="20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1291" name="Rectangle 35"/>
            <p:cNvSpPr/>
            <p:nvPr/>
          </p:nvSpPr>
          <p:spPr>
            <a:xfrm>
              <a:off x="3511" y="2568"/>
              <a:ext cx="7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调焦守轮</a:t>
              </a:r>
              <a:endParaRPr lang="zh-CN" altLang="en-US" sz="20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1292" name="Rectangle 36"/>
            <p:cNvSpPr/>
            <p:nvPr/>
          </p:nvSpPr>
          <p:spPr>
            <a:xfrm>
              <a:off x="3705" y="1547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目镜</a:t>
              </a:r>
              <a:endParaRPr lang="zh-CN" altLang="en-US" sz="20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1293" name="Line 37"/>
            <p:cNvSpPr/>
            <p:nvPr/>
          </p:nvSpPr>
          <p:spPr>
            <a:xfrm flipV="1">
              <a:off x="4967" y="1706"/>
              <a:ext cx="226" cy="4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4" name="Line 39"/>
            <p:cNvSpPr/>
            <p:nvPr/>
          </p:nvSpPr>
          <p:spPr>
            <a:xfrm flipH="1" flipV="1">
              <a:off x="3903" y="1797"/>
              <a:ext cx="20" cy="3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95" name="Line 40"/>
            <p:cNvSpPr/>
            <p:nvPr/>
          </p:nvSpPr>
          <p:spPr>
            <a:xfrm flipV="1">
              <a:off x="4019" y="2296"/>
              <a:ext cx="252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2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实验仪器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2290" name="Text Box 3"/>
          <p:cNvSpPr txBox="1"/>
          <p:nvPr/>
        </p:nvSpPr>
        <p:spPr>
          <a:xfrm>
            <a:off x="971550" y="1268413"/>
            <a:ext cx="3708400" cy="40640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lnSpc>
                <a:spcPct val="15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杨氏模量测定仪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5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螺旋测微计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5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游标卡尺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5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米尺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5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砝码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eaLnBrk="0" hangingPunct="0">
              <a:lnSpc>
                <a:spcPct val="15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待测金属丝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2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实验步骤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3314" name="Text Box 4"/>
          <p:cNvSpPr txBox="1"/>
          <p:nvPr/>
        </p:nvSpPr>
        <p:spPr>
          <a:xfrm>
            <a:off x="684213" y="1022350"/>
            <a:ext cx="4248150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、调节仪器：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15" name="Text Box 5"/>
          <p:cNvSpPr txBox="1"/>
          <p:nvPr/>
        </p:nvSpPr>
        <p:spPr>
          <a:xfrm>
            <a:off x="3203575" y="1022350"/>
            <a:ext cx="4608513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调节光杠杆和望远镜：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16" name="Text Box 6"/>
          <p:cNvSpPr txBox="1"/>
          <p:nvPr/>
        </p:nvSpPr>
        <p:spPr>
          <a:xfrm>
            <a:off x="352425" y="1724025"/>
            <a:ext cx="7848600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（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）调整望远镜水平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光杠杆平面镜竖直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17" name="Text Box 7"/>
          <p:cNvSpPr txBox="1"/>
          <p:nvPr/>
        </p:nvSpPr>
        <p:spPr>
          <a:xfrm>
            <a:off x="684213" y="2349500"/>
            <a:ext cx="7343775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）调整望远镜与光杠杆平面镜高度相同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18" name="Text Box 8"/>
          <p:cNvSpPr txBox="1"/>
          <p:nvPr/>
        </p:nvSpPr>
        <p:spPr>
          <a:xfrm>
            <a:off x="684213" y="2997200"/>
            <a:ext cx="8459787" cy="1692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）沿望远镜外侧边沿上方使凹口、瞄准星、平面镜在同一直线上，左、右移动望远镜在镜子里找到竖直尺的像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若找不到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可微调镜子的角度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直到找到为止。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319" name="Text Box 9"/>
          <p:cNvSpPr txBox="1"/>
          <p:nvPr/>
        </p:nvSpPr>
        <p:spPr>
          <a:xfrm>
            <a:off x="684213" y="4941888"/>
            <a:ext cx="7848600" cy="1158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）旋动望远镜目镜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使十字叉丝清晰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再旋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动聚焦手轮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直到看清竖直尺的像。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2"/>
          <p:cNvSpPr txBox="1"/>
          <p:nvPr/>
        </p:nvSpPr>
        <p:spPr>
          <a:xfrm>
            <a:off x="436563" y="1444625"/>
            <a:ext cx="8482012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逐次加一个砝码，在望远镜中读对应标尺的位置，共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次；然后将所加砝码逐次去掉，并读取相应读数。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338" name="Text Box 3"/>
          <p:cNvSpPr txBox="1"/>
          <p:nvPr/>
        </p:nvSpPr>
        <p:spPr>
          <a:xfrm>
            <a:off x="230188" y="742950"/>
            <a:ext cx="5111750" cy="701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、记录金属丝伸长变化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339" name="Text Box 6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实验步骤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4340" name="Object 8"/>
          <p:cNvGraphicFramePr/>
          <p:nvPr/>
        </p:nvGraphicFramePr>
        <p:xfrm>
          <a:off x="3846513" y="3049588"/>
          <a:ext cx="4667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3657600" imgH="5181600" progId="">
                  <p:embed/>
                </p:oleObj>
              </mc:Choice>
              <mc:Fallback>
                <p:oleObj name="" r:id="rId1" imgW="3657600" imgH="5181600" progId="">
                  <p:embed/>
                  <p:pic>
                    <p:nvPicPr>
                      <p:cNvPr id="0" name="图片 6144" descr="image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6513" y="3049588"/>
                        <a:ext cx="466725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/>
          <p:nvPr/>
        </p:nvGraphicFramePr>
        <p:xfrm>
          <a:off x="4540250" y="3036888"/>
          <a:ext cx="466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3657600" imgH="5486400" progId="">
                  <p:embed/>
                </p:oleObj>
              </mc:Choice>
              <mc:Fallback>
                <p:oleObj name="" r:id="rId3" imgW="3657600" imgH="5486400" progId="">
                  <p:embed/>
                  <p:pic>
                    <p:nvPicPr>
                      <p:cNvPr id="0" name="图片 6145" descr="image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0250" y="3036888"/>
                        <a:ext cx="4667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/>
          <p:nvPr/>
        </p:nvGraphicFramePr>
        <p:xfrm>
          <a:off x="5338763" y="3049588"/>
          <a:ext cx="4667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5" imgW="3657600" imgH="5181600" progId="">
                  <p:embed/>
                </p:oleObj>
              </mc:Choice>
              <mc:Fallback>
                <p:oleObj name="" r:id="rId5" imgW="3657600" imgH="5181600" progId="">
                  <p:embed/>
                  <p:pic>
                    <p:nvPicPr>
                      <p:cNvPr id="0" name="图片 6146" descr="image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8763" y="3049588"/>
                        <a:ext cx="466725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1"/>
          <p:cNvGraphicFramePr/>
          <p:nvPr/>
        </p:nvGraphicFramePr>
        <p:xfrm>
          <a:off x="6034088" y="3036888"/>
          <a:ext cx="466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7" imgW="3657600" imgH="5486400" progId="">
                  <p:embed/>
                </p:oleObj>
              </mc:Choice>
              <mc:Fallback>
                <p:oleObj name="" r:id="rId7" imgW="3657600" imgH="5486400" progId="">
                  <p:embed/>
                  <p:pic>
                    <p:nvPicPr>
                      <p:cNvPr id="0" name="图片 6147" descr="image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4088" y="3036888"/>
                        <a:ext cx="4667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2"/>
          <p:cNvGraphicFramePr/>
          <p:nvPr/>
        </p:nvGraphicFramePr>
        <p:xfrm>
          <a:off x="6815138" y="3036888"/>
          <a:ext cx="466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9" imgW="3657600" imgH="5486400" progId="">
                  <p:embed/>
                </p:oleObj>
              </mc:Choice>
              <mc:Fallback>
                <p:oleObj name="" r:id="rId9" imgW="3657600" imgH="5486400" progId="">
                  <p:embed/>
                  <p:pic>
                    <p:nvPicPr>
                      <p:cNvPr id="0" name="图片 6148" descr="image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15138" y="3036888"/>
                        <a:ext cx="4667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3"/>
          <p:cNvGraphicFramePr/>
          <p:nvPr/>
        </p:nvGraphicFramePr>
        <p:xfrm>
          <a:off x="2354263" y="3036888"/>
          <a:ext cx="466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11" imgW="3657600" imgH="5486400" progId="">
                  <p:embed/>
                </p:oleObj>
              </mc:Choice>
              <mc:Fallback>
                <p:oleObj name="" r:id="rId11" imgW="3657600" imgH="5486400" progId="">
                  <p:embed/>
                  <p:pic>
                    <p:nvPicPr>
                      <p:cNvPr id="0" name="图片 6149" descr="image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54263" y="3036888"/>
                        <a:ext cx="4667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4"/>
          <p:cNvGraphicFramePr/>
          <p:nvPr/>
        </p:nvGraphicFramePr>
        <p:xfrm>
          <a:off x="2422525" y="3519488"/>
          <a:ext cx="3889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" r:id="rId13" imgW="3048000" imgH="5486400" progId="">
                  <p:embed/>
                </p:oleObj>
              </mc:Choice>
              <mc:Fallback>
                <p:oleObj name="" r:id="rId13" imgW="3048000" imgH="5486400" progId="">
                  <p:embed/>
                  <p:pic>
                    <p:nvPicPr>
                      <p:cNvPr id="0" name="图片 6150" descr="image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22525" y="3519488"/>
                        <a:ext cx="388938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5"/>
          <p:cNvGraphicFramePr/>
          <p:nvPr/>
        </p:nvGraphicFramePr>
        <p:xfrm>
          <a:off x="3116263" y="3533775"/>
          <a:ext cx="388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" r:id="rId15" imgW="3048000" imgH="5181600" progId="">
                  <p:embed/>
                </p:oleObj>
              </mc:Choice>
              <mc:Fallback>
                <p:oleObj name="" r:id="rId15" imgW="3048000" imgH="5181600" progId="">
                  <p:embed/>
                  <p:pic>
                    <p:nvPicPr>
                      <p:cNvPr id="0" name="图片 6151" descr="image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16263" y="3533775"/>
                        <a:ext cx="38893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6"/>
          <p:cNvGraphicFramePr/>
          <p:nvPr/>
        </p:nvGraphicFramePr>
        <p:xfrm>
          <a:off x="3825875" y="3533775"/>
          <a:ext cx="42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" r:id="rId17" imgW="3352800" imgH="5181600" progId="">
                  <p:embed/>
                </p:oleObj>
              </mc:Choice>
              <mc:Fallback>
                <p:oleObj name="" r:id="rId17" imgW="3352800" imgH="5181600" progId="">
                  <p:embed/>
                  <p:pic>
                    <p:nvPicPr>
                      <p:cNvPr id="0" name="图片 6152" descr="image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25875" y="3533775"/>
                        <a:ext cx="4286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7"/>
          <p:cNvGraphicFramePr/>
          <p:nvPr/>
        </p:nvGraphicFramePr>
        <p:xfrm>
          <a:off x="4591050" y="3519488"/>
          <a:ext cx="4286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" r:id="rId19" imgW="3352800" imgH="5486400" progId="">
                  <p:embed/>
                </p:oleObj>
              </mc:Choice>
              <mc:Fallback>
                <p:oleObj name="" r:id="rId19" imgW="3352800" imgH="5486400" progId="">
                  <p:embed/>
                  <p:pic>
                    <p:nvPicPr>
                      <p:cNvPr id="0" name="图片 6153" descr="image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91050" y="3519488"/>
                        <a:ext cx="4286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8"/>
          <p:cNvGraphicFramePr/>
          <p:nvPr/>
        </p:nvGraphicFramePr>
        <p:xfrm>
          <a:off x="5338763" y="3533775"/>
          <a:ext cx="3889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21" imgW="3048000" imgH="5181600" progId="">
                  <p:embed/>
                </p:oleObj>
              </mc:Choice>
              <mc:Fallback>
                <p:oleObj name="" r:id="rId21" imgW="3048000" imgH="5181600" progId="">
                  <p:embed/>
                  <p:pic>
                    <p:nvPicPr>
                      <p:cNvPr id="0" name="图片 6154" descr="image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38763" y="3533775"/>
                        <a:ext cx="38893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9"/>
          <p:cNvGraphicFramePr/>
          <p:nvPr/>
        </p:nvGraphicFramePr>
        <p:xfrm>
          <a:off x="6102350" y="3521075"/>
          <a:ext cx="3889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" r:id="rId23" imgW="3048000" imgH="5486400" progId="">
                  <p:embed/>
                </p:oleObj>
              </mc:Choice>
              <mc:Fallback>
                <p:oleObj name="" r:id="rId23" imgW="3048000" imgH="5486400" progId="">
                  <p:embed/>
                  <p:pic>
                    <p:nvPicPr>
                      <p:cNvPr id="0" name="图片 6155" descr="image3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02350" y="3521075"/>
                        <a:ext cx="388938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20"/>
          <p:cNvGraphicFramePr/>
          <p:nvPr/>
        </p:nvGraphicFramePr>
        <p:xfrm>
          <a:off x="6853238" y="3521075"/>
          <a:ext cx="3889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" r:id="rId25" imgW="3048000" imgH="5486400" progId="">
                  <p:embed/>
                </p:oleObj>
              </mc:Choice>
              <mc:Fallback>
                <p:oleObj name="" r:id="rId25" imgW="3048000" imgH="5486400" progId="">
                  <p:embed/>
                  <p:pic>
                    <p:nvPicPr>
                      <p:cNvPr id="0" name="图片 6156" descr="image3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53238" y="3521075"/>
                        <a:ext cx="388937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21"/>
          <p:cNvGraphicFramePr/>
          <p:nvPr/>
        </p:nvGraphicFramePr>
        <p:xfrm>
          <a:off x="2543175" y="2776538"/>
          <a:ext cx="17463" cy="2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27" imgW="3352800" imgH="5486400" progId="">
                  <p:embed/>
                </p:oleObj>
              </mc:Choice>
              <mc:Fallback>
                <p:oleObj name="公式" r:id="rId27" imgW="3352800" imgH="5486400" progId="">
                  <p:embed/>
                  <p:pic>
                    <p:nvPicPr>
                      <p:cNvPr id="0" name="图片 6157" descr="image3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543175" y="2776538"/>
                        <a:ext cx="17463" cy="20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22"/>
          <p:cNvGraphicFramePr/>
          <p:nvPr/>
        </p:nvGraphicFramePr>
        <p:xfrm>
          <a:off x="3116263" y="253365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" r:id="rId29" imgW="3048000" imgH="5181600" progId="">
                  <p:embed/>
                </p:oleObj>
              </mc:Choice>
              <mc:Fallback>
                <p:oleObj name="" r:id="rId29" imgW="3048000" imgH="5181600" progId="">
                  <p:embed/>
                  <p:pic>
                    <p:nvPicPr>
                      <p:cNvPr id="0" name="图片 6158" descr="image3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116263" y="2533650"/>
                        <a:ext cx="3905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23"/>
          <p:cNvGraphicFramePr/>
          <p:nvPr/>
        </p:nvGraphicFramePr>
        <p:xfrm>
          <a:off x="3897313" y="2557463"/>
          <a:ext cx="42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" r:id="rId31" imgW="3352800" imgH="5181600" progId="">
                  <p:embed/>
                </p:oleObj>
              </mc:Choice>
              <mc:Fallback>
                <p:oleObj name="" r:id="rId31" imgW="3352800" imgH="5181600" progId="">
                  <p:embed/>
                  <p:pic>
                    <p:nvPicPr>
                      <p:cNvPr id="0" name="图片 6159" descr="image4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897313" y="2557463"/>
                        <a:ext cx="4286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4"/>
          <p:cNvGraphicFramePr/>
          <p:nvPr/>
        </p:nvGraphicFramePr>
        <p:xfrm>
          <a:off x="4591050" y="2544763"/>
          <a:ext cx="4302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" r:id="rId33" imgW="3352800" imgH="5486400" progId="">
                  <p:embed/>
                </p:oleObj>
              </mc:Choice>
              <mc:Fallback>
                <p:oleObj name="" r:id="rId33" imgW="3352800" imgH="5486400" progId="">
                  <p:embed/>
                  <p:pic>
                    <p:nvPicPr>
                      <p:cNvPr id="0" name="图片 6160" descr="image4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591050" y="2544763"/>
                        <a:ext cx="430213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5"/>
          <p:cNvGraphicFramePr/>
          <p:nvPr/>
        </p:nvGraphicFramePr>
        <p:xfrm>
          <a:off x="5373688" y="253365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" r:id="rId35" imgW="3048000" imgH="5181600" progId="">
                  <p:embed/>
                </p:oleObj>
              </mc:Choice>
              <mc:Fallback>
                <p:oleObj name="" r:id="rId35" imgW="3048000" imgH="5181600" progId="">
                  <p:embed/>
                  <p:pic>
                    <p:nvPicPr>
                      <p:cNvPr id="0" name="图片 6161" descr="image4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73688" y="2533650"/>
                        <a:ext cx="3905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6"/>
          <p:cNvGraphicFramePr/>
          <p:nvPr/>
        </p:nvGraphicFramePr>
        <p:xfrm>
          <a:off x="6067425" y="2544763"/>
          <a:ext cx="390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" r:id="rId37" imgW="3048000" imgH="5486400" progId="">
                  <p:embed/>
                </p:oleObj>
              </mc:Choice>
              <mc:Fallback>
                <p:oleObj name="" r:id="rId37" imgW="3048000" imgH="5486400" progId="">
                  <p:embed/>
                  <p:pic>
                    <p:nvPicPr>
                      <p:cNvPr id="0" name="图片 6162" descr="image4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067425" y="2544763"/>
                        <a:ext cx="3905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7"/>
          <p:cNvGraphicFramePr/>
          <p:nvPr/>
        </p:nvGraphicFramePr>
        <p:xfrm>
          <a:off x="6853238" y="2544763"/>
          <a:ext cx="3905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" r:id="rId39" imgW="3048000" imgH="5486400" progId="">
                  <p:embed/>
                </p:oleObj>
              </mc:Choice>
              <mc:Fallback>
                <p:oleObj name="" r:id="rId39" imgW="3048000" imgH="5486400" progId="">
                  <p:embed/>
                  <p:pic>
                    <p:nvPicPr>
                      <p:cNvPr id="0" name="图片 6163" descr="image4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853238" y="2544763"/>
                        <a:ext cx="3905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8"/>
          <p:cNvGraphicFramePr/>
          <p:nvPr/>
        </p:nvGraphicFramePr>
        <p:xfrm>
          <a:off x="7575550" y="2557463"/>
          <a:ext cx="430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" r:id="rId41" imgW="3352800" imgH="5181600" progId="">
                  <p:embed/>
                </p:oleObj>
              </mc:Choice>
              <mc:Fallback>
                <p:oleObj name="" r:id="rId41" imgW="3352800" imgH="5181600" progId="">
                  <p:embed/>
                  <p:pic>
                    <p:nvPicPr>
                      <p:cNvPr id="0" name="图片 6164" descr="image4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575550" y="2557463"/>
                        <a:ext cx="4302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9"/>
          <p:cNvGraphicFramePr/>
          <p:nvPr/>
        </p:nvGraphicFramePr>
        <p:xfrm>
          <a:off x="7561263" y="3533775"/>
          <a:ext cx="430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" r:id="rId43" imgW="3352800" imgH="5181600" progId="">
                  <p:embed/>
                </p:oleObj>
              </mc:Choice>
              <mc:Fallback>
                <p:oleObj name="" r:id="rId43" imgW="3352800" imgH="5181600" progId="">
                  <p:embed/>
                  <p:pic>
                    <p:nvPicPr>
                      <p:cNvPr id="0" name="图片 6165" descr="image4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561263" y="3533775"/>
                        <a:ext cx="4302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Text Box 30"/>
          <p:cNvSpPr txBox="1"/>
          <p:nvPr/>
        </p:nvSpPr>
        <p:spPr>
          <a:xfrm>
            <a:off x="687388" y="2662238"/>
            <a:ext cx="13255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加砝码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63" name="Text Box 31"/>
          <p:cNvSpPr txBox="1"/>
          <p:nvPr/>
        </p:nvSpPr>
        <p:spPr>
          <a:xfrm>
            <a:off x="687388" y="3095625"/>
            <a:ext cx="13255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减砝码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364" name="Text Box 32"/>
          <p:cNvSpPr txBox="1"/>
          <p:nvPr/>
        </p:nvSpPr>
        <p:spPr>
          <a:xfrm>
            <a:off x="687388" y="3530600"/>
            <a:ext cx="13255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平均值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4365" name="Object 33"/>
          <p:cNvGraphicFramePr/>
          <p:nvPr/>
        </p:nvGraphicFramePr>
        <p:xfrm>
          <a:off x="3116263" y="3025775"/>
          <a:ext cx="466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" r:id="rId44" imgW="3657600" imgH="5181600" progId="">
                  <p:embed/>
                </p:oleObj>
              </mc:Choice>
              <mc:Fallback>
                <p:oleObj name="" r:id="rId44" imgW="3657600" imgH="5181600" progId="">
                  <p:embed/>
                  <p:pic>
                    <p:nvPicPr>
                      <p:cNvPr id="0" name="图片 6166" descr="image46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116263" y="3025775"/>
                        <a:ext cx="4667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6" name="Line 34"/>
          <p:cNvSpPr/>
          <p:nvPr/>
        </p:nvSpPr>
        <p:spPr>
          <a:xfrm>
            <a:off x="2987675" y="2676525"/>
            <a:ext cx="0" cy="1301750"/>
          </a:xfrm>
          <a:prstGeom prst="line">
            <a:avLst/>
          </a:prstGeom>
          <a:ln w="9525">
            <a:noFill/>
          </a:ln>
        </p:spPr>
      </p:sp>
      <p:sp>
        <p:nvSpPr>
          <p:cNvPr id="14367" name="Line 35"/>
          <p:cNvSpPr/>
          <p:nvPr/>
        </p:nvSpPr>
        <p:spPr>
          <a:xfrm>
            <a:off x="3727450" y="2676525"/>
            <a:ext cx="0" cy="1301750"/>
          </a:xfrm>
          <a:prstGeom prst="line">
            <a:avLst/>
          </a:prstGeom>
          <a:ln w="9525">
            <a:noFill/>
          </a:ln>
        </p:spPr>
      </p:sp>
      <p:sp>
        <p:nvSpPr>
          <p:cNvPr id="14368" name="Line 36"/>
          <p:cNvSpPr/>
          <p:nvPr/>
        </p:nvSpPr>
        <p:spPr>
          <a:xfrm>
            <a:off x="4467225" y="2676525"/>
            <a:ext cx="0" cy="1301750"/>
          </a:xfrm>
          <a:prstGeom prst="line">
            <a:avLst/>
          </a:prstGeom>
          <a:ln w="9525">
            <a:noFill/>
          </a:ln>
        </p:spPr>
      </p:sp>
      <p:sp>
        <p:nvSpPr>
          <p:cNvPr id="14369" name="Line 37"/>
          <p:cNvSpPr/>
          <p:nvPr/>
        </p:nvSpPr>
        <p:spPr>
          <a:xfrm>
            <a:off x="5203825" y="2676525"/>
            <a:ext cx="0" cy="1301750"/>
          </a:xfrm>
          <a:prstGeom prst="line">
            <a:avLst/>
          </a:prstGeom>
          <a:ln w="9525">
            <a:noFill/>
          </a:ln>
        </p:spPr>
      </p:sp>
      <p:sp>
        <p:nvSpPr>
          <p:cNvPr id="14370" name="Line 38"/>
          <p:cNvSpPr/>
          <p:nvPr/>
        </p:nvSpPr>
        <p:spPr>
          <a:xfrm>
            <a:off x="5943600" y="2676525"/>
            <a:ext cx="0" cy="1301750"/>
          </a:xfrm>
          <a:prstGeom prst="line">
            <a:avLst/>
          </a:prstGeom>
          <a:ln w="9525">
            <a:noFill/>
          </a:ln>
        </p:spPr>
      </p:sp>
      <p:sp>
        <p:nvSpPr>
          <p:cNvPr id="14371" name="Line 39"/>
          <p:cNvSpPr/>
          <p:nvPr/>
        </p:nvSpPr>
        <p:spPr>
          <a:xfrm>
            <a:off x="6683375" y="2676525"/>
            <a:ext cx="0" cy="1301750"/>
          </a:xfrm>
          <a:prstGeom prst="line">
            <a:avLst/>
          </a:prstGeom>
          <a:ln w="9525">
            <a:noFill/>
          </a:ln>
        </p:spPr>
      </p:sp>
      <p:sp>
        <p:nvSpPr>
          <p:cNvPr id="14372" name="Line 40"/>
          <p:cNvSpPr/>
          <p:nvPr/>
        </p:nvSpPr>
        <p:spPr>
          <a:xfrm>
            <a:off x="7423150" y="2676525"/>
            <a:ext cx="0" cy="1301750"/>
          </a:xfrm>
          <a:prstGeom prst="line">
            <a:avLst/>
          </a:prstGeom>
          <a:ln w="9525">
            <a:noFill/>
          </a:ln>
        </p:spPr>
      </p:sp>
      <p:sp>
        <p:nvSpPr>
          <p:cNvPr id="14373" name="Line 41"/>
          <p:cNvSpPr/>
          <p:nvPr/>
        </p:nvSpPr>
        <p:spPr>
          <a:xfrm>
            <a:off x="2249488" y="2676525"/>
            <a:ext cx="0" cy="1301750"/>
          </a:xfrm>
          <a:prstGeom prst="line">
            <a:avLst/>
          </a:prstGeom>
          <a:ln w="9525">
            <a:noFill/>
          </a:ln>
        </p:spPr>
      </p:sp>
      <p:sp>
        <p:nvSpPr>
          <p:cNvPr id="626730" name="Line 42"/>
          <p:cNvSpPr>
            <a:spLocks noChangeShapeType="1"/>
          </p:cNvSpPr>
          <p:nvPr/>
        </p:nvSpPr>
        <p:spPr bwMode="auto">
          <a:xfrm>
            <a:off x="609283" y="2667000"/>
            <a:ext cx="73183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31" name="Line 43"/>
          <p:cNvSpPr>
            <a:spLocks noChangeShapeType="1"/>
          </p:cNvSpPr>
          <p:nvPr/>
        </p:nvSpPr>
        <p:spPr bwMode="auto">
          <a:xfrm>
            <a:off x="671513" y="3095625"/>
            <a:ext cx="731996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32" name="Line 44"/>
          <p:cNvSpPr>
            <a:spLocks noChangeShapeType="1"/>
          </p:cNvSpPr>
          <p:nvPr/>
        </p:nvSpPr>
        <p:spPr bwMode="auto">
          <a:xfrm>
            <a:off x="687388" y="3514725"/>
            <a:ext cx="73183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33" name="Line 45"/>
          <p:cNvSpPr>
            <a:spLocks noChangeShapeType="1"/>
          </p:cNvSpPr>
          <p:nvPr/>
        </p:nvSpPr>
        <p:spPr bwMode="auto">
          <a:xfrm>
            <a:off x="693738" y="3987800"/>
            <a:ext cx="731996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34" name="Line 46"/>
          <p:cNvSpPr>
            <a:spLocks noChangeShapeType="1"/>
          </p:cNvSpPr>
          <p:nvPr/>
        </p:nvSpPr>
        <p:spPr bwMode="auto">
          <a:xfrm>
            <a:off x="666750" y="2662238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35" name="Line 47"/>
          <p:cNvSpPr>
            <a:spLocks noChangeShapeType="1"/>
          </p:cNvSpPr>
          <p:nvPr/>
        </p:nvSpPr>
        <p:spPr bwMode="auto">
          <a:xfrm>
            <a:off x="2012950" y="2671763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36" name="Line 48"/>
          <p:cNvSpPr>
            <a:spLocks noChangeShapeType="1"/>
          </p:cNvSpPr>
          <p:nvPr/>
        </p:nvSpPr>
        <p:spPr bwMode="auto">
          <a:xfrm>
            <a:off x="2965450" y="2671763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37" name="Line 49"/>
          <p:cNvSpPr>
            <a:spLocks noChangeShapeType="1"/>
          </p:cNvSpPr>
          <p:nvPr/>
        </p:nvSpPr>
        <p:spPr bwMode="auto">
          <a:xfrm>
            <a:off x="3684588" y="2671763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38" name="Line 50"/>
          <p:cNvSpPr>
            <a:spLocks noChangeShapeType="1"/>
          </p:cNvSpPr>
          <p:nvPr/>
        </p:nvSpPr>
        <p:spPr bwMode="auto">
          <a:xfrm>
            <a:off x="4403725" y="2660650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39" name="Line 51"/>
          <p:cNvSpPr>
            <a:spLocks noChangeShapeType="1"/>
          </p:cNvSpPr>
          <p:nvPr/>
        </p:nvSpPr>
        <p:spPr bwMode="auto">
          <a:xfrm>
            <a:off x="5124450" y="2676525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40" name="Line 52"/>
          <p:cNvSpPr>
            <a:spLocks noChangeShapeType="1"/>
          </p:cNvSpPr>
          <p:nvPr/>
        </p:nvSpPr>
        <p:spPr bwMode="auto">
          <a:xfrm>
            <a:off x="5843588" y="2676525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41" name="Line 53"/>
          <p:cNvSpPr>
            <a:spLocks noChangeShapeType="1"/>
          </p:cNvSpPr>
          <p:nvPr/>
        </p:nvSpPr>
        <p:spPr bwMode="auto">
          <a:xfrm>
            <a:off x="6565900" y="2676525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42" name="Line 54"/>
          <p:cNvSpPr>
            <a:spLocks noChangeShapeType="1"/>
          </p:cNvSpPr>
          <p:nvPr/>
        </p:nvSpPr>
        <p:spPr bwMode="auto">
          <a:xfrm>
            <a:off x="7285038" y="2667000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26743" name="Line 55"/>
          <p:cNvSpPr>
            <a:spLocks noChangeShapeType="1"/>
          </p:cNvSpPr>
          <p:nvPr/>
        </p:nvSpPr>
        <p:spPr bwMode="auto">
          <a:xfrm>
            <a:off x="8005763" y="2676525"/>
            <a:ext cx="0" cy="13065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4388" name="Object 63"/>
          <p:cNvGraphicFramePr/>
          <p:nvPr/>
        </p:nvGraphicFramePr>
        <p:xfrm>
          <a:off x="798513" y="4751388"/>
          <a:ext cx="11572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" r:id="rId46" imgW="14630400" imgH="5486400" progId="Equation.DSMT4">
                  <p:embed/>
                </p:oleObj>
              </mc:Choice>
              <mc:Fallback>
                <p:oleObj name="" r:id="rId46" imgW="14630400" imgH="5486400" progId="Equation.DSMT4">
                  <p:embed/>
                  <p:pic>
                    <p:nvPicPr>
                      <p:cNvPr id="0" name="图片 6167" descr="image4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798513" y="4751388"/>
                        <a:ext cx="1157287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9" name="Object 62"/>
          <p:cNvGraphicFramePr/>
          <p:nvPr/>
        </p:nvGraphicFramePr>
        <p:xfrm>
          <a:off x="2286000" y="4751388"/>
          <a:ext cx="13414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" r:id="rId48" imgW="15544800" imgH="5486400" progId="Equation.DSMT4">
                  <p:embed/>
                </p:oleObj>
              </mc:Choice>
              <mc:Fallback>
                <p:oleObj name="" r:id="rId48" imgW="15544800" imgH="5486400" progId="Equation.DSMT4">
                  <p:embed/>
                  <p:pic>
                    <p:nvPicPr>
                      <p:cNvPr id="0" name="图片 6168" descr="image48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286000" y="4751388"/>
                        <a:ext cx="134143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0" name="Object 61"/>
          <p:cNvGraphicFramePr/>
          <p:nvPr/>
        </p:nvGraphicFramePr>
        <p:xfrm>
          <a:off x="4019550" y="4751388"/>
          <a:ext cx="13223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" r:id="rId50" imgW="15240000" imgH="5486400" progId="Equation.DSMT4">
                  <p:embed/>
                </p:oleObj>
              </mc:Choice>
              <mc:Fallback>
                <p:oleObj name="" r:id="rId50" imgW="15240000" imgH="5486400" progId="Equation.DSMT4">
                  <p:embed/>
                  <p:pic>
                    <p:nvPicPr>
                      <p:cNvPr id="0" name="图片 6169" descr="image49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019550" y="4751388"/>
                        <a:ext cx="132238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1" name="Object 60"/>
          <p:cNvGraphicFramePr/>
          <p:nvPr/>
        </p:nvGraphicFramePr>
        <p:xfrm>
          <a:off x="5707063" y="4751388"/>
          <a:ext cx="13160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" r:id="rId52" imgW="15240000" imgH="5486400" progId="Equation.DSMT4">
                  <p:embed/>
                </p:oleObj>
              </mc:Choice>
              <mc:Fallback>
                <p:oleObj name="" r:id="rId52" imgW="15240000" imgH="5486400" progId="Equation.DSMT4">
                  <p:embed/>
                  <p:pic>
                    <p:nvPicPr>
                      <p:cNvPr id="0" name="图片 6170" descr="image50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707063" y="4751388"/>
                        <a:ext cx="1316037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2" name="Object 59"/>
          <p:cNvGraphicFramePr/>
          <p:nvPr/>
        </p:nvGraphicFramePr>
        <p:xfrm>
          <a:off x="1258888" y="5607050"/>
          <a:ext cx="2809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" r:id="rId54" imgW="2743200" imgH="4572000" progId="Equation.DSMT4">
                  <p:embed/>
                </p:oleObj>
              </mc:Choice>
              <mc:Fallback>
                <p:oleObj name="" r:id="rId54" imgW="2743200" imgH="4572000" progId="Equation.DSMT4">
                  <p:embed/>
                  <p:pic>
                    <p:nvPicPr>
                      <p:cNvPr id="0" name="图片 6171" descr="image51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258888" y="5607050"/>
                        <a:ext cx="280987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3" name="Rectangle 64"/>
          <p:cNvSpPr/>
          <p:nvPr/>
        </p:nvSpPr>
        <p:spPr>
          <a:xfrm>
            <a:off x="0" y="20875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626842" name="Group 154"/>
          <p:cNvGraphicFramePr>
            <a:graphicFrameLocks noGrp="1"/>
          </p:cNvGraphicFramePr>
          <p:nvPr/>
        </p:nvGraphicFramePr>
        <p:xfrm>
          <a:off x="795338" y="5229225"/>
          <a:ext cx="7375525" cy="867728"/>
        </p:xfrm>
        <a:graphic>
          <a:graphicData uri="http://schemas.openxmlformats.org/drawingml/2006/table">
            <a:tbl>
              <a:tblPr/>
              <a:tblGrid>
                <a:gridCol w="1228725"/>
                <a:gridCol w="1230312"/>
                <a:gridCol w="1228725"/>
                <a:gridCol w="1228725"/>
                <a:gridCol w="836613"/>
                <a:gridCol w="1622425"/>
              </a:tblGrid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平均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417" name="Rectangle 150"/>
          <p:cNvSpPr/>
          <p:nvPr/>
        </p:nvSpPr>
        <p:spPr>
          <a:xfrm>
            <a:off x="609600" y="4129088"/>
            <a:ext cx="75866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用逐差法计算每增减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个砝码，钢丝的伸长量</a:t>
            </a:r>
            <a:endParaRPr lang="zh-CN" altLang="en-US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4418" name="Object 12"/>
          <p:cNvGraphicFramePr/>
          <p:nvPr/>
        </p:nvGraphicFramePr>
        <p:xfrm>
          <a:off x="7561263" y="3068638"/>
          <a:ext cx="466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" r:id="rId56" imgW="3657600" imgH="5486400" progId="">
                  <p:embed/>
                </p:oleObj>
              </mc:Choice>
              <mc:Fallback>
                <p:oleObj name="" r:id="rId56" imgW="3657600" imgH="5486400" progId="">
                  <p:embed/>
                  <p:pic>
                    <p:nvPicPr>
                      <p:cNvPr id="0" name="图片 6172" descr="image52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561263" y="3068638"/>
                        <a:ext cx="46672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/>
          <p:nvPr/>
        </p:nvGraphicFramePr>
        <p:xfrm>
          <a:off x="2355215" y="2558415"/>
          <a:ext cx="45656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8" imgW="139700" imgH="228600" progId="">
                  <p:embed/>
                </p:oleObj>
              </mc:Choice>
              <mc:Fallback>
                <p:oleObj name="" r:id="rId58" imgW="139700" imgH="228600" progId="">
                  <p:embed/>
                  <p:pic>
                    <p:nvPicPr>
                      <p:cNvPr id="0" name="图片 6158" descr="image39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2355215" y="2558415"/>
                        <a:ext cx="456565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/>
          <p:cNvSpPr txBox="1"/>
          <p:nvPr/>
        </p:nvSpPr>
        <p:spPr>
          <a:xfrm>
            <a:off x="611188" y="3346450"/>
            <a:ext cx="7200900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(2)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在钢丝上选不同部位用螺旋测微计测量</a:t>
            </a:r>
            <a:r>
              <a:rPr lang="en-US" altLang="zh-CN" sz="28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endParaRPr lang="en-US" altLang="zh-CN" sz="2800" b="1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2" name="Text Box 3"/>
          <p:cNvSpPr txBox="1"/>
          <p:nvPr/>
        </p:nvSpPr>
        <p:spPr>
          <a:xfrm>
            <a:off x="468313" y="1052513"/>
            <a:ext cx="8135937" cy="1158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、测量金属丝长度</a:t>
            </a:r>
            <a:r>
              <a:rPr lang="en-US" altLang="zh-CN" sz="28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、平面镜与竖尺之间的距离</a:t>
            </a:r>
            <a:r>
              <a:rPr lang="en-US" altLang="zh-CN" sz="28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，金属丝直径</a:t>
            </a:r>
            <a:r>
              <a:rPr lang="en-US" altLang="zh-CN" sz="28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，光杠杆常数</a:t>
            </a:r>
            <a:r>
              <a:rPr lang="en-US" altLang="zh-CN" sz="28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3" name="Text Box 5"/>
          <p:cNvSpPr txBox="1"/>
          <p:nvPr/>
        </p:nvSpPr>
        <p:spPr>
          <a:xfrm>
            <a:off x="611188" y="2509838"/>
            <a:ext cx="6696075" cy="625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(1)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用钢卷尺测量</a:t>
            </a:r>
            <a:r>
              <a:rPr lang="en-US" altLang="zh-CN" sz="28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L 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8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endParaRPr lang="en-US" altLang="zh-CN" sz="2800" b="1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4" name="Text Box 6"/>
          <p:cNvSpPr txBox="1"/>
          <p:nvPr/>
        </p:nvSpPr>
        <p:spPr>
          <a:xfrm>
            <a:off x="684213" y="4184650"/>
            <a:ext cx="7777162" cy="1692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(3)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取下光杠杆在展开的白纸上同时按下三个尖脚的位置，用直尺作出光杠杆后脚尖到前两尖脚连线的垂线，用游标卡尺测出</a:t>
            </a:r>
            <a:r>
              <a:rPr lang="en-US" altLang="zh-CN" sz="2800" b="1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endParaRPr lang="en-US" altLang="zh-CN" sz="2800" b="1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365" name="Text Box 8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实验步骤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3" name="图片 53252" descr="youbiao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0648" y="-317"/>
            <a:ext cx="4086225" cy="3657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1" name="图片 55300" descr="千分尺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2610" y="2820353"/>
            <a:ext cx="4286250" cy="3287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881245" y="1229360"/>
            <a:ext cx="3147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实验前复习游标卡尺和螺旋测量微器的使用方法。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525" y="4292600"/>
            <a:ext cx="3317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注意：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螺旋测微器有零点偏差（零位误差）。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ltGray">
          <a:xfrm>
            <a:off x="0" y="61753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ltGray">
          <a:xfrm>
            <a:off x="0" y="54133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11271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50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ltGray">
          <a:xfrm>
            <a:off x="0" y="549275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>
              <a:latin typeface="Verdana" panose="020B0604030504040204" pitchFamily="34" charset="0"/>
            </a:endParaRP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ltGray">
          <a:xfrm>
            <a:off x="0" y="59213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1275" name="WordArt 51"/>
          <p:cNvSpPr>
            <a:spLocks noChangeArrowheads="1" noChangeShapeType="1"/>
          </p:cNvSpPr>
          <p:nvPr/>
        </p:nvSpPr>
        <p:spPr bwMode="auto">
          <a:xfrm>
            <a:off x="142875" y="71438"/>
            <a:ext cx="1728788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FFFE7D"/>
                    </a:gs>
                  </a:gsLst>
                  <a:lin ang="5400000" scaled="1"/>
                </a:gradFill>
                <a:effectLst>
                  <a:outerShdw dist="38100" dir="5400000" algn="ctr" rotWithShape="0">
                    <a:srgbClr val="4D4D4D">
                      <a:alpha val="76999"/>
                    </a:srgb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背景介绍</a:t>
            </a:r>
            <a:endParaRPr lang="zh-CN" altLang="en-US" sz="3600" kern="10">
              <a:ln w="9525">
                <a:noFill/>
                <a:round/>
              </a:ln>
              <a:gradFill rotWithShape="1">
                <a:gsLst>
                  <a:gs pos="0">
                    <a:schemeClr val="bg1"/>
                  </a:gs>
                  <a:gs pos="100000">
                    <a:srgbClr val="FFFE7D"/>
                  </a:gs>
                </a:gsLst>
                <a:lin ang="5400000" scaled="1"/>
              </a:gradFill>
              <a:effectLst>
                <a:outerShdw dist="38100" dir="5400000" algn="ctr" rotWithShape="0">
                  <a:srgbClr val="4D4D4D">
                    <a:alpha val="76999"/>
                  </a:srgbClr>
                </a:outerShdw>
              </a:effectLst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07950" y="836613"/>
            <a:ext cx="8640763" cy="20320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a typeface="华文新魏" panose="02010800040101010101" pitchFamily="2" charset="-122"/>
              </a:rPr>
              <a:t>杨氏模量</a:t>
            </a:r>
            <a:r>
              <a:rPr lang="en-US" altLang="zh-CN" sz="2800" dirty="0">
                <a:solidFill>
                  <a:srgbClr val="FF0000"/>
                </a:solidFill>
                <a:ea typeface="华文新魏" panose="02010800040101010101" pitchFamily="2" charset="-122"/>
              </a:rPr>
              <a:t>(Young’s modulus) </a:t>
            </a:r>
            <a:endParaRPr lang="en-US" altLang="zh-CN" sz="2800" dirty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hlink"/>
                </a:solidFill>
                <a:ea typeface="华文新魏" panose="02010800040101010101" pitchFamily="2" charset="-122"/>
              </a:rPr>
              <a:t>表征在弹性限度内物质材料抗拉或抗压的物理量，它是沿纵向的弹性模量。</a:t>
            </a:r>
            <a:r>
              <a:rPr lang="en-US" altLang="zh-CN" sz="2800" dirty="0">
                <a:solidFill>
                  <a:schemeClr val="hlink"/>
                </a:solidFill>
                <a:ea typeface="华文新魏" panose="02010800040101010101" pitchFamily="2" charset="-122"/>
              </a:rPr>
              <a:t>1807</a:t>
            </a:r>
            <a:r>
              <a:rPr lang="zh-CN" altLang="en-US" sz="2800" dirty="0">
                <a:solidFill>
                  <a:schemeClr val="hlink"/>
                </a:solidFill>
                <a:ea typeface="华文新魏" panose="02010800040101010101" pitchFamily="2" charset="-122"/>
              </a:rPr>
              <a:t>年因英国医生兼物理学家托马斯</a:t>
            </a:r>
            <a:r>
              <a:rPr lang="en-US" altLang="zh-CN" sz="2800" dirty="0">
                <a:solidFill>
                  <a:schemeClr val="hlink"/>
                </a:solidFill>
                <a:ea typeface="华文新魏" panose="02010800040101010101" pitchFamily="2" charset="-122"/>
              </a:rPr>
              <a:t>. </a:t>
            </a:r>
            <a:r>
              <a:rPr lang="zh-CN" altLang="en-US" sz="2800" dirty="0">
                <a:solidFill>
                  <a:schemeClr val="hlink"/>
                </a:solidFill>
                <a:ea typeface="华文新魏" panose="02010800040101010101" pitchFamily="2" charset="-122"/>
              </a:rPr>
              <a:t>杨所得到的结果而名名。</a:t>
            </a:r>
            <a:endParaRPr lang="zh-CN" altLang="en-US" sz="2800" dirty="0">
              <a:solidFill>
                <a:schemeClr val="hlink"/>
              </a:solidFill>
              <a:ea typeface="华文新魏" panose="02010800040101010101" pitchFamily="2" charset="-122"/>
            </a:endParaRPr>
          </a:p>
        </p:txBody>
      </p:sp>
      <p:sp>
        <p:nvSpPr>
          <p:cNvPr id="11277" name="矩形 18"/>
          <p:cNvSpPr>
            <a:spLocks noChangeArrowheads="1"/>
          </p:cNvSpPr>
          <p:nvPr/>
        </p:nvSpPr>
        <p:spPr bwMode="auto">
          <a:xfrm>
            <a:off x="-36513" y="2944813"/>
            <a:ext cx="8426451" cy="3662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a typeface="华文新魏" panose="02010800040101010101" pitchFamily="2" charset="-122"/>
              </a:rPr>
              <a:t>托马斯</a:t>
            </a:r>
            <a:r>
              <a:rPr lang="en-US" altLang="zh-CN" sz="2800">
                <a:solidFill>
                  <a:srgbClr val="FF0000"/>
                </a:solidFill>
                <a:ea typeface="华文新魏" panose="02010800040101010101" pitchFamily="2" charset="-122"/>
              </a:rPr>
              <a:t>. </a:t>
            </a:r>
            <a:r>
              <a:rPr lang="zh-CN" altLang="en-US" sz="2800">
                <a:solidFill>
                  <a:srgbClr val="FF0000"/>
                </a:solidFill>
                <a:ea typeface="华文新魏" panose="02010800040101010101" pitchFamily="2" charset="-122"/>
              </a:rPr>
              <a:t>杨</a:t>
            </a:r>
            <a:r>
              <a:rPr lang="en-US" altLang="zh-CN" sz="2800">
                <a:solidFill>
                  <a:srgbClr val="FF0000"/>
                </a:solidFill>
                <a:ea typeface="华文新魏" panose="02010800040101010101" pitchFamily="2" charset="-122"/>
              </a:rPr>
              <a:t>(Thomas Young, 1773-1829)</a:t>
            </a:r>
            <a:endParaRPr lang="en-US" altLang="zh-CN" sz="280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hlink"/>
                </a:solidFill>
                <a:ea typeface="华文新魏" panose="02010800040101010101" pitchFamily="2" charset="-122"/>
              </a:rPr>
              <a:t>        </a:t>
            </a:r>
            <a:r>
              <a:rPr lang="zh-CN" altLang="en-US" sz="2800">
                <a:solidFill>
                  <a:schemeClr val="hlink"/>
                </a:solidFill>
                <a:ea typeface="华文新魏" panose="02010800040101010101" pitchFamily="2" charset="-122"/>
              </a:rPr>
              <a:t>英国物理学家、考古学家、医生，</a:t>
            </a:r>
            <a:endParaRPr lang="en-US" altLang="zh-CN" sz="2800">
              <a:solidFill>
                <a:schemeClr val="hlink"/>
              </a:solidFill>
              <a:ea typeface="华文新魏" panose="02010800040101010101" pitchFamily="2" charset="-122"/>
            </a:endParaRPr>
          </a:p>
          <a:p>
            <a:r>
              <a:rPr lang="zh-CN" altLang="en-US" sz="2800">
                <a:solidFill>
                  <a:schemeClr val="hlink"/>
                </a:solidFill>
                <a:ea typeface="华文新魏" panose="02010800040101010101" pitchFamily="2" charset="-122"/>
              </a:rPr>
              <a:t>光的波动说的奠基人之一。</a:t>
            </a:r>
            <a:r>
              <a:rPr lang="en-US" altLang="zh-CN" sz="2800">
                <a:solidFill>
                  <a:schemeClr val="hlink"/>
                </a:solidFill>
                <a:ea typeface="华文新魏" panose="02010800040101010101" pitchFamily="2" charset="-122"/>
              </a:rPr>
              <a:t>         </a:t>
            </a:r>
            <a:endParaRPr lang="en-US" altLang="zh-CN" sz="2800">
              <a:solidFill>
                <a:schemeClr val="hlink"/>
              </a:solidFill>
              <a:ea typeface="华文新魏" panose="02010800040101010101" pitchFamily="2" charset="-122"/>
            </a:endParaRPr>
          </a:p>
          <a:p>
            <a:r>
              <a:rPr lang="en-US" altLang="zh-CN" sz="2800">
                <a:solidFill>
                  <a:schemeClr val="hlink"/>
                </a:solidFill>
                <a:ea typeface="华文新魏" panose="02010800040101010101" pitchFamily="2" charset="-122"/>
              </a:rPr>
              <a:t>       1801</a:t>
            </a:r>
            <a:r>
              <a:rPr lang="zh-CN" altLang="en-US" sz="2800">
                <a:solidFill>
                  <a:schemeClr val="hlink"/>
                </a:solidFill>
                <a:ea typeface="华文新魏" panose="02010800040101010101" pitchFamily="2" charset="-122"/>
              </a:rPr>
              <a:t>年杨通过著名的杨氏双缝实验，</a:t>
            </a:r>
            <a:endParaRPr lang="en-US" altLang="zh-CN" sz="2800">
              <a:solidFill>
                <a:schemeClr val="hlink"/>
              </a:solidFill>
              <a:ea typeface="华文新魏" panose="02010800040101010101" pitchFamily="2" charset="-122"/>
            </a:endParaRPr>
          </a:p>
          <a:p>
            <a:r>
              <a:rPr lang="zh-CN" altLang="en-US" sz="2800">
                <a:solidFill>
                  <a:schemeClr val="hlink"/>
                </a:solidFill>
                <a:ea typeface="华文新魏" panose="02010800040101010101" pitchFamily="2" charset="-122"/>
              </a:rPr>
              <a:t>首先引入干涉概念论证了波动说，又利用波动说解释了牛顿环的成因和薄膜的彩色。他还第一个测量了</a:t>
            </a:r>
            <a:r>
              <a:rPr lang="en-US" altLang="zh-CN" sz="2800">
                <a:solidFill>
                  <a:schemeClr val="hlink"/>
                </a:solidFill>
                <a:ea typeface="华文新魏" panose="02010800040101010101" pitchFamily="2" charset="-122"/>
              </a:rPr>
              <a:t>7</a:t>
            </a:r>
            <a:r>
              <a:rPr lang="zh-CN" altLang="en-US" sz="2800">
                <a:solidFill>
                  <a:schemeClr val="hlink"/>
                </a:solidFill>
                <a:ea typeface="华文新魏" panose="02010800040101010101" pitchFamily="2" charset="-122"/>
              </a:rPr>
              <a:t>种颜色光的波长。</a:t>
            </a:r>
            <a:endParaRPr lang="en-US" altLang="zh-CN" sz="2800">
              <a:solidFill>
                <a:schemeClr val="hlink"/>
              </a:solidFill>
              <a:ea typeface="华文新魏" panose="02010800040101010101" pitchFamily="2" charset="-122"/>
            </a:endParaRPr>
          </a:p>
          <a:p>
            <a:endParaRPr lang="en-US" altLang="zh-CN">
              <a:solidFill>
                <a:schemeClr val="hlink"/>
              </a:solidFill>
              <a:ea typeface="华文新魏" panose="02010800040101010101" pitchFamily="2" charset="-122"/>
            </a:endParaRPr>
          </a:p>
          <a:p>
            <a:endParaRPr lang="zh-CN" altLang="en-US"/>
          </a:p>
        </p:txBody>
      </p:sp>
      <p:pic>
        <p:nvPicPr>
          <p:cNvPr id="1127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3663" y="2420938"/>
            <a:ext cx="1728787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9" name="矩形 15"/>
          <p:cNvSpPr>
            <a:spLocks noChangeArrowheads="1"/>
          </p:cNvSpPr>
          <p:nvPr/>
        </p:nvSpPr>
        <p:spPr bwMode="auto">
          <a:xfrm>
            <a:off x="6227763" y="4264025"/>
            <a:ext cx="22860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华文新魏" panose="02010800040101010101" pitchFamily="2" charset="-122"/>
              </a:rPr>
              <a:t>Young’s modulus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0" y="304800"/>
          <a:ext cx="9144635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1791315" imgH="7419975" progId="Paint.Picture">
                  <p:embed/>
                </p:oleObj>
              </mc:Choice>
              <mc:Fallback>
                <p:oleObj name="" r:id="rId1" imgW="11791315" imgH="74199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304800"/>
                        <a:ext cx="9144635" cy="65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08910" y="5796915"/>
            <a:ext cx="1931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5.096</a:t>
            </a:r>
            <a:endParaRPr lang="en-US" altLang="zh-CN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0" y="248285"/>
          <a:ext cx="8777605" cy="660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677650" imgH="7315200" progId="Paint.Picture">
                  <p:embed/>
                </p:oleObj>
              </mc:Choice>
              <mc:Fallback>
                <p:oleObj name="" r:id="rId1" imgW="11677650" imgH="73152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48285"/>
                        <a:ext cx="8777605" cy="660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06015" y="5887720"/>
            <a:ext cx="2119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5.340</a:t>
            </a:r>
            <a:endParaRPr lang="en-US" altLang="zh-CN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>
            <p:custDataLst>
              <p:tags r:id="rId1"/>
            </p:custDataLst>
          </p:nvPr>
        </p:nvGraphicFramePr>
        <p:xfrm>
          <a:off x="0" y="823595"/>
          <a:ext cx="6539230" cy="595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6534150" imgH="5953125" progId="Paint.Picture">
                  <p:embed/>
                </p:oleObj>
              </mc:Choice>
              <mc:Fallback>
                <p:oleObj name="" r:id="rId2" imgW="6534150" imgH="5953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823595"/>
                        <a:ext cx="6539230" cy="595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81685" y="260985"/>
            <a:ext cx="2782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零点误差的读法：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969770" y="5521325"/>
            <a:ext cx="3171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0.004 mm</a:t>
            </a:r>
            <a:endParaRPr lang="en-US" altLang="zh-CN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0" y="404495"/>
          <a:ext cx="5939155" cy="645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934075" imgH="6448425" progId="Paint.Picture">
                  <p:embed/>
                </p:oleObj>
              </mc:Choice>
              <mc:Fallback>
                <p:oleObj name="" r:id="rId1" imgW="5934075" imgH="64484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04495"/>
                        <a:ext cx="5939155" cy="645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39315" y="5661025"/>
            <a:ext cx="2865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- 0.012mm</a:t>
            </a:r>
            <a:endParaRPr lang="en-US" altLang="zh-CN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6" name="对象 5"/>
          <p:cNvGraphicFramePr/>
          <p:nvPr/>
        </p:nvGraphicFramePr>
        <p:xfrm>
          <a:off x="0" y="1043305"/>
          <a:ext cx="8026400" cy="581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8020050" imgH="5810250" progId="Paint.Picture">
                  <p:embed/>
                </p:oleObj>
              </mc:Choice>
              <mc:Fallback>
                <p:oleObj name="" r:id="rId1" imgW="8020050" imgH="58102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043305"/>
                        <a:ext cx="8026400" cy="581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28825" y="5890895"/>
            <a:ext cx="2856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5.995mm</a:t>
            </a:r>
            <a:endParaRPr lang="en-US" altLang="zh-CN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0" y="927735"/>
          <a:ext cx="6205220" cy="593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200775" imgH="6315075" progId="Paint.Picture">
                  <p:embed/>
                </p:oleObj>
              </mc:Choice>
              <mc:Fallback>
                <p:oleObj name="" r:id="rId1" imgW="6200775" imgH="63150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927735"/>
                        <a:ext cx="6205220" cy="593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85060" y="5768975"/>
            <a:ext cx="25050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1.150mm</a:t>
            </a:r>
            <a:endParaRPr lang="en-US" altLang="zh-CN" sz="4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3"/>
          <p:cNvSpPr txBox="1"/>
          <p:nvPr/>
        </p:nvSpPr>
        <p:spPr>
          <a:xfrm>
            <a:off x="611188" y="1341438"/>
            <a:ext cx="7705725" cy="14636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、实验系统调好后，一旦开始测量</a:t>
            </a:r>
            <a:r>
              <a:rPr lang="en-US" altLang="zh-CN" b="1" i="1" dirty="0">
                <a:latin typeface="华文仿宋" panose="02010600040101010101" pitchFamily="2" charset="-122"/>
                <a:ea typeface="华文仿宋" panose="02010600040101010101" pitchFamily="2" charset="-122"/>
              </a:rPr>
              <a:t>r</a:t>
            </a:r>
            <a:r>
              <a:rPr lang="en-US" altLang="zh-CN" b="1" i="1" baseline="-25000" dirty="0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，在实验过程中不能对系统的任何一部分进行调整，否则，所有数据将重新再测。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8434" name="Text Box 4"/>
          <p:cNvSpPr txBox="1"/>
          <p:nvPr/>
        </p:nvSpPr>
        <p:spPr>
          <a:xfrm>
            <a:off x="611188" y="2854325"/>
            <a:ext cx="7705725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、加减砝码时要轻拿轻放，系统稳定后才能读取刻度尺，读数过程中不要按压桌面。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8435" name="Text Box 5"/>
          <p:cNvSpPr txBox="1"/>
          <p:nvPr/>
        </p:nvSpPr>
        <p:spPr>
          <a:xfrm>
            <a:off x="611188" y="3933825"/>
            <a:ext cx="72009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、光杠杆后脚尖不能接触钢丝。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8436" name="Text Box 7"/>
          <p:cNvSpPr txBox="1"/>
          <p:nvPr/>
        </p:nvSpPr>
        <p:spPr>
          <a:xfrm>
            <a:off x="2224405" y="101600"/>
            <a:ext cx="30492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注意事项：</a:t>
            </a:r>
            <a:endParaRPr lang="zh-CN" altLang="en-US" sz="3200" b="1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7" name="Text Box 8"/>
          <p:cNvSpPr txBox="1"/>
          <p:nvPr/>
        </p:nvSpPr>
        <p:spPr>
          <a:xfrm>
            <a:off x="273050" y="101600"/>
            <a:ext cx="20116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实验步骤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38" name="Text Box 9"/>
          <p:cNvSpPr txBox="1"/>
          <p:nvPr/>
        </p:nvSpPr>
        <p:spPr>
          <a:xfrm>
            <a:off x="611188" y="4581525"/>
            <a:ext cx="8532812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、注意维护钢丝的平直状态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在钢丝两端夹点外测量直径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避免伸长部分扭折。</a:t>
            </a:r>
            <a:endParaRPr lang="zh-CN" altLang="en-US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/>
          <p:cNvSpPr txBox="1"/>
          <p:nvPr/>
        </p:nvSpPr>
        <p:spPr>
          <a:xfrm>
            <a:off x="273050" y="101600"/>
            <a:ext cx="338772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数据处理要求：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9458" name="Rectangle 4"/>
          <p:cNvSpPr/>
          <p:nvPr/>
        </p:nvSpPr>
        <p:spPr>
          <a:xfrm>
            <a:off x="468313" y="946150"/>
            <a:ext cx="30654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、计算杨氏模量 </a:t>
            </a:r>
            <a:r>
              <a:rPr lang="en-US" altLang="zh-CN" b="1" i="1" dirty="0">
                <a:latin typeface="宋体" panose="02010600030101010101" pitchFamily="2" charset="-122"/>
                <a:ea typeface="华文中宋" panose="02010600040101010101" pitchFamily="2" charset="-122"/>
              </a:rPr>
              <a:t>E</a:t>
            </a:r>
            <a:r>
              <a:rPr lang="zh-CN" altLang="en-US" b="1" i="1" dirty="0">
                <a:latin typeface="宋体" panose="0201060003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459" name="Rectangle 5"/>
          <p:cNvSpPr/>
          <p:nvPr/>
        </p:nvSpPr>
        <p:spPr>
          <a:xfrm>
            <a:off x="477838" y="2852738"/>
            <a:ext cx="84867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ea typeface="华文中宋" panose="02010600040101010101" pitchFamily="2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华文中宋" panose="02010600040101010101" pitchFamily="2" charset="-122"/>
              </a:rPr>
              <a:t>、计算△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E</a:t>
            </a:r>
            <a:r>
              <a:rPr lang="zh-CN" altLang="en-US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  <a:r>
              <a:rPr lang="zh-CN" altLang="en-US" b="1" dirty="0">
                <a:latin typeface="Arial" panose="020B0604020202020204" pitchFamily="34" charset="0"/>
                <a:ea typeface="华文中宋" panose="02010600040101010101" pitchFamily="2" charset="-122"/>
              </a:rPr>
              <a:t>测量结果的相对不确定度</a:t>
            </a:r>
            <a:endParaRPr lang="zh-CN" altLang="en-US" b="1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19461" name="Group 19"/>
          <p:cNvGrpSpPr/>
          <p:nvPr/>
        </p:nvGrpSpPr>
        <p:grpSpPr>
          <a:xfrm>
            <a:off x="3656013" y="4400550"/>
            <a:ext cx="1960562" cy="1806575"/>
            <a:chOff x="2925" y="2330"/>
            <a:chExt cx="1235" cy="1138"/>
          </a:xfrm>
        </p:grpSpPr>
        <p:graphicFrame>
          <p:nvGraphicFramePr>
            <p:cNvPr id="19462" name="Object 20"/>
            <p:cNvGraphicFramePr/>
            <p:nvPr/>
          </p:nvGraphicFramePr>
          <p:xfrm>
            <a:off x="3027" y="2330"/>
            <a:ext cx="113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" name="" r:id="rId1" imgW="16459200" imgH="3352800" progId="">
                    <p:embed/>
                  </p:oleObj>
                </mc:Choice>
                <mc:Fallback>
                  <p:oleObj name="" r:id="rId1" imgW="16459200" imgH="3352800" progId="">
                    <p:embed/>
                    <p:pic>
                      <p:nvPicPr>
                        <p:cNvPr id="0" name="图片 7168" descr="image5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027" y="2330"/>
                          <a:ext cx="1133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21"/>
            <p:cNvGraphicFramePr/>
            <p:nvPr/>
          </p:nvGraphicFramePr>
          <p:xfrm>
            <a:off x="3152" y="2931"/>
            <a:ext cx="975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" r:id="rId3" imgW="14935200" imgH="8229600" progId="">
                    <p:embed/>
                  </p:oleObj>
                </mc:Choice>
                <mc:Fallback>
                  <p:oleObj name="" r:id="rId3" imgW="14935200" imgH="8229600" progId="">
                    <p:embed/>
                    <p:pic>
                      <p:nvPicPr>
                        <p:cNvPr id="0" name="图片 7169" descr="image5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52" y="2931"/>
                          <a:ext cx="975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AutoShape 23"/>
            <p:cNvSpPr/>
            <p:nvPr/>
          </p:nvSpPr>
          <p:spPr>
            <a:xfrm>
              <a:off x="2925" y="2432"/>
              <a:ext cx="136" cy="998"/>
            </a:xfrm>
            <a:prstGeom prst="leftBrace">
              <a:avLst>
                <a:gd name="adj1" fmla="val 61016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19466" name="Rectangle 24"/>
          <p:cNvSpPr/>
          <p:nvPr/>
        </p:nvSpPr>
        <p:spPr>
          <a:xfrm>
            <a:off x="539750" y="4724400"/>
            <a:ext cx="31162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、规范表示测量结果</a:t>
            </a:r>
            <a:endParaRPr lang="zh-CN" altLang="en-US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467" name="Rectangle 25"/>
          <p:cNvSpPr/>
          <p:nvPr/>
        </p:nvSpPr>
        <p:spPr>
          <a:xfrm>
            <a:off x="539750" y="5443538"/>
            <a:ext cx="22050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、分析、讨论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9468" name="对象 4">
            <a:hlinkClick r:id="" action="ppaction://ole?verb=0"/>
          </p:cNvPr>
          <p:cNvGraphicFramePr/>
          <p:nvPr/>
        </p:nvGraphicFramePr>
        <p:xfrm>
          <a:off x="928662" y="1714489"/>
          <a:ext cx="2143140" cy="877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公式" r:id="rId5" imgW="18288000" imgH="9448800" progId="">
                  <p:embed/>
                </p:oleObj>
              </mc:Choice>
              <mc:Fallback>
                <p:oleObj name="公式" r:id="rId5" imgW="18288000" imgH="9448800" progId="">
                  <p:embed/>
                  <p:pic>
                    <p:nvPicPr>
                      <p:cNvPr id="0" name="图片 7170" descr="image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62" y="1714489"/>
                        <a:ext cx="2143140" cy="87789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对象 2"/>
          <p:cNvGraphicFramePr/>
          <p:nvPr/>
        </p:nvGraphicFramePr>
        <p:xfrm>
          <a:off x="5486399" y="946150"/>
          <a:ext cx="571501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7" imgW="9448800" imgH="10363200" progId="">
                  <p:embed/>
                </p:oleObj>
              </mc:Choice>
              <mc:Fallback>
                <p:oleObj name="" r:id="rId7" imgW="9448800" imgH="10363200" progId="">
                  <p:embed/>
                  <p:pic>
                    <p:nvPicPr>
                      <p:cNvPr id="0" name="图片 7171" descr="image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86399" y="946150"/>
                        <a:ext cx="571501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文本框 5"/>
          <p:cNvSpPr txBox="1"/>
          <p:nvPr/>
        </p:nvSpPr>
        <p:spPr>
          <a:xfrm>
            <a:off x="5486399" y="946150"/>
            <a:ext cx="15841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     </a:t>
            </a:r>
            <a:r>
              <a:rPr lang="zh-CN" altLang="en-US" dirty="0" smtClean="0"/>
              <a:t> </a:t>
            </a:r>
            <a:r>
              <a:rPr lang="en-US" altLang="zh-CN" dirty="0" smtClean="0">
                <a:latin typeface="Arial" panose="020B0604020202020204" pitchFamily="34" charset="0"/>
                <a:ea typeface="华文中宋" panose="02010600040101010101" pitchFamily="2" charset="-122"/>
              </a:rPr>
              <a:t>=5%</a:t>
            </a:r>
            <a:endParaRPr lang="en-US" altLang="zh-CN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9471" name="文本框 6"/>
          <p:cNvSpPr txBox="1"/>
          <p:nvPr/>
        </p:nvSpPr>
        <p:spPr>
          <a:xfrm>
            <a:off x="6261100" y="1543050"/>
            <a:ext cx="222528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华文中宋" panose="02010600040101010101" pitchFamily="2" charset="-122"/>
              </a:rPr>
              <a:t>Δ</a:t>
            </a:r>
            <a:r>
              <a:rPr lang="en-US" altLang="zh-CN" baseline="-25000" dirty="0">
                <a:latin typeface="Arial" panose="020B0604020202020204" pitchFamily="34" charset="0"/>
                <a:ea typeface="华文中宋" panose="02010600040101010101" pitchFamily="2" charset="-122"/>
              </a:rPr>
              <a:t>L</a:t>
            </a:r>
            <a:r>
              <a:rPr lang="en-US" altLang="zh-CN" dirty="0">
                <a:latin typeface="Arial" panose="020B0604020202020204" pitchFamily="34" charset="0"/>
                <a:ea typeface="华文中宋" panose="02010600040101010101" pitchFamily="2" charset="-122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华文中宋" panose="0201060004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baseline="-25000" dirty="0" smtClean="0">
                <a:latin typeface="Arial" panose="020B0604020202020204" pitchFamily="34" charset="0"/>
                <a:ea typeface="华文中宋" panose="02010600040101010101" pitchFamily="2" charset="-122"/>
                <a:sym typeface="宋体" panose="02010600030101010101" pitchFamily="2" charset="-122"/>
              </a:rPr>
              <a:t>D</a:t>
            </a:r>
            <a:r>
              <a:rPr lang="en-US" altLang="zh-CN" dirty="0" smtClean="0">
                <a:latin typeface="Arial" panose="020B0604020202020204" pitchFamily="34" charset="0"/>
                <a:ea typeface="华文中宋" panose="02010600040101010101" pitchFamily="2" charset="-122"/>
                <a:sym typeface="宋体" panose="02010600030101010101" pitchFamily="2" charset="-122"/>
              </a:rPr>
              <a:t>=0.10cm</a:t>
            </a:r>
            <a:endParaRPr lang="en-US" altLang="zh-CN" dirty="0">
              <a:latin typeface="Arial" panose="020B0604020202020204" pitchFamily="34" charset="0"/>
              <a:ea typeface="华文中宋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72" name="文本框 9"/>
          <p:cNvSpPr txBox="1"/>
          <p:nvPr/>
        </p:nvSpPr>
        <p:spPr>
          <a:xfrm>
            <a:off x="6261100" y="2105025"/>
            <a:ext cx="162416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华文中宋" panose="02010600040101010101" pitchFamily="2" charset="-122"/>
                <a:sym typeface="宋体" panose="02010600030101010101" pitchFamily="2" charset="-122"/>
              </a:rPr>
              <a:t>Δ</a:t>
            </a:r>
            <a:r>
              <a:rPr lang="en-US" altLang="zh-CN" baseline="-25000" dirty="0" smtClean="0">
                <a:latin typeface="Arial" panose="020B0604020202020204" pitchFamily="34" charset="0"/>
                <a:ea typeface="华文中宋" panose="02010600040101010101" pitchFamily="2" charset="-122"/>
                <a:sym typeface="宋体" panose="02010600030101010101" pitchFamily="2" charset="-122"/>
              </a:rPr>
              <a:t>b</a:t>
            </a:r>
            <a:r>
              <a:rPr lang="en-US" altLang="zh-CN" dirty="0" smtClean="0">
                <a:latin typeface="Arial" panose="020B0604020202020204" pitchFamily="34" charset="0"/>
                <a:ea typeface="华文中宋" panose="02010600040101010101" pitchFamily="2" charset="-122"/>
                <a:sym typeface="宋体" panose="02010600030101010101" pitchFamily="2" charset="-122"/>
              </a:rPr>
              <a:t>=0.5mm</a:t>
            </a:r>
            <a:endParaRPr lang="en-US" altLang="zh-CN" dirty="0">
              <a:latin typeface="Arial" panose="020B0604020202020204" pitchFamily="34" charset="0"/>
              <a:ea typeface="华文中宋" panose="0201060004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9473" name="对象 11">
            <a:hlinkClick r:id="" action="ppaction://ole?verb=0"/>
          </p:cNvPr>
          <p:cNvGraphicFramePr/>
          <p:nvPr/>
        </p:nvGraphicFramePr>
        <p:xfrm>
          <a:off x="6362700" y="2592388"/>
          <a:ext cx="16748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9" imgW="25908000" imgH="12801600" progId="">
                  <p:embed/>
                </p:oleObj>
              </mc:Choice>
              <mc:Fallback>
                <p:oleObj name="" r:id="rId9" imgW="25908000" imgH="12801600" progId="">
                  <p:embed/>
                  <p:pic>
                    <p:nvPicPr>
                      <p:cNvPr id="0" name="图片 7172" descr="image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62700" y="2592388"/>
                        <a:ext cx="1674813" cy="828675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7"/>
          <p:cNvGraphicFramePr>
            <a:graphicFrameLocks noChangeAspect="1"/>
          </p:cNvGraphicFramePr>
          <p:nvPr/>
        </p:nvGraphicFramePr>
        <p:xfrm>
          <a:off x="539750" y="3441700"/>
          <a:ext cx="79819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1" imgW="88087200" imgH="12192000" progId="">
                  <p:embed/>
                </p:oleObj>
              </mc:Choice>
              <mc:Fallback>
                <p:oleObj name="公式" r:id="rId11" imgW="88087200" imgH="12192000" progId="">
                  <p:embed/>
                  <p:pic>
                    <p:nvPicPr>
                      <p:cNvPr id="0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3441700"/>
                        <a:ext cx="7981950" cy="958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070575" y="946150"/>
            <a:ext cx="164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Δ</a:t>
            </a:r>
            <a:r>
              <a:rPr lang="en-US" altLang="zh-CN" baseline="-25000" dirty="0" smtClean="0"/>
              <a:t>l</a:t>
            </a:r>
            <a:r>
              <a:rPr lang="en-US" altLang="zh-CN" dirty="0" smtClean="0"/>
              <a:t>=0.5mm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校徽1921之三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5876925"/>
            <a:ext cx="1050925" cy="1044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Text Box 5"/>
          <p:cNvSpPr txBox="1"/>
          <p:nvPr/>
        </p:nvSpPr>
        <p:spPr>
          <a:xfrm>
            <a:off x="2268538" y="6284913"/>
            <a:ext cx="4032250" cy="4572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华文中宋" panose="02010600040101010101" pitchFamily="2" charset="-122"/>
              </a:rPr>
              <a:t>南昌大学物理实验中心</a:t>
            </a:r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pic>
        <p:nvPicPr>
          <p:cNvPr id="20484" name="Picture 4" descr="99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3030" y="5821045"/>
            <a:ext cx="7760970" cy="110045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2770" name="Object 2">
            <a:hlinkClick r:id="" action="ppaction://ole?verb=0"/>
          </p:cNvPr>
          <p:cNvGraphicFramePr/>
          <p:nvPr/>
        </p:nvGraphicFramePr>
        <p:xfrm>
          <a:off x="3678555" y="375920"/>
          <a:ext cx="2120900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3" imgW="762000" imgH="431800" progId="">
                  <p:embed/>
                </p:oleObj>
              </mc:Choice>
              <mc:Fallback>
                <p:oleObj name="" r:id="rId3" imgW="762000" imgH="431800" progId="">
                  <p:embed/>
                  <p:pic>
                    <p:nvPicPr>
                      <p:cNvPr id="0" name="图片 8192" descr="image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8555" y="375920"/>
                        <a:ext cx="2120900" cy="92519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36015" y="1423035"/>
          <a:ext cx="665607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3035300" imgH="393700" progId="Equation.DSMT4">
                  <p:embed/>
                </p:oleObj>
              </mc:Choice>
              <mc:Fallback>
                <p:oleObj name="Equation" r:id="rId5" imgW="3035300" imgH="393700" progId="Equation.DSMT4">
                  <p:embed/>
                  <p:pic>
                    <p:nvPicPr>
                      <p:cNvPr id="0" name="图片 8193" descr="image6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6015" y="1423035"/>
                        <a:ext cx="6656070" cy="876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-635" y="2338705"/>
          <a:ext cx="9093835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4533900" imgH="393700" progId="Equation.DSMT4">
                  <p:embed/>
                </p:oleObj>
              </mc:Choice>
              <mc:Fallback>
                <p:oleObj name="Equation" r:id="rId7" imgW="4533900" imgH="393700" progId="Equation.DSMT4">
                  <p:embed/>
                  <p:pic>
                    <p:nvPicPr>
                      <p:cNvPr id="0" name="Object 3" descr="image6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635" y="2338705"/>
                        <a:ext cx="9093835" cy="8521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/>
          <p:nvPr/>
        </p:nvGraphicFramePr>
        <p:xfrm>
          <a:off x="385445" y="3658870"/>
          <a:ext cx="82835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9" imgW="4114800" imgH="508000" progId="">
                  <p:embed/>
                </p:oleObj>
              </mc:Choice>
              <mc:Fallback>
                <p:oleObj name="" r:id="rId9" imgW="4114800" imgH="508000" progId="">
                  <p:embed/>
                  <p:pic>
                    <p:nvPicPr>
                      <p:cNvPr id="0" name="图片 8195" descr="image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445" y="3658870"/>
                        <a:ext cx="82835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72373" y="4931092"/>
          <a:ext cx="2548319" cy="53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1" imgW="26212800" imgH="5486400" progId="Equation.DSMT4">
                  <p:embed/>
                </p:oleObj>
              </mc:Choice>
              <mc:Fallback>
                <p:oleObj name="Equation" r:id="rId11" imgW="26212800" imgH="5486400" progId="Equation.DSMT4">
                  <p:embed/>
                  <p:pic>
                    <p:nvPicPr>
                      <p:cNvPr id="0" name="图片 8196" descr="image65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2373" y="4931092"/>
                        <a:ext cx="2548319" cy="531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1440" y="273685"/>
            <a:ext cx="286385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不确定度公式推导：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ltGray">
          <a:xfrm>
            <a:off x="0" y="61753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ltGray">
          <a:xfrm>
            <a:off x="0" y="54133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ltGray">
          <a:xfrm>
            <a:off x="0" y="6400800"/>
            <a:ext cx="9147175" cy="457200"/>
          </a:xfrm>
          <a:prstGeom prst="rect">
            <a:avLst/>
          </a:prstGeom>
          <a:gradFill rotWithShape="1">
            <a:gsLst>
              <a:gs pos="0">
                <a:srgbClr val="B31928">
                  <a:gamma/>
                  <a:shade val="46275"/>
                  <a:invGamma/>
                </a:srgbClr>
              </a:gs>
              <a:gs pos="50000">
                <a:srgbClr val="B31928">
                  <a:alpha val="89999"/>
                </a:srgbClr>
              </a:gs>
              <a:gs pos="100000">
                <a:srgbClr val="B31928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12295" name="Rectangle 34"/>
          <p:cNvSpPr>
            <a:spLocks noChangeArrowheads="1"/>
          </p:cNvSpPr>
          <p:nvPr/>
        </p:nvSpPr>
        <p:spPr bwMode="ltGray">
          <a:xfrm>
            <a:off x="0" y="0"/>
            <a:ext cx="9144000" cy="571500"/>
          </a:xfrm>
          <a:prstGeom prst="rect">
            <a:avLst/>
          </a:prstGeom>
          <a:solidFill>
            <a:srgbClr val="000080">
              <a:alpha val="79999"/>
            </a:srgb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ltGray">
          <a:xfrm>
            <a:off x="0" y="549275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>
              <a:latin typeface="Verdana" panose="020B0604030504040204" pitchFamily="34" charset="0"/>
            </a:endParaRP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ltGray">
          <a:xfrm>
            <a:off x="0" y="592138"/>
            <a:ext cx="9144000" cy="25400"/>
          </a:xfrm>
          <a:prstGeom prst="rect">
            <a:avLst/>
          </a:prstGeom>
          <a:gradFill rotWithShape="1">
            <a:gsLst>
              <a:gs pos="0">
                <a:srgbClr val="530C13"/>
              </a:gs>
              <a:gs pos="50000">
                <a:srgbClr val="B31928"/>
              </a:gs>
              <a:gs pos="100000">
                <a:srgbClr val="530C13"/>
              </a:gs>
            </a:gsLst>
            <a:lin ang="5400000" scaled="1"/>
          </a:gradFill>
          <a:ln w="9525" algn="ctr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 sz="1400">
              <a:latin typeface="Verdana" panose="020B0604030504040204" pitchFamily="34" charset="0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" cstate="print">
            <a:duotone>
              <a:prstClr val="black"/>
              <a:srgbClr val="170696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-4990" y="6343444"/>
            <a:ext cx="9163504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388" y="625475"/>
            <a:ext cx="5040312" cy="563118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/>
              <a:t>           </a:t>
            </a:r>
            <a:endParaRPr lang="en-US" altLang="zh-CN" sz="2800" dirty="0">
              <a:solidFill>
                <a:schemeClr val="hlink"/>
              </a:solidFill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</a:rPr>
              <a:t>※</a:t>
            </a:r>
            <a:r>
              <a:rPr lang="zh-CN" altLang="en-US" sz="2800" dirty="0">
                <a:solidFill>
                  <a:schemeClr val="hlink"/>
                </a:solidFill>
                <a:ea typeface="华文新魏" panose="02010800040101010101" pitchFamily="2" charset="-122"/>
              </a:rPr>
              <a:t>千斤顶的螺杆在顶起重物时，则承受压力与形变问题；</a:t>
            </a:r>
            <a:endParaRPr lang="en-US" altLang="zh-CN" sz="2800" dirty="0">
              <a:solidFill>
                <a:schemeClr val="hlink"/>
              </a:solidFill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</a:rPr>
              <a:t>※</a:t>
            </a:r>
            <a:r>
              <a:rPr lang="zh-CN" altLang="en-US" sz="2800" dirty="0">
                <a:solidFill>
                  <a:schemeClr val="hlink"/>
                </a:solidFill>
                <a:ea typeface="华文新魏" panose="02010800040101010101" pitchFamily="2" charset="-122"/>
              </a:rPr>
              <a:t>内燃机的连杆在燃气爆发过程中受压与形变问题；</a:t>
            </a:r>
            <a:endParaRPr lang="en-US" altLang="zh-CN" sz="2800" dirty="0">
              <a:solidFill>
                <a:schemeClr val="hlink"/>
              </a:solidFill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</a:rPr>
              <a:t>※</a:t>
            </a:r>
            <a:r>
              <a:rPr lang="zh-CN" altLang="en-US" sz="2800" dirty="0">
                <a:solidFill>
                  <a:schemeClr val="hlink"/>
                </a:solidFill>
                <a:ea typeface="华文新魏" panose="02010800040101010101" pitchFamily="2" charset="-122"/>
              </a:rPr>
              <a:t>起重机钢索在吊重物时，承受拉伸与形变问题；</a:t>
            </a:r>
            <a:endParaRPr lang="en-US" altLang="zh-CN" sz="2800" dirty="0">
              <a:solidFill>
                <a:schemeClr val="hlink"/>
              </a:solidFill>
              <a:ea typeface="华文新魏" panose="0201080004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+mj-ea"/>
              </a:rPr>
              <a:t>※</a:t>
            </a:r>
            <a:r>
              <a:rPr lang="zh-CN" altLang="en-US" sz="2800" dirty="0">
                <a:solidFill>
                  <a:schemeClr val="hlink"/>
                </a:solidFill>
                <a:ea typeface="华文新魏" panose="02010800040101010101" pitchFamily="2" charset="-122"/>
              </a:rPr>
              <a:t>桁架中的杆件受拉和受压与形变问题等等。在处理这些问题时，必须考虑材料的杨氏模量。</a:t>
            </a:r>
            <a:endParaRPr lang="en-US" altLang="zh-CN" sz="2800" dirty="0">
              <a:solidFill>
                <a:schemeClr val="hlink"/>
              </a:solidFill>
              <a:ea typeface="华文新魏" panose="02010800040101010101" pitchFamily="2" charset="-122"/>
            </a:endParaRPr>
          </a:p>
        </p:txBody>
      </p:sp>
      <p:pic>
        <p:nvPicPr>
          <p:cNvPr id="123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8275" y="4683125"/>
            <a:ext cx="2103438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7750" y="3716338"/>
            <a:ext cx="1746250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7863" y="808038"/>
            <a:ext cx="18573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3" name="图片 21" descr="1.gi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48275" y="2179638"/>
            <a:ext cx="2170113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4" name="WordArt 51"/>
          <p:cNvSpPr>
            <a:spLocks noChangeArrowheads="1" noChangeShapeType="1"/>
          </p:cNvSpPr>
          <p:nvPr/>
        </p:nvSpPr>
        <p:spPr bwMode="auto">
          <a:xfrm>
            <a:off x="142875" y="71438"/>
            <a:ext cx="4284663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noFill/>
                  <a:round/>
                </a:ln>
                <a:gradFill rotWithShape="1">
                  <a:gsLst>
                    <a:gs pos="0">
                      <a:schemeClr val="bg1"/>
                    </a:gs>
                    <a:gs pos="100000">
                      <a:srgbClr val="FFFE7D"/>
                    </a:gs>
                  </a:gsLst>
                  <a:lin ang="5400000" scaled="1"/>
                </a:gradFill>
                <a:effectLst>
                  <a:outerShdw dist="38100" dir="5400000" algn="ctr" rotWithShape="0">
                    <a:srgbClr val="4D4D4D">
                      <a:alpha val="76999"/>
                    </a:srgbClr>
                  </a:outerShdw>
                </a:effectLst>
                <a:latin typeface="华文琥珀" panose="02010800040101010101" charset="-122"/>
                <a:ea typeface="华文琥珀" panose="02010800040101010101" charset="-122"/>
              </a:rPr>
              <a:t>杨氏模量在生活中的应用</a:t>
            </a:r>
            <a:endParaRPr lang="zh-CN" altLang="en-US" sz="3600" kern="10">
              <a:ln w="9525">
                <a:noFill/>
                <a:round/>
              </a:ln>
              <a:gradFill rotWithShape="1">
                <a:gsLst>
                  <a:gs pos="0">
                    <a:schemeClr val="bg1"/>
                  </a:gs>
                  <a:gs pos="100000">
                    <a:srgbClr val="FFFE7D"/>
                  </a:gs>
                </a:gsLst>
                <a:lin ang="5400000" scaled="1"/>
              </a:gradFill>
              <a:effectLst>
                <a:outerShdw dist="38100" dir="5400000" algn="ctr" rotWithShape="0">
                  <a:srgbClr val="4D4D4D">
                    <a:alpha val="76999"/>
                  </a:srgbClr>
                </a:outerShdw>
              </a:effectLst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4"/>
          <p:cNvSpPr txBox="1">
            <a:spLocks noChangeArrowheads="1"/>
          </p:cNvSpPr>
          <p:nvPr/>
        </p:nvSpPr>
        <p:spPr bwMode="auto">
          <a:xfrm>
            <a:off x="273050" y="101600"/>
            <a:ext cx="2032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概念导引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10242" name="Rectangle 5"/>
          <p:cNvSpPr>
            <a:spLocks noChangeArrowheads="1"/>
          </p:cNvSpPr>
          <p:nvPr/>
        </p:nvSpPr>
        <p:spPr bwMode="auto">
          <a:xfrm>
            <a:off x="4068763" y="1052513"/>
            <a:ext cx="4752975" cy="3890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>
                <a:solidFill>
                  <a:srgbClr val="000066"/>
                </a:solidFill>
              </a:rPr>
              <a:t>材料是由原子和分子组成的，在外力作用下，原子或分子之间的位置会发生相对移动，这将使材料产生形变。材料的受力形变是材料的一个重要力学特性。</a:t>
            </a:r>
            <a:endParaRPr lang="zh-CN" altLang="en-US" sz="2800" b="1">
              <a:solidFill>
                <a:srgbClr val="000066"/>
              </a:solidFill>
            </a:endParaRPr>
          </a:p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zh-CN" altLang="en-US" sz="2800" b="1">
              <a:solidFill>
                <a:srgbClr val="000066"/>
              </a:solidFill>
            </a:endParaRPr>
          </a:p>
        </p:txBody>
      </p:sp>
      <p:pic>
        <p:nvPicPr>
          <p:cNvPr id="1024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3050" y="1196975"/>
            <a:ext cx="3887788" cy="358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930275" y="4943475"/>
            <a:ext cx="279241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组成材料的原子和分子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4"/>
          <p:cNvSpPr txBox="1">
            <a:spLocks noChangeArrowheads="1"/>
          </p:cNvSpPr>
          <p:nvPr/>
        </p:nvSpPr>
        <p:spPr bwMode="auto">
          <a:xfrm>
            <a:off x="273050" y="101600"/>
            <a:ext cx="2032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概念导引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95288" y="1004888"/>
            <a:ext cx="8208962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>
                <a:solidFill>
                  <a:srgbClr val="000066"/>
                </a:solidFill>
              </a:rPr>
              <a:t>不同材料的受力形变具有差异性。</a:t>
            </a:r>
            <a:endParaRPr lang="en-US" altLang="zh-CN" sz="2800" b="1">
              <a:solidFill>
                <a:srgbClr val="000066"/>
              </a:solidFill>
            </a:endParaRPr>
          </a:p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zh-CN" altLang="en-US" sz="2800" b="1">
              <a:solidFill>
                <a:srgbClr val="000066"/>
              </a:solidFill>
            </a:endParaRPr>
          </a:p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zh-CN" altLang="en-US" sz="2800" b="1">
              <a:solidFill>
                <a:srgbClr val="000066"/>
              </a:solidFill>
            </a:endParaRP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604838" y="4268788"/>
            <a:ext cx="3924300" cy="1008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>
                <a:solidFill>
                  <a:srgbClr val="FF0000"/>
                </a:solidFill>
              </a:rPr>
              <a:t>如何评判这种差异性？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zh-CN" altLang="en-US" sz="2800" b="1">
              <a:solidFill>
                <a:srgbClr val="000066"/>
              </a:solidFill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95288" y="1597025"/>
            <a:ext cx="8208962" cy="590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r>
              <a:rPr lang="zh-CN" altLang="en-US" sz="2800" b="1">
                <a:solidFill>
                  <a:srgbClr val="000066"/>
                </a:solidFill>
              </a:rPr>
              <a:t>同样的大小外力作用，有的形变小，有的形变大！</a:t>
            </a:r>
            <a:endParaRPr lang="en-US" altLang="zh-CN" sz="2800" b="1">
              <a:solidFill>
                <a:srgbClr val="000066"/>
              </a:solidFill>
            </a:endParaRPr>
          </a:p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zh-CN" altLang="en-US" sz="2800" b="1">
              <a:solidFill>
                <a:srgbClr val="000066"/>
              </a:solidFill>
            </a:endParaRPr>
          </a:p>
          <a:p>
            <a:pPr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</a:pPr>
            <a:endParaRPr lang="zh-CN" altLang="en-US" sz="2800" b="1">
              <a:solidFill>
                <a:srgbClr val="000066"/>
              </a:solidFill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00113" y="2349500"/>
            <a:ext cx="2170112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54363" y="2316163"/>
            <a:ext cx="2438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450" y="2316163"/>
            <a:ext cx="1814513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592763" y="4910138"/>
            <a:ext cx="27511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indent="0" eaLnBrk="1" hangingPunct="1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r>
              <a:rPr lang="zh-CN" altLang="en-US" sz="2800" b="1" dirty="0">
                <a:solidFill>
                  <a:schemeClr val="accent4"/>
                </a:solidFill>
              </a:rPr>
              <a:t>杨氏弹性模量！</a:t>
            </a:r>
            <a:endParaRPr lang="zh-CN" altLang="en-US" sz="2800" b="1" dirty="0">
              <a:solidFill>
                <a:schemeClr val="accent4"/>
              </a:solidFill>
            </a:endParaRPr>
          </a:p>
          <a:p>
            <a:pPr marL="0" indent="0" eaLnBrk="1" hangingPunct="1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defRPr/>
            </a:pPr>
            <a:endParaRPr lang="zh-CN" altLang="en-US" sz="2800" b="1" dirty="0">
              <a:solidFill>
                <a:srgbClr val="000066"/>
              </a:solidFill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851275" y="5084763"/>
            <a:ext cx="1368425" cy="360362"/>
          </a:xfrm>
          <a:prstGeom prst="rightArrow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900113" y="5516563"/>
            <a:ext cx="7704137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hlink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杨氏模量反映了材料产生力学形变难易程度！！！</a:t>
            </a:r>
            <a:endParaRPr lang="en-US" altLang="zh-CN" sz="2800" b="1">
              <a:solidFill>
                <a:schemeClr val="hlink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rAng="0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ldLvl="0" animBg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662531"/>
          <p:cNvSpPr txBox="1">
            <a:spLocks noChangeArrowheads="1"/>
          </p:cNvSpPr>
          <p:nvPr/>
        </p:nvSpPr>
        <p:spPr bwMode="auto">
          <a:xfrm>
            <a:off x="179388" y="1268413"/>
            <a:ext cx="8064500" cy="2759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>
                <a:solidFill>
                  <a:schemeClr val="accent2"/>
                </a:solidFill>
                <a:latin typeface="华文中宋" panose="02010600040101010101" pitchFamily="2" charset="-122"/>
              </a:rPr>
              <a:t>杨氏弹性模量</a:t>
            </a:r>
            <a:r>
              <a:rPr lang="zh-CN" altLang="en-US" sz="2800" b="1">
                <a:solidFill>
                  <a:srgbClr val="000066"/>
                </a:solidFill>
                <a:latin typeface="华文中宋" panose="02010600040101010101" pitchFamily="2" charset="-122"/>
              </a:rPr>
              <a:t>是指材料形变时应力与相应的应变之比，是弹性材料的一种重要、最具特征的力学性质，是物体变形难易程度的表征，由材料的性质决定。该值越大，材料越不容易变形</a:t>
            </a:r>
            <a:r>
              <a:rPr lang="en-US" altLang="zh-CN" sz="2800" b="1">
                <a:solidFill>
                  <a:srgbClr val="000066"/>
                </a:solidFill>
                <a:latin typeface="华文中宋" panose="02010600040101010101" pitchFamily="2" charset="-122"/>
              </a:rPr>
              <a:t>,</a:t>
            </a:r>
            <a:r>
              <a:rPr lang="zh-CN" altLang="en-US" sz="2800" b="1">
                <a:solidFill>
                  <a:srgbClr val="000066"/>
                </a:solidFill>
                <a:latin typeface="华文中宋" panose="02010600040101010101" pitchFamily="2" charset="-122"/>
              </a:rPr>
              <a:t>是工程设计的重要参数。</a:t>
            </a:r>
            <a:endParaRPr lang="zh-CN" altLang="en-US" sz="2800" b="1">
              <a:solidFill>
                <a:srgbClr val="000066"/>
              </a:solidFill>
              <a:latin typeface="华文中宋" panose="02010600040101010101" pitchFamily="2" charset="-122"/>
            </a:endParaRPr>
          </a:p>
        </p:txBody>
      </p:sp>
      <p:sp>
        <p:nvSpPr>
          <p:cNvPr id="12290" name="矩形 662532"/>
          <p:cNvSpPr>
            <a:spLocks noChangeArrowheads="1"/>
          </p:cNvSpPr>
          <p:nvPr/>
        </p:nvSpPr>
        <p:spPr bwMode="auto">
          <a:xfrm>
            <a:off x="179388" y="163513"/>
            <a:ext cx="26225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b="1">
                <a:solidFill>
                  <a:srgbClr val="003300"/>
                </a:solidFill>
              </a:rPr>
              <a:t>杨氏弹性模量</a:t>
            </a:r>
            <a:endParaRPr lang="zh-CN" altLang="en-US" sz="3200" b="1">
              <a:solidFill>
                <a:srgbClr val="003300"/>
              </a:solidFill>
            </a:endParaRPr>
          </a:p>
        </p:txBody>
      </p:sp>
      <p:sp>
        <p:nvSpPr>
          <p:cNvPr id="12291" name="文本框 662533"/>
          <p:cNvSpPr txBox="1">
            <a:spLocks noChangeArrowheads="1"/>
          </p:cNvSpPr>
          <p:nvPr/>
        </p:nvSpPr>
        <p:spPr bwMode="auto">
          <a:xfrm>
            <a:off x="179388" y="4349750"/>
            <a:ext cx="8642350" cy="1168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华文中宋" panose="02010600040101010101" pitchFamily="2" charset="-122"/>
              </a:rPr>
              <a:t>例如：</a:t>
            </a:r>
            <a:r>
              <a:rPr lang="zh-CN" altLang="en-US" sz="2800" b="1">
                <a:solidFill>
                  <a:srgbClr val="000066"/>
                </a:solidFill>
                <a:latin typeface="华文中宋" panose="02010600040101010101" pitchFamily="2" charset="-122"/>
              </a:rPr>
              <a:t>钢 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(192-196)GPa;   </a:t>
            </a:r>
            <a:r>
              <a:rPr lang="zh-CN" altLang="en-US" sz="2800" b="1">
                <a:solidFill>
                  <a:srgbClr val="000066"/>
                </a:solidFill>
                <a:latin typeface="华文中宋" panose="02010600040101010101" pitchFamily="2" charset="-122"/>
              </a:rPr>
              <a:t>铁约为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113-157</a:t>
            </a:r>
            <a:r>
              <a:rPr lang="zh-CN" altLang="en-US" sz="2800" b="1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GPa</a:t>
            </a:r>
            <a:r>
              <a:rPr lang="en-US" altLang="zh-CN" sz="2800" b="1">
                <a:solidFill>
                  <a:srgbClr val="000066"/>
                </a:solidFill>
                <a:latin typeface="华文中宋" panose="02010600040101010101" pitchFamily="2" charset="-122"/>
              </a:rPr>
              <a:t> ;</a:t>
            </a:r>
            <a:endParaRPr lang="en-US" altLang="zh-CN" sz="2800" b="1">
              <a:solidFill>
                <a:srgbClr val="000066"/>
              </a:solidFill>
              <a:latin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66"/>
                </a:solidFill>
                <a:latin typeface="华文中宋" panose="02010600040101010101" pitchFamily="2" charset="-122"/>
              </a:rPr>
              <a:t>      </a:t>
            </a:r>
            <a:r>
              <a:rPr lang="zh-CN" altLang="en-US" sz="2800" b="1">
                <a:solidFill>
                  <a:srgbClr val="000066"/>
                </a:solidFill>
                <a:latin typeface="华文中宋" panose="02010600040101010101" pitchFamily="2" charset="-122"/>
              </a:rPr>
              <a:t>铝约为</a:t>
            </a:r>
            <a:r>
              <a:rPr lang="en-US" altLang="zh-CN" sz="2800" b="1">
                <a:solidFill>
                  <a:srgbClr val="000066"/>
                </a:solidFill>
                <a:latin typeface="Times New Roman" panose="02020603050405020304" pitchFamily="18" charset="0"/>
              </a:rPr>
              <a:t>70GPa</a:t>
            </a:r>
            <a:endParaRPr lang="en-US" altLang="zh-CN" sz="28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49"/>
          <p:cNvGrpSpPr/>
          <p:nvPr/>
        </p:nvGrpSpPr>
        <p:grpSpPr>
          <a:xfrm>
            <a:off x="2141538" y="1268413"/>
            <a:ext cx="5022850" cy="4117975"/>
            <a:chOff x="1481" y="979"/>
            <a:chExt cx="3164" cy="2594"/>
          </a:xfrm>
        </p:grpSpPr>
        <p:grpSp>
          <p:nvGrpSpPr>
            <p:cNvPr id="4098" name="Group 5"/>
            <p:cNvGrpSpPr/>
            <p:nvPr/>
          </p:nvGrpSpPr>
          <p:grpSpPr>
            <a:xfrm>
              <a:off x="1522" y="979"/>
              <a:ext cx="3123" cy="369"/>
              <a:chOff x="1152" y="1275"/>
              <a:chExt cx="3408" cy="448"/>
            </a:xfrm>
          </p:grpSpPr>
          <p:grpSp>
            <p:nvGrpSpPr>
              <p:cNvPr id="4099" name="Group 6"/>
              <p:cNvGrpSpPr/>
              <p:nvPr/>
            </p:nvGrpSpPr>
            <p:grpSpPr>
              <a:xfrm>
                <a:off x="1152" y="1275"/>
                <a:ext cx="480" cy="419"/>
                <a:chOff x="1110" y="2656"/>
                <a:chExt cx="1549" cy="1351"/>
              </a:xfrm>
            </p:grpSpPr>
            <p:sp>
              <p:nvSpPr>
                <p:cNvPr id="4100" name="AutoShape 7"/>
                <p:cNvSpPr/>
                <p:nvPr/>
              </p:nvSpPr>
              <p:spPr>
                <a:xfrm>
                  <a:off x="1123" y="2679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4101" name="AutoShape 8"/>
                <p:cNvSpPr/>
                <p:nvPr/>
              </p:nvSpPr>
              <p:spPr>
                <a:xfrm>
                  <a:off x="1110" y="2656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06217" name="AutoShape 9"/>
                <p:cNvSpPr>
                  <a:spLocks noChangeArrowheads="1"/>
                </p:cNvSpPr>
                <p:nvPr/>
              </p:nvSpPr>
              <p:spPr bwMode="gray">
                <a:xfrm>
                  <a:off x="1202" y="2734"/>
                  <a:ext cx="1349" cy="1170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103" name="Line 10"/>
              <p:cNvSpPr/>
              <p:nvPr/>
            </p:nvSpPr>
            <p:spPr>
              <a:xfrm>
                <a:off x="1536" y="1659"/>
                <a:ext cx="3024" cy="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oval" w="med" len="med"/>
              </a:ln>
            </p:spPr>
          </p:sp>
          <p:sp>
            <p:nvSpPr>
              <p:cNvPr id="4104" name="Text Box 11"/>
              <p:cNvSpPr txBox="1"/>
              <p:nvPr/>
            </p:nvSpPr>
            <p:spPr>
              <a:xfrm>
                <a:off x="2160" y="1313"/>
                <a:ext cx="1105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实验目的</a:t>
                </a:r>
                <a:endParaRPr lang="zh-CN" altLang="en-US" sz="2800" b="1" dirty="0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4105" name="Text Box 12"/>
              <p:cNvSpPr txBox="1"/>
              <p:nvPr/>
            </p:nvSpPr>
            <p:spPr>
              <a:xfrm>
                <a:off x="1271" y="1326"/>
                <a:ext cx="235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r>
                  <a:rPr lang="en-US" altLang="zh-CN" sz="2800" b="1" dirty="0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1</a:t>
                </a:r>
                <a:endParaRPr lang="en-US" altLang="zh-CN" sz="28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  <p:grpSp>
          <p:nvGrpSpPr>
            <p:cNvPr id="4106" name="Group 13"/>
            <p:cNvGrpSpPr/>
            <p:nvPr/>
          </p:nvGrpSpPr>
          <p:grpSpPr>
            <a:xfrm>
              <a:off x="1522" y="1534"/>
              <a:ext cx="3123" cy="369"/>
              <a:chOff x="1152" y="1851"/>
              <a:chExt cx="3408" cy="448"/>
            </a:xfrm>
          </p:grpSpPr>
          <p:grpSp>
            <p:nvGrpSpPr>
              <p:cNvPr id="4107" name="Group 14"/>
              <p:cNvGrpSpPr/>
              <p:nvPr/>
            </p:nvGrpSpPr>
            <p:grpSpPr>
              <a:xfrm>
                <a:off x="1152" y="1851"/>
                <a:ext cx="480" cy="419"/>
                <a:chOff x="3174" y="2656"/>
                <a:chExt cx="1549" cy="1351"/>
              </a:xfrm>
            </p:grpSpPr>
            <p:sp>
              <p:nvSpPr>
                <p:cNvPr id="4108" name="AutoShape 15"/>
                <p:cNvSpPr/>
                <p:nvPr/>
              </p:nvSpPr>
              <p:spPr>
                <a:xfrm>
                  <a:off x="3187" y="2679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4109" name="AutoShape 16"/>
                <p:cNvSpPr/>
                <p:nvPr/>
              </p:nvSpPr>
              <p:spPr>
                <a:xfrm>
                  <a:off x="3174" y="2656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06225" name="AutoShape 17"/>
                <p:cNvSpPr>
                  <a:spLocks noChangeArrowheads="1"/>
                </p:cNvSpPr>
                <p:nvPr/>
              </p:nvSpPr>
              <p:spPr bwMode="gray">
                <a:xfrm>
                  <a:off x="3266" y="2734"/>
                  <a:ext cx="1349" cy="1170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111" name="Line 18"/>
              <p:cNvSpPr/>
              <p:nvPr/>
            </p:nvSpPr>
            <p:spPr>
              <a:xfrm>
                <a:off x="1536" y="2235"/>
                <a:ext cx="3024" cy="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oval" w="med" len="med"/>
              </a:ln>
            </p:spPr>
          </p:sp>
          <p:sp>
            <p:nvSpPr>
              <p:cNvPr id="4112" name="Text Box 19"/>
              <p:cNvSpPr txBox="1"/>
              <p:nvPr/>
            </p:nvSpPr>
            <p:spPr>
              <a:xfrm>
                <a:off x="2160" y="1889"/>
                <a:ext cx="1105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实验仪器</a:t>
                </a:r>
                <a:endParaRPr lang="zh-CN" altLang="en-US" sz="2800" b="1" dirty="0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4113" name="Text Box 20"/>
              <p:cNvSpPr txBox="1"/>
              <p:nvPr/>
            </p:nvSpPr>
            <p:spPr>
              <a:xfrm>
                <a:off x="1270" y="1902"/>
                <a:ext cx="234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r>
                  <a:rPr lang="en-US" altLang="zh-CN" sz="2800" b="1" dirty="0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  <p:grpSp>
          <p:nvGrpSpPr>
            <p:cNvPr id="4114" name="Group 21"/>
            <p:cNvGrpSpPr/>
            <p:nvPr/>
          </p:nvGrpSpPr>
          <p:grpSpPr>
            <a:xfrm>
              <a:off x="1522" y="2090"/>
              <a:ext cx="3123" cy="369"/>
              <a:chOff x="1152" y="2413"/>
              <a:chExt cx="3408" cy="448"/>
            </a:xfrm>
          </p:grpSpPr>
          <p:grpSp>
            <p:nvGrpSpPr>
              <p:cNvPr id="4115" name="Group 22"/>
              <p:cNvGrpSpPr/>
              <p:nvPr/>
            </p:nvGrpSpPr>
            <p:grpSpPr>
              <a:xfrm>
                <a:off x="1152" y="2413"/>
                <a:ext cx="480" cy="419"/>
                <a:chOff x="1110" y="2656"/>
                <a:chExt cx="1549" cy="1351"/>
              </a:xfrm>
            </p:grpSpPr>
            <p:sp>
              <p:nvSpPr>
                <p:cNvPr id="4116" name="AutoShape 23"/>
                <p:cNvSpPr/>
                <p:nvPr/>
              </p:nvSpPr>
              <p:spPr>
                <a:xfrm>
                  <a:off x="1123" y="2679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4117" name="AutoShape 24"/>
                <p:cNvSpPr/>
                <p:nvPr/>
              </p:nvSpPr>
              <p:spPr>
                <a:xfrm>
                  <a:off x="1110" y="2656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06233" name="AutoShape 25"/>
                <p:cNvSpPr>
                  <a:spLocks noChangeArrowheads="1"/>
                </p:cNvSpPr>
                <p:nvPr/>
              </p:nvSpPr>
              <p:spPr bwMode="gray">
                <a:xfrm>
                  <a:off x="1202" y="2734"/>
                  <a:ext cx="1349" cy="1170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119" name="Line 26"/>
              <p:cNvSpPr/>
              <p:nvPr/>
            </p:nvSpPr>
            <p:spPr>
              <a:xfrm>
                <a:off x="1536" y="2797"/>
                <a:ext cx="3024" cy="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oval" w="med" len="med"/>
              </a:ln>
            </p:spPr>
          </p:sp>
          <p:sp>
            <p:nvSpPr>
              <p:cNvPr id="4120" name="Text Box 27"/>
              <p:cNvSpPr txBox="1"/>
              <p:nvPr/>
            </p:nvSpPr>
            <p:spPr>
              <a:xfrm>
                <a:off x="2160" y="2451"/>
                <a:ext cx="1105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实验原理</a:t>
                </a:r>
                <a:endParaRPr lang="zh-CN" altLang="en-US" sz="2800" b="1" dirty="0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4121" name="Text Box 28"/>
              <p:cNvSpPr txBox="1"/>
              <p:nvPr/>
            </p:nvSpPr>
            <p:spPr>
              <a:xfrm>
                <a:off x="1271" y="2464"/>
                <a:ext cx="235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r>
                  <a:rPr lang="en-US" altLang="zh-CN" sz="2800" b="1" dirty="0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  <p:grpSp>
          <p:nvGrpSpPr>
            <p:cNvPr id="4122" name="Group 29"/>
            <p:cNvGrpSpPr/>
            <p:nvPr/>
          </p:nvGrpSpPr>
          <p:grpSpPr>
            <a:xfrm>
              <a:off x="1516" y="2646"/>
              <a:ext cx="3123" cy="369"/>
              <a:chOff x="1152" y="2989"/>
              <a:chExt cx="3408" cy="448"/>
            </a:xfrm>
          </p:grpSpPr>
          <p:grpSp>
            <p:nvGrpSpPr>
              <p:cNvPr id="4123" name="Group 30"/>
              <p:cNvGrpSpPr/>
              <p:nvPr/>
            </p:nvGrpSpPr>
            <p:grpSpPr>
              <a:xfrm>
                <a:off x="1152" y="2989"/>
                <a:ext cx="480" cy="419"/>
                <a:chOff x="3174" y="2656"/>
                <a:chExt cx="1549" cy="1351"/>
              </a:xfrm>
            </p:grpSpPr>
            <p:sp>
              <p:nvSpPr>
                <p:cNvPr id="4124" name="AutoShape 31"/>
                <p:cNvSpPr/>
                <p:nvPr/>
              </p:nvSpPr>
              <p:spPr>
                <a:xfrm>
                  <a:off x="3187" y="2679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4125" name="AutoShape 32"/>
                <p:cNvSpPr/>
                <p:nvPr/>
              </p:nvSpPr>
              <p:spPr>
                <a:xfrm>
                  <a:off x="3174" y="2656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06241" name="AutoShape 33"/>
                <p:cNvSpPr>
                  <a:spLocks noChangeArrowheads="1"/>
                </p:cNvSpPr>
                <p:nvPr/>
              </p:nvSpPr>
              <p:spPr bwMode="gray">
                <a:xfrm>
                  <a:off x="3266" y="2734"/>
                  <a:ext cx="1349" cy="1170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127" name="Line 34"/>
              <p:cNvSpPr/>
              <p:nvPr/>
            </p:nvSpPr>
            <p:spPr>
              <a:xfrm>
                <a:off x="1536" y="3373"/>
                <a:ext cx="3024" cy="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oval" w="med" len="med"/>
              </a:ln>
            </p:spPr>
          </p:sp>
          <p:sp>
            <p:nvSpPr>
              <p:cNvPr id="4128" name="Text Box 35"/>
              <p:cNvSpPr txBox="1"/>
              <p:nvPr/>
            </p:nvSpPr>
            <p:spPr>
              <a:xfrm>
                <a:off x="2160" y="3027"/>
                <a:ext cx="1838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实验内容和步骤</a:t>
                </a:r>
                <a:endParaRPr lang="zh-CN" altLang="en-US" sz="2800" b="1" dirty="0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4129" name="Text Box 36"/>
              <p:cNvSpPr txBox="1"/>
              <p:nvPr/>
            </p:nvSpPr>
            <p:spPr>
              <a:xfrm>
                <a:off x="1271" y="3040"/>
                <a:ext cx="235" cy="3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r>
                  <a:rPr lang="en-US" altLang="zh-CN" sz="2800" b="1" dirty="0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4</a:t>
                </a:r>
                <a:endParaRPr lang="en-US" altLang="zh-CN" sz="28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  <p:grpSp>
          <p:nvGrpSpPr>
            <p:cNvPr id="4130" name="Group 46"/>
            <p:cNvGrpSpPr/>
            <p:nvPr/>
          </p:nvGrpSpPr>
          <p:grpSpPr>
            <a:xfrm>
              <a:off x="1481" y="3202"/>
              <a:ext cx="3164" cy="371"/>
              <a:chOff x="895" y="3276"/>
              <a:chExt cx="3629" cy="428"/>
            </a:xfrm>
          </p:grpSpPr>
          <p:grpSp>
            <p:nvGrpSpPr>
              <p:cNvPr id="4131" name="Group 39"/>
              <p:cNvGrpSpPr/>
              <p:nvPr/>
            </p:nvGrpSpPr>
            <p:grpSpPr>
              <a:xfrm>
                <a:off x="895" y="3276"/>
                <a:ext cx="511" cy="419"/>
                <a:chOff x="1110" y="2656"/>
                <a:chExt cx="1549" cy="1351"/>
              </a:xfrm>
            </p:grpSpPr>
            <p:sp>
              <p:nvSpPr>
                <p:cNvPr id="4132" name="AutoShape 40"/>
                <p:cNvSpPr/>
                <p:nvPr/>
              </p:nvSpPr>
              <p:spPr>
                <a:xfrm>
                  <a:off x="1123" y="2679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4133" name="AutoShape 41"/>
                <p:cNvSpPr/>
                <p:nvPr/>
              </p:nvSpPr>
              <p:spPr>
                <a:xfrm>
                  <a:off x="1110" y="2656"/>
                  <a:ext cx="1536" cy="1328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Arial" panose="020B0604020202020204" pitchFamily="34" charset="0"/>
                    <a:ea typeface="华文中宋" panose="02010600040101010101" pitchFamily="2" charset="-122"/>
                  </a:endParaRPr>
                </a:p>
              </p:txBody>
            </p:sp>
            <p:sp>
              <p:nvSpPr>
                <p:cNvPr id="606250" name="AutoShape 42"/>
                <p:cNvSpPr>
                  <a:spLocks noChangeArrowheads="1"/>
                </p:cNvSpPr>
                <p:nvPr/>
              </p:nvSpPr>
              <p:spPr bwMode="gray">
                <a:xfrm>
                  <a:off x="1200" y="2734"/>
                  <a:ext cx="1352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华文中宋" panose="0201060004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135" name="Line 43"/>
              <p:cNvSpPr/>
              <p:nvPr/>
            </p:nvSpPr>
            <p:spPr>
              <a:xfrm>
                <a:off x="1304" y="3660"/>
                <a:ext cx="3220" cy="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ysDot"/>
                <a:round/>
                <a:headEnd type="none" w="med" len="med"/>
                <a:tailEnd type="oval" w="med" len="med"/>
              </a:ln>
            </p:spPr>
          </p:sp>
          <p:sp>
            <p:nvSpPr>
              <p:cNvPr id="4136" name="Text Box 44"/>
              <p:cNvSpPr txBox="1"/>
              <p:nvPr/>
            </p:nvSpPr>
            <p:spPr>
              <a:xfrm>
                <a:off x="1969" y="3312"/>
                <a:ext cx="2090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eaLnBrk="0" hangingPunct="0"/>
                <a:r>
                  <a:rPr lang="zh-CN" altLang="en-US" sz="2800" b="1" dirty="0">
                    <a:solidFill>
                      <a:schemeClr val="tx2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报告要求</a:t>
                </a:r>
                <a:endParaRPr lang="zh-CN" altLang="en-US" sz="2800" b="1" dirty="0">
                  <a:solidFill>
                    <a:schemeClr val="tx2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  <p:sp>
            <p:nvSpPr>
              <p:cNvPr id="4137" name="Text Box 45"/>
              <p:cNvSpPr txBox="1"/>
              <p:nvPr/>
            </p:nvSpPr>
            <p:spPr>
              <a:xfrm>
                <a:off x="1023" y="3327"/>
                <a:ext cx="247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0" hangingPunct="0"/>
                <a:r>
                  <a:rPr lang="en-US" altLang="zh-CN" sz="2800" b="1" dirty="0">
                    <a:solidFill>
                      <a:srgbClr val="FFFFFF"/>
                    </a:solidFill>
                    <a:latin typeface="华文隶书" panose="02010800040101010101" pitchFamily="2" charset="-122"/>
                    <a:ea typeface="华文隶书" panose="02010800040101010101" pitchFamily="2" charset="-122"/>
                  </a:rPr>
                  <a:t>5</a:t>
                </a:r>
                <a:endParaRPr lang="en-US" altLang="zh-CN" sz="2800" b="1" dirty="0">
                  <a:solidFill>
                    <a:srgbClr val="FFFFFF"/>
                  </a:solidFill>
                  <a:latin typeface="华文隶书" panose="02010800040101010101" pitchFamily="2" charset="-122"/>
                  <a:ea typeface="华文隶书" panose="02010800040101010101" pitchFamily="2" charset="-122"/>
                </a:endParaRPr>
              </a:p>
            </p:txBody>
          </p:sp>
        </p:grpSp>
      </p:grpSp>
      <p:sp>
        <p:nvSpPr>
          <p:cNvPr id="4138" name="Text Box 48"/>
          <p:cNvSpPr txBox="1"/>
          <p:nvPr/>
        </p:nvSpPr>
        <p:spPr>
          <a:xfrm>
            <a:off x="795338" y="1928813"/>
            <a:ext cx="641350" cy="22891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主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要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内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容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4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实验目的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5122" name="Rectangle 5"/>
          <p:cNvSpPr/>
          <p:nvPr/>
        </p:nvSpPr>
        <p:spPr>
          <a:xfrm>
            <a:off x="684213" y="2205038"/>
            <a:ext cx="8035925" cy="30241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掌握用伸长法测量金属丝杨氏模量的方法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理解光杠杆测量长度微小变化的原理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学会用逐差法处理数据</a:t>
            </a: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2"/>
          <p:cNvSpPr txBox="1"/>
          <p:nvPr/>
        </p:nvSpPr>
        <p:spPr>
          <a:xfrm>
            <a:off x="273050" y="101600"/>
            <a:ext cx="2012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实验原理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6146" name="Group 6"/>
          <p:cNvGrpSpPr/>
          <p:nvPr/>
        </p:nvGrpSpPr>
        <p:grpSpPr>
          <a:xfrm>
            <a:off x="1546225" y="3294063"/>
            <a:ext cx="2233613" cy="939800"/>
            <a:chOff x="1442" y="2362"/>
            <a:chExt cx="1257" cy="459"/>
          </a:xfrm>
        </p:grpSpPr>
        <p:graphicFrame>
          <p:nvGraphicFramePr>
            <p:cNvPr id="6147" name="Object 7"/>
            <p:cNvGraphicFramePr/>
            <p:nvPr/>
          </p:nvGraphicFramePr>
          <p:xfrm>
            <a:off x="1442" y="2362"/>
            <a:ext cx="251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7620000" imgH="12192000" progId="Equation.DSMT4">
                    <p:embed/>
                  </p:oleObj>
                </mc:Choice>
                <mc:Fallback>
                  <p:oleObj name="" r:id="rId1" imgW="7620000" imgH="12192000" progId="Equation.DSMT4">
                    <p:embed/>
                    <p:pic>
                      <p:nvPicPr>
                        <p:cNvPr id="0" name="图片 1024" descr="image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2" y="2362"/>
                          <a:ext cx="251" cy="4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" name="Text Box 8"/>
            <p:cNvSpPr txBox="1"/>
            <p:nvPr/>
          </p:nvSpPr>
          <p:spPr>
            <a:xfrm>
              <a:off x="1791" y="2387"/>
              <a:ext cx="908" cy="25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4A7DA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:</a:t>
              </a:r>
              <a:r>
                <a:rPr lang="zh-CN" altLang="en-US" sz="2800" b="1" i="1" dirty="0">
                  <a:solidFill>
                    <a:srgbClr val="04A7DA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应变</a:t>
              </a:r>
              <a:endParaRPr lang="zh-CN" altLang="en-US" sz="2800" b="1" dirty="0">
                <a:solidFill>
                  <a:srgbClr val="04A7DA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aphicFrame>
        <p:nvGraphicFramePr>
          <p:cNvPr id="6149" name="Object 9"/>
          <p:cNvGraphicFramePr/>
          <p:nvPr/>
        </p:nvGraphicFramePr>
        <p:xfrm>
          <a:off x="6875463" y="3213100"/>
          <a:ext cx="16573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1640800" imgH="12192000" progId="Equation.DSMT4">
                  <p:embed/>
                </p:oleObj>
              </mc:Choice>
              <mc:Fallback>
                <p:oleObj name="" r:id="rId3" imgW="21640800" imgH="12192000" progId="Equation.DSMT4">
                  <p:embed/>
                  <p:pic>
                    <p:nvPicPr>
                      <p:cNvPr id="0" name="图片 1025" descr="image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5463" y="3213100"/>
                        <a:ext cx="1657350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11"/>
          <p:cNvSpPr txBox="1"/>
          <p:nvPr/>
        </p:nvSpPr>
        <p:spPr>
          <a:xfrm>
            <a:off x="755650" y="1473200"/>
            <a:ext cx="8208963" cy="1158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假设一根横截面积为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长为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的材料，在大小为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lang="en-US" altLang="zh-CN" sz="2800" b="1" i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的力的拉压下，伸缩变化了△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zh-CN" altLang="en-US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  <a:r>
              <a:rPr lang="en-US" altLang="zh-CN" sz="2800" b="1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800" b="1" dirty="0">
              <a:solidFill>
                <a:srgbClr val="00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151" name="Group 12"/>
          <p:cNvGrpSpPr/>
          <p:nvPr/>
        </p:nvGrpSpPr>
        <p:grpSpPr>
          <a:xfrm>
            <a:off x="4427538" y="3208338"/>
            <a:ext cx="2232025" cy="1079500"/>
            <a:chOff x="2744" y="2251"/>
            <a:chExt cx="1406" cy="680"/>
          </a:xfrm>
        </p:grpSpPr>
        <p:graphicFrame>
          <p:nvGraphicFramePr>
            <p:cNvPr id="6152" name="Object 13"/>
            <p:cNvGraphicFramePr/>
            <p:nvPr/>
          </p:nvGraphicFramePr>
          <p:xfrm>
            <a:off x="2744" y="2251"/>
            <a:ext cx="329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5" imgW="4572000" imgH="9448800" progId="Equation.DSMT4">
                    <p:embed/>
                  </p:oleObj>
                </mc:Choice>
                <mc:Fallback>
                  <p:oleObj name="" r:id="rId5" imgW="4572000" imgH="9448800" progId="Equation.DSMT4">
                    <p:embed/>
                    <p:pic>
                      <p:nvPicPr>
                        <p:cNvPr id="0" name="图片 1026" descr="image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44" y="2251"/>
                          <a:ext cx="329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14"/>
            <p:cNvSpPr txBox="1"/>
            <p:nvPr/>
          </p:nvSpPr>
          <p:spPr>
            <a:xfrm>
              <a:off x="3016" y="2432"/>
              <a:ext cx="11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4A7DA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:</a:t>
              </a:r>
              <a:r>
                <a:rPr lang="zh-CN" altLang="en-US" sz="2800" b="1" i="1" dirty="0">
                  <a:solidFill>
                    <a:srgbClr val="04A7DA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应力</a:t>
              </a:r>
              <a:endParaRPr lang="zh-CN" altLang="en-US" sz="2800" b="1" dirty="0">
                <a:solidFill>
                  <a:srgbClr val="04A7DA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6154" name="Rectangle 16"/>
          <p:cNvSpPr/>
          <p:nvPr/>
        </p:nvSpPr>
        <p:spPr>
          <a:xfrm>
            <a:off x="773113" y="4287838"/>
            <a:ext cx="4806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应力和应变的比成为</a:t>
            </a:r>
            <a:r>
              <a:rPr lang="zh-CN" altLang="en-US" sz="2800" b="1" dirty="0">
                <a:solidFill>
                  <a:srgbClr val="04A7D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杨式模量</a:t>
            </a:r>
            <a:endParaRPr lang="zh-CN" altLang="en-US" sz="2800" b="1" dirty="0">
              <a:solidFill>
                <a:srgbClr val="04A7D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55" name="Rectangle 17"/>
          <p:cNvSpPr/>
          <p:nvPr/>
        </p:nvSpPr>
        <p:spPr>
          <a:xfrm>
            <a:off x="242888" y="941388"/>
            <a:ext cx="25384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、杨式模量：</a:t>
            </a:r>
            <a:endParaRPr lang="zh-CN" altLang="en-US" sz="2800" b="1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08275" name="AutoShape 19"/>
          <p:cNvSpPr/>
          <p:nvPr/>
        </p:nvSpPr>
        <p:spPr>
          <a:xfrm>
            <a:off x="5400675" y="5084763"/>
            <a:ext cx="3635375" cy="1152525"/>
          </a:xfrm>
          <a:prstGeom prst="cloudCallout">
            <a:avLst>
              <a:gd name="adj1" fmla="val -117074"/>
              <a:gd name="adj2" fmla="val -25481"/>
            </a:avLst>
          </a:prstGeom>
          <a:gradFill rotWithShape="1">
            <a:gsLst>
              <a:gs pos="0">
                <a:schemeClr val="bg1"/>
              </a:gs>
              <a:gs pos="100000">
                <a:srgbClr val="66FF99"/>
              </a:gs>
            </a:gsLst>
            <a:path path="rect">
              <a:fillToRect l="50000" t="50000" r="50000" b="50000"/>
            </a:path>
            <a:tileRect/>
          </a:gradFill>
          <a:ln w="9525">
            <a:noFill/>
          </a:ln>
          <a:effectLst>
            <a:prstShdw prst="shdw17" dist="17961" dir="2699999">
              <a:srgbClr val="3D995C"/>
            </a:prstShdw>
          </a:effectLst>
        </p:spPr>
        <p:txBody>
          <a:bodyPr anchor="t"/>
          <a:lstStyle/>
          <a:p>
            <a:pPr algn="ctr"/>
            <a:r>
              <a:rPr lang="zh-CN" altLang="en-US" b="1" dirty="0">
                <a:solidFill>
                  <a:srgbClr val="003300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本实验目标：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钢丝的杨氏模量</a:t>
            </a: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      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graphicFrame>
        <p:nvGraphicFramePr>
          <p:cNvPr id="608276" name="Object 20"/>
          <p:cNvGraphicFramePr/>
          <p:nvPr/>
        </p:nvGraphicFramePr>
        <p:xfrm>
          <a:off x="1392238" y="4806950"/>
          <a:ext cx="15700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5240000" imgH="9448800" progId="Equation.DSMT4">
                  <p:embed/>
                </p:oleObj>
              </mc:Choice>
              <mc:Fallback>
                <p:oleObj name="" r:id="rId7" imgW="15240000" imgH="9448800" progId="Equation.DSMT4">
                  <p:embed/>
                  <p:pic>
                    <p:nvPicPr>
                      <p:cNvPr id="0" name="图片 1027" descr="image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2238" y="4806950"/>
                        <a:ext cx="1570037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22"/>
          <p:cNvSpPr/>
          <p:nvPr/>
        </p:nvSpPr>
        <p:spPr>
          <a:xfrm>
            <a:off x="1392238" y="2852738"/>
            <a:ext cx="2387600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6159" name="Rectangle 23"/>
          <p:cNvSpPr/>
          <p:nvPr/>
        </p:nvSpPr>
        <p:spPr>
          <a:xfrm>
            <a:off x="3779838" y="2852738"/>
            <a:ext cx="647700" cy="1444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6160" name="Line 24"/>
          <p:cNvSpPr/>
          <p:nvPr/>
        </p:nvSpPr>
        <p:spPr>
          <a:xfrm>
            <a:off x="3803650" y="2917825"/>
            <a:ext cx="9731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161" name="Object 25"/>
          <p:cNvGraphicFramePr/>
          <p:nvPr/>
        </p:nvGraphicFramePr>
        <p:xfrm>
          <a:off x="4735513" y="2671763"/>
          <a:ext cx="4270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3962400" imgH="4572000" progId="Equation.DSMT4">
                  <p:embed/>
                </p:oleObj>
              </mc:Choice>
              <mc:Fallback>
                <p:oleObj name="" r:id="rId9" imgW="3962400" imgH="4572000" progId="Equation.DSMT4">
                  <p:embed/>
                  <p:pic>
                    <p:nvPicPr>
                      <p:cNvPr id="0" name="图片 1028" descr="image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5513" y="2671763"/>
                        <a:ext cx="42703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26"/>
          <p:cNvGraphicFramePr/>
          <p:nvPr/>
        </p:nvGraphicFramePr>
        <p:xfrm>
          <a:off x="3803650" y="3043238"/>
          <a:ext cx="4175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5486400" imgH="3962400" progId="Equation.DSMT4">
                  <p:embed/>
                </p:oleObj>
              </mc:Choice>
              <mc:Fallback>
                <p:oleObj name="" r:id="rId11" imgW="5486400" imgH="3962400" progId="Equation.DSMT4">
                  <p:embed/>
                  <p:pic>
                    <p:nvPicPr>
                      <p:cNvPr id="0" name="图片 1029" descr="image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03650" y="3043238"/>
                        <a:ext cx="417513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75" grpId="0" animBg="1"/>
    </p:bldLst>
  </p:timing>
</p:sld>
</file>

<file path=ppt/tags/tag1.xml><?xml version="1.0" encoding="utf-8"?>
<p:tagLst xmlns:p="http://schemas.openxmlformats.org/presentationml/2006/main">
  <p:tag name="REFSHAPE" val="294858724"/>
  <p:tag name="KSO_WM_UNIT_PLACING_PICTURE_USER_VIEWPORT" val="{&quot;height&quot;:9382,&quot;width&quot;:10298}"/>
</p:tagLst>
</file>

<file path=ppt/tags/tag2.xml><?xml version="1.0" encoding="utf-8"?>
<p:tagLst xmlns:p="http://schemas.openxmlformats.org/presentationml/2006/main">
  <p:tag name="KSO_WM_DOC_GUID" val="{74c2215c-ad39-4fda-b519-14f6e80349fc}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2012</Words>
  <Application>WPS 演示</Application>
  <PresentationFormat>全屏显示(4:3)</PresentationFormat>
  <Paragraphs>294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28</vt:i4>
      </vt:variant>
    </vt:vector>
  </HeadingPairs>
  <TitlesOfParts>
    <vt:vector size="82" baseType="lpstr">
      <vt:lpstr>Arial</vt:lpstr>
      <vt:lpstr>宋体</vt:lpstr>
      <vt:lpstr>Wingdings</vt:lpstr>
      <vt:lpstr>华文中宋</vt:lpstr>
      <vt:lpstr>华文隶书</vt:lpstr>
      <vt:lpstr>华文新魏</vt:lpstr>
      <vt:lpstr>方正隶变简体</vt:lpstr>
      <vt:lpstr>隶书</vt:lpstr>
      <vt:lpstr>Verdana</vt:lpstr>
      <vt:lpstr>华文琥珀</vt:lpstr>
      <vt:lpstr>Times New Roman</vt:lpstr>
      <vt:lpstr>微软雅黑</vt:lpstr>
      <vt:lpstr>Arial Unicode MS</vt:lpstr>
      <vt:lpstr>Calibri</vt:lpstr>
      <vt:lpstr>Symbol</vt:lpstr>
      <vt:lpstr>华文仿宋</vt:lpstr>
      <vt:lpstr>华文宋体</vt:lpstr>
      <vt:lpstr>古瓶荷花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Cc</cp:lastModifiedBy>
  <cp:revision>144</cp:revision>
  <dcterms:created xsi:type="dcterms:W3CDTF">2007-03-01T02:00:00Z</dcterms:created>
  <dcterms:modified xsi:type="dcterms:W3CDTF">2020-05-08T06:51:04Z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