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3" r:id="rId6"/>
    <p:sldId id="290" r:id="rId7"/>
    <p:sldId id="302" r:id="rId8"/>
    <p:sldId id="303" r:id="rId9"/>
    <p:sldId id="304" r:id="rId10"/>
    <p:sldId id="305" r:id="rId11"/>
    <p:sldId id="306" r:id="rId12"/>
    <p:sldId id="307" r:id="rId13"/>
    <p:sldId id="287" r:id="rId14"/>
    <p:sldId id="308" r:id="rId15"/>
    <p:sldId id="309" r:id="rId16"/>
    <p:sldId id="310" r:id="rId17"/>
    <p:sldId id="311" r:id="rId18"/>
    <p:sldId id="313" r:id="rId19"/>
    <p:sldId id="312" r:id="rId20"/>
    <p:sldId id="321" r:id="rId21"/>
    <p:sldId id="315" r:id="rId22"/>
    <p:sldId id="316" r:id="rId23"/>
    <p:sldId id="317" r:id="rId24"/>
    <p:sldId id="291" r:id="rId25"/>
    <p:sldId id="292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4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20B43-E9AD-4928-8C12-EA0A7700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AE18C-38D6-4D3D-93D5-AB34807AD2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653665" y="2054131"/>
            <a:ext cx="4679950" cy="701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   </a:t>
            </a:r>
            <a:r>
              <a:rPr lang="zh-CN" altLang="en-US" sz="4000" b="1" dirty="0">
                <a:solidFill>
                  <a:schemeClr val="hlink"/>
                </a:solidFill>
                <a:ea typeface="华文新魏" panose="02010800040101010101" pitchFamily="2" charset="-122"/>
              </a:rPr>
              <a:t>大学物理实验</a:t>
            </a:r>
            <a:endParaRPr lang="zh-CN" altLang="en-US" sz="4000" b="1" dirty="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85414" y="3352016"/>
            <a:ext cx="6476107" cy="9220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玻</a:t>
            </a: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尔振动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49218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7665" y="1670050"/>
            <a:ext cx="42773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相图和机械能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-21474824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350" y="1635760"/>
            <a:ext cx="2906395" cy="13550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73742855" name="组合 1073742854"/>
          <p:cNvGrpSpPr>
            <a:grpSpLocks noRot="1"/>
          </p:cNvGrpSpPr>
          <p:nvPr/>
        </p:nvGrpSpPr>
        <p:grpSpPr>
          <a:xfrm>
            <a:off x="2119630" y="2990850"/>
            <a:ext cx="3757930" cy="3016369"/>
            <a:chOff x="0" y="3139"/>
            <a:chExt cx="2270125" cy="2154489"/>
          </a:xfrm>
        </p:grpSpPr>
        <p:pic>
          <p:nvPicPr>
            <p:cNvPr id="1073742857" name="图片 10737428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39"/>
              <a:ext cx="2266950" cy="16986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6" name="文本框 1073742855"/>
            <p:cNvSpPr txBox="1"/>
            <p:nvPr/>
          </p:nvSpPr>
          <p:spPr>
            <a:xfrm>
              <a:off x="0" y="1762125"/>
              <a:ext cx="2270125" cy="39550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/>
              <a:r>
                <a:rPr lang="zh-CN" altLang="en-US"/>
                <a:t>图 5 阻尼振动的相图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279525"/>
            <a:ext cx="892810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3600" b="1" dirty="0" smtClean="0">
                <a:latin typeface="+mj-ea"/>
                <a:ea typeface="+mj-ea"/>
              </a:rPr>
              <a:t>1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altLang="en-US" sz="3600" b="1" dirty="0" smtClean="0">
                <a:latin typeface="+mj-ea"/>
                <a:ea typeface="+mj-ea"/>
              </a:rPr>
              <a:t>测量扭摆在自由状态下的固有振动频率，并测量自由状态下的阻尼系数。</a:t>
            </a:r>
            <a:endParaRPr lang="zh-CN" altLang="en-US" sz="3600" b="1" dirty="0" smtClean="0">
              <a:latin typeface="+mj-ea"/>
              <a:ea typeface="+mj-ea"/>
            </a:endParaRPr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>
          <a:xfrm>
            <a:off x="468313" y="2574156"/>
            <a:ext cx="8229600" cy="44868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（1）用手将扭摆的摆轮转动到某一不太大的初始角度使其偏离平衡位置，记录初始偏转角度。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（2）释放摆轮，让其自由摆动，观察摆动现象，用秒表记录摆轮来回摆动若干次后的时间和振幅，计算阻尼系数和摆轮的固有振动频率。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（3）选取两种初始角度（小于50°和大于50°）释放摆轮，采取上述方法测量不同初始角度下的阻尼系数，讨论阻尼系数与初始释放角度之间的关系。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92785" y="2504440"/>
          <a:ext cx="8037195" cy="2671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05"/>
                <a:gridCol w="2011045"/>
                <a:gridCol w="2007870"/>
                <a:gridCol w="2009775"/>
              </a:tblGrid>
              <a:tr h="387985">
                <a:tc gridSpan="4"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初始偏转角A0/</a:t>
                      </a:r>
                      <a:r>
                        <a:rPr lang="en-US" sz="2400" b="1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振动时间t/s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周期数n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结束时振幅An/</a:t>
                      </a:r>
                      <a:r>
                        <a:rPr lang="en-US" sz="2400" b="1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560" y="1279525"/>
            <a:ext cx="892810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algn="l"/>
            <a:r>
              <a:rPr lang="en-US" altLang="zh-CN" sz="3600" b="1" dirty="0" smtClean="0">
                <a:latin typeface="+mj-ea"/>
                <a:ea typeface="+mj-ea"/>
              </a:rPr>
              <a:t>1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altLang="en-US" sz="3600" b="1" dirty="0" smtClean="0">
                <a:latin typeface="+mj-ea"/>
                <a:ea typeface="+mj-ea"/>
              </a:rPr>
              <a:t>测量扭摆在自由状态下的固有振动频率，并测量自由状态下的阻尼系数。</a:t>
            </a:r>
            <a:endParaRPr lang="zh-CN" altLang="en-US" sz="3600" b="1" dirty="0" smtClean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9720" y="5534660"/>
            <a:ext cx="91230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实验报告：由此表算出振动频率和阻尼系数</a:t>
            </a:r>
            <a:endParaRPr lang="zh-CN" altLang="en-US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279525"/>
            <a:ext cx="892810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2. </a:t>
            </a:r>
            <a:r>
              <a:rPr sz="3600" b="1" dirty="0" smtClean="0">
                <a:latin typeface="+mj-ea"/>
                <a:ea typeface="+mj-ea"/>
              </a:rPr>
              <a:t>观察阻尼振动现象，测量阻尼系数与阻尼电压的变化关系</a:t>
            </a:r>
            <a:endParaRPr sz="3600" b="1" dirty="0" smtClean="0">
              <a:latin typeface="+mj-ea"/>
              <a:ea typeface="+mj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57530" y="2478405"/>
            <a:ext cx="823595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lang="zh-CN" sz="2800" b="1">
                <a:ea typeface="宋体" panose="02010600030101010101" pitchFamily="2" charset="-122"/>
              </a:rPr>
              <a:t>（</a:t>
            </a:r>
            <a:r>
              <a:rPr lang="en-US" sz="2800" b="1">
                <a:latin typeface="宋体" panose="02010600030101010101" pitchFamily="2" charset="-122"/>
              </a:rPr>
              <a:t>1</a:t>
            </a:r>
            <a:r>
              <a:rPr lang="zh-CN" sz="2800" b="1">
                <a:ea typeface="宋体" panose="02010600030101010101" pitchFamily="2" charset="-122"/>
              </a:rPr>
              <a:t>）利用直流稳压电源给扭摆的阻尼线圈加上</a:t>
            </a:r>
            <a:r>
              <a:rPr lang="en-US" sz="2800" b="1">
                <a:latin typeface="Times New Roman" panose="02020603050405020304" pitchFamily="18" charset="0"/>
              </a:rPr>
              <a:t>7V</a:t>
            </a:r>
            <a:r>
              <a:rPr lang="zh-CN" sz="2800" b="1">
                <a:ea typeface="宋体" panose="02010600030101010101" pitchFamily="2" charset="-122"/>
              </a:rPr>
              <a:t>的电压（电流限制为最大不超过</a:t>
            </a:r>
            <a:r>
              <a:rPr lang="en-US" sz="2800" b="1">
                <a:latin typeface="Times New Roman" panose="02020603050405020304" pitchFamily="18" charset="0"/>
              </a:rPr>
              <a:t>0.5A</a:t>
            </a:r>
            <a:r>
              <a:rPr lang="zh-CN" sz="2800" b="1">
                <a:ea typeface="宋体" panose="02010600030101010101" pitchFamily="2" charset="-122"/>
              </a:rPr>
              <a:t>）。（</a:t>
            </a:r>
            <a:r>
              <a:rPr lang="en-US" sz="2800" b="1">
                <a:latin typeface="宋体" panose="02010600030101010101" pitchFamily="2" charset="-122"/>
              </a:rPr>
              <a:t>2</a:t>
            </a:r>
            <a:r>
              <a:rPr lang="zh-CN" sz="2800" b="1">
                <a:ea typeface="宋体" panose="02010600030101010101" pitchFamily="2" charset="-122"/>
              </a:rPr>
              <a:t>）转动摆轮使其偏离平衡位置并释放，观察摆动现象，测量并计算阻尼系数。（</a:t>
            </a:r>
            <a:r>
              <a:rPr lang="en-US" sz="2800" b="1">
                <a:latin typeface="宋体" panose="02010600030101010101" pitchFamily="2" charset="-122"/>
              </a:rPr>
              <a:t>3</a:t>
            </a:r>
            <a:r>
              <a:rPr lang="zh-CN" sz="2800" b="1">
                <a:ea typeface="宋体" panose="02010600030101010101" pitchFamily="2" charset="-122"/>
              </a:rPr>
              <a:t>）在</a:t>
            </a:r>
            <a:r>
              <a:rPr lang="en-US" sz="2800" b="1">
                <a:latin typeface="Times New Roman" panose="02020603050405020304" pitchFamily="18" charset="0"/>
              </a:rPr>
              <a:t>0-10V</a:t>
            </a:r>
            <a:r>
              <a:rPr lang="zh-CN" sz="2800" b="1">
                <a:ea typeface="宋体" panose="02010600030101010101" pitchFamily="2" charset="-122"/>
              </a:rPr>
              <a:t>间测量不同电压下的阻尼系数，同时记录阻尼电流。描绘阻尼系数随阻尼电压变化的关系曲线。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279525"/>
            <a:ext cx="892810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2. </a:t>
            </a:r>
            <a:r>
              <a:rPr sz="3600" b="1" dirty="0" smtClean="0">
                <a:latin typeface="+mj-ea"/>
                <a:ea typeface="+mj-ea"/>
              </a:rPr>
              <a:t>观察阻尼振动现象，测量阻尼系数与阻尼电压的变化关系</a:t>
            </a:r>
            <a:endParaRPr sz="3600" b="1" dirty="0" smtClean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79425" y="2478405"/>
          <a:ext cx="7503795" cy="2129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05"/>
                <a:gridCol w="1104900"/>
                <a:gridCol w="1442085"/>
                <a:gridCol w="1196340"/>
                <a:gridCol w="1193800"/>
                <a:gridCol w="1523365"/>
              </a:tblGrid>
              <a:tr h="247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电压U</a:t>
                      </a:r>
                      <a:r>
                        <a:rPr lang="en-US" sz="2400" b="1">
                          <a:latin typeface="Times New Roman" panose="02020603050405020304" pitchFamily="18" charset="0"/>
                        </a:rPr>
                        <a:t>/V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电</a:t>
                      </a:r>
                      <a:r>
                        <a:rPr lang="zh-CN" alt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流</a:t>
                      </a: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I</a:t>
                      </a:r>
                      <a:r>
                        <a:rPr lang="en-US" sz="2400" b="1">
                          <a:latin typeface="Times New Roman" panose="02020603050405020304" pitchFamily="18" charset="0"/>
                        </a:rPr>
                        <a:t>/V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初始偏转角A0/</a:t>
                      </a:r>
                      <a:r>
                        <a:rPr lang="en-US" sz="2400" b="1" baseline="300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o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振动时间t/s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周期数n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结束时振幅An/</a:t>
                      </a:r>
                      <a:r>
                        <a:rPr lang="en-US" sz="2400" b="1" baseline="3000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o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3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5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9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60.0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10</a:t>
                      </a: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6210" y="5462905"/>
            <a:ext cx="8441690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实验报告：由此表算出振动频率和阻尼系数，并得出阻尼系数与阻尼电压的关系曲线</a:t>
            </a:r>
            <a:endParaRPr lang="zh-CN" altLang="en-US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279525"/>
            <a:ext cx="8928100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3. </a:t>
            </a:r>
            <a:r>
              <a:rPr sz="3600" b="1" dirty="0" smtClean="0">
                <a:latin typeface="+mj-ea"/>
                <a:ea typeface="+mj-ea"/>
              </a:rPr>
              <a:t>测量调速旋钮位置与简谐驱动力矩频率之间的变化关系</a:t>
            </a:r>
            <a:endParaRPr sz="3600" b="1" dirty="0" smtClean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565" y="2477770"/>
            <a:ext cx="79724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lang="zh-CN" sz="2800" b="1">
                <a:ea typeface="宋体" panose="02010600030101010101" pitchFamily="2" charset="-122"/>
              </a:rPr>
              <a:t>（</a:t>
            </a:r>
            <a:r>
              <a:rPr lang="en-US" sz="2800" b="1">
                <a:latin typeface="宋体" panose="02010600030101010101" pitchFamily="2" charset="-122"/>
              </a:rPr>
              <a:t>1</a:t>
            </a:r>
            <a:r>
              <a:rPr lang="zh-CN" sz="2800" b="1">
                <a:ea typeface="宋体" panose="02010600030101010101" pitchFamily="2" charset="-122"/>
              </a:rPr>
              <a:t>）调速旋钮为一个十圈精密可调电位器。先将旋钮逆时针调到底，用秒表记录驱动电机转动若干周期的时间，计算驱动电机转动频率，即为驱动力矩的频率。（</a:t>
            </a:r>
            <a:r>
              <a:rPr lang="en-US" sz="2800" b="1">
                <a:latin typeface="宋体" panose="02010600030101010101" pitchFamily="2" charset="-122"/>
              </a:rPr>
              <a:t>2</a:t>
            </a:r>
            <a:r>
              <a:rPr lang="zh-CN" sz="2800" b="1">
                <a:ea typeface="宋体" panose="02010600030101010101" pitchFamily="2" charset="-122"/>
              </a:rPr>
              <a:t>）顺时针转动驱动力矩调速旋钮，每转一圈测量一次驱动力矩的频率，共需测量</a:t>
            </a:r>
            <a:r>
              <a:rPr lang="en-US" sz="2800" b="1">
                <a:latin typeface="Times New Roman" panose="02020603050405020304" pitchFamily="18" charset="0"/>
              </a:rPr>
              <a:t>1</a:t>
            </a:r>
            <a:r>
              <a:rPr lang="en-US" sz="2800" b="1">
                <a:latin typeface="Times New Roman" panose="02020603050405020304" pitchFamily="18" charset="0"/>
              </a:rPr>
              <a:t>0</a:t>
            </a:r>
            <a:r>
              <a:rPr lang="zh-CN" sz="2800" b="1">
                <a:ea typeface="宋体" panose="02010600030101010101" pitchFamily="2" charset="-122"/>
              </a:rPr>
              <a:t>个位置。作驱动力频率与调速旋钮位置的关系曲线。频率应覆盖扭摆的固有振动频率。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984250" y="1151890"/>
          <a:ext cx="638238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485"/>
                <a:gridCol w="1597025"/>
                <a:gridCol w="1594485"/>
                <a:gridCol w="1596390"/>
              </a:tblGrid>
              <a:tr h="36576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阻尼电压：10V 驱动电压：15.00V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旋转位置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时间t/s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周期数n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振幅An/</a:t>
                      </a:r>
                      <a:r>
                        <a:rPr lang="en-US" sz="2400" b="0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6210" y="5893435"/>
            <a:ext cx="8580120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实验报告：由此表算出振动频率及共振频率，并得出频率与旋转位置的关系曲线</a:t>
            </a:r>
            <a:endParaRPr lang="zh-CN" altLang="en-US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556385"/>
            <a:ext cx="89281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sz="3600" b="1" dirty="0" smtClean="0">
                <a:latin typeface="+mj-ea"/>
                <a:ea typeface="+mj-ea"/>
              </a:rPr>
              <a:t>4. 观测共振现象</a:t>
            </a:r>
            <a:endParaRPr sz="3600" b="1" dirty="0" smtClean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2183130"/>
            <a:ext cx="809752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lang="zh-CN" sz="2400" b="1">
                <a:ea typeface="宋体" panose="02010600030101010101" pitchFamily="2" charset="-122"/>
              </a:rPr>
              <a:t>（</a:t>
            </a:r>
            <a:r>
              <a:rPr lang="en-US" sz="2400" b="1">
                <a:latin typeface="宋体" panose="02010600030101010101" pitchFamily="2" charset="-122"/>
              </a:rPr>
              <a:t>1</a:t>
            </a:r>
            <a:r>
              <a:rPr lang="zh-CN" sz="2400" b="1">
                <a:ea typeface="宋体" panose="02010600030101010101" pitchFamily="2" charset="-122"/>
              </a:rPr>
              <a:t>）阻尼线圈驱动电压取</a:t>
            </a:r>
            <a:r>
              <a:rPr lang="en-US" sz="2400" b="1">
                <a:latin typeface="Times New Roman" panose="02020603050405020304" pitchFamily="18" charset="0"/>
              </a:rPr>
              <a:t>7V</a:t>
            </a:r>
            <a:r>
              <a:rPr lang="zh-CN" sz="2400" b="1">
                <a:ea typeface="宋体" panose="02010600030101010101" pitchFamily="2" charset="-122"/>
              </a:rPr>
              <a:t>。调速旋钮逆时针调到底，使电机开始转动，带动摆轮作受迫振动。耐心观察并等待，直至摆轮的振幅不再发生变化。记录振幅。（</a:t>
            </a:r>
            <a:r>
              <a:rPr lang="en-US" sz="2400" b="1">
                <a:latin typeface="宋体" panose="02010600030101010101" pitchFamily="2" charset="-122"/>
              </a:rPr>
              <a:t>2</a:t>
            </a:r>
            <a:r>
              <a:rPr lang="zh-CN" sz="2400" b="1">
                <a:ea typeface="宋体" panose="02010600030101010101" pitchFamily="2" charset="-122"/>
              </a:rPr>
              <a:t>）顺时针转动调速旋钮，每转一圈观察并记录摆轮受迫振动的振幅，找出振幅最大值对应的频率，即为</a:t>
            </a:r>
            <a:r>
              <a:rPr lang="en-US" sz="2400" b="1">
                <a:latin typeface="Times New Roman" panose="02020603050405020304" pitchFamily="18" charset="0"/>
              </a:rPr>
              <a:t>7V</a:t>
            </a:r>
            <a:r>
              <a:rPr lang="zh-CN" sz="2400" b="1">
                <a:ea typeface="宋体" panose="02010600030101010101" pitchFamily="2" charset="-122"/>
              </a:rPr>
              <a:t>阻尼下的共振频率。（</a:t>
            </a:r>
            <a:r>
              <a:rPr lang="en-US" sz="2400" b="1">
                <a:latin typeface="宋体" panose="02010600030101010101" pitchFamily="2" charset="-122"/>
              </a:rPr>
              <a:t>3</a:t>
            </a:r>
            <a:r>
              <a:rPr lang="zh-CN" sz="2400" b="1">
                <a:ea typeface="宋体" panose="02010600030101010101" pitchFamily="2" charset="-122"/>
              </a:rPr>
              <a:t>）计算不同频率下的相位差，并以</a:t>
            </a:r>
            <a:r>
              <a:rPr lang="en-US" altLang="zh-CN" sz="2400" b="1" i="1">
                <a:ea typeface="宋体" panose="02010600030101010101" pitchFamily="2" charset="-122"/>
                <a:sym typeface="+mn-ea"/>
              </a:rPr>
              <a:t>w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/</a:t>
            </a:r>
            <a:r>
              <a:rPr lang="en-US" altLang="zh-CN" sz="2400" b="1" i="1">
                <a:ea typeface="宋体" panose="02010600030101010101" pitchFamily="2" charset="-122"/>
                <a:sym typeface="+mn-ea"/>
              </a:rPr>
              <a:t>w</a:t>
            </a:r>
            <a:r>
              <a:rPr lang="en-US" altLang="zh-CN" sz="2400" b="1" baseline="-25000">
                <a:ea typeface="宋体" panose="02010600030101010101" pitchFamily="2" charset="-122"/>
                <a:sym typeface="+mn-ea"/>
              </a:rPr>
              <a:t>0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为横坐标，振幅和相位差为纵坐标，分别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画出受迫振动的幅频特性曲线和相频特性曲线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。由曲线找出共振频率，并与</a:t>
            </a:r>
            <a:r>
              <a:rPr lang="en-US" altLang="zh-CN" sz="2400" b="1">
                <a:ea typeface="宋体" panose="02010600030101010101" pitchFamily="2" charset="-122"/>
                <a:sym typeface="+mn-ea"/>
              </a:rPr>
              <a:t>3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测得的固有振动频率对比。</a:t>
            </a:r>
            <a:endParaRPr lang="zh-CN" altLang="en-US" sz="2400" b="1"/>
          </a:p>
          <a:p>
            <a:pPr indent="269240"/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984250" y="1151890"/>
          <a:ext cx="638238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485"/>
                <a:gridCol w="1597025"/>
                <a:gridCol w="1594485"/>
                <a:gridCol w="1596390"/>
              </a:tblGrid>
              <a:tr h="365760"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阻尼电压：10V 驱动电压：15.00V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旋转位置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时间t/s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周期数n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振幅An/</a:t>
                      </a:r>
                      <a:r>
                        <a:rPr lang="en-US" sz="2400" b="0" baseline="30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6210" y="5893435"/>
            <a:ext cx="8580120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实验报告：由此表算出振动频率，得出共振频率，并</a:t>
            </a:r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画出受迫振动的幅频特性曲线和相频特性曲线</a:t>
            </a:r>
            <a:endParaRPr lang="zh-CN" altLang="en-US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556385"/>
            <a:ext cx="948436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5</a:t>
            </a:r>
            <a:r>
              <a:rPr sz="3600" b="1" dirty="0" smtClean="0">
                <a:latin typeface="+mj-ea"/>
                <a:ea typeface="+mj-ea"/>
              </a:rPr>
              <a:t>. 学习数据采集器和转动传感器的使用方法</a:t>
            </a:r>
            <a:r>
              <a:rPr lang="zh-CN" sz="3600" b="1" dirty="0" smtClean="0">
                <a:latin typeface="+mj-ea"/>
                <a:ea typeface="+mj-ea"/>
              </a:rPr>
              <a:t>。</a:t>
            </a:r>
            <a:endParaRPr lang="zh-CN" sz="3600" b="1" dirty="0" smtClean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320" y="2201545"/>
            <a:ext cx="80975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）调用</a:t>
            </a:r>
            <a:r>
              <a:rPr lang="en-US" altLang="zh-CN" sz="2800" b="1"/>
              <a:t>labview</a:t>
            </a:r>
            <a:r>
              <a:rPr lang="zh-CN" altLang="en-US" sz="2800" b="1"/>
              <a:t>软件。</a:t>
            </a:r>
            <a:endParaRPr lang="zh-CN" altLang="en-US" sz="2800" b="1"/>
          </a:p>
          <a:p>
            <a:pPr indent="269240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）观察自由振动、阻尼振动和受迫振动时的波形图。</a:t>
            </a:r>
            <a:endParaRPr lang="zh-CN" altLang="en-US" sz="2800" b="1"/>
          </a:p>
          <a:p>
            <a:pPr indent="269240"/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89273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613073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72555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71755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621011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663873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764450"/>
            <a:ext cx="4896544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一、实验目的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61410" y="1714520"/>
            <a:ext cx="8820472" cy="439991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sym typeface="+mn-ea"/>
              </a:rPr>
              <a:t>1．利用波尔摆，观察自由振动、阻尼振动、受迫振动、磁阻尼、拍频等振动现象，定量测量相关振动参数。</a:t>
            </a:r>
            <a:endParaRPr lang="zh-CN" altLang="en-US" sz="2800" b="1" dirty="0" smtClean="0">
              <a:solidFill>
                <a:srgbClr val="002060"/>
              </a:solidFill>
              <a:sym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sym typeface="+mn-ea"/>
              </a:rPr>
              <a:t>2．研究波尔振动的幅频特性和相频特性以及共振现象。</a:t>
            </a:r>
            <a:endParaRPr lang="zh-CN" altLang="en-US" sz="2800" b="1" dirty="0" smtClean="0">
              <a:solidFill>
                <a:srgbClr val="002060"/>
              </a:solidFill>
              <a:sym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sym typeface="+mn-ea"/>
              </a:rPr>
              <a:t>3．通过用数据采集器和转动传感器观测波尔振动现象，学习传感器的基本原理。</a:t>
            </a:r>
            <a:endParaRPr lang="zh-CN" altLang="en-US" sz="2800" b="1" dirty="0" smtClean="0">
              <a:solidFill>
                <a:srgbClr val="002060"/>
              </a:solidFill>
              <a:sym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sym typeface="+mn-ea"/>
              </a:rPr>
              <a:t>4．观测波尔振动的频谱特性。</a:t>
            </a:r>
            <a:endParaRPr lang="zh-CN" altLang="en-US" sz="2800" b="1" dirty="0" smtClean="0">
              <a:solidFill>
                <a:srgbClr val="002060"/>
              </a:solidFill>
              <a:sym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2060"/>
                </a:solidFill>
                <a:sym typeface="+mn-ea"/>
              </a:rPr>
              <a:t>5</a:t>
            </a:r>
            <a:r>
              <a:rPr lang="zh-CN" altLang="en-US" sz="2800" b="1" dirty="0" smtClean="0">
                <a:solidFill>
                  <a:srgbClr val="002060"/>
                </a:solidFill>
                <a:sym typeface="+mn-ea"/>
              </a:rPr>
              <a:t>．观测波尔摆的相图，及摆动过程中机械能的转换和守恒特性。</a:t>
            </a:r>
            <a:endParaRPr lang="zh-CN" altLang="en-US" sz="2800" b="1" dirty="0" smtClean="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341120"/>
            <a:ext cx="948436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6</a:t>
            </a:r>
            <a:r>
              <a:rPr sz="3600" b="1" dirty="0" smtClean="0">
                <a:latin typeface="+mj-ea"/>
                <a:ea typeface="+mj-ea"/>
              </a:rPr>
              <a:t>.  观测波尔振动的频谱</a:t>
            </a:r>
            <a:r>
              <a:rPr lang="zh-CN" sz="3600" b="1" dirty="0" smtClean="0">
                <a:latin typeface="+mj-ea"/>
                <a:ea typeface="+mj-ea"/>
              </a:rPr>
              <a:t>。</a:t>
            </a:r>
            <a:endParaRPr lang="zh-CN" sz="3600" b="1" dirty="0" smtClean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2058035"/>
            <a:ext cx="845947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sz="2800" b="1"/>
              <a:t>（1）记录一组波尔摆在7V阻尼、无驱动力状态下摆动角度随时间的变化关系曲线。将该曲线作傅里叶变换，就可以得到振动的频谱，由频谱图确定波尔振动仪的固有振动频率。</a:t>
            </a:r>
            <a:endParaRPr sz="2800" b="1"/>
          </a:p>
          <a:p>
            <a:pPr indent="269240"/>
            <a:r>
              <a:rPr sz="2800" b="1"/>
              <a:t>（2）用计算机分别记录和观测波尔振动仪自由振动、阻尼振动、受迫振动三种振动状态的频谱并分析异同。</a:t>
            </a:r>
            <a:endParaRPr sz="2800" b="1"/>
          </a:p>
          <a:p>
            <a:pPr indent="269240"/>
            <a:r>
              <a:rPr sz="2800" b="1"/>
              <a:t>（3）测量不同驱动力矩频率下受迫振动的频谱，讨论其异同。调速旋钮每调节半圈测一组数据，不需等到振幅稳定。</a:t>
            </a: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415199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四、实验内容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560" y="1341120"/>
            <a:ext cx="948436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sz="3600" b="1" dirty="0" smtClean="0">
                <a:latin typeface="+mj-ea"/>
                <a:ea typeface="+mj-ea"/>
              </a:rPr>
              <a:t>7</a:t>
            </a:r>
            <a:r>
              <a:rPr sz="3600" b="1" dirty="0" smtClean="0">
                <a:latin typeface="+mj-ea"/>
                <a:ea typeface="+mj-ea"/>
              </a:rPr>
              <a:t>.   观测波尔振动的相图</a:t>
            </a:r>
            <a:r>
              <a:rPr lang="zh-CN" sz="3600" b="1" dirty="0" smtClean="0">
                <a:latin typeface="+mj-ea"/>
                <a:ea typeface="+mj-ea"/>
              </a:rPr>
              <a:t>。</a:t>
            </a:r>
            <a:endParaRPr lang="zh-CN" sz="3600" b="1" dirty="0" smtClean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2058035"/>
            <a:ext cx="845947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240"/>
            <a:r>
              <a:rPr sz="2800" b="1"/>
              <a:t>（1）取一组角度和角速度随时间变化的数据，以角度为横坐标，角速度为纵坐标，画出角速度随角度变化的关系曲线，即相图。讨论相图的物理意义。</a:t>
            </a:r>
            <a:endParaRPr sz="2800" b="1"/>
          </a:p>
          <a:p>
            <a:pPr indent="269240"/>
            <a:r>
              <a:rPr sz="2800" b="1"/>
              <a:t>（2）作出自由振动、阻尼振动、受迫振动三种振动状态下的相图，讨论其异同。</a:t>
            </a:r>
            <a:endParaRPr sz="2800" b="1"/>
          </a:p>
          <a:p>
            <a:pPr indent="269240"/>
            <a:r>
              <a:rPr sz="2800" b="1"/>
              <a:t>（3）测出不同驱动力矩频率下受迫振动的相图，讨论其异同。调速旋钮每调节一圈测一组数。</a:t>
            </a:r>
            <a:endParaRPr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-36512" y="54868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五、实验报告要求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>
          <a:xfrm>
            <a:off x="179512" y="1412776"/>
            <a:ext cx="8784976" cy="44868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）简要描述实验目的、仪器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设备、实验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、操作步骤。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）利用实验数据表格计算对应振动频率、阻尼系数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共振频率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）画出受迫振动幅频曲线和相频曲线。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讨论分析实验结果和误差。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完成思考题。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496" y="1196752"/>
            <a:ext cx="203773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思考题：</a:t>
            </a:r>
            <a:endParaRPr lang="zh-CN" dirty="0">
              <a:latin typeface="+mj-ea"/>
              <a:ea typeface="+mj-ea"/>
            </a:endParaRPr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>
          <a:xfrm>
            <a:off x="179512" y="1822482"/>
            <a:ext cx="8675688" cy="34787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1．实验过程中如何设置实验设备，使波尔振动仪产生自由振动、阻尼振动和受迫振动？</a:t>
            </a:r>
            <a:endParaRPr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2．试讨论扭摆建立稳定的受迫振动过程的动力学过程。</a:t>
            </a:r>
            <a:endParaRPr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3．列举若干种测量扭摆转动角度和角速度的方法。</a:t>
            </a:r>
            <a:endParaRPr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二、实验装置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2" name="图片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461135"/>
            <a:ext cx="7324725" cy="486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标注 4"/>
          <p:cNvSpPr/>
          <p:nvPr/>
        </p:nvSpPr>
        <p:spPr>
          <a:xfrm>
            <a:off x="299720" y="1461135"/>
            <a:ext cx="1235075" cy="671830"/>
          </a:xfrm>
          <a:prstGeom prst="wedgeRectCallout">
            <a:avLst>
              <a:gd name="adj1" fmla="val 189948"/>
              <a:gd name="adj2" fmla="val 1258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zh-CN" sz="2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扭摆</a:t>
            </a:r>
            <a:endParaRPr lang="zh-CN" altLang="zh-CN" sz="2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827145" y="692785"/>
            <a:ext cx="1499870" cy="713740"/>
          </a:xfrm>
          <a:prstGeom prst="wedgeRectCallout">
            <a:avLst>
              <a:gd name="adj1" fmla="val -61388"/>
              <a:gd name="adj2" fmla="val 18781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zh-CN" sz="2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刻度指针</a:t>
            </a:r>
            <a:endParaRPr lang="zh-CN" altLang="zh-CN" sz="2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8720" y="3885451"/>
            <a:ext cx="2969294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其解为：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179705" y="2845435"/>
            <a:ext cx="8964930" cy="72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5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其中</a:t>
            </a:r>
            <a:r>
              <a:rPr lang="en-US" sz="2500" b="1" i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为阻力矩系数</a:t>
            </a:r>
            <a:r>
              <a:rPr 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c为扭转恢复力系数</a:t>
            </a:r>
            <a:r>
              <a:rPr 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500" b="1" i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sz="2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扭摆的转动惯量</a:t>
            </a:r>
            <a:endParaRPr lang="zh-CN" sz="25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4970" y="1461135"/>
            <a:ext cx="833818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根据转动定律可列出扭摆阻尼振动的运动方程：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3670" y="1711960"/>
            <a:ext cx="3695700" cy="1350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480" y="4727575"/>
            <a:ext cx="8067675" cy="551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8610" y="3885565"/>
            <a:ext cx="470852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可得阻尼系数计算公式：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4970" y="1461135"/>
            <a:ext cx="8338185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若测得初始振幅及第</a:t>
            </a:r>
            <a:r>
              <a:rPr lang="zh-CN" altLang="en-US" sz="2800" b="1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个周期时的振幅，并测得摆动</a:t>
            </a:r>
            <a:r>
              <a:rPr lang="zh-CN" altLang="en-US" sz="2800" b="1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个周期所用的时间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 </a:t>
            </a: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</a:t>
            </a:r>
            <a:r>
              <a:rPr lang="en-US" altLang="zh-CN" sz="2800" b="1" i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nT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，则有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4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720" y="2317750"/>
            <a:ext cx="4972050" cy="1214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1155" y="4407535"/>
            <a:ext cx="2209800" cy="1325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42042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72720" y="2298065"/>
            <a:ext cx="8749030" cy="181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理论分析可知，不论扭摆一开始的振动状态如何，在简谐外力矩作用下，其振动都会逐渐趋于简谐振动。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en-US" alt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振幅</a:t>
            </a:r>
            <a:r>
              <a:rPr lang="en-US" alt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由频率决定，且与扭摆的固有</a:t>
            </a:r>
            <a:r>
              <a:rPr lang="zh-CN" altLang="en-US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频率有关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705" y="1461135"/>
            <a:ext cx="8742045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当扭摆在有阻尼的情况下还受到简谐外力矩（驱动电机）的作用，就会作受迫振动。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7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7030" y="4216400"/>
            <a:ext cx="4898390" cy="1512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49218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72720" y="2369820"/>
            <a:ext cx="8749030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理论分析可知，不论扭摆一开始的振动状态如何，在简谐外力矩作用下，其振动都会逐渐趋于简谐振动。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705" y="1532890"/>
            <a:ext cx="8742045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当扭摆在有阻尼的情况下还受到简谐外力矩（驱动电机）的作用，就会作受迫振动。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0660" y="3492500"/>
            <a:ext cx="87420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en-US" alt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 </a:t>
            </a:r>
            <a:r>
              <a:rPr lang="zh-CN" sz="28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频率与外力矩的频率相同，但二者之间存在相位差。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3" name="图片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3030" y="4274185"/>
            <a:ext cx="4394835" cy="1663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073742867" name="组合 1073742866"/>
          <p:cNvGrpSpPr>
            <a:grpSpLocks noRot="1"/>
          </p:cNvGrpSpPr>
          <p:nvPr/>
        </p:nvGrpSpPr>
        <p:grpSpPr>
          <a:xfrm>
            <a:off x="367665" y="2032635"/>
            <a:ext cx="4373245" cy="3541141"/>
            <a:chOff x="0" y="167"/>
            <a:chExt cx="2398144" cy="2032086"/>
          </a:xfrm>
        </p:grpSpPr>
        <p:pic>
          <p:nvPicPr>
            <p:cNvPr id="1073742850" name="图片 10737428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471" y="167"/>
              <a:ext cx="1855433" cy="16570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8" name="文本框 1073742867"/>
            <p:cNvSpPr txBox="1"/>
            <p:nvPr/>
          </p:nvSpPr>
          <p:spPr>
            <a:xfrm>
              <a:off x="0" y="1714500"/>
              <a:ext cx="2398144" cy="3177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>
              <a:spAutoFit/>
            </a:bodyPr>
            <a:p>
              <a:r>
                <a:rPr lang="zh-CN" altLang="en-US"/>
                <a:t>图 1 不同阻尼状态下的幅频特性曲线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1073742864" name="组合 1073742863"/>
          <p:cNvGrpSpPr>
            <a:grpSpLocks noRot="1"/>
          </p:cNvGrpSpPr>
          <p:nvPr/>
        </p:nvGrpSpPr>
        <p:grpSpPr>
          <a:xfrm>
            <a:off x="4901565" y="1613535"/>
            <a:ext cx="3946525" cy="3759835"/>
            <a:chOff x="0" y="-69011"/>
            <a:chExt cx="2389517" cy="1954961"/>
          </a:xfrm>
        </p:grpSpPr>
        <p:pic>
          <p:nvPicPr>
            <p:cNvPr id="1073742866" name="图片 10737428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73" y="-69011"/>
              <a:ext cx="2066828" cy="16478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5" name="文本框 1073742864"/>
            <p:cNvSpPr txBox="1"/>
            <p:nvPr/>
          </p:nvSpPr>
          <p:spPr>
            <a:xfrm>
              <a:off x="0" y="1704975"/>
              <a:ext cx="2389517" cy="1809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/>
            <a:p>
              <a:r>
                <a:rPr lang="zh-CN" altLang="en-US"/>
                <a:t>图 2 不同阻尼状态下的相频特性曲线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49218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83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anose="02010800040101010101" pitchFamily="2" charset="-122"/>
              </a:rPr>
              <a:t>三、实验原理</a:t>
            </a:r>
            <a:endParaRPr lang="zh-CN" altLang="en-US" sz="4400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7665" y="1670050"/>
            <a:ext cx="42773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振动频谱</a:t>
            </a:r>
            <a:endParaRPr lang="zh-CN" altLang="en-US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grpSp>
        <p:nvGrpSpPr>
          <p:cNvPr id="1073742861" name="组合 1073742860"/>
          <p:cNvGrpSpPr>
            <a:grpSpLocks noRot="1"/>
          </p:cNvGrpSpPr>
          <p:nvPr/>
        </p:nvGrpSpPr>
        <p:grpSpPr>
          <a:xfrm>
            <a:off x="583565" y="2407285"/>
            <a:ext cx="3531235" cy="3318559"/>
            <a:chOff x="0" y="0"/>
            <a:chExt cx="2286000" cy="1977838"/>
          </a:xfrm>
        </p:grpSpPr>
        <p:pic>
          <p:nvPicPr>
            <p:cNvPr id="1073742863" name="图片 10737428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" y="0"/>
              <a:ext cx="2280007" cy="15906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62" name="文本框 1073742861"/>
            <p:cNvSpPr txBox="1"/>
            <p:nvPr/>
          </p:nvSpPr>
          <p:spPr>
            <a:xfrm>
              <a:off x="0" y="1647825"/>
              <a:ext cx="2286000" cy="3300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/>
              <a:r>
                <a:rPr lang="zh-CN" altLang="en-US"/>
                <a:t>图 3 角度随时间变化关系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1073742858" name="组合 1073742857"/>
          <p:cNvGrpSpPr>
            <a:grpSpLocks noRot="1"/>
          </p:cNvGrpSpPr>
          <p:nvPr/>
        </p:nvGrpSpPr>
        <p:grpSpPr>
          <a:xfrm>
            <a:off x="4593590" y="2153920"/>
            <a:ext cx="4245610" cy="3594788"/>
            <a:chOff x="0" y="11877"/>
            <a:chExt cx="1952625" cy="1888786"/>
          </a:xfrm>
        </p:grpSpPr>
        <p:pic>
          <p:nvPicPr>
            <p:cNvPr id="1073742860" name="图片 10737428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877"/>
              <a:ext cx="1952625" cy="15288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9" name="文本框 1073742858"/>
            <p:cNvSpPr txBox="1"/>
            <p:nvPr/>
          </p:nvSpPr>
          <p:spPr>
            <a:xfrm>
              <a:off x="0" y="1609725"/>
              <a:ext cx="1952625" cy="2909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ctr"/>
              <a:r>
                <a:rPr lang="zh-CN" altLang="en-US"/>
                <a:t>图 4 振动的频谱</a:t>
              </a:r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bc110c01-b3e1-415f-af6c-c2343cf6f2a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2700</Words>
  <Application>WPS 演示</Application>
  <PresentationFormat>全屏显示(4:3)</PresentationFormat>
  <Paragraphs>356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Verdana</vt:lpstr>
      <vt:lpstr>华文新魏</vt:lpstr>
      <vt:lpstr>黑体</vt:lpstr>
      <vt:lpstr>楷体</vt:lpstr>
      <vt:lpstr>Times New Roman</vt:lpstr>
      <vt:lpstr>Calibri</vt:lpstr>
      <vt:lpstr>微软雅黑</vt:lpstr>
      <vt:lpstr>Arial Unicode MS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wzp</dc:creator>
  <cp:lastModifiedBy>Acer</cp:lastModifiedBy>
  <cp:revision>78</cp:revision>
  <dcterms:created xsi:type="dcterms:W3CDTF">2017-05-05T04:39:00Z</dcterms:created>
  <dcterms:modified xsi:type="dcterms:W3CDTF">2020-11-12T02:28:11Z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