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10"/>
  </p:notesMasterIdLst>
  <p:sldIdLst>
    <p:sldId id="256" r:id="rId4"/>
    <p:sldId id="281" r:id="rId5"/>
    <p:sldId id="257" r:id="rId6"/>
    <p:sldId id="258" r:id="rId7"/>
    <p:sldId id="262" r:id="rId8"/>
    <p:sldId id="259" r:id="rId9"/>
    <p:sldId id="264" r:id="rId11"/>
    <p:sldId id="267" r:id="rId12"/>
    <p:sldId id="266" r:id="rId13"/>
    <p:sldId id="282" r:id="rId14"/>
    <p:sldId id="284" r:id="rId15"/>
    <p:sldId id="289" r:id="rId16"/>
    <p:sldId id="285" r:id="rId17"/>
    <p:sldId id="286" r:id="rId18"/>
    <p:sldId id="287" r:id="rId19"/>
    <p:sldId id="268" r:id="rId20"/>
    <p:sldId id="265" r:id="rId2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FF66"/>
    <a:srgbClr val="FFCC00"/>
    <a:srgbClr val="00CC99"/>
    <a:srgbClr val="339966"/>
    <a:srgbClr val="33CC33"/>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485"/>
    <p:restoredTop sz="92945"/>
  </p:normalViewPr>
  <p:slideViewPr>
    <p:cSldViewPr showGuides="1">
      <p:cViewPr varScale="1">
        <p:scale>
          <a:sx n="107" d="100"/>
          <a:sy n="107" d="100"/>
        </p:scale>
        <p:origin x="-1734" y="-84"/>
      </p:cViewPr>
      <p:guideLst>
        <p:guide orient="horz" pos="2183"/>
        <p:guide pos="288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3554E0B0-8018-47B8-9753-C29D1422B4E2}"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a:noFill/>
          <a:ln>
            <a:noFill/>
          </a:ln>
        </p:spPr>
        <p:txBody>
          <a:bodyPr wrap="square" lIns="91440" tIns="45720" rIns="91440" bIns="45720" anchor="t"/>
          <a:p>
            <a:pPr lvl="0" eaLnBrk="1" hangingPunct="1">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6" Type="http://schemas.openxmlformats.org/officeDocument/2006/relationships/theme" Target="../theme/theme2.xml"/><Relationship Id="rId15" Type="http://schemas.openxmlformats.org/officeDocument/2006/relationships/image" Target="../media/image1.jpeg"/><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blipFill>
        <a:effectLst/>
      </p:bgPr>
    </p:bg>
    <p:spTree>
      <p:nvGrpSpPr>
        <p:cNvPr id="1" name=""/>
        <p:cNvGrpSpPr/>
        <p:nvPr/>
      </p:nvGrpSpPr>
      <p:grpSpPr/>
      <p:sp>
        <p:nvSpPr>
          <p:cNvPr id="614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614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split orient="vert"/>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5"/>
        </a:blipFill>
        <a:effectLst/>
      </p:bgPr>
    </p:bg>
    <p:spTree>
      <p:nvGrpSpPr>
        <p:cNvPr id="1" name=""/>
        <p:cNvGrpSpPr/>
        <p:nvPr/>
      </p:nvGrpSpPr>
      <p:grpSpPr/>
      <p:sp>
        <p:nvSpPr>
          <p:cNvPr id="614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614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ransition>
    <p:split orient="vert"/>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5.wmf"/><Relationship Id="rId7" Type="http://schemas.openxmlformats.org/officeDocument/2006/relationships/oleObject" Target="../embeddings/oleObject4.bin"/><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17.bin"/></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6.wmf"/><Relationship Id="rId1" Type="http://schemas.openxmlformats.org/officeDocument/2006/relationships/oleObject" Target="../embeddings/oleObject18.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jpeg"/><Relationship Id="rId1" Type="http://schemas.openxmlformats.org/officeDocument/2006/relationships/image" Target="../media/image27.jpeg"/></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9.wmf"/><Relationship Id="rId1" Type="http://schemas.openxmlformats.org/officeDocument/2006/relationships/oleObject" Target="../embeddings/oleObject19.bin"/></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1.xml"/><Relationship Id="rId7" Type="http://schemas.openxmlformats.org/officeDocument/2006/relationships/themeOverride" Target="../theme/themeOverride5.xml"/><Relationship Id="rId6" Type="http://schemas.openxmlformats.org/officeDocument/2006/relationships/image" Target="../media/image24.png"/><Relationship Id="rId5" Type="http://schemas.microsoft.com/office/2007/relationships/media" Target="file:///E:\&#35838;&#20214;\&#36808;&#20811;&#23572;&#36874;&#29031;&#29255;\&#36808;&#20811;&#23572;&#36874;.AVI" TargetMode="External"/><Relationship Id="rId4" Type="http://schemas.openxmlformats.org/officeDocument/2006/relationships/video" Target="file:///E:\&#35838;&#20214;\&#36808;&#20811;&#23572;&#36874;&#29031;&#29255;\&#36808;&#20811;&#23572;&#36874;.AVI" TargetMode="External"/><Relationship Id="rId3" Type="http://schemas.openxmlformats.org/officeDocument/2006/relationships/slide" Target="slide1.xml"/><Relationship Id="rId2" Type="http://schemas.openxmlformats.org/officeDocument/2006/relationships/image" Target="../media/image23.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hemeOverride" Target="../theme/themeOverride6.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 Id="rId3" Type="http://schemas.openxmlformats.org/officeDocument/2006/relationships/slide" Target="slide1.xml"/><Relationship Id="rId2" Type="http://schemas.openxmlformats.org/officeDocument/2006/relationships/image" Target="../media/image23.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7.xml"/><Relationship Id="rId1" Type="http://schemas.openxmlformats.org/officeDocument/2006/relationships/slide" Target="slide1.xml"/></Relationships>
</file>

<file path=ppt/slides/_rels/slide2.xml.rels><?xml version="1.0" encoding="UTF-8" standalone="yes"?>
<Relationships xmlns="http://schemas.openxmlformats.org/package/2006/relationships"><Relationship Id="rId9" Type="http://schemas.openxmlformats.org/officeDocument/2006/relationships/vmlDrawing" Target="../drawings/vmlDrawing2.vml"/><Relationship Id="rId8" Type="http://schemas.openxmlformats.org/officeDocument/2006/relationships/slideLayout" Target="../slideLayouts/slideLayout4.xml"/><Relationship Id="rId7" Type="http://schemas.openxmlformats.org/officeDocument/2006/relationships/image" Target="../media/image9.wmf"/><Relationship Id="rId6" Type="http://schemas.openxmlformats.org/officeDocument/2006/relationships/oleObject" Target="../embeddings/oleObject7.bin"/><Relationship Id="rId5" Type="http://schemas.openxmlformats.org/officeDocument/2006/relationships/image" Target="../media/image8.wmf"/><Relationship Id="rId4" Type="http://schemas.openxmlformats.org/officeDocument/2006/relationships/oleObject" Target="../embeddings/oleObject6.bin"/><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1.xml"/><Relationship Id="rId2" Type="http://schemas.openxmlformats.org/officeDocument/2006/relationships/slide" Target="slide1.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2.wmf"/><Relationship Id="rId2" Type="http://schemas.openxmlformats.org/officeDocument/2006/relationships/oleObject" Target="../embeddings/oleObject8.bin"/><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image" Target="../media/image16.wmf"/><Relationship Id="rId7" Type="http://schemas.openxmlformats.org/officeDocument/2006/relationships/oleObject" Target="../embeddings/oleObject12.bin"/><Relationship Id="rId6" Type="http://schemas.openxmlformats.org/officeDocument/2006/relationships/image" Target="../media/image15.wmf"/><Relationship Id="rId5" Type="http://schemas.openxmlformats.org/officeDocument/2006/relationships/oleObject" Target="../embeddings/oleObject11.bin"/><Relationship Id="rId4" Type="http://schemas.openxmlformats.org/officeDocument/2006/relationships/image" Target="../media/image14.wmf"/><Relationship Id="rId3" Type="http://schemas.openxmlformats.org/officeDocument/2006/relationships/oleObject" Target="../embeddings/oleObject10.bin"/><Relationship Id="rId2" Type="http://schemas.openxmlformats.org/officeDocument/2006/relationships/image" Target="../media/image13.wmf"/><Relationship Id="rId11" Type="http://schemas.openxmlformats.org/officeDocument/2006/relationships/notesSlide" Target="../notesSlides/notesSlide1.xml"/><Relationship Id="rId10" Type="http://schemas.openxmlformats.org/officeDocument/2006/relationships/vmlDrawing" Target="../drawings/vmlDrawing4.vml"/><Relationship Id="rId1" Type="http://schemas.openxmlformats.org/officeDocument/2006/relationships/oleObject" Target="../embeddings/oleObject9.bin"/></Relationships>
</file>

<file path=ppt/slides/_rels/slide7.x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oleObject" Target="../embeddings/oleObject16.bin"/><Relationship Id="rId7" Type="http://schemas.openxmlformats.org/officeDocument/2006/relationships/image" Target="../media/image20.wmf"/><Relationship Id="rId6" Type="http://schemas.openxmlformats.org/officeDocument/2006/relationships/oleObject" Target="../embeddings/oleObject15.bin"/><Relationship Id="rId5" Type="http://schemas.openxmlformats.org/officeDocument/2006/relationships/image" Target="../media/image19.wmf"/><Relationship Id="rId4" Type="http://schemas.openxmlformats.org/officeDocument/2006/relationships/oleObject" Target="../embeddings/oleObject14.bin"/><Relationship Id="rId3" Type="http://schemas.openxmlformats.org/officeDocument/2006/relationships/image" Target="../media/image18.wmf"/><Relationship Id="rId2" Type="http://schemas.openxmlformats.org/officeDocument/2006/relationships/oleObject" Target="../embeddings/oleObject13.bin"/><Relationship Id="rId11" Type="http://schemas.openxmlformats.org/officeDocument/2006/relationships/vmlDrawing" Target="../drawings/vmlDrawing5.vml"/><Relationship Id="rId10" Type="http://schemas.openxmlformats.org/officeDocument/2006/relationships/slideLayout" Target="../slideLayouts/slideLayout13.xml"/><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hemeOverride" Target="../theme/themeOverride3.xml"/><Relationship Id="rId5" Type="http://schemas.openxmlformats.org/officeDocument/2006/relationships/image" Target="../media/image24.png"/><Relationship Id="rId4" Type="http://schemas.microsoft.com/office/2007/relationships/media" Target="file:///E:\&#35838;&#20214;\&#36808;&#20811;&#23572;&#36874;&#29031;&#29255;\&#36808;&#20811;&#23572;&#36874;.AVI" TargetMode="External"/><Relationship Id="rId3" Type="http://schemas.openxmlformats.org/officeDocument/2006/relationships/video" Target="file:///E:\&#35838;&#20214;\&#36808;&#20811;&#23572;&#36874;&#29031;&#29255;\&#36808;&#20811;&#23572;&#36874;.AVI" TargetMode="External"/><Relationship Id="rId2" Type="http://schemas.openxmlformats.org/officeDocument/2006/relationships/image" Target="../media/image23.png"/><Relationship Id="rId1" Type="http://schemas.openxmlformats.org/officeDocument/2006/relationships/image" Target="../media/image2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4.xml"/><Relationship Id="rId2" Type="http://schemas.openxmlformats.org/officeDocument/2006/relationships/slide" Target="slide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377190" y="220345"/>
            <a:ext cx="8229600" cy="1143000"/>
          </a:xfrm>
        </p:spPr>
        <p:txBody>
          <a:bodyPr vert="horz" wrap="square" lIns="91440" tIns="45720" rIns="91440" bIns="45720" anchor="ctr">
            <a:scene3d>
              <a:camera prst="orthographicFront"/>
              <a:lightRig rig="threePt" dir="t"/>
            </a:scene3d>
          </a:bodyPr>
          <a:p>
            <a:pPr eaLnBrk="1" hangingPunct="1"/>
            <a:r>
              <a:rPr lang="zh-CN" altLang="en-US" b="1" dirty="0">
                <a:ln w="22225">
                  <a:solidFill>
                    <a:schemeClr val="accent2"/>
                  </a:solidFill>
                  <a:prstDash val="solid"/>
                </a:ln>
                <a:solidFill>
                  <a:schemeClr val="accent2">
                    <a:lumMod val="40000"/>
                    <a:lumOff val="60000"/>
                  </a:schemeClr>
                </a:solidFill>
                <a:effectLst/>
              </a:rPr>
              <a:t>迈克尔逊干涉仪测波长</a:t>
            </a:r>
            <a:endParaRPr lang="zh-CN" altLang="en-US" b="1" dirty="0">
              <a:ln w="22225">
                <a:solidFill>
                  <a:schemeClr val="accent2"/>
                </a:solidFill>
                <a:prstDash val="solid"/>
              </a:ln>
              <a:solidFill>
                <a:schemeClr val="accent2">
                  <a:lumMod val="40000"/>
                  <a:lumOff val="60000"/>
                </a:schemeClr>
              </a:solidFill>
              <a:effectLst/>
            </a:endParaRPr>
          </a:p>
        </p:txBody>
      </p:sp>
      <p:grpSp>
        <p:nvGrpSpPr>
          <p:cNvPr id="2" name="Group 3"/>
          <p:cNvGrpSpPr/>
          <p:nvPr/>
        </p:nvGrpSpPr>
        <p:grpSpPr>
          <a:xfrm>
            <a:off x="1916113" y="4055428"/>
            <a:ext cx="6361113" cy="547688"/>
            <a:chOff x="997" y="1334"/>
            <a:chExt cx="4007" cy="345"/>
          </a:xfrm>
        </p:grpSpPr>
        <p:graphicFrame>
          <p:nvGraphicFramePr>
            <p:cNvPr id="4102" name="Object 5"/>
            <p:cNvGraphicFramePr>
              <a:graphicFrameLocks noChangeAspect="1"/>
            </p:cNvGraphicFramePr>
            <p:nvPr/>
          </p:nvGraphicFramePr>
          <p:xfrm>
            <a:off x="997" y="1361"/>
            <a:ext cx="318" cy="318"/>
          </p:xfrm>
          <a:graphic>
            <a:graphicData uri="http://schemas.openxmlformats.org/presentationml/2006/ole">
              <mc:AlternateContent xmlns:mc="http://schemas.openxmlformats.org/markup-compatibility/2006">
                <mc:Choice xmlns:v="urn:schemas-microsoft-com:vml" Requires="v">
                  <p:oleObj spid="_x0000_s3077" name="" r:id="rId1" imgW="228600" imgH="228600" progId="Equation.DSMT4">
                    <p:embed/>
                  </p:oleObj>
                </mc:Choice>
                <mc:Fallback>
                  <p:oleObj name="" r:id="rId1" imgW="228600" imgH="228600" progId="Equation.DSMT4">
                    <p:embed/>
                    <p:pic>
                      <p:nvPicPr>
                        <p:cNvPr id="0" name="图片 3076"/>
                        <p:cNvPicPr/>
                        <p:nvPr/>
                      </p:nvPicPr>
                      <p:blipFill>
                        <a:blip r:embed="rId2"/>
                        <a:stretch>
                          <a:fillRect/>
                        </a:stretch>
                      </p:blipFill>
                      <p:spPr>
                        <a:xfrm>
                          <a:off x="997" y="1361"/>
                          <a:ext cx="318" cy="318"/>
                        </a:xfrm>
                        <a:prstGeom prst="rect">
                          <a:avLst/>
                        </a:prstGeom>
                        <a:noFill/>
                        <a:ln w="38100">
                          <a:noFill/>
                          <a:miter/>
                        </a:ln>
                      </p:spPr>
                    </p:pic>
                  </p:oleObj>
                </mc:Fallback>
              </mc:AlternateContent>
            </a:graphicData>
          </a:graphic>
        </p:graphicFrame>
        <p:graphicFrame>
          <p:nvGraphicFramePr>
            <p:cNvPr id="4103" name="Object 6"/>
            <p:cNvGraphicFramePr>
              <a:graphicFrameLocks noChangeAspect="1"/>
            </p:cNvGraphicFramePr>
            <p:nvPr/>
          </p:nvGraphicFramePr>
          <p:xfrm>
            <a:off x="4094" y="1334"/>
            <a:ext cx="318" cy="318"/>
          </p:xfrm>
          <a:graphic>
            <a:graphicData uri="http://schemas.openxmlformats.org/presentationml/2006/ole">
              <mc:AlternateContent xmlns:mc="http://schemas.openxmlformats.org/markup-compatibility/2006">
                <mc:Choice xmlns:v="urn:schemas-microsoft-com:vml" Requires="v">
                  <p:oleObj spid="_x0000_s3076" name="" r:id="rId3" imgW="228600" imgH="228600" progId="Equation.DSMT4">
                    <p:embed/>
                  </p:oleObj>
                </mc:Choice>
                <mc:Fallback>
                  <p:oleObj name="" r:id="rId3" imgW="228600" imgH="228600" progId="Equation.DSMT4">
                    <p:embed/>
                    <p:pic>
                      <p:nvPicPr>
                        <p:cNvPr id="0" name="图片 3075"/>
                        <p:cNvPicPr/>
                        <p:nvPr/>
                      </p:nvPicPr>
                      <p:blipFill>
                        <a:blip r:embed="rId4"/>
                        <a:stretch>
                          <a:fillRect/>
                        </a:stretch>
                      </p:blipFill>
                      <p:spPr>
                        <a:xfrm>
                          <a:off x="4094" y="1334"/>
                          <a:ext cx="318" cy="318"/>
                        </a:xfrm>
                        <a:prstGeom prst="rect">
                          <a:avLst/>
                        </a:prstGeom>
                        <a:noFill/>
                        <a:ln w="38100">
                          <a:noFill/>
                          <a:miter/>
                        </a:ln>
                      </p:spPr>
                    </p:pic>
                  </p:oleObj>
                </mc:Fallback>
              </mc:AlternateContent>
            </a:graphicData>
          </a:graphic>
        </p:graphicFrame>
        <p:graphicFrame>
          <p:nvGraphicFramePr>
            <p:cNvPr id="4104" name="Object 7"/>
            <p:cNvGraphicFramePr>
              <a:graphicFrameLocks noChangeAspect="1"/>
            </p:cNvGraphicFramePr>
            <p:nvPr/>
          </p:nvGraphicFramePr>
          <p:xfrm>
            <a:off x="4669" y="1334"/>
            <a:ext cx="335" cy="318"/>
          </p:xfrm>
          <a:graphic>
            <a:graphicData uri="http://schemas.openxmlformats.org/presentationml/2006/ole">
              <mc:AlternateContent xmlns:mc="http://schemas.openxmlformats.org/markup-compatibility/2006">
                <mc:Choice xmlns:v="urn:schemas-microsoft-com:vml" Requires="v">
                  <p:oleObj spid="_x0000_s3078" name="" r:id="rId5" imgW="241300" imgH="228600" progId="Equation.DSMT4">
                    <p:embed/>
                  </p:oleObj>
                </mc:Choice>
                <mc:Fallback>
                  <p:oleObj name="" r:id="rId5" imgW="241300" imgH="228600" progId="Equation.DSMT4">
                    <p:embed/>
                    <p:pic>
                      <p:nvPicPr>
                        <p:cNvPr id="0" name="图片 3077"/>
                        <p:cNvPicPr/>
                        <p:nvPr/>
                      </p:nvPicPr>
                      <p:blipFill>
                        <a:blip r:embed="rId6"/>
                        <a:stretch>
                          <a:fillRect/>
                        </a:stretch>
                      </p:blipFill>
                      <p:spPr>
                        <a:xfrm>
                          <a:off x="4669" y="1334"/>
                          <a:ext cx="335" cy="318"/>
                        </a:xfrm>
                        <a:prstGeom prst="rect">
                          <a:avLst/>
                        </a:prstGeom>
                        <a:noFill/>
                        <a:ln w="38100">
                          <a:noFill/>
                          <a:miter/>
                        </a:ln>
                      </p:spPr>
                    </p:pic>
                  </p:oleObj>
                </mc:Fallback>
              </mc:AlternateContent>
            </a:graphicData>
          </a:graphic>
        </p:graphicFrame>
      </p:grpSp>
      <p:graphicFrame>
        <p:nvGraphicFramePr>
          <p:cNvPr id="3" name="对象 2"/>
          <p:cNvGraphicFramePr/>
          <p:nvPr/>
        </p:nvGraphicFramePr>
        <p:xfrm>
          <a:off x="206375" y="1363345"/>
          <a:ext cx="8731885" cy="5080635"/>
        </p:xfrm>
        <a:graphic>
          <a:graphicData uri="http://schemas.openxmlformats.org/presentationml/2006/ole">
            <mc:AlternateContent xmlns:mc="http://schemas.openxmlformats.org/markup-compatibility/2006">
              <mc:Choice xmlns:v="urn:schemas-microsoft-com:vml" Requires="v">
                <p:oleObj spid="_x0000_s4" name="" r:id="rId7" imgW="8724900" imgH="5076825" progId="Paint.Picture">
                  <p:embed/>
                </p:oleObj>
              </mc:Choice>
              <mc:Fallback>
                <p:oleObj name="" r:id="rId7" imgW="8724900" imgH="5076825" progId="Paint.Picture">
                  <p:embed/>
                  <p:pic>
                    <p:nvPicPr>
                      <p:cNvPr id="0" name="图片 3"/>
                      <p:cNvPicPr/>
                      <p:nvPr/>
                    </p:nvPicPr>
                    <p:blipFill>
                      <a:blip r:embed="rId8"/>
                      <a:stretch>
                        <a:fillRect/>
                      </a:stretch>
                    </p:blipFill>
                    <p:spPr>
                      <a:xfrm>
                        <a:off x="206375" y="1363345"/>
                        <a:ext cx="8731885" cy="5080635"/>
                      </a:xfrm>
                      <a:prstGeom prst="rect">
                        <a:avLst/>
                      </a:prstGeom>
                    </p:spPr>
                  </p:pic>
                </p:oleObj>
              </mc:Fallback>
            </mc:AlternateContent>
          </a:graphicData>
        </a:graphic>
      </p:graphicFrame>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0" name="组合 9"/>
          <p:cNvGrpSpPr/>
          <p:nvPr/>
        </p:nvGrpSpPr>
        <p:grpSpPr>
          <a:xfrm>
            <a:off x="335915" y="-8255"/>
            <a:ext cx="8389620" cy="6873875"/>
            <a:chOff x="529" y="-13"/>
            <a:chExt cx="13212" cy="10825"/>
          </a:xfrm>
        </p:grpSpPr>
        <p:graphicFrame>
          <p:nvGraphicFramePr>
            <p:cNvPr id="7" name="对象 6"/>
            <p:cNvGraphicFramePr/>
            <p:nvPr/>
          </p:nvGraphicFramePr>
          <p:xfrm>
            <a:off x="659" y="-13"/>
            <a:ext cx="13082" cy="10825"/>
          </p:xfrm>
          <a:graphic>
            <a:graphicData uri="http://schemas.openxmlformats.org/presentationml/2006/ole">
              <mc:AlternateContent xmlns:mc="http://schemas.openxmlformats.org/markup-compatibility/2006">
                <mc:Choice xmlns:v="urn:schemas-microsoft-com:vml" Requires="v">
                  <p:oleObj spid="_x0000_s8" name="" r:id="rId1" imgW="7372350" imgH="6667500" progId="Paint.Picture">
                    <p:embed/>
                  </p:oleObj>
                </mc:Choice>
                <mc:Fallback>
                  <p:oleObj name="" r:id="rId1" imgW="7372350" imgH="6667500" progId="Paint.Picture">
                    <p:embed/>
                    <p:pic>
                      <p:nvPicPr>
                        <p:cNvPr id="0" name="图片 7"/>
                        <p:cNvPicPr/>
                        <p:nvPr/>
                      </p:nvPicPr>
                      <p:blipFill>
                        <a:blip r:embed="rId2"/>
                        <a:stretch>
                          <a:fillRect/>
                        </a:stretch>
                      </p:blipFill>
                      <p:spPr>
                        <a:xfrm>
                          <a:off x="659" y="-13"/>
                          <a:ext cx="13082" cy="10825"/>
                        </a:xfrm>
                        <a:prstGeom prst="rect">
                          <a:avLst/>
                        </a:prstGeom>
                      </p:spPr>
                    </p:pic>
                  </p:oleObj>
                </mc:Fallback>
              </mc:AlternateContent>
            </a:graphicData>
          </a:graphic>
        </p:graphicFrame>
        <p:sp>
          <p:nvSpPr>
            <p:cNvPr id="6" name="文本框 5"/>
            <p:cNvSpPr txBox="1"/>
            <p:nvPr/>
          </p:nvSpPr>
          <p:spPr>
            <a:xfrm>
              <a:off x="529" y="210"/>
              <a:ext cx="3369" cy="919"/>
            </a:xfrm>
            <a:prstGeom prst="rect">
              <a:avLst/>
            </a:prstGeom>
            <a:noFill/>
          </p:spPr>
          <p:txBody>
            <a:bodyPr wrap="square" rtlCol="0">
              <a:spAutoFit/>
              <a:scene3d>
                <a:camera prst="orthographicFront"/>
                <a:lightRig rig="threePt" dir="t"/>
              </a:scene3d>
            </a:bodyPr>
            <a:p>
              <a:r>
                <a:rPr lang="zh-CN" altLang="en-US" sz="3200" b="1">
                  <a:solidFill>
                    <a:srgbClr val="FF0000"/>
                  </a:solidFill>
                  <a:effectLst>
                    <a:outerShdw blurRad="38100" dist="19050" dir="2700000" algn="tl" rotWithShape="0">
                      <a:schemeClr val="dk1">
                        <a:alpha val="40000"/>
                      </a:schemeClr>
                    </a:outerShdw>
                  </a:effectLst>
                  <a:latin typeface="楷体" panose="02010609060101010101" charset="-122"/>
                  <a:ea typeface="楷体" panose="02010609060101010101" charset="-122"/>
                </a:rPr>
                <a:t>调节步骤：</a:t>
              </a:r>
              <a:endParaRPr lang="zh-CN" altLang="en-US" sz="3200" b="1">
                <a:solidFill>
                  <a:srgbClr val="FF0000"/>
                </a:solidFill>
                <a:effectLst>
                  <a:outerShdw blurRad="38100" dist="19050" dir="2700000" algn="tl" rotWithShape="0">
                    <a:schemeClr val="dk1">
                      <a:alpha val="40000"/>
                    </a:schemeClr>
                  </a:outerShdw>
                </a:effectLst>
                <a:latin typeface="楷体" panose="02010609060101010101" charset="-122"/>
                <a:ea typeface="楷体" panose="02010609060101010101" charset="-122"/>
              </a:endParaRPr>
            </a:p>
          </p:txBody>
        </p:sp>
        <p:sp>
          <p:nvSpPr>
            <p:cNvPr id="9" name="文本框 8"/>
            <p:cNvSpPr txBox="1"/>
            <p:nvPr/>
          </p:nvSpPr>
          <p:spPr>
            <a:xfrm>
              <a:off x="1567" y="9901"/>
              <a:ext cx="978" cy="580"/>
            </a:xfrm>
            <a:prstGeom prst="rect">
              <a:avLst/>
            </a:prstGeom>
            <a:noFill/>
          </p:spPr>
          <p:txBody>
            <a:bodyPr wrap="square" rtlCol="0">
              <a:spAutoFit/>
            </a:bodyPr>
            <a:p>
              <a:r>
                <a:rPr lang="en-US" altLang="zh-CN"/>
                <a:t>2</a:t>
              </a:r>
              <a:r>
                <a:rPr lang="zh-CN" altLang="en-US"/>
                <a:t>、</a:t>
              </a:r>
              <a:endParaRPr lang="zh-CN" altLang="en-US"/>
            </a:p>
          </p:txBody>
        </p:sp>
      </p:grpSp>
      <p:sp>
        <p:nvSpPr>
          <p:cNvPr id="2" name="文本框 1"/>
          <p:cNvSpPr txBox="1"/>
          <p:nvPr/>
        </p:nvSpPr>
        <p:spPr>
          <a:xfrm>
            <a:off x="5431790" y="1807845"/>
            <a:ext cx="308610" cy="368300"/>
          </a:xfrm>
          <a:prstGeom prst="rect">
            <a:avLst/>
          </a:prstGeom>
          <a:noFill/>
        </p:spPr>
        <p:txBody>
          <a:bodyPr wrap="square" rtlCol="0">
            <a:spAutoFit/>
          </a:bodyPr>
          <a:p>
            <a:r>
              <a:rPr lang="en-US" altLang="zh-CN"/>
              <a:t>O</a:t>
            </a:r>
            <a:endParaRPr lang="en-US" altLang="zh-CN"/>
          </a:p>
        </p:txBody>
      </p:sp>
      <p:sp>
        <p:nvSpPr>
          <p:cNvPr id="3" name="文本框 2"/>
          <p:cNvSpPr txBox="1"/>
          <p:nvPr/>
        </p:nvSpPr>
        <p:spPr>
          <a:xfrm>
            <a:off x="4936490" y="5918835"/>
            <a:ext cx="3502025" cy="398780"/>
          </a:xfrm>
          <a:prstGeom prst="rect">
            <a:avLst/>
          </a:prstGeom>
          <a:noFill/>
        </p:spPr>
        <p:txBody>
          <a:bodyPr wrap="square" rtlCol="0">
            <a:spAutoFit/>
          </a:bodyPr>
          <a:p>
            <a:r>
              <a:rPr lang="en-US" altLang="zh-CN" b="1"/>
              <a:t>1.    M</a:t>
            </a:r>
            <a:r>
              <a:rPr lang="en-US" altLang="zh-CN" sz="1200" b="1"/>
              <a:t>1</a:t>
            </a:r>
            <a:r>
              <a:rPr lang="en-US" altLang="zh-CN" sz="1800" b="1"/>
              <a:t>O</a:t>
            </a:r>
            <a:r>
              <a:rPr lang="zh-CN" altLang="zh-CN" sz="1800" b="1"/>
              <a:t>与</a:t>
            </a:r>
            <a:r>
              <a:rPr lang="en-US" altLang="zh-CN" sz="2000" b="1">
                <a:sym typeface="+mn-ea"/>
              </a:rPr>
              <a:t>M</a:t>
            </a:r>
            <a:r>
              <a:rPr lang="en-US" altLang="zh-CN" sz="1200" b="1">
                <a:sym typeface="+mn-ea"/>
              </a:rPr>
              <a:t>2</a:t>
            </a:r>
            <a:r>
              <a:rPr lang="en-US" altLang="zh-CN" sz="1800" b="1">
                <a:sym typeface="+mn-ea"/>
              </a:rPr>
              <a:t>O</a:t>
            </a:r>
            <a:r>
              <a:rPr lang="zh-CN" altLang="zh-CN" sz="1800" b="1"/>
              <a:t>距离大至相等</a:t>
            </a:r>
            <a:endParaRPr lang="zh-CN" altLang="zh-CN" sz="1800" b="1"/>
          </a:p>
        </p:txBody>
      </p:sp>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graphicFrame>
        <p:nvGraphicFramePr>
          <p:cNvPr id="7" name="内容占位符 6"/>
          <p:cNvGraphicFramePr>
            <a:graphicFrameLocks noChangeAspect="1"/>
          </p:cNvGraphicFramePr>
          <p:nvPr>
            <p:ph idx="1"/>
          </p:nvPr>
        </p:nvGraphicFramePr>
        <p:xfrm>
          <a:off x="415925" y="1270"/>
          <a:ext cx="8311515" cy="6853555"/>
        </p:xfrm>
        <a:graphic>
          <a:graphicData uri="http://schemas.openxmlformats.org/presentationml/2006/ole">
            <mc:AlternateContent xmlns:mc="http://schemas.openxmlformats.org/markup-compatibility/2006">
              <mc:Choice xmlns:v="urn:schemas-microsoft-com:vml" Requires="v">
                <p:oleObj spid="_x0000_s8" name="" r:id="rId1" imgW="8039100" imgH="6715125" progId="Paint.Picture">
                  <p:embed/>
                </p:oleObj>
              </mc:Choice>
              <mc:Fallback>
                <p:oleObj name="" r:id="rId1" imgW="8039100" imgH="6715125" progId="Paint.Picture">
                  <p:embed/>
                  <p:pic>
                    <p:nvPicPr>
                      <p:cNvPr id="0" name="图片 7"/>
                      <p:cNvPicPr/>
                      <p:nvPr/>
                    </p:nvPicPr>
                    <p:blipFill>
                      <a:blip r:embed="rId2"/>
                      <a:stretch>
                        <a:fillRect/>
                      </a:stretch>
                    </p:blipFill>
                    <p:spPr>
                      <a:xfrm>
                        <a:off x="415925" y="1270"/>
                        <a:ext cx="8311515" cy="6853555"/>
                      </a:xfrm>
                      <a:prstGeom prst="rect">
                        <a:avLst/>
                      </a:prstGeom>
                    </p:spPr>
                  </p:pic>
                </p:oleObj>
              </mc:Fallback>
            </mc:AlternateContent>
          </a:graphicData>
        </a:graphic>
      </p:graphicFrame>
      <p:sp>
        <p:nvSpPr>
          <p:cNvPr id="9" name="文本框 8"/>
          <p:cNvSpPr txBox="1"/>
          <p:nvPr/>
        </p:nvSpPr>
        <p:spPr>
          <a:xfrm>
            <a:off x="5309870" y="5470525"/>
            <a:ext cx="3417570" cy="1014730"/>
          </a:xfrm>
          <a:prstGeom prst="rect">
            <a:avLst/>
          </a:prstGeom>
          <a:noFill/>
        </p:spPr>
        <p:txBody>
          <a:bodyPr wrap="square" rtlCol="0">
            <a:spAutoFit/>
          </a:bodyPr>
          <a:p>
            <a:r>
              <a:rPr lang="en-US" altLang="zh-CN" sz="2000" b="1"/>
              <a:t>3</a:t>
            </a:r>
            <a:r>
              <a:rPr lang="zh-CN" altLang="en-US" sz="2000" b="1"/>
              <a:t>、移开毛下班屏，调节反射镜背后的三个螺丝，使两排光点中最亮的两个点重合。</a:t>
            </a:r>
            <a:endParaRPr lang="zh-CN" altLang="en-US" sz="2000" b="1"/>
          </a:p>
        </p:txBody>
      </p:sp>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zh-CN" sz="1400" dirty="0"/>
            </a:fld>
            <a:endParaRPr lang="zh-CN" altLang="zh-CN" sz="1400" dirty="0"/>
          </a:p>
        </p:txBody>
      </p:sp>
      <p:pic>
        <p:nvPicPr>
          <p:cNvPr id="15362" name="Picture 2" descr="照片 002"/>
          <p:cNvPicPr>
            <a:picLocks noChangeAspect="1"/>
          </p:cNvPicPr>
          <p:nvPr/>
        </p:nvPicPr>
        <p:blipFill>
          <a:blip r:embed="rId1"/>
          <a:stretch>
            <a:fillRect/>
          </a:stretch>
        </p:blipFill>
        <p:spPr>
          <a:xfrm>
            <a:off x="1116013" y="374650"/>
            <a:ext cx="6408737" cy="3162300"/>
          </a:xfrm>
          <a:prstGeom prst="rect">
            <a:avLst/>
          </a:prstGeom>
          <a:noFill/>
          <a:ln w="9525">
            <a:noFill/>
          </a:ln>
        </p:spPr>
      </p:pic>
      <p:pic>
        <p:nvPicPr>
          <p:cNvPr id="15363" name="Picture 3" descr="照片 005"/>
          <p:cNvPicPr>
            <a:picLocks noChangeAspect="1"/>
          </p:cNvPicPr>
          <p:nvPr/>
        </p:nvPicPr>
        <p:blipFill>
          <a:blip r:embed="rId2"/>
          <a:stretch>
            <a:fillRect/>
          </a:stretch>
        </p:blipFill>
        <p:spPr>
          <a:xfrm>
            <a:off x="1116013" y="3681413"/>
            <a:ext cx="6443662" cy="2771775"/>
          </a:xfrm>
          <a:prstGeom prst="rect">
            <a:avLst/>
          </a:prstGeom>
          <a:noFill/>
          <a:ln w="9525">
            <a:noFill/>
          </a:ln>
        </p:spPr>
      </p:pic>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ipe(left)">
                                      <p:cBhvr>
                                        <p:cTn id="7" dur="1000"/>
                                        <p:tgtEl>
                                          <p:spTgt spid="153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wipe(left)">
                                      <p:cBhvr>
                                        <p:cTn id="12" dur="10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内容占位符 3"/>
          <p:cNvGraphicFramePr>
            <a:graphicFrameLocks noChangeAspect="1"/>
          </p:cNvGraphicFramePr>
          <p:nvPr>
            <p:ph idx="1"/>
          </p:nvPr>
        </p:nvGraphicFramePr>
        <p:xfrm>
          <a:off x="1452245" y="1487805"/>
          <a:ext cx="6642100" cy="4526280"/>
        </p:xfrm>
        <a:graphic>
          <a:graphicData uri="http://schemas.openxmlformats.org/presentationml/2006/ole">
            <mc:AlternateContent xmlns:mc="http://schemas.openxmlformats.org/markup-compatibility/2006">
              <mc:Choice xmlns:v="urn:schemas-microsoft-com:vml" Requires="v">
                <p:oleObj spid="_x0000_s5" name="" r:id="rId1" imgW="7534275" imgH="5133975" progId="Paint.Picture">
                  <p:embed/>
                </p:oleObj>
              </mc:Choice>
              <mc:Fallback>
                <p:oleObj name="" r:id="rId1" imgW="7534275" imgH="5133975" progId="Paint.Picture">
                  <p:embed/>
                  <p:pic>
                    <p:nvPicPr>
                      <p:cNvPr id="0" name="图片 4"/>
                      <p:cNvPicPr/>
                      <p:nvPr/>
                    </p:nvPicPr>
                    <p:blipFill>
                      <a:blip r:embed="rId2"/>
                      <a:stretch>
                        <a:fillRect/>
                      </a:stretch>
                    </p:blipFill>
                    <p:spPr>
                      <a:xfrm>
                        <a:off x="1452245" y="1487805"/>
                        <a:ext cx="6642100" cy="4526280"/>
                      </a:xfrm>
                      <a:prstGeom prst="rect">
                        <a:avLst/>
                      </a:prstGeom>
                    </p:spPr>
                  </p:pic>
                </p:oleObj>
              </mc:Fallback>
            </mc:AlternateContent>
          </a:graphicData>
        </a:graphic>
      </p:graphicFrame>
      <p:sp>
        <p:nvSpPr>
          <p:cNvPr id="6" name="文本框 5"/>
          <p:cNvSpPr txBox="1"/>
          <p:nvPr/>
        </p:nvSpPr>
        <p:spPr>
          <a:xfrm>
            <a:off x="156210" y="600710"/>
            <a:ext cx="7684135" cy="521970"/>
          </a:xfrm>
          <a:prstGeom prst="rect">
            <a:avLst/>
          </a:prstGeom>
          <a:noFill/>
        </p:spPr>
        <p:txBody>
          <a:bodyPr wrap="square" rtlCol="0">
            <a:spAutoFit/>
          </a:bodyPr>
          <a:p>
            <a:r>
              <a:rPr lang="en-US" altLang="zh-CN" sz="2800" b="1"/>
              <a:t>4</a:t>
            </a:r>
            <a:r>
              <a:rPr lang="zh-CN" altLang="en-US" sz="2800" b="1"/>
              <a:t>、</a:t>
            </a:r>
            <a:r>
              <a:rPr lang="zh-CN" altLang="en-US" sz="2800" b="1"/>
              <a:t>调整小孔光阑的高度，让激光刚好穿过小孔。</a:t>
            </a:r>
            <a:endParaRPr lang="zh-CN" altLang="en-US" sz="2800" b="1"/>
          </a:p>
        </p:txBody>
      </p:sp>
    </p:spTree>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1027"/>
          <p:cNvSpPr txBox="1"/>
          <p:nvPr/>
        </p:nvSpPr>
        <p:spPr>
          <a:xfrm>
            <a:off x="609600" y="319088"/>
            <a:ext cx="1676400" cy="519112"/>
          </a:xfrm>
          <a:prstGeom prst="rect">
            <a:avLst/>
          </a:prstGeom>
          <a:noFill/>
          <a:ln w="9525">
            <a:noFill/>
          </a:ln>
        </p:spPr>
        <p:txBody>
          <a:bodyPr>
            <a:spAutoFit/>
          </a:bodyPr>
          <a:p>
            <a:pPr>
              <a:spcBef>
                <a:spcPct val="50000"/>
              </a:spcBef>
            </a:pPr>
            <a:r>
              <a:rPr lang="zh-CN" altLang="en-US" sz="2800" b="1" dirty="0">
                <a:solidFill>
                  <a:schemeClr val="accent2"/>
                </a:solidFill>
                <a:latin typeface="Arial" panose="020B0604020202020204" pitchFamily="34" charset="0"/>
                <a:ea typeface="华文楷体" panose="02010600040101010101" pitchFamily="2" charset="-122"/>
              </a:rPr>
              <a:t>实验现象</a:t>
            </a:r>
            <a:endParaRPr lang="zh-CN" altLang="en-US" sz="2800" b="1" dirty="0">
              <a:solidFill>
                <a:schemeClr val="accent2"/>
              </a:solidFill>
              <a:latin typeface="Arial" panose="020B0604020202020204" pitchFamily="34" charset="0"/>
              <a:ea typeface="华文楷体" panose="02010600040101010101" pitchFamily="2" charset="-122"/>
            </a:endParaRPr>
          </a:p>
        </p:txBody>
      </p:sp>
      <p:pic>
        <p:nvPicPr>
          <p:cNvPr id="11267" name="Picture 1028" descr="j0115876"/>
          <p:cNvPicPr>
            <a:picLocks noChangeAspect="1"/>
          </p:cNvPicPr>
          <p:nvPr/>
        </p:nvPicPr>
        <p:blipFill>
          <a:blip r:embed="rId1"/>
          <a:stretch>
            <a:fillRect/>
          </a:stretch>
        </p:blipFill>
        <p:spPr>
          <a:xfrm>
            <a:off x="609600" y="831850"/>
            <a:ext cx="7772400" cy="158750"/>
          </a:xfrm>
          <a:prstGeom prst="rect">
            <a:avLst/>
          </a:prstGeom>
          <a:noFill/>
          <a:ln w="9525">
            <a:noFill/>
          </a:ln>
        </p:spPr>
      </p:pic>
      <p:pic>
        <p:nvPicPr>
          <p:cNvPr id="11268" name="Picture 1029" descr="BD10263_"/>
          <p:cNvPicPr>
            <a:picLocks noChangeAspect="1"/>
          </p:cNvPicPr>
          <p:nvPr/>
        </p:nvPicPr>
        <p:blipFill>
          <a:blip r:embed="rId2"/>
          <a:stretch>
            <a:fillRect/>
          </a:stretch>
        </p:blipFill>
        <p:spPr>
          <a:xfrm>
            <a:off x="381000" y="533400"/>
            <a:ext cx="228600" cy="228600"/>
          </a:xfrm>
          <a:prstGeom prst="rect">
            <a:avLst/>
          </a:prstGeom>
          <a:noFill/>
          <a:ln w="9525">
            <a:noFill/>
          </a:ln>
        </p:spPr>
      </p:pic>
      <p:sp>
        <p:nvSpPr>
          <p:cNvPr id="11269" name="AutoShape 1030">
            <a:hlinkClick r:id="rId3" action="ppaction://hlinksldjump"/>
          </p:cNvPr>
          <p:cNvSpPr/>
          <p:nvPr/>
        </p:nvSpPr>
        <p:spPr>
          <a:xfrm>
            <a:off x="8534400" y="6248400"/>
            <a:ext cx="304800" cy="381000"/>
          </a:xfrm>
          <a:prstGeom prst="curvedLeftArrow">
            <a:avLst>
              <a:gd name="adj1" fmla="val 25000"/>
              <a:gd name="adj2" fmla="val 50000"/>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pic>
        <p:nvPicPr>
          <p:cNvPr id="24583" name="迈克尔逊.AVI">
            <a:hlinkClick r:id="" action="ppaction://media"/>
          </p:cNvPr>
          <p:cNvPicPr>
            <a:picLocks noRot="1" noChangeAspect="1"/>
          </p:cNvPicPr>
          <p:nvPr>
            <a:videoFile r:link="rId4"/>
            <p:extLst>
              <p:ext uri="{DAA4B4D4-6D71-4841-9C94-3DE7FCFB9230}">
                <p14:media xmlns:p14="http://schemas.microsoft.com/office/powerpoint/2010/main" r:link="rId5"/>
              </p:ext>
            </p:extLst>
          </p:nvPr>
        </p:nvPicPr>
        <p:blipFill>
          <a:blip r:embed="rId6"/>
          <a:stretch>
            <a:fillRect/>
          </a:stretch>
        </p:blipFill>
        <p:spPr>
          <a:xfrm>
            <a:off x="1219200" y="1219200"/>
            <a:ext cx="6553200" cy="4914900"/>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ransition>
    <p:split orient="vert"/>
  </p:transition>
  <p:timing>
    <p:tnLst>
      <p:par>
        <p:cTn id="1" dur="indefinite" restart="never" nodeType="tmRoot">
          <p:childTnLst>
            <p:seq concurrent="1" nextAc="seek">
              <p:cTn id="2" restart="whenNotActive" fill="hold" evtFilter="cancelBubble" nodeType="interactiveSeq">
                <p:stCondLst>
                  <p:cond evt="onClick" delay="0">
                    <p:tgtEl>
                      <p:spTgt spid="2458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4583"/>
                                        </p:tgtEl>
                                      </p:cBhvr>
                                    </p:cmd>
                                  </p:childTnLst>
                                </p:cTn>
                              </p:par>
                            </p:childTnLst>
                          </p:cTn>
                        </p:par>
                      </p:childTnLst>
                    </p:cTn>
                  </p:par>
                </p:childTnLst>
              </p:cTn>
              <p:nextCondLst>
                <p:cond evt="onClick" delay="0">
                  <p:tgtEl>
                    <p:spTgt spid="24583"/>
                  </p:tgtEl>
                </p:cond>
              </p:nextCondLst>
            </p:seq>
            <p:video>
              <p:cMediaNode>
                <p:cTn id="7" fill="hold" display="0">
                  <p:stCondLst>
                    <p:cond delay="indefinite"/>
                  </p:stCondLst>
                  <p:endCondLst>
                    <p:cond evt="onNext" delay="0">
                      <p:tgtEl>
                        <p:sldTgt/>
                      </p:tgtEl>
                    </p:cond>
                    <p:cond evt="onPrev" delay="0">
                      <p:tgtEl>
                        <p:sldTgt/>
                      </p:tgtEl>
                    </p:cond>
                  </p:endCondLst>
                </p:cTn>
                <p:tgtEl>
                  <p:spTgt spid="24583"/>
                </p:tgtEl>
              </p:cMediaNode>
            </p:vide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3850" y="198120"/>
            <a:ext cx="3175635" cy="521970"/>
          </a:xfrm>
          <a:prstGeom prst="rect">
            <a:avLst/>
          </a:prstGeom>
          <a:noFill/>
        </p:spPr>
        <p:txBody>
          <a:bodyPr wrap="square" rtlCol="0">
            <a:spAutoFit/>
            <a:scene3d>
              <a:camera prst="orthographicFront"/>
              <a:lightRig rig="threePt" dir="t"/>
            </a:scene3d>
          </a:bodyPr>
          <a:p>
            <a:r>
              <a:rPr lang="zh-CN" altLang="en-US" sz="2800" b="1">
                <a:ln w="22225">
                  <a:solidFill>
                    <a:schemeClr val="accent2"/>
                  </a:solidFill>
                  <a:prstDash val="solid"/>
                </a:ln>
                <a:solidFill>
                  <a:srgbClr val="FF0000"/>
                </a:solidFill>
                <a:effectLst/>
              </a:rPr>
              <a:t>调节中的问题：</a:t>
            </a:r>
            <a:endParaRPr lang="zh-CN" altLang="en-US" sz="2800" b="1">
              <a:ln w="22225">
                <a:solidFill>
                  <a:schemeClr val="accent2"/>
                </a:solidFill>
                <a:prstDash val="solid"/>
              </a:ln>
              <a:solidFill>
                <a:srgbClr val="FF0000"/>
              </a:solidFill>
              <a:effectLst/>
            </a:endParaRPr>
          </a:p>
        </p:txBody>
      </p:sp>
      <p:sp>
        <p:nvSpPr>
          <p:cNvPr id="3" name="文本框 2"/>
          <p:cNvSpPr txBox="1"/>
          <p:nvPr/>
        </p:nvSpPr>
        <p:spPr>
          <a:xfrm>
            <a:off x="692785" y="720090"/>
            <a:ext cx="7334250" cy="3538220"/>
          </a:xfrm>
          <a:prstGeom prst="rect">
            <a:avLst/>
          </a:prstGeom>
          <a:noFill/>
        </p:spPr>
        <p:txBody>
          <a:bodyPr wrap="square" rtlCol="0">
            <a:spAutoFit/>
          </a:bodyPr>
          <a:p>
            <a:r>
              <a:rPr lang="en-US" altLang="zh-CN" sz="2800" b="1"/>
              <a:t>1</a:t>
            </a:r>
            <a:r>
              <a:rPr lang="zh-CN" altLang="en-US" sz="2800" b="1"/>
              <a:t>、无条纹，两排亮点没完全重合。</a:t>
            </a:r>
            <a:endParaRPr lang="zh-CN" altLang="en-US" sz="2800" b="1"/>
          </a:p>
          <a:p>
            <a:endParaRPr lang="zh-CN" altLang="en-US" sz="2800" b="1"/>
          </a:p>
          <a:p>
            <a:r>
              <a:rPr lang="en-US" altLang="zh-CN" sz="2800" b="1"/>
              <a:t>2</a:t>
            </a:r>
            <a:r>
              <a:rPr lang="zh-CN" altLang="en-US" sz="2800" b="1"/>
              <a:t>、条纹密度大，不利于观测，要调节粗调手轮，减小光程差，让条纹缩进，剩下十个左右干涉环。</a:t>
            </a:r>
            <a:endParaRPr lang="zh-CN" altLang="en-US" sz="2800" b="1"/>
          </a:p>
          <a:p>
            <a:endParaRPr lang="zh-CN" altLang="en-US" sz="2800" b="1"/>
          </a:p>
          <a:p>
            <a:r>
              <a:rPr lang="en-US" altLang="zh-CN" sz="2800" b="1"/>
              <a:t>3</a:t>
            </a:r>
            <a:r>
              <a:rPr lang="zh-CN" altLang="en-US" sz="2800" b="1"/>
              <a:t>、圆心不在屏中间，调节固定反射镜背后螺丝，直到圆心移进屏幕中间。</a:t>
            </a:r>
            <a:endParaRPr lang="zh-CN" altLang="en-US" sz="2800" b="1">
              <a:sym typeface="+mn-ea"/>
            </a:endParaRPr>
          </a:p>
        </p:txBody>
      </p:sp>
      <p:sp>
        <p:nvSpPr>
          <p:cNvPr id="4" name="文本框 3"/>
          <p:cNvSpPr txBox="1"/>
          <p:nvPr/>
        </p:nvSpPr>
        <p:spPr>
          <a:xfrm>
            <a:off x="136525" y="5051425"/>
            <a:ext cx="8479790" cy="1568450"/>
          </a:xfrm>
          <a:prstGeom prst="rect">
            <a:avLst/>
          </a:prstGeom>
          <a:noFill/>
        </p:spPr>
        <p:txBody>
          <a:bodyPr wrap="none" rtlCol="0" anchor="t">
            <a:spAutoFit/>
          </a:bodyPr>
          <a:p>
            <a:r>
              <a:rPr lang="zh-CN" altLang="en-US" sz="2400" b="1">
                <a:solidFill>
                  <a:srgbClr val="FF0000"/>
                </a:solidFill>
                <a:sym typeface="+mn-ea"/>
              </a:rPr>
              <a:t>仪器调整好后，旋转微调手轮，中心条纹开始缩进（或冒出）</a:t>
            </a:r>
            <a:endParaRPr lang="zh-CN" altLang="en-US" sz="2400" b="1">
              <a:solidFill>
                <a:srgbClr val="FF0000"/>
              </a:solidFill>
              <a:sym typeface="+mn-ea"/>
            </a:endParaRPr>
          </a:p>
          <a:p>
            <a:r>
              <a:rPr lang="zh-CN" altLang="en-US" sz="2400" b="1">
                <a:solidFill>
                  <a:srgbClr val="FF0000"/>
                </a:solidFill>
                <a:sym typeface="+mn-ea"/>
              </a:rPr>
              <a:t>几次时，记下此时读数，再继续沿刚才方向转动手轮，</a:t>
            </a:r>
            <a:endParaRPr lang="zh-CN" altLang="en-US" sz="2400" b="1">
              <a:solidFill>
                <a:srgbClr val="FF0000"/>
              </a:solidFill>
              <a:sym typeface="+mn-ea"/>
            </a:endParaRPr>
          </a:p>
          <a:p>
            <a:r>
              <a:rPr lang="zh-CN" altLang="en-US" sz="2400" b="1">
                <a:solidFill>
                  <a:srgbClr val="FF0000"/>
                </a:solidFill>
                <a:sym typeface="+mn-ea"/>
              </a:rPr>
              <a:t>待条纹</a:t>
            </a:r>
            <a:r>
              <a:rPr lang="zh-CN" altLang="en-US" sz="2400" b="1">
                <a:solidFill>
                  <a:srgbClr val="FF0000"/>
                </a:solidFill>
                <a:sym typeface="+mn-ea"/>
              </a:rPr>
              <a:t>缩进（或冒出）</a:t>
            </a:r>
            <a:r>
              <a:rPr lang="en-US" altLang="zh-CN" sz="2400" b="1">
                <a:solidFill>
                  <a:srgbClr val="FF0000"/>
                </a:solidFill>
                <a:sym typeface="+mn-ea"/>
              </a:rPr>
              <a:t>1</a:t>
            </a:r>
            <a:r>
              <a:rPr lang="en-US" altLang="zh-CN" sz="2400" b="1">
                <a:solidFill>
                  <a:srgbClr val="FF0000"/>
                </a:solidFill>
                <a:sym typeface="+mn-ea"/>
              </a:rPr>
              <a:t>0</a:t>
            </a:r>
            <a:r>
              <a:rPr lang="zh-CN" altLang="en-US" sz="2400" b="1">
                <a:solidFill>
                  <a:srgbClr val="FF0000"/>
                </a:solidFill>
                <a:sym typeface="+mn-ea"/>
              </a:rPr>
              <a:t>次的时候，停止转动，记录此时移动</a:t>
            </a:r>
            <a:endParaRPr lang="zh-CN" altLang="en-US" sz="2400" b="1">
              <a:solidFill>
                <a:srgbClr val="FF0000"/>
              </a:solidFill>
              <a:sym typeface="+mn-ea"/>
            </a:endParaRPr>
          </a:p>
          <a:p>
            <a:r>
              <a:rPr lang="zh-CN" altLang="en-US" sz="2400" b="1">
                <a:solidFill>
                  <a:srgbClr val="FF0000"/>
                </a:solidFill>
                <a:sym typeface="+mn-ea"/>
              </a:rPr>
              <a:t>反射镜位置，连续测量</a:t>
            </a:r>
            <a:r>
              <a:rPr lang="en-US" altLang="zh-CN" sz="2400" b="1">
                <a:solidFill>
                  <a:srgbClr val="FF0000"/>
                </a:solidFill>
                <a:sym typeface="+mn-ea"/>
              </a:rPr>
              <a:t>10</a:t>
            </a:r>
            <a:r>
              <a:rPr lang="zh-CN" altLang="en-US" sz="2400" b="1">
                <a:solidFill>
                  <a:srgbClr val="FF0000"/>
                </a:solidFill>
                <a:sym typeface="+mn-ea"/>
              </a:rPr>
              <a:t>次。</a:t>
            </a:r>
            <a:endParaRPr lang="zh-CN" altLang="en-US" sz="2400" b="1">
              <a:solidFill>
                <a:srgbClr val="FF0000"/>
              </a:solidFill>
              <a:sym typeface="+mn-ea"/>
            </a:endParaRPr>
          </a:p>
        </p:txBody>
      </p:sp>
      <p:sp>
        <p:nvSpPr>
          <p:cNvPr id="5" name="文本框 4"/>
          <p:cNvSpPr txBox="1"/>
          <p:nvPr/>
        </p:nvSpPr>
        <p:spPr>
          <a:xfrm>
            <a:off x="401955" y="4258310"/>
            <a:ext cx="1552575" cy="583565"/>
          </a:xfrm>
          <a:prstGeom prst="rect">
            <a:avLst/>
          </a:prstGeom>
          <a:noFill/>
        </p:spPr>
        <p:txBody>
          <a:bodyPr wrap="square" rtlCol="0">
            <a:spAutoFit/>
            <a:scene3d>
              <a:camera prst="orthographicFront"/>
              <a:lightRig rig="threePt" dir="t"/>
            </a:scene3d>
          </a:bodyPr>
          <a:p>
            <a:r>
              <a:rPr lang="zh-CN" altLang="en-US" sz="3200" b="1">
                <a:ln w="22225">
                  <a:solidFill>
                    <a:schemeClr val="accent2"/>
                  </a:solidFill>
                  <a:prstDash val="solid"/>
                </a:ln>
                <a:solidFill>
                  <a:srgbClr val="FF0000"/>
                </a:solidFill>
                <a:effectLst/>
              </a:rPr>
              <a:t>测量：</a:t>
            </a:r>
            <a:endParaRPr lang="zh-CN" altLang="en-US" sz="3200" b="1">
              <a:ln w="22225">
                <a:solidFill>
                  <a:schemeClr val="accent2"/>
                </a:solidFill>
                <a:prstDash val="solid"/>
              </a:ln>
              <a:solidFill>
                <a:srgbClr val="FF0000"/>
              </a:solidFill>
              <a:effectLst/>
            </a:endParaRPr>
          </a:p>
        </p:txBody>
      </p:sp>
    </p:spTree>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2"/>
          <p:cNvSpPr txBox="1"/>
          <p:nvPr/>
        </p:nvSpPr>
        <p:spPr>
          <a:xfrm>
            <a:off x="609600" y="304800"/>
            <a:ext cx="5267325" cy="521970"/>
          </a:xfrm>
          <a:prstGeom prst="rect">
            <a:avLst/>
          </a:prstGeom>
          <a:noFill/>
          <a:ln w="9525">
            <a:noFill/>
          </a:ln>
        </p:spPr>
        <p:txBody>
          <a:bodyPr wrap="square">
            <a:spAutoFit/>
          </a:bodyPr>
          <a:p>
            <a:pPr algn="ctr">
              <a:spcBef>
                <a:spcPct val="50000"/>
              </a:spcBef>
            </a:pPr>
            <a:r>
              <a:rPr lang="zh-CN" altLang="en-US" sz="2800" b="1" dirty="0">
                <a:solidFill>
                  <a:schemeClr val="accent2"/>
                </a:solidFill>
                <a:latin typeface="Arial" panose="020B0604020202020204" pitchFamily="34" charset="0"/>
                <a:ea typeface="华文楷体" panose="02010600040101010101" pitchFamily="2" charset="-122"/>
              </a:rPr>
              <a:t>迈克尔逊干涉仪的读数系统</a:t>
            </a:r>
            <a:endParaRPr lang="zh-CN" altLang="en-US" sz="2800" b="1" dirty="0">
              <a:solidFill>
                <a:schemeClr val="accent2"/>
              </a:solidFill>
              <a:latin typeface="Arial" panose="020B0604020202020204" pitchFamily="34" charset="0"/>
              <a:ea typeface="华文楷体" panose="02010600040101010101" pitchFamily="2" charset="-122"/>
            </a:endParaRPr>
          </a:p>
        </p:txBody>
      </p:sp>
      <p:sp>
        <p:nvSpPr>
          <p:cNvPr id="13315" name="Text Box 6"/>
          <p:cNvSpPr txBox="1"/>
          <p:nvPr/>
        </p:nvSpPr>
        <p:spPr>
          <a:xfrm>
            <a:off x="1295400" y="3870325"/>
            <a:ext cx="762000" cy="396875"/>
          </a:xfrm>
          <a:prstGeom prst="rect">
            <a:avLst/>
          </a:prstGeom>
          <a:noFill/>
          <a:ln w="9525">
            <a:noFill/>
          </a:ln>
        </p:spPr>
        <p:txBody>
          <a:bodyPr>
            <a:spAutoFit/>
          </a:bodyPr>
          <a:p>
            <a:pPr algn="ctr">
              <a:spcBef>
                <a:spcPct val="50000"/>
              </a:spcBef>
            </a:pPr>
            <a:r>
              <a:rPr lang="zh-CN" altLang="en-US" sz="2000" b="1" dirty="0">
                <a:solidFill>
                  <a:schemeClr val="accent2"/>
                </a:solidFill>
                <a:latin typeface="Arial" panose="020B0604020202020204" pitchFamily="34" charset="0"/>
              </a:rPr>
              <a:t>主尺</a:t>
            </a:r>
            <a:endParaRPr lang="zh-CN" altLang="en-US" sz="2000" b="1" dirty="0">
              <a:solidFill>
                <a:schemeClr val="accent2"/>
              </a:solidFill>
              <a:latin typeface="Arial" panose="020B0604020202020204" pitchFamily="34" charset="0"/>
            </a:endParaRPr>
          </a:p>
        </p:txBody>
      </p:sp>
      <p:sp>
        <p:nvSpPr>
          <p:cNvPr id="13316" name="Text Box 7"/>
          <p:cNvSpPr txBox="1"/>
          <p:nvPr/>
        </p:nvSpPr>
        <p:spPr>
          <a:xfrm>
            <a:off x="3733800" y="3870325"/>
            <a:ext cx="2362200" cy="396875"/>
          </a:xfrm>
          <a:prstGeom prst="rect">
            <a:avLst/>
          </a:prstGeom>
          <a:noFill/>
          <a:ln w="9525">
            <a:noFill/>
          </a:ln>
        </p:spPr>
        <p:txBody>
          <a:bodyPr>
            <a:spAutoFit/>
          </a:bodyPr>
          <a:p>
            <a:pPr algn="ctr">
              <a:spcBef>
                <a:spcPct val="50000"/>
              </a:spcBef>
            </a:pPr>
            <a:r>
              <a:rPr lang="zh-CN" altLang="en-US" sz="2000" b="1" dirty="0">
                <a:solidFill>
                  <a:schemeClr val="accent2"/>
                </a:solidFill>
                <a:latin typeface="Arial" panose="020B0604020202020204" pitchFamily="34" charset="0"/>
              </a:rPr>
              <a:t>粗动手轮读数窗口</a:t>
            </a:r>
            <a:endParaRPr lang="zh-CN" altLang="en-US" sz="2000" b="1" dirty="0">
              <a:solidFill>
                <a:schemeClr val="accent2"/>
              </a:solidFill>
              <a:latin typeface="Arial" panose="020B0604020202020204" pitchFamily="34" charset="0"/>
            </a:endParaRPr>
          </a:p>
        </p:txBody>
      </p:sp>
      <p:sp>
        <p:nvSpPr>
          <p:cNvPr id="13317" name="Text Box 8"/>
          <p:cNvSpPr txBox="1"/>
          <p:nvPr/>
        </p:nvSpPr>
        <p:spPr>
          <a:xfrm>
            <a:off x="7086600" y="3870325"/>
            <a:ext cx="1295400" cy="396875"/>
          </a:xfrm>
          <a:prstGeom prst="rect">
            <a:avLst/>
          </a:prstGeom>
          <a:noFill/>
          <a:ln w="9525">
            <a:noFill/>
          </a:ln>
        </p:spPr>
        <p:txBody>
          <a:bodyPr>
            <a:spAutoFit/>
          </a:bodyPr>
          <a:p>
            <a:pPr>
              <a:spcBef>
                <a:spcPct val="50000"/>
              </a:spcBef>
            </a:pPr>
            <a:r>
              <a:rPr lang="zh-CN" altLang="en-US" sz="2000" b="1" dirty="0">
                <a:solidFill>
                  <a:schemeClr val="accent2"/>
                </a:solidFill>
                <a:latin typeface="Arial" panose="020B0604020202020204" pitchFamily="34" charset="0"/>
              </a:rPr>
              <a:t>微动手轮</a:t>
            </a:r>
            <a:endParaRPr lang="zh-CN" altLang="en-US" sz="2000" b="1" dirty="0">
              <a:solidFill>
                <a:schemeClr val="accent2"/>
              </a:solidFill>
              <a:latin typeface="Arial" panose="020B0604020202020204" pitchFamily="34" charset="0"/>
            </a:endParaRPr>
          </a:p>
        </p:txBody>
      </p:sp>
      <p:sp>
        <p:nvSpPr>
          <p:cNvPr id="13318" name="Text Box 9"/>
          <p:cNvSpPr txBox="1"/>
          <p:nvPr/>
        </p:nvSpPr>
        <p:spPr>
          <a:xfrm>
            <a:off x="2514600" y="4800600"/>
            <a:ext cx="4267200" cy="519113"/>
          </a:xfrm>
          <a:prstGeom prst="rect">
            <a:avLst/>
          </a:prstGeom>
          <a:solidFill>
            <a:srgbClr val="FFCC00"/>
          </a:solidFill>
          <a:ln w="9525">
            <a:noFill/>
          </a:ln>
        </p:spPr>
        <p:txBody>
          <a:bodyPr>
            <a:spAutoFit/>
          </a:bodyPr>
          <a:p>
            <a:pPr algn="ctr">
              <a:spcBef>
                <a:spcPct val="50000"/>
              </a:spcBef>
            </a:pPr>
            <a:r>
              <a:rPr lang="zh-CN" altLang="en-US" sz="2800" b="1" dirty="0">
                <a:latin typeface="宋体" panose="02010600030101010101" pitchFamily="2" charset="-122"/>
              </a:rPr>
              <a:t>最后读数为：</a:t>
            </a:r>
            <a:r>
              <a:rPr lang="en-US" altLang="zh-CN" sz="2800" b="1" dirty="0">
                <a:latin typeface="宋体" panose="02010600030101010101" pitchFamily="2" charset="-122"/>
              </a:rPr>
              <a:t>33.52246mm</a:t>
            </a:r>
            <a:endParaRPr lang="en-US" altLang="zh-CN" sz="2800" b="1" dirty="0">
              <a:latin typeface="宋体" panose="02010600030101010101" pitchFamily="2" charset="-122"/>
            </a:endParaRPr>
          </a:p>
        </p:txBody>
      </p:sp>
      <p:pic>
        <p:nvPicPr>
          <p:cNvPr id="13319" name="Picture 10" descr="j0115876"/>
          <p:cNvPicPr>
            <a:picLocks noChangeAspect="1"/>
          </p:cNvPicPr>
          <p:nvPr/>
        </p:nvPicPr>
        <p:blipFill>
          <a:blip r:embed="rId1"/>
          <a:stretch>
            <a:fillRect/>
          </a:stretch>
        </p:blipFill>
        <p:spPr>
          <a:xfrm>
            <a:off x="838200" y="827088"/>
            <a:ext cx="7543800" cy="163512"/>
          </a:xfrm>
          <a:prstGeom prst="rect">
            <a:avLst/>
          </a:prstGeom>
          <a:noFill/>
          <a:ln w="9525">
            <a:noFill/>
          </a:ln>
        </p:spPr>
      </p:pic>
      <p:pic>
        <p:nvPicPr>
          <p:cNvPr id="13320" name="Picture 11" descr="BD10263_"/>
          <p:cNvPicPr>
            <a:picLocks noChangeAspect="1"/>
          </p:cNvPicPr>
          <p:nvPr/>
        </p:nvPicPr>
        <p:blipFill>
          <a:blip r:embed="rId2"/>
          <a:stretch>
            <a:fillRect/>
          </a:stretch>
        </p:blipFill>
        <p:spPr>
          <a:xfrm>
            <a:off x="685800" y="533400"/>
            <a:ext cx="228600" cy="228600"/>
          </a:xfrm>
          <a:prstGeom prst="rect">
            <a:avLst/>
          </a:prstGeom>
          <a:noFill/>
          <a:ln w="9525">
            <a:noFill/>
          </a:ln>
        </p:spPr>
      </p:pic>
      <p:sp>
        <p:nvSpPr>
          <p:cNvPr id="13321" name="AutoShape 12">
            <a:hlinkClick r:id="rId3" action="ppaction://hlinksldjump"/>
          </p:cNvPr>
          <p:cNvSpPr/>
          <p:nvPr/>
        </p:nvSpPr>
        <p:spPr>
          <a:xfrm>
            <a:off x="8610600" y="6324600"/>
            <a:ext cx="304800" cy="381000"/>
          </a:xfrm>
          <a:prstGeom prst="curvedLeftArrow">
            <a:avLst>
              <a:gd name="adj1" fmla="val 25000"/>
              <a:gd name="adj2" fmla="val 50000"/>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pic>
        <p:nvPicPr>
          <p:cNvPr id="13322" name="Picture 13" descr="DSCN1210"/>
          <p:cNvPicPr>
            <a:picLocks noChangeAspect="1"/>
          </p:cNvPicPr>
          <p:nvPr/>
        </p:nvPicPr>
        <p:blipFill>
          <a:blip r:embed="rId4"/>
          <a:stretch>
            <a:fillRect/>
          </a:stretch>
        </p:blipFill>
        <p:spPr>
          <a:xfrm>
            <a:off x="304800" y="1384300"/>
            <a:ext cx="2971800" cy="2425700"/>
          </a:xfrm>
          <a:prstGeom prst="rect">
            <a:avLst/>
          </a:prstGeom>
          <a:noFill/>
          <a:ln w="9525">
            <a:noFill/>
          </a:ln>
        </p:spPr>
      </p:pic>
      <p:pic>
        <p:nvPicPr>
          <p:cNvPr id="13323" name="Picture 14" descr="DSCN1205"/>
          <p:cNvPicPr>
            <a:picLocks noChangeAspect="1"/>
          </p:cNvPicPr>
          <p:nvPr/>
        </p:nvPicPr>
        <p:blipFill>
          <a:blip r:embed="rId5"/>
          <a:stretch>
            <a:fillRect/>
          </a:stretch>
        </p:blipFill>
        <p:spPr>
          <a:xfrm>
            <a:off x="6553200" y="1295400"/>
            <a:ext cx="2085975" cy="2438400"/>
          </a:xfrm>
          <a:prstGeom prst="rect">
            <a:avLst/>
          </a:prstGeom>
          <a:noFill/>
          <a:ln w="9525">
            <a:noFill/>
          </a:ln>
        </p:spPr>
      </p:pic>
      <p:pic>
        <p:nvPicPr>
          <p:cNvPr id="13324" name="Picture 15" descr="DSCN1202"/>
          <p:cNvPicPr>
            <a:picLocks noChangeAspect="1"/>
          </p:cNvPicPr>
          <p:nvPr/>
        </p:nvPicPr>
        <p:blipFill>
          <a:blip r:embed="rId6"/>
          <a:stretch>
            <a:fillRect/>
          </a:stretch>
        </p:blipFill>
        <p:spPr>
          <a:xfrm>
            <a:off x="3581400" y="1752600"/>
            <a:ext cx="2667000" cy="1874838"/>
          </a:xfrm>
          <a:prstGeom prst="rect">
            <a:avLst/>
          </a:prstGeom>
          <a:noFill/>
          <a:ln w="9525">
            <a:noFill/>
          </a:ln>
        </p:spPr>
      </p:pic>
      <p:sp>
        <p:nvSpPr>
          <p:cNvPr id="2" name="文本框 1"/>
          <p:cNvSpPr txBox="1"/>
          <p:nvPr/>
        </p:nvSpPr>
        <p:spPr>
          <a:xfrm>
            <a:off x="838200" y="5597525"/>
            <a:ext cx="6015355" cy="460375"/>
          </a:xfrm>
          <a:prstGeom prst="rect">
            <a:avLst/>
          </a:prstGeom>
          <a:noFill/>
        </p:spPr>
        <p:txBody>
          <a:bodyPr wrap="square" rtlCol="0">
            <a:spAutoFit/>
          </a:bodyPr>
          <a:p>
            <a:r>
              <a:rPr lang="zh-CN" altLang="en-US" sz="2400" b="1">
                <a:solidFill>
                  <a:srgbClr val="FF0000"/>
                </a:solidFill>
              </a:rPr>
              <a:t>主尺和粗动手轮读数窗口读数不估读</a:t>
            </a:r>
            <a:endParaRPr lang="zh-CN" altLang="en-US" sz="2400" b="1">
              <a:solidFill>
                <a:srgbClr val="FF0000"/>
              </a:solidFill>
            </a:endParaRPr>
          </a:p>
        </p:txBody>
      </p:sp>
      <p:sp>
        <p:nvSpPr>
          <p:cNvPr id="3" name="文本框 2"/>
          <p:cNvSpPr txBox="1"/>
          <p:nvPr/>
        </p:nvSpPr>
        <p:spPr>
          <a:xfrm>
            <a:off x="838200" y="6257925"/>
            <a:ext cx="5880735" cy="398780"/>
          </a:xfrm>
          <a:prstGeom prst="rect">
            <a:avLst/>
          </a:prstGeom>
          <a:noFill/>
        </p:spPr>
        <p:txBody>
          <a:bodyPr wrap="square" rtlCol="0">
            <a:spAutoFit/>
          </a:bodyPr>
          <a:p>
            <a:r>
              <a:rPr lang="zh-CN" altLang="en-US" sz="2000" b="1">
                <a:gradFill>
                  <a:gsLst>
                    <a:gs pos="0">
                      <a:srgbClr val="E30000"/>
                    </a:gs>
                    <a:gs pos="100000">
                      <a:srgbClr val="760303"/>
                    </a:gs>
                  </a:gsLst>
                  <a:lin scaled="0"/>
                </a:gradFill>
              </a:rPr>
              <a:t>读数不需要加减乘等运算，连续书写就是最后结果。</a:t>
            </a:r>
            <a:endParaRPr lang="zh-CN" altLang="en-US" sz="2000" b="1">
              <a:gradFill>
                <a:gsLst>
                  <a:gs pos="0">
                    <a:srgbClr val="E30000"/>
                  </a:gs>
                  <a:gs pos="100000">
                    <a:srgbClr val="760303"/>
                  </a:gs>
                </a:gsLst>
                <a:lin scaled="0"/>
              </a:gradFill>
            </a:endParaRPr>
          </a:p>
        </p:txBody>
      </p:sp>
    </p:spTree>
  </p:cSld>
  <p:clrMapOvr>
    <a:overrideClrMapping bg1="lt1" tx1="dk1" bg2="lt2" tx2="dk2" accent1="accent1" accent2="accent2" accent3="accent3" accent4="accent4" accent5="accent5" accent6="accent6" hlink="hlink" folHlink="folHlink"/>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338" name="Rectangle 2"/>
          <p:cNvSpPr>
            <a:spLocks noGrp="1"/>
          </p:cNvSpPr>
          <p:nvPr>
            <p:ph type="title"/>
          </p:nvPr>
        </p:nvSpPr>
        <p:spPr>
          <a:xfrm>
            <a:off x="457200" y="115888"/>
            <a:ext cx="8229600" cy="1143000"/>
          </a:xfrm>
        </p:spPr>
        <p:txBody>
          <a:bodyPr vert="horz" wrap="square" lIns="91440" tIns="45720" rIns="91440" bIns="45720" anchor="ctr"/>
          <a:p>
            <a:pPr eaLnBrk="1" hangingPunct="1"/>
            <a:r>
              <a:rPr lang="zh-CN" altLang="en-US" b="1" u="sng" dirty="0">
                <a:solidFill>
                  <a:schemeClr val="accent2"/>
                </a:solidFill>
                <a:latin typeface="华文楷体" panose="02010600040101010101" pitchFamily="2" charset="-122"/>
                <a:ea typeface="华文楷体" panose="02010600040101010101" pitchFamily="2" charset="-122"/>
              </a:rPr>
              <a:t>注 意 事 项</a:t>
            </a:r>
            <a:endParaRPr lang="zh-CN" altLang="en-US" b="1" u="sng" dirty="0">
              <a:solidFill>
                <a:schemeClr val="accent2"/>
              </a:solidFill>
              <a:latin typeface="华文楷体" panose="02010600040101010101" pitchFamily="2" charset="-122"/>
              <a:ea typeface="华文楷体" panose="02010600040101010101" pitchFamily="2" charset="-122"/>
            </a:endParaRPr>
          </a:p>
        </p:txBody>
      </p:sp>
      <p:sp>
        <p:nvSpPr>
          <p:cNvPr id="14339" name="Rectangle 3"/>
          <p:cNvSpPr>
            <a:spLocks noGrp="1"/>
          </p:cNvSpPr>
          <p:nvPr>
            <p:ph idx="1"/>
          </p:nvPr>
        </p:nvSpPr>
        <p:spPr>
          <a:xfrm>
            <a:off x="457200" y="1341438"/>
            <a:ext cx="8218488" cy="4924425"/>
          </a:xfrm>
        </p:spPr>
        <p:txBody>
          <a:bodyPr vert="horz" wrap="square" lIns="91440" tIns="45720" rIns="91440" bIns="45720" anchor="t"/>
          <a:p>
            <a:pPr eaLnBrk="1" hangingPunct="1">
              <a:buClr>
                <a:srgbClr val="FFCC00"/>
              </a:buClr>
              <a:buFont typeface="Wingdings" panose="05000000000000000000" pitchFamily="2" charset="2"/>
              <a:buChar char="u"/>
            </a:pPr>
            <a:r>
              <a:rPr lang="zh-CN" altLang="en-US" sz="2800" b="1" dirty="0"/>
              <a:t>转动微动手轮时，粗动手轮随之转动；但在转动粗动手轮时，微动手轮并不随之转动，因此在读数前必须调整零点。</a:t>
            </a:r>
            <a:endParaRPr lang="zh-CN" altLang="en-US" sz="2800" b="1" dirty="0"/>
          </a:p>
          <a:p>
            <a:pPr eaLnBrk="1" hangingPunct="1">
              <a:buClr>
                <a:srgbClr val="FFCC00"/>
              </a:buClr>
              <a:buFont typeface="Wingdings" panose="05000000000000000000" pitchFamily="2" charset="2"/>
              <a:buChar char="u"/>
            </a:pPr>
            <a:r>
              <a:rPr lang="zh-CN" altLang="en-US" sz="2800" b="1" dirty="0"/>
              <a:t>为了使测量结果正确，必须避免引入空程，在调整好零点后，应将手轮按原方向转几圈，直到干涉条纹开始均匀移动后，才可测量。</a:t>
            </a:r>
            <a:endParaRPr lang="zh-CN" altLang="en-US" sz="2800" b="1" dirty="0"/>
          </a:p>
          <a:p>
            <a:pPr eaLnBrk="1" hangingPunct="1">
              <a:buClr>
                <a:srgbClr val="FFCC00"/>
              </a:buClr>
              <a:buFont typeface="Wingdings" panose="05000000000000000000" pitchFamily="2" charset="2"/>
              <a:buChar char="u"/>
            </a:pPr>
            <a:r>
              <a:rPr lang="zh-CN" altLang="en-US" sz="2800" b="1" dirty="0"/>
              <a:t>绝对不许用手触摸各光学元件，也不许用任何东西擦拭。</a:t>
            </a:r>
            <a:endParaRPr lang="zh-CN" altLang="en-US" sz="2800" b="1" dirty="0"/>
          </a:p>
          <a:p>
            <a:pPr eaLnBrk="1" hangingPunct="1">
              <a:buClr>
                <a:srgbClr val="FFCC00"/>
              </a:buClr>
              <a:buFont typeface="Wingdings" panose="05000000000000000000" pitchFamily="2" charset="2"/>
              <a:buChar char="u"/>
            </a:pPr>
            <a:r>
              <a:rPr lang="zh-CN" altLang="en-US" sz="2800" b="1" dirty="0"/>
              <a:t>激光不能直射入眼。观测实验现象，觉得眼睛累了，可以休息一下，再进行观测。</a:t>
            </a:r>
            <a:endParaRPr lang="zh-CN" altLang="en-US" sz="2800" b="1" dirty="0"/>
          </a:p>
        </p:txBody>
      </p:sp>
      <p:sp>
        <p:nvSpPr>
          <p:cNvPr id="14340" name="AutoShape 4">
            <a:hlinkClick r:id="rId1" action="ppaction://hlinksldjump"/>
          </p:cNvPr>
          <p:cNvSpPr/>
          <p:nvPr/>
        </p:nvSpPr>
        <p:spPr>
          <a:xfrm>
            <a:off x="8610600" y="6324600"/>
            <a:ext cx="304800" cy="381000"/>
          </a:xfrm>
          <a:prstGeom prst="curvedLeftArrow">
            <a:avLst>
              <a:gd name="adj1" fmla="val 25000"/>
              <a:gd name="adj2" fmla="val 50000"/>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Picture 2" descr="IMG_0960"/>
          <p:cNvPicPr>
            <a:picLocks noChangeAspect="1"/>
          </p:cNvPicPr>
          <p:nvPr/>
        </p:nvPicPr>
        <p:blipFill>
          <a:blip r:embed="rId1"/>
          <a:stretch>
            <a:fillRect/>
          </a:stretch>
        </p:blipFill>
        <p:spPr>
          <a:xfrm>
            <a:off x="467360" y="1123633"/>
            <a:ext cx="8208963" cy="4610100"/>
          </a:xfrm>
          <a:prstGeom prst="rect">
            <a:avLst/>
          </a:prstGeom>
          <a:noFill/>
          <a:ln w="9525">
            <a:noFill/>
          </a:ln>
        </p:spPr>
      </p:pic>
      <p:sp>
        <p:nvSpPr>
          <p:cNvPr id="6147" name="AutoShape 3"/>
          <p:cNvSpPr/>
          <p:nvPr/>
        </p:nvSpPr>
        <p:spPr>
          <a:xfrm>
            <a:off x="468313" y="441325"/>
            <a:ext cx="936625" cy="407200"/>
          </a:xfrm>
          <a:prstGeom prst="wedgeRoundRectCallout">
            <a:avLst>
              <a:gd name="adj1" fmla="val 35764"/>
              <a:gd name="adj2" fmla="val 221315"/>
              <a:gd name="adj3" fmla="val 16667"/>
            </a:avLst>
          </a:prstGeom>
          <a:noFill/>
          <a:ln w="9525" cap="flat" cmpd="sng">
            <a:solidFill>
              <a:schemeClr val="tx1"/>
            </a:solidFill>
            <a:prstDash val="solid"/>
            <a:miter/>
            <a:headEnd type="none" w="med" len="med"/>
            <a:tailEnd type="none" w="med" len="med"/>
          </a:ln>
        </p:spPr>
        <p:txBody>
          <a:bodyPr>
            <a:spAutoFit/>
          </a:bodyPr>
          <a:p>
            <a:pPr algn="ctr"/>
            <a:r>
              <a:rPr lang="zh-CN" altLang="en-US" b="1" dirty="0">
                <a:solidFill>
                  <a:srgbClr val="000000"/>
                </a:solidFill>
                <a:latin typeface="Arial" panose="020B0604020202020204" pitchFamily="34" charset="0"/>
              </a:rPr>
              <a:t>接收屏</a:t>
            </a:r>
            <a:endParaRPr lang="zh-CN" altLang="en-US" b="1" dirty="0">
              <a:solidFill>
                <a:srgbClr val="000000"/>
              </a:solidFill>
              <a:latin typeface="Arial" panose="020B0604020202020204" pitchFamily="34" charset="0"/>
            </a:endParaRPr>
          </a:p>
        </p:txBody>
      </p:sp>
      <p:sp>
        <p:nvSpPr>
          <p:cNvPr id="6148" name="AutoShape 4"/>
          <p:cNvSpPr/>
          <p:nvPr/>
        </p:nvSpPr>
        <p:spPr>
          <a:xfrm>
            <a:off x="4284663" y="441325"/>
            <a:ext cx="936625" cy="407200"/>
          </a:xfrm>
          <a:prstGeom prst="wedgeRoundRectCallout">
            <a:avLst>
              <a:gd name="adj1" fmla="val -118981"/>
              <a:gd name="adj2" fmla="val 338444"/>
              <a:gd name="adj3" fmla="val 16667"/>
            </a:avLst>
          </a:prstGeom>
          <a:noFill/>
          <a:ln w="9525" cap="flat" cmpd="sng">
            <a:solidFill>
              <a:schemeClr val="tx1"/>
            </a:solidFill>
            <a:prstDash val="solid"/>
            <a:miter/>
            <a:headEnd type="none" w="med" len="med"/>
            <a:tailEnd type="none" w="med" len="med"/>
          </a:ln>
        </p:spPr>
        <p:txBody>
          <a:bodyPr>
            <a:spAutoFit/>
          </a:bodyPr>
          <a:p>
            <a:pPr algn="ctr"/>
            <a:r>
              <a:rPr lang="zh-CN" altLang="en-US" b="1" dirty="0">
                <a:solidFill>
                  <a:srgbClr val="FF0000"/>
                </a:solidFill>
                <a:latin typeface="Arial" panose="020B0604020202020204" pitchFamily="34" charset="0"/>
              </a:rPr>
              <a:t>分光板</a:t>
            </a:r>
            <a:endParaRPr lang="zh-CN" altLang="en-US" b="1" dirty="0">
              <a:solidFill>
                <a:srgbClr val="FF0000"/>
              </a:solidFill>
              <a:latin typeface="Arial" panose="020B0604020202020204" pitchFamily="34" charset="0"/>
            </a:endParaRPr>
          </a:p>
        </p:txBody>
      </p:sp>
      <p:sp>
        <p:nvSpPr>
          <p:cNvPr id="6149" name="AutoShape 5"/>
          <p:cNvSpPr/>
          <p:nvPr/>
        </p:nvSpPr>
        <p:spPr>
          <a:xfrm>
            <a:off x="3095625" y="441325"/>
            <a:ext cx="936625" cy="407200"/>
          </a:xfrm>
          <a:prstGeom prst="wedgeRoundRectCallout">
            <a:avLst>
              <a:gd name="adj1" fmla="val -26273"/>
              <a:gd name="adj2" fmla="val 398606"/>
              <a:gd name="adj3" fmla="val 16667"/>
            </a:avLst>
          </a:prstGeom>
          <a:noFill/>
          <a:ln w="9525" cap="flat" cmpd="sng">
            <a:solidFill>
              <a:schemeClr val="tx1"/>
            </a:solidFill>
            <a:prstDash val="solid"/>
            <a:miter/>
            <a:headEnd type="none" w="med" len="med"/>
            <a:tailEnd type="none" w="med" len="med"/>
          </a:ln>
        </p:spPr>
        <p:txBody>
          <a:bodyPr>
            <a:spAutoFit/>
          </a:bodyPr>
          <a:p>
            <a:pPr algn="ctr"/>
            <a:r>
              <a:rPr lang="zh-CN" altLang="en-US" b="1" dirty="0">
                <a:solidFill>
                  <a:srgbClr val="000000"/>
                </a:solidFill>
                <a:latin typeface="Arial" panose="020B0604020202020204" pitchFamily="34" charset="0"/>
              </a:rPr>
              <a:t>补偿板</a:t>
            </a:r>
            <a:endParaRPr lang="zh-CN" altLang="en-US" b="1" dirty="0">
              <a:solidFill>
                <a:srgbClr val="000000"/>
              </a:solidFill>
              <a:latin typeface="Arial" panose="020B0604020202020204" pitchFamily="34" charset="0"/>
            </a:endParaRPr>
          </a:p>
        </p:txBody>
      </p:sp>
      <p:grpSp>
        <p:nvGrpSpPr>
          <p:cNvPr id="2" name="Group 6"/>
          <p:cNvGrpSpPr/>
          <p:nvPr/>
        </p:nvGrpSpPr>
        <p:grpSpPr>
          <a:xfrm>
            <a:off x="5400675" y="404813"/>
            <a:ext cx="1331913" cy="431800"/>
            <a:chOff x="0" y="0"/>
            <a:chExt cx="839" cy="272"/>
          </a:xfrm>
        </p:grpSpPr>
        <p:sp>
          <p:nvSpPr>
            <p:cNvPr id="5138" name="AutoShape 7"/>
            <p:cNvSpPr/>
            <p:nvPr/>
          </p:nvSpPr>
          <p:spPr>
            <a:xfrm>
              <a:off x="0" y="0"/>
              <a:ext cx="839" cy="257"/>
            </a:xfrm>
            <a:prstGeom prst="wedgeRoundRectCallout">
              <a:avLst>
                <a:gd name="adj1" fmla="val -56556"/>
                <a:gd name="adj2" fmla="val 323704"/>
                <a:gd name="adj3" fmla="val 16667"/>
              </a:avLst>
            </a:prstGeom>
            <a:noFill/>
            <a:ln w="9525" cap="flat" cmpd="sng">
              <a:solidFill>
                <a:schemeClr val="tx1"/>
              </a:solidFill>
              <a:prstDash val="solid"/>
              <a:miter/>
              <a:headEnd type="none" w="med" len="med"/>
              <a:tailEnd type="none" w="med" len="med"/>
            </a:ln>
          </p:spPr>
          <p:txBody>
            <a:bodyPr>
              <a:spAutoFit/>
            </a:bodyPr>
            <a:p>
              <a:r>
                <a:rPr lang="zh-CN" altLang="en-US" b="1" dirty="0">
                  <a:solidFill>
                    <a:srgbClr val="000000"/>
                  </a:solidFill>
                  <a:latin typeface="Arial" panose="020B0604020202020204" pitchFamily="34" charset="0"/>
                </a:rPr>
                <a:t>平面镜　　</a:t>
              </a:r>
              <a:endParaRPr lang="zh-CN" altLang="en-US" b="1" dirty="0">
                <a:solidFill>
                  <a:srgbClr val="000000"/>
                </a:solidFill>
                <a:latin typeface="Arial" panose="020B0604020202020204" pitchFamily="34" charset="0"/>
              </a:endParaRPr>
            </a:p>
          </p:txBody>
        </p:sp>
        <p:graphicFrame>
          <p:nvGraphicFramePr>
            <p:cNvPr id="5139" name="Object 8"/>
            <p:cNvGraphicFramePr>
              <a:graphicFrameLocks noChangeAspect="1"/>
            </p:cNvGraphicFramePr>
            <p:nvPr/>
          </p:nvGraphicFramePr>
          <p:xfrm>
            <a:off x="515" y="36"/>
            <a:ext cx="249" cy="236"/>
          </p:xfrm>
          <a:graphic>
            <a:graphicData uri="http://schemas.openxmlformats.org/presentationml/2006/ole">
              <mc:AlternateContent xmlns:mc="http://schemas.openxmlformats.org/markup-compatibility/2006">
                <mc:Choice xmlns:v="urn:schemas-microsoft-com:vml" Requires="v">
                  <p:oleObj spid="_x0000_s3080" name="" r:id="rId2" imgW="228600" imgH="228600" progId="Equation.DSMT4">
                    <p:embed/>
                  </p:oleObj>
                </mc:Choice>
                <mc:Fallback>
                  <p:oleObj name="" r:id="rId2" imgW="228600" imgH="228600" progId="Equation.DSMT4">
                    <p:embed/>
                    <p:pic>
                      <p:nvPicPr>
                        <p:cNvPr id="0" name="图片 3079"/>
                        <p:cNvPicPr/>
                        <p:nvPr/>
                      </p:nvPicPr>
                      <p:blipFill>
                        <a:blip r:embed="rId3"/>
                        <a:stretch>
                          <a:fillRect/>
                        </a:stretch>
                      </p:blipFill>
                      <p:spPr>
                        <a:xfrm>
                          <a:off x="515" y="36"/>
                          <a:ext cx="249" cy="236"/>
                        </a:xfrm>
                        <a:prstGeom prst="rect">
                          <a:avLst/>
                        </a:prstGeom>
                        <a:noFill/>
                        <a:ln w="38100">
                          <a:noFill/>
                          <a:miter/>
                        </a:ln>
                      </p:spPr>
                    </p:pic>
                  </p:oleObj>
                </mc:Fallback>
              </mc:AlternateContent>
            </a:graphicData>
          </a:graphic>
        </p:graphicFrame>
      </p:grpSp>
      <p:grpSp>
        <p:nvGrpSpPr>
          <p:cNvPr id="3" name="Group 9"/>
          <p:cNvGrpSpPr/>
          <p:nvPr/>
        </p:nvGrpSpPr>
        <p:grpSpPr>
          <a:xfrm>
            <a:off x="1547813" y="441325"/>
            <a:ext cx="1331912" cy="409575"/>
            <a:chOff x="0" y="0"/>
            <a:chExt cx="839" cy="258"/>
          </a:xfrm>
        </p:grpSpPr>
        <p:grpSp>
          <p:nvGrpSpPr>
            <p:cNvPr id="5134" name="Group 10"/>
            <p:cNvGrpSpPr/>
            <p:nvPr/>
          </p:nvGrpSpPr>
          <p:grpSpPr>
            <a:xfrm>
              <a:off x="0" y="0"/>
              <a:ext cx="839" cy="258"/>
              <a:chOff x="0" y="0"/>
              <a:chExt cx="839" cy="258"/>
            </a:xfrm>
          </p:grpSpPr>
          <p:sp>
            <p:nvSpPr>
              <p:cNvPr id="5136" name="AutoShape 11"/>
              <p:cNvSpPr/>
              <p:nvPr/>
            </p:nvSpPr>
            <p:spPr>
              <a:xfrm>
                <a:off x="0" y="0"/>
                <a:ext cx="839" cy="257"/>
              </a:xfrm>
              <a:prstGeom prst="wedgeRoundRectCallout">
                <a:avLst>
                  <a:gd name="adj1" fmla="val 71810"/>
                  <a:gd name="adj2" fmla="val 489843"/>
                  <a:gd name="adj3" fmla="val 16667"/>
                </a:avLst>
              </a:prstGeom>
              <a:noFill/>
              <a:ln w="9525" cap="flat" cmpd="sng">
                <a:solidFill>
                  <a:schemeClr val="tx1"/>
                </a:solidFill>
                <a:prstDash val="solid"/>
                <a:miter/>
                <a:headEnd type="none" w="med" len="med"/>
                <a:tailEnd type="none" w="med" len="med"/>
              </a:ln>
            </p:spPr>
            <p:txBody>
              <a:bodyPr>
                <a:spAutoFit/>
              </a:bodyPr>
              <a:p>
                <a:r>
                  <a:rPr lang="zh-CN" altLang="en-US" b="1" dirty="0">
                    <a:solidFill>
                      <a:srgbClr val="000000"/>
                    </a:solidFill>
                    <a:latin typeface="Arial" panose="020B0604020202020204" pitchFamily="34" charset="0"/>
                  </a:rPr>
                  <a:t>平面镜　　</a:t>
                </a:r>
                <a:endParaRPr lang="zh-CN" altLang="en-US" b="1" dirty="0">
                  <a:solidFill>
                    <a:srgbClr val="000000"/>
                  </a:solidFill>
                  <a:latin typeface="Arial" panose="020B0604020202020204" pitchFamily="34" charset="0"/>
                </a:endParaRPr>
              </a:p>
            </p:txBody>
          </p:sp>
          <p:graphicFrame>
            <p:nvGraphicFramePr>
              <p:cNvPr id="5137" name="Object 12"/>
              <p:cNvGraphicFramePr>
                <a:graphicFrameLocks noChangeAspect="1"/>
              </p:cNvGraphicFramePr>
              <p:nvPr/>
            </p:nvGraphicFramePr>
            <p:xfrm>
              <a:off x="522" y="22"/>
              <a:ext cx="263" cy="236"/>
            </p:xfrm>
            <a:graphic>
              <a:graphicData uri="http://schemas.openxmlformats.org/presentationml/2006/ole">
                <mc:AlternateContent xmlns:mc="http://schemas.openxmlformats.org/markup-compatibility/2006">
                  <mc:Choice xmlns:v="urn:schemas-microsoft-com:vml" Requires="v">
                    <p:oleObj spid="_x0000_s3079" name="" r:id="rId4" imgW="241300" imgH="228600" progId="Equation.DSMT4">
                      <p:embed/>
                    </p:oleObj>
                  </mc:Choice>
                  <mc:Fallback>
                    <p:oleObj name="" r:id="rId4" imgW="241300" imgH="228600" progId="Equation.DSMT4">
                      <p:embed/>
                      <p:pic>
                        <p:nvPicPr>
                          <p:cNvPr id="0" name="图片 3078"/>
                          <p:cNvPicPr/>
                          <p:nvPr/>
                        </p:nvPicPr>
                        <p:blipFill>
                          <a:blip r:embed="rId5"/>
                          <a:stretch>
                            <a:fillRect/>
                          </a:stretch>
                        </p:blipFill>
                        <p:spPr>
                          <a:xfrm>
                            <a:off x="522" y="22"/>
                            <a:ext cx="263" cy="236"/>
                          </a:xfrm>
                          <a:prstGeom prst="rect">
                            <a:avLst/>
                          </a:prstGeom>
                          <a:noFill/>
                          <a:ln w="38100">
                            <a:noFill/>
                            <a:miter/>
                          </a:ln>
                        </p:spPr>
                      </p:pic>
                    </p:oleObj>
                  </mc:Fallback>
                </mc:AlternateContent>
              </a:graphicData>
            </a:graphic>
          </p:graphicFrame>
        </p:grpSp>
        <p:graphicFrame>
          <p:nvGraphicFramePr>
            <p:cNvPr id="5135" name="Object 13"/>
            <p:cNvGraphicFramePr>
              <a:graphicFrameLocks noChangeAspect="1"/>
            </p:cNvGraphicFramePr>
            <p:nvPr/>
          </p:nvGraphicFramePr>
          <p:xfrm>
            <a:off x="522" y="22"/>
            <a:ext cx="263" cy="236"/>
          </p:xfrm>
          <a:graphic>
            <a:graphicData uri="http://schemas.openxmlformats.org/presentationml/2006/ole">
              <mc:AlternateContent xmlns:mc="http://schemas.openxmlformats.org/markup-compatibility/2006">
                <mc:Choice xmlns:v="urn:schemas-microsoft-com:vml" Requires="v">
                  <p:oleObj spid="_x0000_s3081" name="" r:id="rId6" imgW="241300" imgH="228600" progId="Equation.DSMT4">
                    <p:embed/>
                  </p:oleObj>
                </mc:Choice>
                <mc:Fallback>
                  <p:oleObj name="" r:id="rId6" imgW="241300" imgH="228600" progId="Equation.DSMT4">
                    <p:embed/>
                    <p:pic>
                      <p:nvPicPr>
                        <p:cNvPr id="0" name="图片 3080"/>
                        <p:cNvPicPr/>
                        <p:nvPr/>
                      </p:nvPicPr>
                      <p:blipFill>
                        <a:blip r:embed="rId7"/>
                        <a:stretch>
                          <a:fillRect/>
                        </a:stretch>
                      </p:blipFill>
                      <p:spPr>
                        <a:xfrm>
                          <a:off x="522" y="22"/>
                          <a:ext cx="263" cy="236"/>
                        </a:xfrm>
                        <a:prstGeom prst="rect">
                          <a:avLst/>
                        </a:prstGeom>
                        <a:noFill/>
                        <a:ln w="38100">
                          <a:noFill/>
                          <a:miter/>
                        </a:ln>
                      </p:spPr>
                    </p:pic>
                  </p:oleObj>
                </mc:Fallback>
              </mc:AlternateContent>
            </a:graphicData>
          </a:graphic>
        </p:graphicFrame>
      </p:grpSp>
      <p:sp>
        <p:nvSpPr>
          <p:cNvPr id="6158" name="AutoShape 14"/>
          <p:cNvSpPr/>
          <p:nvPr/>
        </p:nvSpPr>
        <p:spPr>
          <a:xfrm>
            <a:off x="415208" y="5876925"/>
            <a:ext cx="1141260" cy="407200"/>
          </a:xfrm>
          <a:prstGeom prst="wedgeRoundRectCallout">
            <a:avLst>
              <a:gd name="adj1" fmla="val 89380"/>
              <a:gd name="adj2" fmla="val -504583"/>
              <a:gd name="adj3" fmla="val 16667"/>
            </a:avLst>
          </a:prstGeom>
          <a:noFill/>
          <a:ln w="9525" cap="flat" cmpd="sng">
            <a:solidFill>
              <a:schemeClr val="tx1"/>
            </a:solidFill>
            <a:prstDash val="solid"/>
            <a:miter/>
            <a:headEnd type="none" w="med" len="med"/>
            <a:tailEnd type="none" w="med" len="med"/>
          </a:ln>
        </p:spPr>
        <p:txBody>
          <a:bodyPr wrap="none">
            <a:spAutoFit/>
          </a:bodyPr>
          <a:p>
            <a:pPr algn="ctr"/>
            <a:r>
              <a:rPr lang="zh-CN" altLang="en-US" b="1" dirty="0">
                <a:solidFill>
                  <a:srgbClr val="000000"/>
                </a:solidFill>
                <a:latin typeface="Arial" panose="020B0604020202020204" pitchFamily="34" charset="0"/>
              </a:rPr>
              <a:t>粗动手轮</a:t>
            </a:r>
            <a:endParaRPr lang="zh-CN" altLang="en-US" b="1" dirty="0">
              <a:solidFill>
                <a:srgbClr val="000000"/>
              </a:solidFill>
              <a:latin typeface="Arial" panose="020B0604020202020204" pitchFamily="34" charset="0"/>
            </a:endParaRPr>
          </a:p>
        </p:txBody>
      </p:sp>
      <p:grpSp>
        <p:nvGrpSpPr>
          <p:cNvPr id="5" name="Group 15"/>
          <p:cNvGrpSpPr/>
          <p:nvPr/>
        </p:nvGrpSpPr>
        <p:grpSpPr>
          <a:xfrm>
            <a:off x="1979613" y="3789363"/>
            <a:ext cx="2782887" cy="2495550"/>
            <a:chOff x="0" y="0"/>
            <a:chExt cx="1753" cy="1572"/>
          </a:xfrm>
        </p:grpSpPr>
        <p:sp>
          <p:nvSpPr>
            <p:cNvPr id="5131" name="AutoShape 16"/>
            <p:cNvSpPr/>
            <p:nvPr/>
          </p:nvSpPr>
          <p:spPr>
            <a:xfrm>
              <a:off x="1034" y="1315"/>
              <a:ext cx="719" cy="257"/>
            </a:xfrm>
            <a:prstGeom prst="wedgeRoundRectCallout">
              <a:avLst>
                <a:gd name="adj1" fmla="val -42472"/>
                <a:gd name="adj2" fmla="val -271116"/>
                <a:gd name="adj3" fmla="val 16667"/>
              </a:avLst>
            </a:prstGeom>
            <a:noFill/>
            <a:ln w="9525" cap="flat" cmpd="sng">
              <a:solidFill>
                <a:schemeClr val="tx1"/>
              </a:solidFill>
              <a:prstDash val="solid"/>
              <a:miter/>
              <a:headEnd type="none" w="med" len="med"/>
              <a:tailEnd type="none" w="med" len="med"/>
            </a:ln>
          </p:spPr>
          <p:txBody>
            <a:bodyPr wrap="none">
              <a:spAutoFit/>
            </a:bodyPr>
            <a:p>
              <a:pPr algn="ctr"/>
              <a:r>
                <a:rPr lang="zh-CN" altLang="en-US" b="1" dirty="0">
                  <a:solidFill>
                    <a:schemeClr val="tx1"/>
                  </a:solidFill>
                  <a:latin typeface="Arial" panose="020B0604020202020204" pitchFamily="34" charset="0"/>
                </a:rPr>
                <a:t>微调螺丝</a:t>
              </a:r>
              <a:endParaRPr lang="zh-CN" altLang="en-US" b="1" dirty="0">
                <a:solidFill>
                  <a:schemeClr val="tx1"/>
                </a:solidFill>
                <a:latin typeface="Arial" panose="020B0604020202020204" pitchFamily="34" charset="0"/>
              </a:endParaRPr>
            </a:p>
          </p:txBody>
        </p:sp>
        <p:sp>
          <p:nvSpPr>
            <p:cNvPr id="5132" name="Line 17"/>
            <p:cNvSpPr/>
            <p:nvPr/>
          </p:nvSpPr>
          <p:spPr>
            <a:xfrm flipH="1" flipV="1">
              <a:off x="0" y="0"/>
              <a:ext cx="1157" cy="1315"/>
            </a:xfrm>
            <a:prstGeom prst="line">
              <a:avLst/>
            </a:prstGeom>
            <a:ln w="9525" cap="flat" cmpd="sng">
              <a:solidFill>
                <a:schemeClr val="tx1"/>
              </a:solidFill>
              <a:prstDash val="solid"/>
              <a:headEnd type="none" w="med" len="med"/>
              <a:tailEnd type="none" w="med" len="med"/>
            </a:ln>
          </p:spPr>
        </p:sp>
        <p:sp>
          <p:nvSpPr>
            <p:cNvPr id="5133" name="Line 18"/>
            <p:cNvSpPr/>
            <p:nvPr/>
          </p:nvSpPr>
          <p:spPr>
            <a:xfrm>
              <a:off x="0" y="0"/>
              <a:ext cx="1338" cy="1315"/>
            </a:xfrm>
            <a:prstGeom prst="line">
              <a:avLst/>
            </a:prstGeom>
            <a:ln w="9525" cap="flat" cmpd="sng">
              <a:solidFill>
                <a:schemeClr val="tx1"/>
              </a:solidFill>
              <a:prstDash val="solid"/>
              <a:headEnd type="none" w="med" len="med"/>
              <a:tailEnd type="none" w="med" len="med"/>
            </a:ln>
          </p:spPr>
        </p:sp>
      </p:grpSp>
      <p:sp>
        <p:nvSpPr>
          <p:cNvPr id="6163" name="AutoShape 19"/>
          <p:cNvSpPr/>
          <p:nvPr/>
        </p:nvSpPr>
        <p:spPr>
          <a:xfrm>
            <a:off x="1963020" y="5876925"/>
            <a:ext cx="1141260" cy="407200"/>
          </a:xfrm>
          <a:prstGeom prst="wedgeRoundRectCallout">
            <a:avLst>
              <a:gd name="adj1" fmla="val 30778"/>
              <a:gd name="adj2" fmla="val -432870"/>
              <a:gd name="adj3" fmla="val 16667"/>
            </a:avLst>
          </a:prstGeom>
          <a:noFill/>
          <a:ln w="9525" cap="flat" cmpd="sng">
            <a:solidFill>
              <a:schemeClr val="tx1"/>
            </a:solidFill>
            <a:prstDash val="solid"/>
            <a:miter/>
            <a:headEnd type="none" w="med" len="med"/>
            <a:tailEnd type="none" w="med" len="med"/>
          </a:ln>
        </p:spPr>
        <p:txBody>
          <a:bodyPr wrap="none">
            <a:spAutoFit/>
          </a:bodyPr>
          <a:p>
            <a:pPr algn="ctr"/>
            <a:r>
              <a:rPr lang="zh-CN" altLang="en-US" b="1" dirty="0">
                <a:solidFill>
                  <a:srgbClr val="000000"/>
                </a:solidFill>
                <a:latin typeface="Arial" panose="020B0604020202020204" pitchFamily="34" charset="0"/>
              </a:rPr>
              <a:t>微动手轮</a:t>
            </a:r>
            <a:endParaRPr lang="zh-CN" altLang="en-US" b="1" dirty="0">
              <a:solidFill>
                <a:srgbClr val="000000"/>
              </a:solidFill>
              <a:latin typeface="Arial" panose="020B0604020202020204" pitchFamily="34"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ipe(left)">
                                      <p:cBhvr>
                                        <p:cTn id="7" dur="1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wipe(down)">
                                      <p:cBhvr>
                                        <p:cTn id="12" dur="1000"/>
                                        <p:tgtEl>
                                          <p:spTgt spid="61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1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148"/>
                                        </p:tgtEl>
                                        <p:attrNameLst>
                                          <p:attrName>style.visibility</p:attrName>
                                        </p:attrNameLst>
                                      </p:cBhvr>
                                      <p:to>
                                        <p:strVal val="visible"/>
                                      </p:to>
                                    </p:set>
                                    <p:animEffect transition="in" filter="wipe(down)">
                                      <p:cBhvr>
                                        <p:cTn id="27" dur="1000"/>
                                        <p:tgtEl>
                                          <p:spTgt spid="61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149"/>
                                        </p:tgtEl>
                                        <p:attrNameLst>
                                          <p:attrName>style.visibility</p:attrName>
                                        </p:attrNameLst>
                                      </p:cBhvr>
                                      <p:to>
                                        <p:strVal val="visible"/>
                                      </p:to>
                                    </p:set>
                                    <p:animEffect transition="in" filter="wipe(down)">
                                      <p:cBhvr>
                                        <p:cTn id="32" dur="1000"/>
                                        <p:tgtEl>
                                          <p:spTgt spid="61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158"/>
                                        </p:tgtEl>
                                        <p:attrNameLst>
                                          <p:attrName>style.visibility</p:attrName>
                                        </p:attrNameLst>
                                      </p:cBhvr>
                                      <p:to>
                                        <p:strVal val="visible"/>
                                      </p:to>
                                    </p:set>
                                    <p:animEffect transition="in" filter="wipe(up)">
                                      <p:cBhvr>
                                        <p:cTn id="37" dur="1000"/>
                                        <p:tgtEl>
                                          <p:spTgt spid="615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163"/>
                                        </p:tgtEl>
                                        <p:attrNameLst>
                                          <p:attrName>style.visibility</p:attrName>
                                        </p:attrNameLst>
                                      </p:cBhvr>
                                      <p:to>
                                        <p:strVal val="visible"/>
                                      </p:to>
                                    </p:set>
                                    <p:animEffect transition="in" filter="wipe(up)">
                                      <p:cBhvr>
                                        <p:cTn id="42" dur="1000"/>
                                        <p:tgtEl>
                                          <p:spTgt spid="616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ldLvl="0" animBg="1"/>
      <p:bldP spid="6148" grpId="0" bldLvl="0" animBg="1"/>
      <p:bldP spid="6149" grpId="0" bldLvl="0" animBg="1"/>
      <p:bldP spid="6158" grpId="0" bldLvl="0" animBg="1"/>
      <p:bldP spid="616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218" name="Rectangle 2"/>
          <p:cNvSpPr>
            <a:spLocks noGrp="1"/>
          </p:cNvSpPr>
          <p:nvPr>
            <p:ph type="title"/>
          </p:nvPr>
        </p:nvSpPr>
        <p:spPr/>
        <p:txBody>
          <a:bodyPr vert="horz" wrap="square" lIns="91440" tIns="45720" rIns="91440" bIns="45720" anchor="ctr"/>
          <a:p>
            <a:pPr eaLnBrk="1" hangingPunct="1"/>
            <a:r>
              <a:rPr lang="zh-CN" altLang="en-US" sz="4800" b="1" dirty="0">
                <a:solidFill>
                  <a:schemeClr val="accent2"/>
                </a:solidFill>
                <a:latin typeface="华文楷体" panose="02010600040101010101" pitchFamily="2" charset="-122"/>
                <a:ea typeface="华文楷体" panose="02010600040101010101" pitchFamily="2" charset="-122"/>
              </a:rPr>
              <a:t>实 验 任务</a:t>
            </a:r>
            <a:endParaRPr lang="zh-CN" altLang="en-US" sz="4800" b="1" dirty="0">
              <a:solidFill>
                <a:schemeClr val="accent2"/>
              </a:solidFill>
              <a:latin typeface="华文楷体" panose="02010600040101010101" pitchFamily="2" charset="-122"/>
              <a:ea typeface="华文楷体" panose="02010600040101010101" pitchFamily="2" charset="-122"/>
            </a:endParaRPr>
          </a:p>
        </p:txBody>
      </p:sp>
      <p:sp>
        <p:nvSpPr>
          <p:cNvPr id="9219" name="Rectangle 3"/>
          <p:cNvSpPr>
            <a:spLocks noGrp="1"/>
          </p:cNvSpPr>
          <p:nvPr>
            <p:ph idx="1"/>
          </p:nvPr>
        </p:nvSpPr>
        <p:spPr/>
        <p:txBody>
          <a:bodyPr vert="horz" wrap="square" lIns="91440" tIns="45720" rIns="91440" bIns="45720" anchor="t"/>
          <a:p>
            <a:pPr eaLnBrk="1" hangingPunct="1">
              <a:buClr>
                <a:srgbClr val="00CC99"/>
              </a:buClr>
              <a:buFont typeface="Wingdings" panose="05000000000000000000" pitchFamily="2" charset="2"/>
              <a:buBlip>
                <a:blip r:embed="rId1"/>
              </a:buBlip>
            </a:pPr>
            <a:r>
              <a:rPr lang="zh-CN" altLang="en-US" sz="3600" b="1" dirty="0"/>
              <a:t>了解迈克尔逊干涉仪的结构，学习调节和使用方法。</a:t>
            </a:r>
            <a:endParaRPr lang="zh-CN" altLang="en-US" sz="3600" b="1" dirty="0"/>
          </a:p>
          <a:p>
            <a:pPr eaLnBrk="1" hangingPunct="1">
              <a:buClr>
                <a:srgbClr val="00CC99"/>
              </a:buClr>
              <a:buFont typeface="Wingdings" panose="05000000000000000000" pitchFamily="2" charset="2"/>
              <a:buNone/>
            </a:pPr>
            <a:endParaRPr lang="zh-CN" altLang="en-US" sz="3600" b="1" dirty="0"/>
          </a:p>
          <a:p>
            <a:pPr eaLnBrk="1" hangingPunct="1">
              <a:buClr>
                <a:srgbClr val="00CC99"/>
              </a:buClr>
              <a:buFont typeface="Wingdings" panose="05000000000000000000" pitchFamily="2" charset="2"/>
              <a:buBlip>
                <a:blip r:embed="rId1"/>
              </a:buBlip>
            </a:pPr>
            <a:r>
              <a:rPr lang="zh-CN" altLang="en-US" sz="3600" b="1" dirty="0"/>
              <a:t>利用点光源产生的同心圆环干涉条纹测量单色光的波长。</a:t>
            </a:r>
            <a:endParaRPr lang="zh-CN" altLang="en-US" sz="3600" b="1" dirty="0"/>
          </a:p>
        </p:txBody>
      </p:sp>
      <p:sp>
        <p:nvSpPr>
          <p:cNvPr id="9220" name="AutoShape 4">
            <a:hlinkClick r:id="rId2" action="ppaction://hlinksldjump"/>
          </p:cNvPr>
          <p:cNvSpPr/>
          <p:nvPr/>
        </p:nvSpPr>
        <p:spPr>
          <a:xfrm>
            <a:off x="8534400" y="6324600"/>
            <a:ext cx="304800" cy="304800"/>
          </a:xfrm>
          <a:prstGeom prst="curvedLeftArrow">
            <a:avLst>
              <a:gd name="adj1" fmla="val 20000"/>
              <a:gd name="adj2" fmla="val 40000"/>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201" name="Text Box 57"/>
          <p:cNvSpPr txBox="1">
            <a:spLocks noChangeArrowheads="1"/>
          </p:cNvSpPr>
          <p:nvPr/>
        </p:nvSpPr>
        <p:spPr bwMode="auto">
          <a:xfrm>
            <a:off x="7979728" y="1788795"/>
            <a:ext cx="554038" cy="3959225"/>
          </a:xfrm>
          <a:prstGeom prst="rect">
            <a:avLst/>
          </a:prstGeom>
          <a:solidFill>
            <a:schemeClr val="folHlink"/>
          </a:solidFill>
          <a:ln w="9525">
            <a:noFill/>
            <a:miter lim="800000"/>
          </a:ln>
          <a:effectLst>
            <a:outerShdw dist="107763" dir="2700000" algn="ctr" rotWithShape="0">
              <a:schemeClr val="bg2">
                <a:alpha val="50000"/>
              </a:schemeClr>
            </a:outerShdw>
          </a:effectLst>
        </p:spPr>
        <p:txBody>
          <a:bodyPr vert="eaVert">
            <a:spAutoFit/>
          </a:bodyPr>
          <a:lstStyle/>
          <a:p>
            <a:pPr marR="0" defTabSz="914400">
              <a:spcBef>
                <a:spcPct val="50000"/>
              </a:spcBef>
              <a:buClrTx/>
              <a:buSzTx/>
              <a:buFontTx/>
              <a:defRPr/>
            </a:pPr>
            <a:r>
              <a:rPr kumimoji="0" lang="zh-CN" altLang="en-US" sz="2400" b="1" kern="1200" cap="none" spc="0" normalizeH="0" baseline="0" noProof="0" dirty="0">
                <a:latin typeface="Arial" panose="020B0604020202020204" pitchFamily="34" charset="0"/>
                <a:ea typeface="宋体" panose="02010600030101010101" pitchFamily="2" charset="-122"/>
                <a:cs typeface="+mn-cs"/>
              </a:rPr>
              <a:t>迈克尔逊干涉仪光路原理图</a:t>
            </a:r>
            <a:endParaRPr kumimoji="0" lang="zh-CN" altLang="en-US" sz="2400" b="1" kern="1200" cap="none" spc="0" normalizeH="0" baseline="0" noProof="0" dirty="0">
              <a:latin typeface="Arial" panose="020B0604020202020204" pitchFamily="34" charset="0"/>
              <a:ea typeface="宋体" panose="02010600030101010101" pitchFamily="2" charset="-122"/>
              <a:cs typeface="+mn-cs"/>
            </a:endParaRPr>
          </a:p>
        </p:txBody>
      </p:sp>
      <p:grpSp>
        <p:nvGrpSpPr>
          <p:cNvPr id="2" name="组合 1"/>
          <p:cNvGrpSpPr/>
          <p:nvPr/>
        </p:nvGrpSpPr>
        <p:grpSpPr>
          <a:xfrm>
            <a:off x="485775" y="1270000"/>
            <a:ext cx="6759575" cy="5231765"/>
            <a:chOff x="395" y="960"/>
            <a:chExt cx="10645" cy="8239"/>
          </a:xfrm>
        </p:grpSpPr>
        <p:sp>
          <p:nvSpPr>
            <p:cNvPr id="10242" name="Line 4"/>
            <p:cNvSpPr/>
            <p:nvPr/>
          </p:nvSpPr>
          <p:spPr>
            <a:xfrm>
              <a:off x="4818" y="1545"/>
              <a:ext cx="2382" cy="0"/>
            </a:xfrm>
            <a:prstGeom prst="line">
              <a:avLst/>
            </a:prstGeom>
            <a:ln w="38100" cap="flat" cmpd="sng">
              <a:solidFill>
                <a:schemeClr val="tx1"/>
              </a:solidFill>
              <a:prstDash val="solid"/>
              <a:headEnd type="none" w="med" len="med"/>
              <a:tailEnd type="none" w="med" len="med"/>
            </a:ln>
          </p:spPr>
        </p:sp>
        <p:sp>
          <p:nvSpPr>
            <p:cNvPr id="10243" name="Line 5"/>
            <p:cNvSpPr/>
            <p:nvPr/>
          </p:nvSpPr>
          <p:spPr>
            <a:xfrm>
              <a:off x="4818" y="2113"/>
              <a:ext cx="2382" cy="0"/>
            </a:xfrm>
            <a:prstGeom prst="line">
              <a:avLst/>
            </a:prstGeom>
            <a:ln w="28575" cap="flat" cmpd="sng">
              <a:solidFill>
                <a:schemeClr val="tx1"/>
              </a:solidFill>
              <a:prstDash val="dash"/>
              <a:headEnd type="none" w="med" len="med"/>
              <a:tailEnd type="none" w="med" len="med"/>
            </a:ln>
          </p:spPr>
        </p:sp>
        <p:sp>
          <p:nvSpPr>
            <p:cNvPr id="10244" name="Line 6"/>
            <p:cNvSpPr/>
            <p:nvPr/>
          </p:nvSpPr>
          <p:spPr>
            <a:xfrm flipV="1">
              <a:off x="5045" y="1205"/>
              <a:ext cx="340" cy="340"/>
            </a:xfrm>
            <a:prstGeom prst="line">
              <a:avLst/>
            </a:prstGeom>
            <a:ln w="9525" cap="flat" cmpd="sng">
              <a:solidFill>
                <a:schemeClr val="tx1"/>
              </a:solidFill>
              <a:prstDash val="solid"/>
              <a:headEnd type="none" w="med" len="med"/>
              <a:tailEnd type="none" w="med" len="med"/>
            </a:ln>
          </p:spPr>
        </p:sp>
        <p:sp>
          <p:nvSpPr>
            <p:cNvPr id="10245" name="Line 7"/>
            <p:cNvSpPr/>
            <p:nvPr/>
          </p:nvSpPr>
          <p:spPr>
            <a:xfrm flipV="1">
              <a:off x="5500" y="1205"/>
              <a:ext cx="340" cy="340"/>
            </a:xfrm>
            <a:prstGeom prst="line">
              <a:avLst/>
            </a:prstGeom>
            <a:ln w="9525" cap="flat" cmpd="sng">
              <a:solidFill>
                <a:schemeClr val="tx1"/>
              </a:solidFill>
              <a:prstDash val="solid"/>
              <a:headEnd type="none" w="med" len="med"/>
              <a:tailEnd type="none" w="med" len="med"/>
            </a:ln>
          </p:spPr>
        </p:sp>
        <p:sp>
          <p:nvSpPr>
            <p:cNvPr id="10246" name="Line 8"/>
            <p:cNvSpPr/>
            <p:nvPr/>
          </p:nvSpPr>
          <p:spPr>
            <a:xfrm flipV="1">
              <a:off x="5953" y="1205"/>
              <a:ext cx="340" cy="340"/>
            </a:xfrm>
            <a:prstGeom prst="line">
              <a:avLst/>
            </a:prstGeom>
            <a:ln w="9525" cap="flat" cmpd="sng">
              <a:solidFill>
                <a:schemeClr val="tx1"/>
              </a:solidFill>
              <a:prstDash val="solid"/>
              <a:headEnd type="none" w="med" len="med"/>
              <a:tailEnd type="none" w="med" len="med"/>
            </a:ln>
          </p:spPr>
        </p:sp>
        <p:sp>
          <p:nvSpPr>
            <p:cNvPr id="10247" name="Line 9"/>
            <p:cNvSpPr/>
            <p:nvPr/>
          </p:nvSpPr>
          <p:spPr>
            <a:xfrm flipV="1">
              <a:off x="6408" y="1205"/>
              <a:ext cx="340" cy="340"/>
            </a:xfrm>
            <a:prstGeom prst="line">
              <a:avLst/>
            </a:prstGeom>
            <a:ln w="9525" cap="flat" cmpd="sng">
              <a:solidFill>
                <a:schemeClr val="tx1"/>
              </a:solidFill>
              <a:prstDash val="solid"/>
              <a:headEnd type="none" w="med" len="med"/>
              <a:tailEnd type="none" w="med" len="med"/>
            </a:ln>
          </p:spPr>
        </p:sp>
        <p:sp>
          <p:nvSpPr>
            <p:cNvPr id="10248" name="Line 10"/>
            <p:cNvSpPr/>
            <p:nvPr/>
          </p:nvSpPr>
          <p:spPr>
            <a:xfrm flipV="1">
              <a:off x="6860" y="1205"/>
              <a:ext cx="340" cy="340"/>
            </a:xfrm>
            <a:prstGeom prst="line">
              <a:avLst/>
            </a:prstGeom>
            <a:ln w="9525" cap="flat" cmpd="sng">
              <a:solidFill>
                <a:schemeClr val="tx1"/>
              </a:solidFill>
              <a:prstDash val="solid"/>
              <a:headEnd type="none" w="med" len="med"/>
              <a:tailEnd type="none" w="med" len="med"/>
            </a:ln>
          </p:spPr>
        </p:sp>
        <p:sp>
          <p:nvSpPr>
            <p:cNvPr id="10249" name="Line 11"/>
            <p:cNvSpPr/>
            <p:nvPr/>
          </p:nvSpPr>
          <p:spPr>
            <a:xfrm flipV="1">
              <a:off x="5500" y="4833"/>
              <a:ext cx="908" cy="1132"/>
            </a:xfrm>
            <a:prstGeom prst="line">
              <a:avLst/>
            </a:prstGeom>
            <a:ln w="28575" cap="flat" cmpd="sng">
              <a:solidFill>
                <a:schemeClr val="tx1"/>
              </a:solidFill>
              <a:prstDash val="solid"/>
              <a:headEnd type="none" w="med" len="med"/>
              <a:tailEnd type="none" w="med" len="med"/>
            </a:ln>
          </p:spPr>
        </p:sp>
        <p:sp>
          <p:nvSpPr>
            <p:cNvPr id="10250" name="Line 12"/>
            <p:cNvSpPr/>
            <p:nvPr/>
          </p:nvSpPr>
          <p:spPr>
            <a:xfrm flipV="1">
              <a:off x="5725" y="5060"/>
              <a:ext cx="908" cy="1135"/>
            </a:xfrm>
            <a:prstGeom prst="line">
              <a:avLst/>
            </a:prstGeom>
            <a:ln w="57150" cap="flat" cmpd="sng">
              <a:solidFill>
                <a:schemeClr val="tx1"/>
              </a:solidFill>
              <a:prstDash val="solid"/>
              <a:headEnd type="none" w="med" len="med"/>
              <a:tailEnd type="none" w="med" len="med"/>
            </a:ln>
          </p:spPr>
        </p:sp>
        <p:sp>
          <p:nvSpPr>
            <p:cNvPr id="10251" name="Line 13"/>
            <p:cNvSpPr/>
            <p:nvPr/>
          </p:nvSpPr>
          <p:spPr>
            <a:xfrm flipV="1">
              <a:off x="7088" y="4945"/>
              <a:ext cx="907" cy="1133"/>
            </a:xfrm>
            <a:prstGeom prst="line">
              <a:avLst/>
            </a:prstGeom>
            <a:ln w="28575" cap="flat" cmpd="sng">
              <a:solidFill>
                <a:schemeClr val="tx1"/>
              </a:solidFill>
              <a:prstDash val="solid"/>
              <a:headEnd type="none" w="med" len="med"/>
              <a:tailEnd type="none" w="med" len="med"/>
            </a:ln>
          </p:spPr>
        </p:sp>
        <p:sp>
          <p:nvSpPr>
            <p:cNvPr id="10252" name="Line 14"/>
            <p:cNvSpPr/>
            <p:nvPr/>
          </p:nvSpPr>
          <p:spPr>
            <a:xfrm flipV="1">
              <a:off x="7313" y="5175"/>
              <a:ext cx="907" cy="1133"/>
            </a:xfrm>
            <a:prstGeom prst="line">
              <a:avLst/>
            </a:prstGeom>
            <a:ln w="28575" cap="flat" cmpd="sng">
              <a:solidFill>
                <a:schemeClr val="tx1"/>
              </a:solidFill>
              <a:prstDash val="solid"/>
              <a:headEnd type="none" w="med" len="med"/>
              <a:tailEnd type="none" w="med" len="med"/>
            </a:ln>
          </p:spPr>
        </p:sp>
        <p:sp>
          <p:nvSpPr>
            <p:cNvPr id="10253" name="Line 15"/>
            <p:cNvSpPr/>
            <p:nvPr/>
          </p:nvSpPr>
          <p:spPr>
            <a:xfrm>
              <a:off x="6408" y="4833"/>
              <a:ext cx="225" cy="227"/>
            </a:xfrm>
            <a:prstGeom prst="line">
              <a:avLst/>
            </a:prstGeom>
            <a:ln w="28575" cap="flat" cmpd="sng">
              <a:solidFill>
                <a:schemeClr val="tx1"/>
              </a:solidFill>
              <a:prstDash val="solid"/>
              <a:headEnd type="none" w="med" len="med"/>
              <a:tailEnd type="none" w="med" len="med"/>
            </a:ln>
          </p:spPr>
        </p:sp>
        <p:sp>
          <p:nvSpPr>
            <p:cNvPr id="10254" name="Line 16"/>
            <p:cNvSpPr/>
            <p:nvPr/>
          </p:nvSpPr>
          <p:spPr>
            <a:xfrm>
              <a:off x="5953" y="5398"/>
              <a:ext cx="112" cy="340"/>
            </a:xfrm>
            <a:prstGeom prst="line">
              <a:avLst/>
            </a:prstGeom>
            <a:ln w="28575" cap="flat" cmpd="sng">
              <a:solidFill>
                <a:schemeClr val="tx1"/>
              </a:solidFill>
              <a:prstDash val="solid"/>
              <a:headEnd type="none" w="med" len="med"/>
              <a:tailEnd type="none" w="med" len="med"/>
            </a:ln>
          </p:spPr>
        </p:sp>
        <p:sp>
          <p:nvSpPr>
            <p:cNvPr id="10255" name="Line 20"/>
            <p:cNvSpPr/>
            <p:nvPr/>
          </p:nvSpPr>
          <p:spPr>
            <a:xfrm>
              <a:off x="6065" y="1545"/>
              <a:ext cx="0" cy="5895"/>
            </a:xfrm>
            <a:prstGeom prst="line">
              <a:avLst/>
            </a:prstGeom>
            <a:ln w="28575" cap="flat" cmpd="sng">
              <a:solidFill>
                <a:schemeClr val="tx1"/>
              </a:solidFill>
              <a:prstDash val="solid"/>
              <a:headEnd type="triangle" w="med" len="med"/>
              <a:tailEnd type="triangle" w="med" len="med"/>
            </a:ln>
          </p:spPr>
        </p:sp>
        <p:sp>
          <p:nvSpPr>
            <p:cNvPr id="10256" name="Line 21"/>
            <p:cNvSpPr/>
            <p:nvPr/>
          </p:nvSpPr>
          <p:spPr>
            <a:xfrm>
              <a:off x="6065" y="5740"/>
              <a:ext cx="1248" cy="0"/>
            </a:xfrm>
            <a:prstGeom prst="line">
              <a:avLst/>
            </a:prstGeom>
            <a:ln w="28575" cap="flat" cmpd="sng">
              <a:solidFill>
                <a:schemeClr val="tx1"/>
              </a:solidFill>
              <a:prstDash val="solid"/>
              <a:headEnd type="arrow" w="med" len="med"/>
              <a:tailEnd type="none" w="med" len="med"/>
            </a:ln>
          </p:spPr>
        </p:sp>
        <p:sp>
          <p:nvSpPr>
            <p:cNvPr id="10257" name="Line 22"/>
            <p:cNvSpPr/>
            <p:nvPr/>
          </p:nvSpPr>
          <p:spPr>
            <a:xfrm>
              <a:off x="7313" y="5740"/>
              <a:ext cx="227" cy="228"/>
            </a:xfrm>
            <a:prstGeom prst="line">
              <a:avLst/>
            </a:prstGeom>
            <a:ln w="28575" cap="flat" cmpd="sng">
              <a:solidFill>
                <a:schemeClr val="tx1"/>
              </a:solidFill>
              <a:prstDash val="solid"/>
              <a:headEnd type="none" w="med" len="med"/>
              <a:tailEnd type="none" w="med" len="med"/>
            </a:ln>
          </p:spPr>
        </p:sp>
        <p:sp>
          <p:nvSpPr>
            <p:cNvPr id="10258" name="Line 23"/>
            <p:cNvSpPr/>
            <p:nvPr/>
          </p:nvSpPr>
          <p:spPr>
            <a:xfrm>
              <a:off x="10148" y="4605"/>
              <a:ext cx="0" cy="2270"/>
            </a:xfrm>
            <a:prstGeom prst="line">
              <a:avLst/>
            </a:prstGeom>
            <a:ln w="38100" cap="flat" cmpd="sng">
              <a:solidFill>
                <a:schemeClr val="tx1"/>
              </a:solidFill>
              <a:prstDash val="solid"/>
              <a:headEnd type="none" w="med" len="med"/>
              <a:tailEnd type="none" w="med" len="med"/>
            </a:ln>
          </p:spPr>
        </p:sp>
        <p:sp>
          <p:nvSpPr>
            <p:cNvPr id="10259" name="Line 24"/>
            <p:cNvSpPr/>
            <p:nvPr/>
          </p:nvSpPr>
          <p:spPr>
            <a:xfrm flipV="1">
              <a:off x="10148" y="6420"/>
              <a:ext cx="340" cy="340"/>
            </a:xfrm>
            <a:prstGeom prst="line">
              <a:avLst/>
            </a:prstGeom>
            <a:ln w="9525" cap="flat" cmpd="sng">
              <a:solidFill>
                <a:schemeClr val="tx1"/>
              </a:solidFill>
              <a:prstDash val="solid"/>
              <a:headEnd type="none" w="med" len="med"/>
              <a:tailEnd type="none" w="med" len="med"/>
            </a:ln>
          </p:spPr>
        </p:sp>
        <p:sp>
          <p:nvSpPr>
            <p:cNvPr id="10260" name="Line 25"/>
            <p:cNvSpPr/>
            <p:nvPr/>
          </p:nvSpPr>
          <p:spPr>
            <a:xfrm flipV="1">
              <a:off x="10148" y="5968"/>
              <a:ext cx="340" cy="340"/>
            </a:xfrm>
            <a:prstGeom prst="line">
              <a:avLst/>
            </a:prstGeom>
            <a:ln w="9525" cap="flat" cmpd="sng">
              <a:solidFill>
                <a:schemeClr val="tx1"/>
              </a:solidFill>
              <a:prstDash val="solid"/>
              <a:headEnd type="none" w="med" len="med"/>
              <a:tailEnd type="none" w="med" len="med"/>
            </a:ln>
          </p:spPr>
        </p:sp>
        <p:sp>
          <p:nvSpPr>
            <p:cNvPr id="10261" name="Line 26"/>
            <p:cNvSpPr/>
            <p:nvPr/>
          </p:nvSpPr>
          <p:spPr>
            <a:xfrm flipV="1">
              <a:off x="10148" y="5513"/>
              <a:ext cx="340" cy="340"/>
            </a:xfrm>
            <a:prstGeom prst="line">
              <a:avLst/>
            </a:prstGeom>
            <a:ln w="9525" cap="flat" cmpd="sng">
              <a:solidFill>
                <a:schemeClr val="tx1"/>
              </a:solidFill>
              <a:prstDash val="solid"/>
              <a:headEnd type="none" w="med" len="med"/>
              <a:tailEnd type="none" w="med" len="med"/>
            </a:ln>
          </p:spPr>
        </p:sp>
        <p:sp>
          <p:nvSpPr>
            <p:cNvPr id="10262" name="Line 27"/>
            <p:cNvSpPr/>
            <p:nvPr/>
          </p:nvSpPr>
          <p:spPr>
            <a:xfrm flipV="1">
              <a:off x="10148" y="5060"/>
              <a:ext cx="340" cy="340"/>
            </a:xfrm>
            <a:prstGeom prst="line">
              <a:avLst/>
            </a:prstGeom>
            <a:ln w="9525" cap="flat" cmpd="sng">
              <a:solidFill>
                <a:schemeClr val="tx1"/>
              </a:solidFill>
              <a:prstDash val="solid"/>
              <a:headEnd type="none" w="med" len="med"/>
              <a:tailEnd type="none" w="med" len="med"/>
            </a:ln>
          </p:spPr>
        </p:sp>
        <p:sp>
          <p:nvSpPr>
            <p:cNvPr id="10263" name="Line 28"/>
            <p:cNvSpPr/>
            <p:nvPr/>
          </p:nvSpPr>
          <p:spPr>
            <a:xfrm flipV="1">
              <a:off x="10148" y="4605"/>
              <a:ext cx="340" cy="340"/>
            </a:xfrm>
            <a:prstGeom prst="line">
              <a:avLst/>
            </a:prstGeom>
            <a:ln w="9525" cap="flat" cmpd="sng">
              <a:solidFill>
                <a:schemeClr val="tx1"/>
              </a:solidFill>
              <a:prstDash val="solid"/>
              <a:headEnd type="none" w="med" len="med"/>
              <a:tailEnd type="none" w="med" len="med"/>
            </a:ln>
          </p:spPr>
        </p:sp>
        <p:sp>
          <p:nvSpPr>
            <p:cNvPr id="10264" name="Line 29"/>
            <p:cNvSpPr/>
            <p:nvPr/>
          </p:nvSpPr>
          <p:spPr>
            <a:xfrm>
              <a:off x="7540" y="5968"/>
              <a:ext cx="2608" cy="0"/>
            </a:xfrm>
            <a:prstGeom prst="line">
              <a:avLst/>
            </a:prstGeom>
            <a:ln w="28575" cap="flat" cmpd="sng">
              <a:solidFill>
                <a:schemeClr val="tx1"/>
              </a:solidFill>
              <a:prstDash val="solid"/>
              <a:headEnd type="none" w="med" len="med"/>
              <a:tailEnd type="arrow" w="med" len="med"/>
            </a:ln>
          </p:spPr>
        </p:sp>
        <p:sp>
          <p:nvSpPr>
            <p:cNvPr id="10265" name="Line 30"/>
            <p:cNvSpPr/>
            <p:nvPr/>
          </p:nvSpPr>
          <p:spPr>
            <a:xfrm>
              <a:off x="6065" y="7440"/>
              <a:ext cx="0" cy="1023"/>
            </a:xfrm>
            <a:prstGeom prst="line">
              <a:avLst/>
            </a:prstGeom>
            <a:ln w="28575" cap="flat" cmpd="sng">
              <a:solidFill>
                <a:schemeClr val="tx1"/>
              </a:solidFill>
              <a:prstDash val="solid"/>
              <a:headEnd type="none" w="med" len="med"/>
              <a:tailEnd type="arrow" w="med" len="med"/>
            </a:ln>
          </p:spPr>
        </p:sp>
        <p:sp>
          <p:nvSpPr>
            <p:cNvPr id="10266" name="Rectangle 31"/>
            <p:cNvSpPr/>
            <p:nvPr/>
          </p:nvSpPr>
          <p:spPr>
            <a:xfrm>
              <a:off x="395" y="5060"/>
              <a:ext cx="1245" cy="680"/>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10267" name="Text Box 32"/>
            <p:cNvSpPr txBox="1"/>
            <p:nvPr/>
          </p:nvSpPr>
          <p:spPr>
            <a:xfrm>
              <a:off x="395" y="5060"/>
              <a:ext cx="1473" cy="530"/>
            </a:xfrm>
            <a:prstGeom prst="rect">
              <a:avLst/>
            </a:prstGeom>
            <a:noFill/>
            <a:ln w="9525">
              <a:noFill/>
            </a:ln>
          </p:spPr>
          <p:txBody>
            <a:bodyPr>
              <a:spAutoFit/>
            </a:bodyPr>
            <a:p>
              <a:pPr>
                <a:spcBef>
                  <a:spcPct val="50000"/>
                </a:spcBef>
              </a:pPr>
              <a:r>
                <a:rPr lang="zh-CN" altLang="en-US" sz="1600" b="1" dirty="0">
                  <a:latin typeface="Arial" panose="020B0604020202020204" pitchFamily="34" charset="0"/>
                </a:rPr>
                <a:t>激光器</a:t>
              </a:r>
              <a:endParaRPr lang="zh-CN" altLang="en-US" sz="1600" b="1" dirty="0">
                <a:latin typeface="Arial" panose="020B0604020202020204" pitchFamily="34" charset="0"/>
              </a:endParaRPr>
            </a:p>
          </p:txBody>
        </p:sp>
        <p:sp>
          <p:nvSpPr>
            <p:cNvPr id="10268" name="Oval 33"/>
            <p:cNvSpPr/>
            <p:nvPr/>
          </p:nvSpPr>
          <p:spPr>
            <a:xfrm>
              <a:off x="2438" y="4833"/>
              <a:ext cx="227" cy="1020"/>
            </a:xfrm>
            <a:prstGeom prst="ellipse">
              <a:avLst/>
            </a:prstGeom>
            <a:no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10269" name="Line 34"/>
            <p:cNvSpPr/>
            <p:nvPr/>
          </p:nvSpPr>
          <p:spPr>
            <a:xfrm>
              <a:off x="2438" y="5400"/>
              <a:ext cx="3515" cy="0"/>
            </a:xfrm>
            <a:prstGeom prst="line">
              <a:avLst/>
            </a:prstGeom>
            <a:ln w="28575" cap="flat" cmpd="sng">
              <a:solidFill>
                <a:schemeClr val="tx1"/>
              </a:solidFill>
              <a:prstDash val="solid"/>
              <a:headEnd type="none" w="med" len="med"/>
              <a:tailEnd type="triangle" w="med" len="med"/>
            </a:ln>
          </p:spPr>
        </p:sp>
        <p:sp>
          <p:nvSpPr>
            <p:cNvPr id="10270" name="Line 35"/>
            <p:cNvSpPr/>
            <p:nvPr/>
          </p:nvSpPr>
          <p:spPr>
            <a:xfrm>
              <a:off x="1643" y="5173"/>
              <a:ext cx="795" cy="0"/>
            </a:xfrm>
            <a:prstGeom prst="line">
              <a:avLst/>
            </a:prstGeom>
            <a:ln w="9525" cap="flat" cmpd="sng">
              <a:solidFill>
                <a:schemeClr val="tx1"/>
              </a:solidFill>
              <a:prstDash val="solid"/>
              <a:headEnd type="none" w="med" len="med"/>
              <a:tailEnd type="triangle" w="med" len="med"/>
            </a:ln>
          </p:spPr>
        </p:sp>
        <p:sp>
          <p:nvSpPr>
            <p:cNvPr id="10271" name="Line 36"/>
            <p:cNvSpPr/>
            <p:nvPr/>
          </p:nvSpPr>
          <p:spPr>
            <a:xfrm>
              <a:off x="1643" y="5628"/>
              <a:ext cx="795" cy="0"/>
            </a:xfrm>
            <a:prstGeom prst="line">
              <a:avLst/>
            </a:prstGeom>
            <a:ln w="9525" cap="flat" cmpd="sng">
              <a:solidFill>
                <a:schemeClr val="tx1"/>
              </a:solidFill>
              <a:prstDash val="solid"/>
              <a:headEnd type="none" w="med" len="med"/>
              <a:tailEnd type="triangle" w="med" len="med"/>
            </a:ln>
          </p:spPr>
        </p:sp>
        <p:sp>
          <p:nvSpPr>
            <p:cNvPr id="10272" name="Line 37"/>
            <p:cNvSpPr/>
            <p:nvPr/>
          </p:nvSpPr>
          <p:spPr>
            <a:xfrm>
              <a:off x="1643" y="5400"/>
              <a:ext cx="795" cy="0"/>
            </a:xfrm>
            <a:prstGeom prst="line">
              <a:avLst/>
            </a:prstGeom>
            <a:ln w="9525" cap="flat" cmpd="sng">
              <a:solidFill>
                <a:schemeClr val="tx1"/>
              </a:solidFill>
              <a:prstDash val="solid"/>
              <a:headEnd type="none" w="med" len="med"/>
              <a:tailEnd type="triangle" w="med" len="med"/>
            </a:ln>
          </p:spPr>
        </p:sp>
        <p:sp>
          <p:nvSpPr>
            <p:cNvPr id="10273" name="Line 38"/>
            <p:cNvSpPr/>
            <p:nvPr/>
          </p:nvSpPr>
          <p:spPr>
            <a:xfrm flipV="1">
              <a:off x="2665" y="5060"/>
              <a:ext cx="1248" cy="568"/>
            </a:xfrm>
            <a:prstGeom prst="line">
              <a:avLst/>
            </a:prstGeom>
            <a:ln w="9525" cap="flat" cmpd="sng">
              <a:solidFill>
                <a:schemeClr val="tx1"/>
              </a:solidFill>
              <a:prstDash val="solid"/>
              <a:headEnd type="none" w="med" len="med"/>
              <a:tailEnd type="triangle" w="med" len="med"/>
            </a:ln>
          </p:spPr>
        </p:sp>
        <p:sp>
          <p:nvSpPr>
            <p:cNvPr id="10274" name="Line 39"/>
            <p:cNvSpPr/>
            <p:nvPr/>
          </p:nvSpPr>
          <p:spPr>
            <a:xfrm>
              <a:off x="2665" y="5173"/>
              <a:ext cx="1248" cy="567"/>
            </a:xfrm>
            <a:prstGeom prst="line">
              <a:avLst/>
            </a:prstGeom>
            <a:ln w="9525" cap="flat" cmpd="sng">
              <a:solidFill>
                <a:schemeClr val="tx1"/>
              </a:solidFill>
              <a:prstDash val="solid"/>
              <a:headEnd type="none" w="med" len="med"/>
              <a:tailEnd type="triangle" w="med" len="med"/>
            </a:ln>
          </p:spPr>
        </p:sp>
        <p:sp>
          <p:nvSpPr>
            <p:cNvPr id="10275" name="Line 40"/>
            <p:cNvSpPr/>
            <p:nvPr/>
          </p:nvSpPr>
          <p:spPr>
            <a:xfrm>
              <a:off x="4138" y="1545"/>
              <a:ext cx="452" cy="0"/>
            </a:xfrm>
            <a:prstGeom prst="line">
              <a:avLst/>
            </a:prstGeom>
            <a:ln w="9525" cap="flat" cmpd="sng">
              <a:solidFill>
                <a:schemeClr val="tx1"/>
              </a:solidFill>
              <a:prstDash val="solid"/>
              <a:headEnd type="none" w="med" len="med"/>
              <a:tailEnd type="none" w="med" len="med"/>
            </a:ln>
          </p:spPr>
        </p:sp>
        <p:sp>
          <p:nvSpPr>
            <p:cNvPr id="10276" name="Line 41"/>
            <p:cNvSpPr/>
            <p:nvPr/>
          </p:nvSpPr>
          <p:spPr>
            <a:xfrm>
              <a:off x="4138" y="2113"/>
              <a:ext cx="452" cy="0"/>
            </a:xfrm>
            <a:prstGeom prst="line">
              <a:avLst/>
            </a:prstGeom>
            <a:ln w="9525" cap="flat" cmpd="sng">
              <a:solidFill>
                <a:schemeClr val="tx1"/>
              </a:solidFill>
              <a:prstDash val="solid"/>
              <a:headEnd type="none" w="med" len="med"/>
              <a:tailEnd type="none" w="med" len="med"/>
            </a:ln>
          </p:spPr>
        </p:sp>
        <p:sp>
          <p:nvSpPr>
            <p:cNvPr id="10277" name="Line 42"/>
            <p:cNvSpPr/>
            <p:nvPr/>
          </p:nvSpPr>
          <p:spPr>
            <a:xfrm>
              <a:off x="4365" y="1090"/>
              <a:ext cx="0" cy="455"/>
            </a:xfrm>
            <a:prstGeom prst="line">
              <a:avLst/>
            </a:prstGeom>
            <a:ln w="9525" cap="flat" cmpd="sng">
              <a:solidFill>
                <a:schemeClr val="tx1"/>
              </a:solidFill>
              <a:prstDash val="solid"/>
              <a:headEnd type="none" w="med" len="med"/>
              <a:tailEnd type="triangle" w="med" len="med"/>
            </a:ln>
          </p:spPr>
        </p:sp>
        <p:sp>
          <p:nvSpPr>
            <p:cNvPr id="10278" name="Line 43"/>
            <p:cNvSpPr/>
            <p:nvPr/>
          </p:nvSpPr>
          <p:spPr>
            <a:xfrm>
              <a:off x="4365" y="2110"/>
              <a:ext cx="0" cy="455"/>
            </a:xfrm>
            <a:prstGeom prst="line">
              <a:avLst/>
            </a:prstGeom>
            <a:ln w="9525" cap="flat" cmpd="sng">
              <a:solidFill>
                <a:schemeClr val="tx1"/>
              </a:solidFill>
              <a:prstDash val="solid"/>
              <a:headEnd type="triangle" w="med" len="med"/>
              <a:tailEnd type="none" w="med" len="med"/>
            </a:ln>
          </p:spPr>
        </p:sp>
        <p:sp>
          <p:nvSpPr>
            <p:cNvPr id="10279" name="Text Box 44"/>
            <p:cNvSpPr txBox="1"/>
            <p:nvPr/>
          </p:nvSpPr>
          <p:spPr>
            <a:xfrm>
              <a:off x="4023" y="1545"/>
              <a:ext cx="455" cy="578"/>
            </a:xfrm>
            <a:prstGeom prst="rect">
              <a:avLst/>
            </a:prstGeom>
            <a:noFill/>
            <a:ln w="9525">
              <a:noFill/>
            </a:ln>
          </p:spPr>
          <p:txBody>
            <a:bodyPr>
              <a:spAutoFit/>
            </a:bodyPr>
            <a:p>
              <a:pPr>
                <a:spcBef>
                  <a:spcPct val="50000"/>
                </a:spcBef>
              </a:pPr>
              <a:r>
                <a:rPr lang="en-US" altLang="zh-CN" b="1" i="1" dirty="0">
                  <a:latin typeface="宋体" panose="02010600030101010101" pitchFamily="2" charset="-122"/>
                </a:rPr>
                <a:t>d</a:t>
              </a:r>
              <a:endParaRPr lang="en-US" altLang="zh-CN" b="1" i="1" dirty="0">
                <a:latin typeface="宋体" panose="02010600030101010101" pitchFamily="2" charset="-122"/>
              </a:endParaRPr>
            </a:p>
          </p:txBody>
        </p:sp>
        <p:sp>
          <p:nvSpPr>
            <p:cNvPr id="10280" name="Text Box 46"/>
            <p:cNvSpPr txBox="1"/>
            <p:nvPr/>
          </p:nvSpPr>
          <p:spPr>
            <a:xfrm>
              <a:off x="7428" y="1943"/>
              <a:ext cx="1020" cy="720"/>
            </a:xfrm>
            <a:prstGeom prst="rect">
              <a:avLst/>
            </a:prstGeom>
            <a:noFill/>
            <a:ln w="9525">
              <a:noFill/>
            </a:ln>
          </p:spPr>
          <p:txBody>
            <a:bodyPr>
              <a:spAutoFit/>
            </a:bodyPr>
            <a:p>
              <a:pPr>
                <a:spcBef>
                  <a:spcPct val="50000"/>
                </a:spcBef>
              </a:pPr>
              <a:r>
                <a:rPr lang="en-US" altLang="zh-CN" sz="2400" b="1" i="1" dirty="0">
                  <a:latin typeface="Arial" panose="020B0604020202020204" pitchFamily="34" charset="0"/>
                </a:rPr>
                <a:t>M</a:t>
              </a:r>
              <a:r>
                <a:rPr lang="en-US" altLang="zh-CN" sz="2400" b="1" i="1" baseline="-25000" dirty="0">
                  <a:latin typeface="Arial" panose="020B0604020202020204" pitchFamily="34" charset="0"/>
                </a:rPr>
                <a:t>2</a:t>
              </a:r>
              <a:r>
                <a:rPr lang="en-US" altLang="zh-CN" sz="2400" b="1" i="1" dirty="0">
                  <a:latin typeface="Arial" panose="020B0604020202020204" pitchFamily="34" charset="0"/>
                  <a:cs typeface="Arial" panose="020B0604020202020204" pitchFamily="34" charset="0"/>
                </a:rPr>
                <a:t>'</a:t>
              </a:r>
              <a:endParaRPr lang="en-US" altLang="en-US" sz="2400" b="1" i="1" dirty="0">
                <a:latin typeface="Arial" panose="020B0604020202020204" pitchFamily="34" charset="0"/>
                <a:ea typeface="Arial" panose="020B0604020202020204" pitchFamily="34" charset="0"/>
              </a:endParaRPr>
            </a:p>
          </p:txBody>
        </p:sp>
        <p:sp>
          <p:nvSpPr>
            <p:cNvPr id="10281" name="Text Box 47"/>
            <p:cNvSpPr txBox="1"/>
            <p:nvPr/>
          </p:nvSpPr>
          <p:spPr>
            <a:xfrm>
              <a:off x="2890" y="4823"/>
              <a:ext cx="683" cy="577"/>
            </a:xfrm>
            <a:prstGeom prst="rect">
              <a:avLst/>
            </a:prstGeom>
            <a:noFill/>
            <a:ln w="9525">
              <a:noFill/>
            </a:ln>
          </p:spPr>
          <p:txBody>
            <a:bodyPr>
              <a:spAutoFit/>
            </a:bodyPr>
            <a:p>
              <a:pPr>
                <a:spcBef>
                  <a:spcPct val="50000"/>
                </a:spcBef>
              </a:pPr>
              <a:r>
                <a:rPr lang="en-US" altLang="zh-CN" b="1" i="1" dirty="0">
                  <a:latin typeface="Arial" panose="020B0604020202020204" pitchFamily="34" charset="0"/>
                </a:rPr>
                <a:t>S</a:t>
              </a:r>
              <a:endParaRPr lang="en-US" altLang="zh-CN" b="1" i="1" dirty="0">
                <a:latin typeface="Arial" panose="020B0604020202020204" pitchFamily="34" charset="0"/>
              </a:endParaRPr>
            </a:p>
          </p:txBody>
        </p:sp>
        <p:sp>
          <p:nvSpPr>
            <p:cNvPr id="10282" name="Text Box 48"/>
            <p:cNvSpPr txBox="1"/>
            <p:nvPr/>
          </p:nvSpPr>
          <p:spPr>
            <a:xfrm>
              <a:off x="9808" y="6988"/>
              <a:ext cx="1232" cy="720"/>
            </a:xfrm>
            <a:prstGeom prst="rect">
              <a:avLst/>
            </a:prstGeom>
            <a:noFill/>
            <a:ln w="9525">
              <a:noFill/>
            </a:ln>
          </p:spPr>
          <p:txBody>
            <a:bodyPr>
              <a:spAutoFit/>
            </a:bodyPr>
            <a:p>
              <a:pPr>
                <a:spcBef>
                  <a:spcPct val="50000"/>
                </a:spcBef>
              </a:pPr>
              <a:r>
                <a:rPr lang="en-US" altLang="zh-CN" sz="2400" b="1" i="1" dirty="0">
                  <a:latin typeface="Arial" panose="020B0604020202020204" pitchFamily="34" charset="0"/>
                </a:rPr>
                <a:t>M</a:t>
              </a:r>
              <a:r>
                <a:rPr lang="en-US" altLang="zh-CN" sz="2400" b="1" i="1" baseline="-25000" dirty="0">
                  <a:latin typeface="Arial" panose="020B0604020202020204" pitchFamily="34" charset="0"/>
                </a:rPr>
                <a:t>2</a:t>
              </a:r>
              <a:endParaRPr lang="en-US" altLang="zh-CN" sz="2400" b="1" i="1" dirty="0">
                <a:latin typeface="Arial" panose="020B0604020202020204" pitchFamily="34" charset="0"/>
              </a:endParaRPr>
            </a:p>
          </p:txBody>
        </p:sp>
        <p:sp>
          <p:nvSpPr>
            <p:cNvPr id="10283" name="Text Box 49"/>
            <p:cNvSpPr txBox="1"/>
            <p:nvPr/>
          </p:nvSpPr>
          <p:spPr>
            <a:xfrm>
              <a:off x="6405" y="4605"/>
              <a:ext cx="795" cy="578"/>
            </a:xfrm>
            <a:prstGeom prst="rect">
              <a:avLst/>
            </a:prstGeom>
            <a:noFill/>
            <a:ln w="9525">
              <a:noFill/>
            </a:ln>
          </p:spPr>
          <p:txBody>
            <a:bodyPr>
              <a:spAutoFit/>
            </a:bodyPr>
            <a:p>
              <a:pPr>
                <a:spcBef>
                  <a:spcPct val="50000"/>
                </a:spcBef>
              </a:pPr>
              <a:r>
                <a:rPr lang="en-US" altLang="zh-CN" b="1" i="1" dirty="0">
                  <a:latin typeface="Arial" panose="020B0604020202020204" pitchFamily="34" charset="0"/>
                </a:rPr>
                <a:t>G</a:t>
              </a:r>
              <a:r>
                <a:rPr lang="en-US" altLang="zh-CN" b="1" i="1" baseline="-25000" dirty="0">
                  <a:latin typeface="Arial" panose="020B0604020202020204" pitchFamily="34" charset="0"/>
                </a:rPr>
                <a:t>1</a:t>
              </a:r>
              <a:endParaRPr lang="en-US" altLang="zh-CN" b="1" i="1" dirty="0">
                <a:latin typeface="Arial" panose="020B0604020202020204" pitchFamily="34" charset="0"/>
              </a:endParaRPr>
            </a:p>
          </p:txBody>
        </p:sp>
        <p:sp>
          <p:nvSpPr>
            <p:cNvPr id="10284" name="Text Box 50"/>
            <p:cNvSpPr txBox="1"/>
            <p:nvPr/>
          </p:nvSpPr>
          <p:spPr>
            <a:xfrm>
              <a:off x="7995" y="4720"/>
              <a:ext cx="793" cy="578"/>
            </a:xfrm>
            <a:prstGeom prst="rect">
              <a:avLst/>
            </a:prstGeom>
            <a:noFill/>
            <a:ln w="9525">
              <a:noFill/>
            </a:ln>
          </p:spPr>
          <p:txBody>
            <a:bodyPr>
              <a:spAutoFit/>
            </a:bodyPr>
            <a:p>
              <a:pPr>
                <a:spcBef>
                  <a:spcPct val="50000"/>
                </a:spcBef>
              </a:pPr>
              <a:r>
                <a:rPr lang="en-US" altLang="zh-CN" b="1" i="1" dirty="0">
                  <a:latin typeface="Arial" panose="020B0604020202020204" pitchFamily="34" charset="0"/>
                </a:rPr>
                <a:t>G</a:t>
              </a:r>
              <a:r>
                <a:rPr lang="en-US" altLang="zh-CN" b="1" i="1" baseline="-25000" dirty="0">
                  <a:latin typeface="Arial" panose="020B0604020202020204" pitchFamily="34" charset="0"/>
                </a:rPr>
                <a:t>2</a:t>
              </a:r>
              <a:endParaRPr lang="en-US" altLang="zh-CN" b="1" i="1" dirty="0">
                <a:latin typeface="Arial" panose="020B0604020202020204" pitchFamily="34" charset="0"/>
              </a:endParaRPr>
            </a:p>
          </p:txBody>
        </p:sp>
        <p:sp>
          <p:nvSpPr>
            <p:cNvPr id="10285" name="Text Box 51"/>
            <p:cNvSpPr txBox="1"/>
            <p:nvPr/>
          </p:nvSpPr>
          <p:spPr>
            <a:xfrm>
              <a:off x="5725" y="8575"/>
              <a:ext cx="680" cy="625"/>
            </a:xfrm>
            <a:prstGeom prst="rect">
              <a:avLst/>
            </a:prstGeom>
            <a:noFill/>
            <a:ln w="9525">
              <a:noFill/>
            </a:ln>
          </p:spPr>
          <p:txBody>
            <a:bodyPr>
              <a:spAutoFit/>
            </a:bodyPr>
            <a:p>
              <a:pPr>
                <a:spcBef>
                  <a:spcPct val="50000"/>
                </a:spcBef>
              </a:pPr>
              <a:r>
                <a:rPr lang="en-US" altLang="zh-CN" sz="2000" b="1" i="1" dirty="0">
                  <a:latin typeface="Arial" panose="020B0604020202020204" pitchFamily="34" charset="0"/>
                </a:rPr>
                <a:t>E</a:t>
              </a:r>
              <a:endParaRPr lang="en-US" altLang="zh-CN" sz="2000" b="1" i="1" dirty="0">
                <a:latin typeface="Arial" panose="020B0604020202020204" pitchFamily="34" charset="0"/>
              </a:endParaRPr>
            </a:p>
          </p:txBody>
        </p:sp>
        <p:sp>
          <p:nvSpPr>
            <p:cNvPr id="10286" name="Text Box 52"/>
            <p:cNvSpPr txBox="1"/>
            <p:nvPr/>
          </p:nvSpPr>
          <p:spPr>
            <a:xfrm>
              <a:off x="6065" y="6988"/>
              <a:ext cx="568" cy="577"/>
            </a:xfrm>
            <a:prstGeom prst="rect">
              <a:avLst/>
            </a:prstGeom>
            <a:noFill/>
            <a:ln w="9525">
              <a:noFill/>
            </a:ln>
          </p:spPr>
          <p:txBody>
            <a:bodyPr>
              <a:spAutoFit/>
            </a:bodyPr>
            <a:p>
              <a:pPr>
                <a:spcBef>
                  <a:spcPct val="50000"/>
                </a:spcBef>
              </a:pPr>
              <a:r>
                <a:rPr lang="en-US" altLang="zh-CN" b="1" i="1" dirty="0">
                  <a:latin typeface="Arial" panose="020B0604020202020204" pitchFamily="34" charset="0"/>
                </a:rPr>
                <a:t>1</a:t>
              </a:r>
              <a:endParaRPr lang="en-US" altLang="zh-CN" b="1" i="1" dirty="0">
                <a:latin typeface="Arial" panose="020B0604020202020204" pitchFamily="34" charset="0"/>
              </a:endParaRPr>
            </a:p>
          </p:txBody>
        </p:sp>
        <p:sp>
          <p:nvSpPr>
            <p:cNvPr id="10287" name="Text Box 53"/>
            <p:cNvSpPr txBox="1"/>
            <p:nvPr/>
          </p:nvSpPr>
          <p:spPr>
            <a:xfrm>
              <a:off x="6065" y="7998"/>
              <a:ext cx="568" cy="577"/>
            </a:xfrm>
            <a:prstGeom prst="rect">
              <a:avLst/>
            </a:prstGeom>
            <a:noFill/>
            <a:ln w="9525">
              <a:noFill/>
            </a:ln>
          </p:spPr>
          <p:txBody>
            <a:bodyPr>
              <a:spAutoFit/>
            </a:bodyPr>
            <a:p>
              <a:pPr>
                <a:spcBef>
                  <a:spcPct val="50000"/>
                </a:spcBef>
              </a:pPr>
              <a:r>
                <a:rPr lang="en-US" altLang="zh-CN" b="1" i="1" dirty="0">
                  <a:latin typeface="Arial" panose="020B0604020202020204" pitchFamily="34" charset="0"/>
                </a:rPr>
                <a:t>2</a:t>
              </a:r>
              <a:endParaRPr lang="en-US" altLang="zh-CN" b="1" i="1" dirty="0">
                <a:latin typeface="Arial" panose="020B0604020202020204" pitchFamily="34" charset="0"/>
              </a:endParaRPr>
            </a:p>
          </p:txBody>
        </p:sp>
        <p:sp>
          <p:nvSpPr>
            <p:cNvPr id="10288" name="Text Box 54"/>
            <p:cNvSpPr txBox="1"/>
            <p:nvPr/>
          </p:nvSpPr>
          <p:spPr>
            <a:xfrm>
              <a:off x="6065" y="2453"/>
              <a:ext cx="453" cy="577"/>
            </a:xfrm>
            <a:prstGeom prst="rect">
              <a:avLst/>
            </a:prstGeom>
            <a:noFill/>
            <a:ln w="9525">
              <a:noFill/>
            </a:ln>
          </p:spPr>
          <p:txBody>
            <a:bodyPr>
              <a:spAutoFit/>
            </a:bodyPr>
            <a:p>
              <a:pPr>
                <a:spcBef>
                  <a:spcPct val="50000"/>
                </a:spcBef>
              </a:pPr>
              <a:r>
                <a:rPr lang="en-US" altLang="zh-CN" b="1" i="1" dirty="0">
                  <a:latin typeface="Arial" panose="020B0604020202020204" pitchFamily="34" charset="0"/>
                </a:rPr>
                <a:t>1</a:t>
              </a:r>
              <a:endParaRPr lang="en-US" altLang="zh-CN" b="1" i="1" dirty="0">
                <a:latin typeface="Arial" panose="020B0604020202020204" pitchFamily="34" charset="0"/>
              </a:endParaRPr>
            </a:p>
          </p:txBody>
        </p:sp>
        <p:sp>
          <p:nvSpPr>
            <p:cNvPr id="10289" name="Text Box 55"/>
            <p:cNvSpPr txBox="1"/>
            <p:nvPr/>
          </p:nvSpPr>
          <p:spPr>
            <a:xfrm>
              <a:off x="7995" y="6080"/>
              <a:ext cx="680" cy="578"/>
            </a:xfrm>
            <a:prstGeom prst="rect">
              <a:avLst/>
            </a:prstGeom>
            <a:noFill/>
            <a:ln w="9525">
              <a:noFill/>
            </a:ln>
          </p:spPr>
          <p:txBody>
            <a:bodyPr>
              <a:spAutoFit/>
            </a:bodyPr>
            <a:p>
              <a:pPr>
                <a:spcBef>
                  <a:spcPct val="50000"/>
                </a:spcBef>
              </a:pPr>
              <a:r>
                <a:rPr lang="en-US" altLang="zh-CN" b="1" i="1" dirty="0">
                  <a:latin typeface="Arial" panose="020B0604020202020204" pitchFamily="34" charset="0"/>
                </a:rPr>
                <a:t>2</a:t>
              </a:r>
              <a:endParaRPr lang="en-US" altLang="zh-CN" b="1" i="1" dirty="0">
                <a:latin typeface="Arial" panose="020B0604020202020204" pitchFamily="34" charset="0"/>
              </a:endParaRPr>
            </a:p>
          </p:txBody>
        </p:sp>
        <p:sp>
          <p:nvSpPr>
            <p:cNvPr id="10290" name="AutoShape 56"/>
            <p:cNvSpPr/>
            <p:nvPr/>
          </p:nvSpPr>
          <p:spPr>
            <a:xfrm>
              <a:off x="3118" y="7555"/>
              <a:ext cx="2235" cy="568"/>
            </a:xfrm>
            <a:prstGeom prst="borderCallout1">
              <a:avLst>
                <a:gd name="adj1" fmla="val 31718"/>
                <a:gd name="adj2" fmla="val 105370"/>
                <a:gd name="adj3" fmla="val -232597"/>
                <a:gd name="adj4" fmla="val 116556"/>
              </a:avLst>
            </a:prstGeom>
            <a:noFill/>
            <a:ln w="9525" cap="flat" cmpd="sng">
              <a:solidFill>
                <a:schemeClr val="tx1"/>
              </a:solidFill>
              <a:prstDash val="solid"/>
              <a:miter/>
              <a:headEnd type="none" w="med" len="med"/>
              <a:tailEnd type="none" w="med" len="med"/>
            </a:ln>
          </p:spPr>
          <p:txBody>
            <a:bodyPr/>
            <a:p>
              <a:pPr algn="ctr"/>
              <a:r>
                <a:rPr lang="zh-CN" altLang="en-US" b="1" dirty="0">
                  <a:latin typeface="Arial" panose="020B0604020202020204" pitchFamily="34" charset="0"/>
                </a:rPr>
                <a:t>半反射层</a:t>
              </a:r>
              <a:r>
                <a:rPr lang="en-US" altLang="zh-CN" b="1" i="1" dirty="0">
                  <a:latin typeface="Arial" panose="020B0604020202020204" pitchFamily="34" charset="0"/>
                </a:rPr>
                <a:t>K</a:t>
              </a:r>
              <a:endParaRPr lang="en-US" altLang="zh-CN" b="1" i="1" dirty="0">
                <a:latin typeface="Arial" panose="020B0604020202020204" pitchFamily="34" charset="0"/>
              </a:endParaRPr>
            </a:p>
          </p:txBody>
        </p:sp>
        <p:sp>
          <p:nvSpPr>
            <p:cNvPr id="10292" name="Line 58"/>
            <p:cNvSpPr/>
            <p:nvPr/>
          </p:nvSpPr>
          <p:spPr>
            <a:xfrm>
              <a:off x="5500" y="5968"/>
              <a:ext cx="225" cy="227"/>
            </a:xfrm>
            <a:prstGeom prst="line">
              <a:avLst/>
            </a:prstGeom>
            <a:ln w="28575" cap="flat" cmpd="sng">
              <a:solidFill>
                <a:schemeClr val="tx1"/>
              </a:solidFill>
              <a:prstDash val="solid"/>
              <a:headEnd type="none" w="med" len="med"/>
              <a:tailEnd type="none" w="med" len="med"/>
            </a:ln>
          </p:spPr>
        </p:sp>
        <p:sp>
          <p:nvSpPr>
            <p:cNvPr id="10293" name="Line 59"/>
            <p:cNvSpPr/>
            <p:nvPr/>
          </p:nvSpPr>
          <p:spPr>
            <a:xfrm>
              <a:off x="7995" y="4948"/>
              <a:ext cx="225" cy="227"/>
            </a:xfrm>
            <a:prstGeom prst="line">
              <a:avLst/>
            </a:prstGeom>
            <a:ln w="28575" cap="flat" cmpd="sng">
              <a:solidFill>
                <a:schemeClr val="tx1"/>
              </a:solidFill>
              <a:prstDash val="solid"/>
              <a:headEnd type="none" w="med" len="med"/>
              <a:tailEnd type="none" w="med" len="med"/>
            </a:ln>
          </p:spPr>
        </p:sp>
        <p:sp>
          <p:nvSpPr>
            <p:cNvPr id="10294" name="Line 60"/>
            <p:cNvSpPr/>
            <p:nvPr/>
          </p:nvSpPr>
          <p:spPr>
            <a:xfrm>
              <a:off x="7088" y="6080"/>
              <a:ext cx="225" cy="228"/>
            </a:xfrm>
            <a:prstGeom prst="line">
              <a:avLst/>
            </a:prstGeom>
            <a:ln w="28575" cap="flat" cmpd="sng">
              <a:solidFill>
                <a:schemeClr val="tx1"/>
              </a:solidFill>
              <a:prstDash val="solid"/>
              <a:headEnd type="none" w="med" len="med"/>
              <a:tailEnd type="none" w="med" len="med"/>
            </a:ln>
          </p:spPr>
        </p:sp>
        <p:sp>
          <p:nvSpPr>
            <p:cNvPr id="10295" name="Text Box 61"/>
            <p:cNvSpPr txBox="1"/>
            <p:nvPr/>
          </p:nvSpPr>
          <p:spPr>
            <a:xfrm>
              <a:off x="7320" y="960"/>
              <a:ext cx="1320" cy="720"/>
            </a:xfrm>
            <a:prstGeom prst="rect">
              <a:avLst/>
            </a:prstGeom>
            <a:noFill/>
            <a:ln w="9525">
              <a:noFill/>
            </a:ln>
          </p:spPr>
          <p:txBody>
            <a:bodyPr>
              <a:spAutoFit/>
            </a:bodyPr>
            <a:p>
              <a:pPr>
                <a:spcBef>
                  <a:spcPct val="50000"/>
                </a:spcBef>
              </a:pPr>
              <a:r>
                <a:rPr lang="en-US" altLang="zh-CN" sz="2400" b="1" i="1" dirty="0">
                  <a:latin typeface="Arial" panose="020B0604020202020204" pitchFamily="34" charset="0"/>
                </a:rPr>
                <a:t>M</a:t>
              </a:r>
              <a:r>
                <a:rPr lang="en-US" altLang="zh-CN" sz="2400" b="1" i="1" baseline="-25000" dirty="0">
                  <a:latin typeface="Arial" panose="020B0604020202020204" pitchFamily="34" charset="0"/>
                </a:rPr>
                <a:t>1</a:t>
              </a:r>
              <a:endParaRPr lang="en-US" altLang="zh-CN" sz="2400" b="1" i="1" baseline="-25000" dirty="0">
                <a:latin typeface="Arial" panose="020B0604020202020204" pitchFamily="34" charset="0"/>
              </a:endParaRPr>
            </a:p>
          </p:txBody>
        </p:sp>
      </p:grpSp>
      <p:sp>
        <p:nvSpPr>
          <p:cNvPr id="5122" name="Rectangle 2"/>
          <p:cNvSpPr>
            <a:spLocks noGrp="1" noRot="1"/>
          </p:cNvSpPr>
          <p:nvPr>
            <p:ph idx="1"/>
          </p:nvPr>
        </p:nvSpPr>
        <p:spPr>
          <a:xfrm>
            <a:off x="2862580" y="116523"/>
            <a:ext cx="3097213" cy="720725"/>
          </a:xfrm>
        </p:spPr>
        <p:txBody>
          <a:bodyPr vert="horz" wrap="square" lIns="91440" tIns="45720" rIns="91440" bIns="45720" anchor="t"/>
          <a:p>
            <a:pPr algn="just" eaLnBrk="1" hangingPunct="1">
              <a:buNone/>
            </a:pPr>
            <a:r>
              <a:rPr lang="zh-CN" altLang="en-US" sz="4400" b="1" dirty="0">
                <a:solidFill>
                  <a:srgbClr val="FF0000"/>
                </a:solidFill>
                <a:latin typeface="楷体" panose="02010609060101010101" charset="-122"/>
                <a:ea typeface="楷体" panose="02010609060101010101" charset="-122"/>
              </a:rPr>
              <a:t>实验原理</a:t>
            </a:r>
            <a:endParaRPr lang="zh-CN" altLang="en-US" sz="4400" b="1" dirty="0">
              <a:solidFill>
                <a:srgbClr val="FF0000"/>
              </a:solidFill>
              <a:latin typeface="楷体" panose="02010609060101010101" charset="-122"/>
              <a:ea typeface="楷体" panose="02010609060101010101" charset="-122"/>
            </a:endParaRPr>
          </a:p>
        </p:txBody>
      </p:sp>
    </p:spTree>
  </p:cSld>
  <p:clrMapOvr>
    <a:overrideClrMapping bg1="lt1" tx1="dk1" bg2="lt2" tx2="dk2" accent1="accent1" accent2="accent2" accent3="accent3" accent4="accent4" accent5="accent5" accent6="accent6" hlink="hlink" folHlink="folHlink"/>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2">
                                            <p:txEl>
                                              <p:charRg st="0" end="7"/>
                                            </p:txEl>
                                          </p:spTgt>
                                        </p:tgtEl>
                                        <p:attrNameLst>
                                          <p:attrName>style.visibility</p:attrName>
                                        </p:attrNameLst>
                                      </p:cBhvr>
                                      <p:to>
                                        <p:strVal val="visible"/>
                                      </p:to>
                                    </p:set>
                                    <p:animEffect transition="in" filter="wipe(left)">
                                      <p:cBhvr>
                                        <p:cTn id="7" dur="500"/>
                                        <p:tgtEl>
                                          <p:spTgt spid="5122">
                                            <p:txEl>
                                              <p:charRg st="0"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7" name="Rectangle 3"/>
          <p:cNvSpPr>
            <a:spLocks noGrp="1"/>
          </p:cNvSpPr>
          <p:nvPr>
            <p:ph idx="1"/>
          </p:nvPr>
        </p:nvSpPr>
        <p:spPr>
          <a:xfrm>
            <a:off x="456883" y="154940"/>
            <a:ext cx="8229600" cy="2447925"/>
          </a:xfrm>
        </p:spPr>
        <p:txBody>
          <a:bodyPr vert="horz" wrap="square" lIns="91440" tIns="45720" rIns="91440" bIns="45720" anchor="t"/>
          <a:p>
            <a:pPr eaLnBrk="1" hangingPunct="1">
              <a:buClr>
                <a:schemeClr val="tx1"/>
              </a:buClr>
              <a:buBlip>
                <a:blip r:embed="rId1"/>
              </a:buBlip>
            </a:pPr>
            <a:r>
              <a:rPr lang="zh-CN" altLang="en-US" b="1" dirty="0"/>
              <a:t>点光源产生的非定域干涉条纹</a:t>
            </a:r>
            <a:endParaRPr lang="zh-CN" altLang="en-US" b="1" dirty="0"/>
          </a:p>
          <a:p>
            <a:pPr eaLnBrk="1" hangingPunct="1">
              <a:buClr>
                <a:schemeClr val="tx1"/>
              </a:buClr>
              <a:buNone/>
            </a:pPr>
            <a:r>
              <a:rPr lang="zh-CN" altLang="en-US" dirty="0"/>
              <a:t>         </a:t>
            </a:r>
            <a:r>
              <a:rPr lang="zh-CN" altLang="en-US" sz="2800" b="1" dirty="0"/>
              <a:t>两个相干的单色点光源所发出的球面波在空间多处相遇皆可产生干涉，此干涉不局限于某一特定区域，称为非定域干涉。</a:t>
            </a:r>
            <a:endParaRPr lang="zh-CN" altLang="en-US" sz="2800" b="1" dirty="0"/>
          </a:p>
        </p:txBody>
      </p:sp>
      <p:graphicFrame>
        <p:nvGraphicFramePr>
          <p:cNvPr id="1026" name="Object 4"/>
          <p:cNvGraphicFramePr/>
          <p:nvPr/>
        </p:nvGraphicFramePr>
        <p:xfrm>
          <a:off x="4483100" y="3244850"/>
          <a:ext cx="177800" cy="368300"/>
        </p:xfrm>
        <a:graphic>
          <a:graphicData uri="http://schemas.openxmlformats.org/presentationml/2006/ole">
            <mc:AlternateContent xmlns:mc="http://schemas.openxmlformats.org/markup-compatibility/2006">
              <mc:Choice xmlns:v="urn:schemas-microsoft-com:vml" Requires="v">
                <p:oleObj spid="_x0000_s3076" name="" r:id="rId2" imgW="177800" imgH="367665" progId="Equation.3">
                  <p:embed/>
                </p:oleObj>
              </mc:Choice>
              <mc:Fallback>
                <p:oleObj name="" r:id="rId2" imgW="177800" imgH="367665" progId="Equation.3">
                  <p:embed/>
                  <p:pic>
                    <p:nvPicPr>
                      <p:cNvPr id="0" name="图片 3075"/>
                      <p:cNvPicPr/>
                      <p:nvPr/>
                    </p:nvPicPr>
                    <p:blipFill>
                      <a:blip r:embed="rId3"/>
                      <a:stretch>
                        <a:fillRect/>
                      </a:stretch>
                    </p:blipFill>
                    <p:spPr>
                      <a:xfrm>
                        <a:off x="4483100" y="3244850"/>
                        <a:ext cx="177800" cy="368300"/>
                      </a:xfrm>
                      <a:prstGeom prst="rect">
                        <a:avLst/>
                      </a:prstGeom>
                      <a:noFill/>
                      <a:ln w="38100">
                        <a:noFill/>
                        <a:miter/>
                      </a:ln>
                    </p:spPr>
                  </p:pic>
                </p:oleObj>
              </mc:Fallback>
            </mc:AlternateContent>
          </a:graphicData>
        </a:graphic>
      </p:graphicFrame>
      <p:sp>
        <p:nvSpPr>
          <p:cNvPr id="3" name="Rectangle 4"/>
          <p:cNvSpPr/>
          <p:nvPr/>
        </p:nvSpPr>
        <p:spPr>
          <a:xfrm>
            <a:off x="333375" y="2946083"/>
            <a:ext cx="8353425" cy="2675255"/>
          </a:xfrm>
          <a:prstGeom prst="rect">
            <a:avLst/>
          </a:prstGeom>
          <a:noFill/>
          <a:ln w="9525">
            <a:noFill/>
          </a:ln>
        </p:spPr>
        <p:txBody>
          <a:bodyPr anchor="ctr">
            <a:spAutoFit/>
          </a:bodyPr>
          <a:p>
            <a:pPr>
              <a:lnSpc>
                <a:spcPct val="120000"/>
              </a:lnSpc>
            </a:pPr>
            <a:r>
              <a:rPr lang="zh-CN" altLang="en-US" sz="2800" b="1" dirty="0">
                <a:latin typeface="Arial" panose="020B0604020202020204" pitchFamily="34" charset="0"/>
                <a:ea typeface="楷体_GB2312" pitchFamily="1" charset="-122"/>
              </a:rPr>
              <a:t>　　</a:t>
            </a:r>
            <a:r>
              <a:rPr lang="zh-CN" altLang="en-US" sz="2800" b="1" dirty="0">
                <a:solidFill>
                  <a:srgbClr val="000000"/>
                </a:solidFill>
                <a:latin typeface="Arial" panose="020B0604020202020204" pitchFamily="34" charset="0"/>
                <a:ea typeface="楷体_GB2312" pitchFamily="1" charset="-122"/>
              </a:rPr>
              <a:t>迈克尔逊干涉仪是利用分振幅法产生双光束以实现干涉。通过调整该干涉仪，用于长度和折射率的测量。若观察到的干涉条纹移动一条，便是平面镜 </a:t>
            </a:r>
            <a:r>
              <a:rPr lang="en-US" altLang="zh-CN" sz="2800" b="1" dirty="0">
                <a:solidFill>
                  <a:srgbClr val="000000"/>
                </a:solidFill>
                <a:latin typeface="Arial" panose="020B0604020202020204" pitchFamily="34" charset="0"/>
                <a:ea typeface="楷体_GB2312" pitchFamily="1" charset="-122"/>
              </a:rPr>
              <a:t>M</a:t>
            </a:r>
            <a:r>
              <a:rPr lang="en-US" altLang="zh-CN" sz="1800" b="1" dirty="0">
                <a:solidFill>
                  <a:srgbClr val="000000"/>
                </a:solidFill>
                <a:latin typeface="Arial" panose="020B0604020202020204" pitchFamily="34" charset="0"/>
                <a:ea typeface="楷体_GB2312" pitchFamily="1" charset="-122"/>
              </a:rPr>
              <a:t>1</a:t>
            </a:r>
            <a:r>
              <a:rPr lang="zh-CN" altLang="en-US" sz="2800" b="1" dirty="0">
                <a:solidFill>
                  <a:srgbClr val="000000"/>
                </a:solidFill>
                <a:latin typeface="Arial" panose="020B0604020202020204" pitchFamily="34" charset="0"/>
                <a:ea typeface="楷体_GB2312" pitchFamily="1" charset="-122"/>
              </a:rPr>
              <a:t> </a:t>
            </a:r>
            <a:r>
              <a:rPr lang="zh-CN" altLang="en-US" sz="2800" b="1" dirty="0">
                <a:solidFill>
                  <a:srgbClr val="000000"/>
                </a:solidFill>
                <a:latin typeface="楷体_GB2312" pitchFamily="1" charset="-122"/>
                <a:ea typeface="楷体_GB2312" pitchFamily="1" charset="-122"/>
              </a:rPr>
              <a:t>的动臂移动量为</a:t>
            </a:r>
            <a:r>
              <a:rPr lang="zh-CN" altLang="zh-CN" sz="2800" b="1" dirty="0">
                <a:solidFill>
                  <a:srgbClr val="000000"/>
                </a:solidFill>
                <a:latin typeface="楷体_GB2312" pitchFamily="1" charset="-122"/>
                <a:ea typeface="楷体_GB2312" pitchFamily="1" charset="-122"/>
              </a:rPr>
              <a:t>λ/2</a:t>
            </a:r>
            <a:r>
              <a:rPr lang="zh-CN" altLang="en-US" sz="2800" b="1" dirty="0">
                <a:solidFill>
                  <a:srgbClr val="000000"/>
                </a:solidFill>
                <a:latin typeface="楷体_GB2312" pitchFamily="1" charset="-122"/>
                <a:ea typeface="楷体_GB2312" pitchFamily="1" charset="-122"/>
              </a:rPr>
              <a:t>，等效于</a:t>
            </a:r>
            <a:r>
              <a:rPr lang="en-US" altLang="zh-CN" sz="2800" b="1" dirty="0">
                <a:solidFill>
                  <a:srgbClr val="000000"/>
                </a:solidFill>
                <a:latin typeface="楷体_GB2312" pitchFamily="1" charset="-122"/>
                <a:ea typeface="楷体_GB2312" pitchFamily="1" charset="-122"/>
              </a:rPr>
              <a:t>M</a:t>
            </a:r>
            <a:r>
              <a:rPr lang="en-US" altLang="zh-CN" sz="1800" b="1" dirty="0">
                <a:solidFill>
                  <a:srgbClr val="000000"/>
                </a:solidFill>
                <a:latin typeface="楷体_GB2312" pitchFamily="1" charset="-122"/>
                <a:ea typeface="楷体_GB2312" pitchFamily="1" charset="-122"/>
              </a:rPr>
              <a:t>1</a:t>
            </a:r>
            <a:r>
              <a:rPr lang="zh-CN" altLang="en-US" sz="2800" b="1" dirty="0">
                <a:solidFill>
                  <a:srgbClr val="000000"/>
                </a:solidFill>
                <a:latin typeface="楷体_GB2312" pitchFamily="1" charset="-122"/>
                <a:ea typeface="楷体_GB2312" pitchFamily="1" charset="-122"/>
              </a:rPr>
              <a:t>与</a:t>
            </a:r>
            <a:r>
              <a:rPr lang="en-US" altLang="zh-CN" sz="2800" b="1" dirty="0">
                <a:solidFill>
                  <a:srgbClr val="000000"/>
                </a:solidFill>
                <a:latin typeface="楷体_GB2312" pitchFamily="1" charset="-122"/>
                <a:ea typeface="楷体_GB2312" pitchFamily="1" charset="-122"/>
              </a:rPr>
              <a:t>M</a:t>
            </a:r>
            <a:r>
              <a:rPr lang="en-US" altLang="zh-CN" sz="1600" b="1" dirty="0">
                <a:solidFill>
                  <a:srgbClr val="000000"/>
                </a:solidFill>
                <a:latin typeface="楷体_GB2312" pitchFamily="1" charset="-122"/>
                <a:ea typeface="楷体_GB2312" pitchFamily="1" charset="-122"/>
              </a:rPr>
              <a:t>2</a:t>
            </a:r>
            <a:r>
              <a:rPr lang="zh-CN" altLang="en-US" sz="2800" b="1" dirty="0">
                <a:solidFill>
                  <a:srgbClr val="000000"/>
                </a:solidFill>
                <a:latin typeface="楷体_GB2312" pitchFamily="1" charset="-122"/>
                <a:ea typeface="楷体_GB2312" pitchFamily="1" charset="-122"/>
              </a:rPr>
              <a:t>的像之间的空气膜厚度改变</a:t>
            </a:r>
            <a:r>
              <a:rPr lang="zh-CN" altLang="zh-CN" sz="2800" b="1" dirty="0">
                <a:solidFill>
                  <a:srgbClr val="000000"/>
                </a:solidFill>
                <a:latin typeface="楷体_GB2312" pitchFamily="1" charset="-122"/>
                <a:ea typeface="楷体_GB2312" pitchFamily="1" charset="-122"/>
              </a:rPr>
              <a:t>λ/2</a:t>
            </a:r>
            <a:r>
              <a:rPr lang="zh-CN" altLang="en-US" sz="2800" b="1" dirty="0">
                <a:solidFill>
                  <a:srgbClr val="000000"/>
                </a:solidFill>
                <a:latin typeface="楷体_GB2312" pitchFamily="1" charset="-122"/>
                <a:ea typeface="楷体_GB2312" pitchFamily="1" charset="-122"/>
              </a:rPr>
              <a:t>。</a:t>
            </a:r>
            <a:r>
              <a:rPr lang="zh-CN" altLang="en-US" sz="2800" dirty="0">
                <a:latin typeface="楷体_GB2312" pitchFamily="1" charset="-122"/>
                <a:ea typeface="楷体_GB2312" pitchFamily="1" charset="-122"/>
              </a:rPr>
              <a:t> </a:t>
            </a:r>
            <a:r>
              <a:rPr lang="zh-CN" altLang="en-US" sz="2800" dirty="0">
                <a:solidFill>
                  <a:srgbClr val="000000"/>
                </a:solidFill>
                <a:latin typeface="楷体_GB2312" pitchFamily="1" charset="-122"/>
                <a:ea typeface="楷体_GB2312" pitchFamily="1" charset="-122"/>
              </a:rPr>
              <a:t> </a:t>
            </a:r>
            <a:endParaRPr lang="zh-CN" altLang="en-US" sz="2800" dirty="0">
              <a:solidFill>
                <a:srgbClr val="000000"/>
              </a:solidFill>
              <a:latin typeface="楷体_GB2312" pitchFamily="1" charset="-122"/>
              <a:ea typeface="楷体_GB2312" pitchFamily="1" charset="-122"/>
            </a:endParaRPr>
          </a:p>
        </p:txBody>
      </p:sp>
    </p:spTree>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54" name="AutoShape 4"/>
          <p:cNvSpPr/>
          <p:nvPr/>
        </p:nvSpPr>
        <p:spPr>
          <a:xfrm>
            <a:off x="1041400" y="4860925"/>
            <a:ext cx="3455988" cy="1657350"/>
          </a:xfrm>
          <a:prstGeom prst="parallelogram">
            <a:avLst>
              <a:gd name="adj" fmla="val 52131"/>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
        <p:nvSpPr>
          <p:cNvPr id="2055" name="Oval 5"/>
          <p:cNvSpPr/>
          <p:nvPr/>
        </p:nvSpPr>
        <p:spPr>
          <a:xfrm>
            <a:off x="1833563" y="5221288"/>
            <a:ext cx="1800225" cy="936625"/>
          </a:xfrm>
          <a:prstGeom prst="ellipse">
            <a:avLst/>
          </a:prstGeom>
          <a:noFill/>
          <a:ln w="19050"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sp>
        <p:nvSpPr>
          <p:cNvPr id="2056" name="Line 7"/>
          <p:cNvSpPr/>
          <p:nvPr/>
        </p:nvSpPr>
        <p:spPr>
          <a:xfrm flipV="1">
            <a:off x="2697163" y="5638800"/>
            <a:ext cx="2713037" cy="14288"/>
          </a:xfrm>
          <a:prstGeom prst="line">
            <a:avLst/>
          </a:prstGeom>
          <a:ln w="9525" cap="flat" cmpd="sng">
            <a:solidFill>
              <a:schemeClr val="tx1"/>
            </a:solidFill>
            <a:prstDash val="solid"/>
            <a:headEnd type="none" w="med" len="med"/>
            <a:tailEnd type="none" w="med" len="med"/>
          </a:ln>
        </p:spPr>
      </p:sp>
      <p:sp>
        <p:nvSpPr>
          <p:cNvPr id="2057" name="Line 8"/>
          <p:cNvSpPr/>
          <p:nvPr/>
        </p:nvSpPr>
        <p:spPr>
          <a:xfrm>
            <a:off x="2697163" y="612775"/>
            <a:ext cx="936625" cy="5040313"/>
          </a:xfrm>
          <a:prstGeom prst="line">
            <a:avLst/>
          </a:prstGeom>
          <a:ln w="19050" cap="flat" cmpd="sng">
            <a:solidFill>
              <a:schemeClr val="tx1"/>
            </a:solidFill>
            <a:prstDash val="solid"/>
            <a:headEnd type="none" w="med" len="med"/>
            <a:tailEnd type="arrow" w="med" len="med"/>
          </a:ln>
        </p:spPr>
      </p:sp>
      <p:sp>
        <p:nvSpPr>
          <p:cNvPr id="2058" name="Line 9"/>
          <p:cNvSpPr/>
          <p:nvPr/>
        </p:nvSpPr>
        <p:spPr>
          <a:xfrm>
            <a:off x="2697163" y="1765300"/>
            <a:ext cx="936625" cy="3887788"/>
          </a:xfrm>
          <a:prstGeom prst="line">
            <a:avLst/>
          </a:prstGeom>
          <a:ln w="19050" cap="flat" cmpd="sng">
            <a:solidFill>
              <a:schemeClr val="tx1"/>
            </a:solidFill>
            <a:prstDash val="solid"/>
            <a:headEnd type="none" w="med" len="med"/>
            <a:tailEnd type="triangle" w="med" len="med"/>
          </a:ln>
        </p:spPr>
      </p:sp>
      <p:sp>
        <p:nvSpPr>
          <p:cNvPr id="2059" name="Line 11"/>
          <p:cNvSpPr/>
          <p:nvPr/>
        </p:nvSpPr>
        <p:spPr>
          <a:xfrm flipH="1">
            <a:off x="3849688" y="3638550"/>
            <a:ext cx="431800" cy="431800"/>
          </a:xfrm>
          <a:prstGeom prst="line">
            <a:avLst/>
          </a:prstGeom>
          <a:ln w="19050" cap="flat" cmpd="sng">
            <a:solidFill>
              <a:schemeClr val="tx1"/>
            </a:solidFill>
            <a:prstDash val="solid"/>
            <a:headEnd type="none" w="med" len="med"/>
            <a:tailEnd type="none" w="med" len="med"/>
          </a:ln>
        </p:spPr>
      </p:sp>
      <p:sp>
        <p:nvSpPr>
          <p:cNvPr id="2060" name="Line 12"/>
          <p:cNvSpPr/>
          <p:nvPr/>
        </p:nvSpPr>
        <p:spPr>
          <a:xfrm flipH="1">
            <a:off x="3921125" y="3781425"/>
            <a:ext cx="431800" cy="431800"/>
          </a:xfrm>
          <a:prstGeom prst="line">
            <a:avLst/>
          </a:prstGeom>
          <a:ln w="19050" cap="flat" cmpd="sng">
            <a:solidFill>
              <a:schemeClr val="tx1"/>
            </a:solidFill>
            <a:prstDash val="solid"/>
            <a:headEnd type="none" w="med" len="med"/>
            <a:tailEnd type="none" w="med" len="med"/>
          </a:ln>
        </p:spPr>
      </p:sp>
      <p:sp>
        <p:nvSpPr>
          <p:cNvPr id="2061" name="Line 13"/>
          <p:cNvSpPr/>
          <p:nvPr/>
        </p:nvSpPr>
        <p:spPr>
          <a:xfrm flipH="1">
            <a:off x="2482850" y="3781425"/>
            <a:ext cx="431800" cy="431800"/>
          </a:xfrm>
          <a:prstGeom prst="line">
            <a:avLst/>
          </a:prstGeom>
          <a:ln w="19050" cap="flat" cmpd="sng">
            <a:solidFill>
              <a:schemeClr val="tx1"/>
            </a:solidFill>
            <a:prstDash val="solid"/>
            <a:headEnd type="none" w="med" len="med"/>
            <a:tailEnd type="none" w="med" len="med"/>
          </a:ln>
        </p:spPr>
      </p:sp>
      <p:sp>
        <p:nvSpPr>
          <p:cNvPr id="2062" name="Line 14"/>
          <p:cNvSpPr/>
          <p:nvPr/>
        </p:nvSpPr>
        <p:spPr>
          <a:xfrm flipH="1">
            <a:off x="2409825" y="3636963"/>
            <a:ext cx="431800" cy="431800"/>
          </a:xfrm>
          <a:prstGeom prst="line">
            <a:avLst/>
          </a:prstGeom>
          <a:ln w="19050" cap="flat" cmpd="sng">
            <a:solidFill>
              <a:schemeClr val="tx1"/>
            </a:solidFill>
            <a:prstDash val="solid"/>
            <a:headEnd type="none" w="med" len="med"/>
            <a:tailEnd type="none" w="med" len="med"/>
          </a:ln>
        </p:spPr>
      </p:sp>
      <p:sp>
        <p:nvSpPr>
          <p:cNvPr id="2063" name="Line 15"/>
          <p:cNvSpPr/>
          <p:nvPr/>
        </p:nvSpPr>
        <p:spPr>
          <a:xfrm>
            <a:off x="4281488" y="3638550"/>
            <a:ext cx="71437" cy="142875"/>
          </a:xfrm>
          <a:prstGeom prst="line">
            <a:avLst/>
          </a:prstGeom>
          <a:ln w="19050" cap="flat" cmpd="sng">
            <a:solidFill>
              <a:schemeClr val="tx1"/>
            </a:solidFill>
            <a:prstDash val="solid"/>
            <a:headEnd type="none" w="med" len="med"/>
            <a:tailEnd type="none" w="med" len="med"/>
          </a:ln>
        </p:spPr>
      </p:sp>
      <p:sp>
        <p:nvSpPr>
          <p:cNvPr id="2064" name="Line 16"/>
          <p:cNvSpPr/>
          <p:nvPr/>
        </p:nvSpPr>
        <p:spPr>
          <a:xfrm>
            <a:off x="3849688" y="4070350"/>
            <a:ext cx="71437" cy="142875"/>
          </a:xfrm>
          <a:prstGeom prst="line">
            <a:avLst/>
          </a:prstGeom>
          <a:ln w="19050" cap="flat" cmpd="sng">
            <a:solidFill>
              <a:schemeClr val="tx1"/>
            </a:solidFill>
            <a:prstDash val="solid"/>
            <a:headEnd type="none" w="med" len="med"/>
            <a:tailEnd type="none" w="med" len="med"/>
          </a:ln>
        </p:spPr>
      </p:sp>
      <p:sp>
        <p:nvSpPr>
          <p:cNvPr id="2065" name="Line 17"/>
          <p:cNvSpPr/>
          <p:nvPr/>
        </p:nvSpPr>
        <p:spPr>
          <a:xfrm>
            <a:off x="2698750" y="3781425"/>
            <a:ext cx="71438" cy="142875"/>
          </a:xfrm>
          <a:prstGeom prst="line">
            <a:avLst/>
          </a:prstGeom>
          <a:ln w="19050" cap="flat" cmpd="sng">
            <a:solidFill>
              <a:schemeClr val="tx1"/>
            </a:solidFill>
            <a:prstDash val="solid"/>
            <a:headEnd type="none" w="med" len="med"/>
            <a:tailEnd type="none" w="med" len="med"/>
          </a:ln>
        </p:spPr>
      </p:sp>
      <p:sp>
        <p:nvSpPr>
          <p:cNvPr id="2066" name="Line 18"/>
          <p:cNvSpPr/>
          <p:nvPr/>
        </p:nvSpPr>
        <p:spPr>
          <a:xfrm>
            <a:off x="2843213" y="3636963"/>
            <a:ext cx="71437" cy="142875"/>
          </a:xfrm>
          <a:prstGeom prst="line">
            <a:avLst/>
          </a:prstGeom>
          <a:ln w="19050" cap="flat" cmpd="sng">
            <a:solidFill>
              <a:schemeClr val="tx1"/>
            </a:solidFill>
            <a:prstDash val="solid"/>
            <a:headEnd type="none" w="med" len="med"/>
            <a:tailEnd type="none" w="med" len="med"/>
          </a:ln>
        </p:spPr>
      </p:sp>
      <p:sp>
        <p:nvSpPr>
          <p:cNvPr id="2067" name="Line 19"/>
          <p:cNvSpPr/>
          <p:nvPr/>
        </p:nvSpPr>
        <p:spPr>
          <a:xfrm>
            <a:off x="2411413" y="4068763"/>
            <a:ext cx="71437" cy="142875"/>
          </a:xfrm>
          <a:prstGeom prst="line">
            <a:avLst/>
          </a:prstGeom>
          <a:ln w="19050" cap="flat" cmpd="sng">
            <a:solidFill>
              <a:schemeClr val="tx1"/>
            </a:solidFill>
            <a:prstDash val="solid"/>
            <a:headEnd type="none" w="med" len="med"/>
            <a:tailEnd type="none" w="med" len="med"/>
          </a:ln>
        </p:spPr>
      </p:sp>
      <p:sp>
        <p:nvSpPr>
          <p:cNvPr id="2068" name="Line 20"/>
          <p:cNvSpPr/>
          <p:nvPr/>
        </p:nvSpPr>
        <p:spPr>
          <a:xfrm>
            <a:off x="2554288" y="3924300"/>
            <a:ext cx="71437" cy="142875"/>
          </a:xfrm>
          <a:prstGeom prst="line">
            <a:avLst/>
          </a:prstGeom>
          <a:ln w="19050" cap="flat" cmpd="sng">
            <a:solidFill>
              <a:schemeClr val="tx1"/>
            </a:solidFill>
            <a:prstDash val="solid"/>
            <a:headEnd type="none" w="med" len="med"/>
            <a:tailEnd type="none" w="med" len="med"/>
          </a:ln>
        </p:spPr>
      </p:sp>
      <p:sp>
        <p:nvSpPr>
          <p:cNvPr id="2069" name="Line 21"/>
          <p:cNvSpPr/>
          <p:nvPr/>
        </p:nvSpPr>
        <p:spPr>
          <a:xfrm>
            <a:off x="4137025" y="3781425"/>
            <a:ext cx="71438" cy="142875"/>
          </a:xfrm>
          <a:prstGeom prst="line">
            <a:avLst/>
          </a:prstGeom>
          <a:ln w="19050" cap="flat" cmpd="sng">
            <a:solidFill>
              <a:schemeClr val="tx1"/>
            </a:solidFill>
            <a:prstDash val="solid"/>
            <a:headEnd type="none" w="med" len="med"/>
            <a:tailEnd type="none" w="med" len="med"/>
          </a:ln>
        </p:spPr>
      </p:sp>
      <p:sp>
        <p:nvSpPr>
          <p:cNvPr id="2070" name="Line 22"/>
          <p:cNvSpPr/>
          <p:nvPr/>
        </p:nvSpPr>
        <p:spPr>
          <a:xfrm>
            <a:off x="3994150" y="3925888"/>
            <a:ext cx="71438" cy="142875"/>
          </a:xfrm>
          <a:prstGeom prst="line">
            <a:avLst/>
          </a:prstGeom>
          <a:ln w="19050" cap="flat" cmpd="sng">
            <a:solidFill>
              <a:schemeClr val="tx1"/>
            </a:solidFill>
            <a:prstDash val="solid"/>
            <a:headEnd type="none" w="med" len="med"/>
            <a:tailEnd type="none" w="med" len="med"/>
          </a:ln>
        </p:spPr>
      </p:sp>
      <p:sp>
        <p:nvSpPr>
          <p:cNvPr id="2071" name="Line 24"/>
          <p:cNvSpPr/>
          <p:nvPr/>
        </p:nvSpPr>
        <p:spPr>
          <a:xfrm>
            <a:off x="104775" y="3709988"/>
            <a:ext cx="288925" cy="287337"/>
          </a:xfrm>
          <a:prstGeom prst="line">
            <a:avLst/>
          </a:prstGeom>
          <a:ln w="19050" cap="flat" cmpd="sng">
            <a:solidFill>
              <a:schemeClr val="tx1"/>
            </a:solidFill>
            <a:prstDash val="solid"/>
            <a:headEnd type="none" w="med" len="med"/>
            <a:tailEnd type="none" w="med" len="med"/>
          </a:ln>
        </p:spPr>
      </p:sp>
      <p:sp>
        <p:nvSpPr>
          <p:cNvPr id="2072" name="Line 26"/>
          <p:cNvSpPr/>
          <p:nvPr/>
        </p:nvSpPr>
        <p:spPr>
          <a:xfrm>
            <a:off x="249238" y="3852863"/>
            <a:ext cx="2376487" cy="0"/>
          </a:xfrm>
          <a:prstGeom prst="line">
            <a:avLst/>
          </a:prstGeom>
          <a:ln w="19050" cap="flat" cmpd="sng">
            <a:solidFill>
              <a:schemeClr val="tx1"/>
            </a:solidFill>
            <a:prstDash val="solid"/>
            <a:headEnd type="none" w="med" len="med"/>
            <a:tailEnd type="triangle" w="med" len="med"/>
          </a:ln>
        </p:spPr>
      </p:sp>
      <p:sp>
        <p:nvSpPr>
          <p:cNvPr id="2073" name="Line 27"/>
          <p:cNvSpPr/>
          <p:nvPr/>
        </p:nvSpPr>
        <p:spPr>
          <a:xfrm flipV="1">
            <a:off x="2697163" y="3997325"/>
            <a:ext cx="0" cy="1655763"/>
          </a:xfrm>
          <a:prstGeom prst="line">
            <a:avLst/>
          </a:prstGeom>
          <a:ln w="19050" cap="flat" cmpd="sng">
            <a:solidFill>
              <a:schemeClr val="tx1"/>
            </a:solidFill>
            <a:prstDash val="solid"/>
            <a:headEnd type="none" w="med" len="med"/>
            <a:tailEnd type="none" w="med" len="med"/>
          </a:ln>
        </p:spPr>
      </p:sp>
      <p:sp>
        <p:nvSpPr>
          <p:cNvPr id="2074" name="Line 28"/>
          <p:cNvSpPr/>
          <p:nvPr/>
        </p:nvSpPr>
        <p:spPr>
          <a:xfrm flipV="1">
            <a:off x="2697163" y="612775"/>
            <a:ext cx="0" cy="3168650"/>
          </a:xfrm>
          <a:prstGeom prst="line">
            <a:avLst/>
          </a:prstGeom>
          <a:ln w="19050" cap="flat" cmpd="sng">
            <a:solidFill>
              <a:schemeClr val="tx1"/>
            </a:solidFill>
            <a:prstDash val="solid"/>
            <a:headEnd type="none" w="med" len="med"/>
            <a:tailEnd type="none" w="med" len="med"/>
          </a:ln>
        </p:spPr>
      </p:sp>
      <p:sp>
        <p:nvSpPr>
          <p:cNvPr id="2075" name="Line 29"/>
          <p:cNvSpPr/>
          <p:nvPr/>
        </p:nvSpPr>
        <p:spPr>
          <a:xfrm>
            <a:off x="2841625" y="3852863"/>
            <a:ext cx="1223963" cy="0"/>
          </a:xfrm>
          <a:prstGeom prst="line">
            <a:avLst/>
          </a:prstGeom>
          <a:ln w="19050" cap="flat" cmpd="sng">
            <a:solidFill>
              <a:schemeClr val="tx1"/>
            </a:solidFill>
            <a:prstDash val="solid"/>
            <a:headEnd type="none" w="med" len="med"/>
            <a:tailEnd type="none" w="med" len="med"/>
          </a:ln>
        </p:spPr>
      </p:sp>
      <p:sp>
        <p:nvSpPr>
          <p:cNvPr id="2076" name="Line 30"/>
          <p:cNvSpPr/>
          <p:nvPr/>
        </p:nvSpPr>
        <p:spPr>
          <a:xfrm>
            <a:off x="4929188" y="3278188"/>
            <a:ext cx="0" cy="1150937"/>
          </a:xfrm>
          <a:prstGeom prst="line">
            <a:avLst/>
          </a:prstGeom>
          <a:ln w="28575" cap="flat" cmpd="sng">
            <a:solidFill>
              <a:schemeClr val="tx1"/>
            </a:solidFill>
            <a:prstDash val="solid"/>
            <a:headEnd type="none" w="med" len="med"/>
            <a:tailEnd type="none" w="med" len="med"/>
          </a:ln>
        </p:spPr>
      </p:sp>
      <p:sp>
        <p:nvSpPr>
          <p:cNvPr id="2077" name="Line 31"/>
          <p:cNvSpPr/>
          <p:nvPr/>
        </p:nvSpPr>
        <p:spPr>
          <a:xfrm flipV="1">
            <a:off x="4929188" y="3205163"/>
            <a:ext cx="144462" cy="215900"/>
          </a:xfrm>
          <a:prstGeom prst="line">
            <a:avLst/>
          </a:prstGeom>
          <a:ln w="9525" cap="flat" cmpd="sng">
            <a:solidFill>
              <a:schemeClr val="tx1"/>
            </a:solidFill>
            <a:prstDash val="solid"/>
            <a:headEnd type="none" w="med" len="med"/>
            <a:tailEnd type="none" w="med" len="med"/>
          </a:ln>
        </p:spPr>
      </p:sp>
      <p:sp>
        <p:nvSpPr>
          <p:cNvPr id="2078" name="Line 32"/>
          <p:cNvSpPr/>
          <p:nvPr/>
        </p:nvSpPr>
        <p:spPr>
          <a:xfrm flipV="1">
            <a:off x="4929188" y="3494088"/>
            <a:ext cx="144462" cy="215900"/>
          </a:xfrm>
          <a:prstGeom prst="line">
            <a:avLst/>
          </a:prstGeom>
          <a:ln w="9525" cap="flat" cmpd="sng">
            <a:solidFill>
              <a:schemeClr val="tx1"/>
            </a:solidFill>
            <a:prstDash val="solid"/>
            <a:headEnd type="none" w="med" len="med"/>
            <a:tailEnd type="none" w="med" len="med"/>
          </a:ln>
        </p:spPr>
      </p:sp>
      <p:sp>
        <p:nvSpPr>
          <p:cNvPr id="2079" name="Line 33"/>
          <p:cNvSpPr/>
          <p:nvPr/>
        </p:nvSpPr>
        <p:spPr>
          <a:xfrm flipV="1">
            <a:off x="4929188" y="3781425"/>
            <a:ext cx="144462" cy="215900"/>
          </a:xfrm>
          <a:prstGeom prst="line">
            <a:avLst/>
          </a:prstGeom>
          <a:ln w="9525" cap="flat" cmpd="sng">
            <a:solidFill>
              <a:schemeClr val="tx1"/>
            </a:solidFill>
            <a:prstDash val="solid"/>
            <a:headEnd type="none" w="med" len="med"/>
            <a:tailEnd type="none" w="med" len="med"/>
          </a:ln>
        </p:spPr>
      </p:sp>
      <p:sp>
        <p:nvSpPr>
          <p:cNvPr id="2080" name="Line 34"/>
          <p:cNvSpPr/>
          <p:nvPr/>
        </p:nvSpPr>
        <p:spPr>
          <a:xfrm flipV="1">
            <a:off x="4929188" y="4070350"/>
            <a:ext cx="144462" cy="215900"/>
          </a:xfrm>
          <a:prstGeom prst="line">
            <a:avLst/>
          </a:prstGeom>
          <a:ln w="9525" cap="flat" cmpd="sng">
            <a:solidFill>
              <a:schemeClr val="tx1"/>
            </a:solidFill>
            <a:prstDash val="solid"/>
            <a:headEnd type="none" w="med" len="med"/>
            <a:tailEnd type="none" w="med" len="med"/>
          </a:ln>
        </p:spPr>
      </p:sp>
      <p:sp>
        <p:nvSpPr>
          <p:cNvPr id="2081" name="Line 35"/>
          <p:cNvSpPr/>
          <p:nvPr/>
        </p:nvSpPr>
        <p:spPr>
          <a:xfrm>
            <a:off x="2265363" y="2486025"/>
            <a:ext cx="1079500" cy="0"/>
          </a:xfrm>
          <a:prstGeom prst="line">
            <a:avLst/>
          </a:prstGeom>
          <a:ln w="28575" cap="flat" cmpd="sng">
            <a:solidFill>
              <a:schemeClr val="tx1"/>
            </a:solidFill>
            <a:prstDash val="solid"/>
            <a:headEnd type="none" w="med" len="med"/>
            <a:tailEnd type="none" w="med" len="med"/>
          </a:ln>
        </p:spPr>
      </p:sp>
      <p:sp>
        <p:nvSpPr>
          <p:cNvPr id="2082" name="Line 36"/>
          <p:cNvSpPr/>
          <p:nvPr/>
        </p:nvSpPr>
        <p:spPr>
          <a:xfrm flipV="1">
            <a:off x="2913063" y="2270125"/>
            <a:ext cx="144462" cy="215900"/>
          </a:xfrm>
          <a:prstGeom prst="line">
            <a:avLst/>
          </a:prstGeom>
          <a:ln w="9525" cap="flat" cmpd="sng">
            <a:solidFill>
              <a:schemeClr val="tx1"/>
            </a:solidFill>
            <a:prstDash val="solid"/>
            <a:headEnd type="none" w="med" len="med"/>
            <a:tailEnd type="none" w="med" len="med"/>
          </a:ln>
        </p:spPr>
      </p:sp>
      <p:sp>
        <p:nvSpPr>
          <p:cNvPr id="2083" name="Line 37"/>
          <p:cNvSpPr/>
          <p:nvPr/>
        </p:nvSpPr>
        <p:spPr>
          <a:xfrm flipV="1">
            <a:off x="2409825" y="2270125"/>
            <a:ext cx="144463" cy="215900"/>
          </a:xfrm>
          <a:prstGeom prst="line">
            <a:avLst/>
          </a:prstGeom>
          <a:ln w="9525" cap="flat" cmpd="sng">
            <a:solidFill>
              <a:schemeClr val="tx1"/>
            </a:solidFill>
            <a:prstDash val="solid"/>
            <a:headEnd type="none" w="med" len="med"/>
            <a:tailEnd type="none" w="med" len="med"/>
          </a:ln>
        </p:spPr>
      </p:sp>
      <p:sp>
        <p:nvSpPr>
          <p:cNvPr id="2084" name="Line 38"/>
          <p:cNvSpPr/>
          <p:nvPr/>
        </p:nvSpPr>
        <p:spPr>
          <a:xfrm flipV="1">
            <a:off x="2625725" y="2270125"/>
            <a:ext cx="144463" cy="215900"/>
          </a:xfrm>
          <a:prstGeom prst="line">
            <a:avLst/>
          </a:prstGeom>
          <a:ln w="9525" cap="flat" cmpd="sng">
            <a:solidFill>
              <a:schemeClr val="tx1"/>
            </a:solidFill>
            <a:prstDash val="solid"/>
            <a:headEnd type="none" w="med" len="med"/>
            <a:tailEnd type="none" w="med" len="med"/>
          </a:ln>
        </p:spPr>
      </p:sp>
      <p:sp>
        <p:nvSpPr>
          <p:cNvPr id="2085" name="Line 39"/>
          <p:cNvSpPr/>
          <p:nvPr/>
        </p:nvSpPr>
        <p:spPr>
          <a:xfrm flipV="1">
            <a:off x="3201988" y="2270125"/>
            <a:ext cx="144462" cy="215900"/>
          </a:xfrm>
          <a:prstGeom prst="line">
            <a:avLst/>
          </a:prstGeom>
          <a:ln w="9525" cap="flat" cmpd="sng">
            <a:solidFill>
              <a:schemeClr val="tx1"/>
            </a:solidFill>
            <a:prstDash val="solid"/>
            <a:headEnd type="none" w="med" len="med"/>
            <a:tailEnd type="none" w="med" len="med"/>
          </a:ln>
        </p:spPr>
      </p:sp>
      <p:sp>
        <p:nvSpPr>
          <p:cNvPr id="2086" name="Line 41"/>
          <p:cNvSpPr/>
          <p:nvPr/>
        </p:nvSpPr>
        <p:spPr>
          <a:xfrm>
            <a:off x="2265363" y="2844800"/>
            <a:ext cx="1079500" cy="0"/>
          </a:xfrm>
          <a:prstGeom prst="line">
            <a:avLst/>
          </a:prstGeom>
          <a:ln w="28575" cap="flat" cmpd="sng">
            <a:solidFill>
              <a:schemeClr val="tx1"/>
            </a:solidFill>
            <a:prstDash val="dash"/>
            <a:headEnd type="none" w="med" len="med"/>
            <a:tailEnd type="none" w="med" len="med"/>
          </a:ln>
        </p:spPr>
      </p:sp>
      <p:sp>
        <p:nvSpPr>
          <p:cNvPr id="2087" name="Line 42"/>
          <p:cNvSpPr/>
          <p:nvPr/>
        </p:nvSpPr>
        <p:spPr>
          <a:xfrm flipH="1">
            <a:off x="104775" y="3709988"/>
            <a:ext cx="288925" cy="287337"/>
          </a:xfrm>
          <a:prstGeom prst="line">
            <a:avLst/>
          </a:prstGeom>
          <a:ln w="19050" cap="flat" cmpd="sng">
            <a:solidFill>
              <a:schemeClr val="tx1"/>
            </a:solidFill>
            <a:prstDash val="solid"/>
            <a:headEnd type="none" w="med" len="med"/>
            <a:tailEnd type="none" w="med" len="med"/>
          </a:ln>
        </p:spPr>
      </p:sp>
      <p:sp>
        <p:nvSpPr>
          <p:cNvPr id="2088" name="Line 43"/>
          <p:cNvSpPr/>
          <p:nvPr/>
        </p:nvSpPr>
        <p:spPr>
          <a:xfrm flipV="1">
            <a:off x="2697163" y="609600"/>
            <a:ext cx="2789237" cy="3175"/>
          </a:xfrm>
          <a:prstGeom prst="line">
            <a:avLst/>
          </a:prstGeom>
          <a:ln w="9525" cap="flat" cmpd="sng">
            <a:solidFill>
              <a:schemeClr val="tx1"/>
            </a:solidFill>
            <a:prstDash val="solid"/>
            <a:headEnd type="none" w="med" len="med"/>
            <a:tailEnd type="none" w="med" len="med"/>
          </a:ln>
        </p:spPr>
      </p:sp>
      <p:sp>
        <p:nvSpPr>
          <p:cNvPr id="2089" name="Line 44"/>
          <p:cNvSpPr/>
          <p:nvPr/>
        </p:nvSpPr>
        <p:spPr>
          <a:xfrm flipV="1">
            <a:off x="2697163" y="1752600"/>
            <a:ext cx="2789237" cy="12700"/>
          </a:xfrm>
          <a:prstGeom prst="line">
            <a:avLst/>
          </a:prstGeom>
          <a:ln w="9525" cap="flat" cmpd="sng">
            <a:solidFill>
              <a:schemeClr val="tx1"/>
            </a:solidFill>
            <a:prstDash val="solid"/>
            <a:headEnd type="none" w="med" len="med"/>
            <a:tailEnd type="none" w="med" len="med"/>
          </a:ln>
        </p:spPr>
      </p:sp>
      <p:sp>
        <p:nvSpPr>
          <p:cNvPr id="2090" name="Line 45"/>
          <p:cNvSpPr/>
          <p:nvPr/>
        </p:nvSpPr>
        <p:spPr>
          <a:xfrm>
            <a:off x="5334000" y="609600"/>
            <a:ext cx="0" cy="1152525"/>
          </a:xfrm>
          <a:prstGeom prst="line">
            <a:avLst/>
          </a:prstGeom>
          <a:ln w="9525" cap="flat" cmpd="sng">
            <a:solidFill>
              <a:schemeClr val="tx1"/>
            </a:solidFill>
            <a:prstDash val="solid"/>
            <a:headEnd type="triangle" w="med" len="med"/>
            <a:tailEnd type="triangle" w="med" len="med"/>
          </a:ln>
        </p:spPr>
      </p:sp>
      <p:sp>
        <p:nvSpPr>
          <p:cNvPr id="2091" name="Line 46"/>
          <p:cNvSpPr/>
          <p:nvPr/>
        </p:nvSpPr>
        <p:spPr>
          <a:xfrm>
            <a:off x="5334000" y="1765300"/>
            <a:ext cx="0" cy="3887788"/>
          </a:xfrm>
          <a:prstGeom prst="line">
            <a:avLst/>
          </a:prstGeom>
          <a:ln w="9525" cap="flat" cmpd="sng">
            <a:solidFill>
              <a:schemeClr val="tx1"/>
            </a:solidFill>
            <a:prstDash val="solid"/>
            <a:headEnd type="triangle" w="med" len="med"/>
            <a:tailEnd type="triangle" w="med" len="med"/>
          </a:ln>
        </p:spPr>
      </p:sp>
      <p:sp>
        <p:nvSpPr>
          <p:cNvPr id="2092" name="Line 47"/>
          <p:cNvSpPr/>
          <p:nvPr/>
        </p:nvSpPr>
        <p:spPr>
          <a:xfrm>
            <a:off x="1762125" y="2486025"/>
            <a:ext cx="358775" cy="0"/>
          </a:xfrm>
          <a:prstGeom prst="line">
            <a:avLst/>
          </a:prstGeom>
          <a:ln w="9525" cap="flat" cmpd="sng">
            <a:solidFill>
              <a:schemeClr val="tx1"/>
            </a:solidFill>
            <a:prstDash val="solid"/>
            <a:headEnd type="none" w="med" len="med"/>
            <a:tailEnd type="none" w="med" len="med"/>
          </a:ln>
        </p:spPr>
      </p:sp>
      <p:sp>
        <p:nvSpPr>
          <p:cNvPr id="2093" name="Line 48"/>
          <p:cNvSpPr/>
          <p:nvPr/>
        </p:nvSpPr>
        <p:spPr>
          <a:xfrm>
            <a:off x="1762125" y="2844800"/>
            <a:ext cx="358775" cy="0"/>
          </a:xfrm>
          <a:prstGeom prst="line">
            <a:avLst/>
          </a:prstGeom>
          <a:ln w="9525" cap="flat" cmpd="sng">
            <a:solidFill>
              <a:schemeClr val="tx1"/>
            </a:solidFill>
            <a:prstDash val="solid"/>
            <a:headEnd type="none" w="med" len="med"/>
            <a:tailEnd type="none" w="med" len="med"/>
          </a:ln>
        </p:spPr>
      </p:sp>
      <p:sp>
        <p:nvSpPr>
          <p:cNvPr id="2094" name="Line 49"/>
          <p:cNvSpPr/>
          <p:nvPr/>
        </p:nvSpPr>
        <p:spPr>
          <a:xfrm>
            <a:off x="1905000" y="2197100"/>
            <a:ext cx="0" cy="288925"/>
          </a:xfrm>
          <a:prstGeom prst="line">
            <a:avLst/>
          </a:prstGeom>
          <a:ln w="9525" cap="flat" cmpd="sng">
            <a:solidFill>
              <a:schemeClr val="tx1"/>
            </a:solidFill>
            <a:prstDash val="solid"/>
            <a:headEnd type="none" w="med" len="med"/>
            <a:tailEnd type="triangle" w="med" len="med"/>
          </a:ln>
        </p:spPr>
      </p:sp>
      <p:sp>
        <p:nvSpPr>
          <p:cNvPr id="2095" name="Line 50"/>
          <p:cNvSpPr/>
          <p:nvPr/>
        </p:nvSpPr>
        <p:spPr>
          <a:xfrm>
            <a:off x="1905000" y="2844800"/>
            <a:ext cx="0" cy="288925"/>
          </a:xfrm>
          <a:prstGeom prst="line">
            <a:avLst/>
          </a:prstGeom>
          <a:ln w="9525" cap="flat" cmpd="sng">
            <a:solidFill>
              <a:schemeClr val="tx1"/>
            </a:solidFill>
            <a:prstDash val="solid"/>
            <a:headEnd type="triangle" w="med" len="med"/>
            <a:tailEnd type="none" w="med" len="med"/>
          </a:ln>
        </p:spPr>
      </p:sp>
      <p:sp>
        <p:nvSpPr>
          <p:cNvPr id="2096" name="Line 51"/>
          <p:cNvSpPr/>
          <p:nvPr/>
        </p:nvSpPr>
        <p:spPr>
          <a:xfrm flipH="1" flipV="1">
            <a:off x="1833563" y="1693863"/>
            <a:ext cx="936625" cy="503237"/>
          </a:xfrm>
          <a:prstGeom prst="line">
            <a:avLst/>
          </a:prstGeom>
          <a:ln w="6350" cap="flat" cmpd="sng">
            <a:solidFill>
              <a:schemeClr val="tx1"/>
            </a:solidFill>
            <a:prstDash val="solid"/>
            <a:headEnd type="arrow" w="med" len="med"/>
            <a:tailEnd type="none" w="med" len="med"/>
          </a:ln>
        </p:spPr>
      </p:sp>
      <p:sp>
        <p:nvSpPr>
          <p:cNvPr id="2097" name="Text Box 52"/>
          <p:cNvSpPr txBox="1"/>
          <p:nvPr/>
        </p:nvSpPr>
        <p:spPr>
          <a:xfrm>
            <a:off x="98425" y="3900488"/>
            <a:ext cx="358775" cy="366712"/>
          </a:xfrm>
          <a:prstGeom prst="rect">
            <a:avLst/>
          </a:prstGeom>
          <a:noFill/>
          <a:ln w="9525">
            <a:noFill/>
          </a:ln>
        </p:spPr>
        <p:txBody>
          <a:bodyPr>
            <a:spAutoFit/>
          </a:bodyPr>
          <a:p>
            <a:pPr>
              <a:spcBef>
                <a:spcPct val="50000"/>
              </a:spcBef>
            </a:pPr>
            <a:r>
              <a:rPr lang="en-US" altLang="zh-CN" b="1" i="1" dirty="0">
                <a:latin typeface="Arial" panose="020B0604020202020204" pitchFamily="34" charset="0"/>
              </a:rPr>
              <a:t>S</a:t>
            </a:r>
            <a:endParaRPr lang="en-US" altLang="zh-CN" b="1" i="1" dirty="0">
              <a:latin typeface="Arial" panose="020B0604020202020204" pitchFamily="34" charset="0"/>
            </a:endParaRPr>
          </a:p>
        </p:txBody>
      </p:sp>
      <p:sp>
        <p:nvSpPr>
          <p:cNvPr id="2098" name="Text Box 53"/>
          <p:cNvSpPr txBox="1"/>
          <p:nvPr/>
        </p:nvSpPr>
        <p:spPr>
          <a:xfrm>
            <a:off x="1257300" y="6157913"/>
            <a:ext cx="360363" cy="366712"/>
          </a:xfrm>
          <a:prstGeom prst="rect">
            <a:avLst/>
          </a:prstGeom>
          <a:noFill/>
          <a:ln w="9525">
            <a:noFill/>
          </a:ln>
        </p:spPr>
        <p:txBody>
          <a:bodyPr>
            <a:spAutoFit/>
          </a:bodyPr>
          <a:p>
            <a:pPr>
              <a:spcBef>
                <a:spcPct val="50000"/>
              </a:spcBef>
            </a:pPr>
            <a:r>
              <a:rPr lang="en-US" altLang="zh-CN" b="1" i="1" dirty="0">
                <a:latin typeface="Arial" panose="020B0604020202020204" pitchFamily="34" charset="0"/>
              </a:rPr>
              <a:t>E</a:t>
            </a:r>
            <a:endParaRPr lang="en-US" altLang="zh-CN" b="1" i="1" dirty="0">
              <a:latin typeface="Arial" panose="020B0604020202020204" pitchFamily="34" charset="0"/>
            </a:endParaRPr>
          </a:p>
        </p:txBody>
      </p:sp>
      <p:sp>
        <p:nvSpPr>
          <p:cNvPr id="2099" name="Text Box 54"/>
          <p:cNvSpPr txBox="1"/>
          <p:nvPr/>
        </p:nvSpPr>
        <p:spPr>
          <a:xfrm>
            <a:off x="2120900" y="4070350"/>
            <a:ext cx="504825" cy="366713"/>
          </a:xfrm>
          <a:prstGeom prst="rect">
            <a:avLst/>
          </a:prstGeom>
          <a:noFill/>
          <a:ln w="9525">
            <a:noFill/>
          </a:ln>
        </p:spPr>
        <p:txBody>
          <a:bodyPr>
            <a:spAutoFit/>
          </a:bodyPr>
          <a:p>
            <a:pPr>
              <a:spcBef>
                <a:spcPct val="50000"/>
              </a:spcBef>
            </a:pPr>
            <a:r>
              <a:rPr lang="en-US" altLang="zh-CN" b="1" i="1" dirty="0">
                <a:latin typeface="Arial" panose="020B0604020202020204" pitchFamily="34" charset="0"/>
              </a:rPr>
              <a:t>G</a:t>
            </a:r>
            <a:r>
              <a:rPr lang="en-US" altLang="zh-CN" b="1" i="1" baseline="-25000" dirty="0">
                <a:latin typeface="Arial" panose="020B0604020202020204" pitchFamily="34" charset="0"/>
              </a:rPr>
              <a:t>1</a:t>
            </a:r>
            <a:endParaRPr lang="en-US" altLang="zh-CN" b="1" i="1" dirty="0">
              <a:latin typeface="Arial" panose="020B0604020202020204" pitchFamily="34" charset="0"/>
            </a:endParaRPr>
          </a:p>
        </p:txBody>
      </p:sp>
      <p:sp>
        <p:nvSpPr>
          <p:cNvPr id="2100" name="Text Box 55"/>
          <p:cNvSpPr txBox="1"/>
          <p:nvPr/>
        </p:nvSpPr>
        <p:spPr>
          <a:xfrm>
            <a:off x="3562350" y="4114800"/>
            <a:ext cx="576263" cy="366713"/>
          </a:xfrm>
          <a:prstGeom prst="rect">
            <a:avLst/>
          </a:prstGeom>
          <a:noFill/>
          <a:ln w="9525">
            <a:noFill/>
          </a:ln>
        </p:spPr>
        <p:txBody>
          <a:bodyPr>
            <a:spAutoFit/>
          </a:bodyPr>
          <a:p>
            <a:pPr>
              <a:spcBef>
                <a:spcPct val="50000"/>
              </a:spcBef>
            </a:pPr>
            <a:r>
              <a:rPr lang="en-US" altLang="zh-CN" b="1" i="1" dirty="0">
                <a:latin typeface="Arial" panose="020B0604020202020204" pitchFamily="34" charset="0"/>
              </a:rPr>
              <a:t>G</a:t>
            </a:r>
            <a:r>
              <a:rPr lang="en-US" altLang="zh-CN" b="1" i="1" baseline="-25000" dirty="0">
                <a:latin typeface="Arial" panose="020B0604020202020204" pitchFamily="34" charset="0"/>
              </a:rPr>
              <a:t>2</a:t>
            </a:r>
            <a:endParaRPr lang="en-US" altLang="zh-CN" b="1" i="1" dirty="0">
              <a:latin typeface="Arial" panose="020B0604020202020204" pitchFamily="34" charset="0"/>
            </a:endParaRPr>
          </a:p>
        </p:txBody>
      </p:sp>
      <p:sp>
        <p:nvSpPr>
          <p:cNvPr id="2101" name="Line 56"/>
          <p:cNvSpPr/>
          <p:nvPr/>
        </p:nvSpPr>
        <p:spPr>
          <a:xfrm>
            <a:off x="4281488" y="3852863"/>
            <a:ext cx="647700" cy="0"/>
          </a:xfrm>
          <a:prstGeom prst="line">
            <a:avLst/>
          </a:prstGeom>
          <a:ln w="19050" cap="flat" cmpd="sng">
            <a:solidFill>
              <a:schemeClr val="tx1"/>
            </a:solidFill>
            <a:prstDash val="solid"/>
            <a:headEnd type="none" w="med" len="med"/>
            <a:tailEnd type="none" w="med" len="med"/>
          </a:ln>
        </p:spPr>
      </p:sp>
      <p:sp>
        <p:nvSpPr>
          <p:cNvPr id="2102" name="Text Box 57"/>
          <p:cNvSpPr txBox="1"/>
          <p:nvPr/>
        </p:nvSpPr>
        <p:spPr>
          <a:xfrm>
            <a:off x="4786313" y="2819400"/>
            <a:ext cx="647700" cy="396875"/>
          </a:xfrm>
          <a:prstGeom prst="rect">
            <a:avLst/>
          </a:prstGeom>
          <a:noFill/>
          <a:ln w="9525">
            <a:noFill/>
          </a:ln>
        </p:spPr>
        <p:txBody>
          <a:bodyPr>
            <a:spAutoFit/>
          </a:bodyPr>
          <a:p>
            <a:pPr>
              <a:spcBef>
                <a:spcPct val="50000"/>
              </a:spcBef>
            </a:pPr>
            <a:r>
              <a:rPr lang="en-US" altLang="zh-CN" sz="2000" b="1" i="1" dirty="0">
                <a:latin typeface="Arial" panose="020B0604020202020204" pitchFamily="34" charset="0"/>
              </a:rPr>
              <a:t>M</a:t>
            </a:r>
            <a:r>
              <a:rPr lang="en-US" altLang="zh-CN" sz="2000" b="1" i="1" baseline="-25000" dirty="0">
                <a:latin typeface="Arial" panose="020B0604020202020204" pitchFamily="34" charset="0"/>
              </a:rPr>
              <a:t>2</a:t>
            </a:r>
            <a:endParaRPr lang="en-US" altLang="zh-CN" sz="2000" b="1" i="1" dirty="0">
              <a:latin typeface="Arial" panose="020B0604020202020204" pitchFamily="34" charset="0"/>
            </a:endParaRPr>
          </a:p>
        </p:txBody>
      </p:sp>
      <p:sp>
        <p:nvSpPr>
          <p:cNvPr id="2103" name="Text Box 58"/>
          <p:cNvSpPr txBox="1"/>
          <p:nvPr/>
        </p:nvSpPr>
        <p:spPr>
          <a:xfrm>
            <a:off x="3346450" y="2262188"/>
            <a:ext cx="647700" cy="396875"/>
          </a:xfrm>
          <a:prstGeom prst="rect">
            <a:avLst/>
          </a:prstGeom>
          <a:noFill/>
          <a:ln w="9525">
            <a:noFill/>
          </a:ln>
        </p:spPr>
        <p:txBody>
          <a:bodyPr>
            <a:spAutoFit/>
          </a:bodyPr>
          <a:p>
            <a:pPr>
              <a:spcBef>
                <a:spcPct val="50000"/>
              </a:spcBef>
            </a:pPr>
            <a:r>
              <a:rPr lang="en-US" altLang="zh-CN" sz="2000" b="1" i="1" dirty="0">
                <a:latin typeface="Arial" panose="020B0604020202020204" pitchFamily="34" charset="0"/>
              </a:rPr>
              <a:t>M</a:t>
            </a:r>
            <a:r>
              <a:rPr lang="en-US" altLang="zh-CN" sz="2000" b="1" i="1" baseline="-25000" dirty="0">
                <a:latin typeface="Arial" panose="020B0604020202020204" pitchFamily="34" charset="0"/>
              </a:rPr>
              <a:t>1</a:t>
            </a:r>
            <a:endParaRPr lang="en-US" altLang="zh-CN" sz="2000" b="1" i="1" dirty="0">
              <a:latin typeface="Arial" panose="020B0604020202020204" pitchFamily="34" charset="0"/>
            </a:endParaRPr>
          </a:p>
        </p:txBody>
      </p:sp>
      <p:sp>
        <p:nvSpPr>
          <p:cNvPr id="2104" name="Text Box 59"/>
          <p:cNvSpPr txBox="1"/>
          <p:nvPr/>
        </p:nvSpPr>
        <p:spPr>
          <a:xfrm>
            <a:off x="3346450" y="2701925"/>
            <a:ext cx="576263" cy="396875"/>
          </a:xfrm>
          <a:prstGeom prst="rect">
            <a:avLst/>
          </a:prstGeom>
          <a:noFill/>
          <a:ln w="9525">
            <a:noFill/>
          </a:ln>
        </p:spPr>
        <p:txBody>
          <a:bodyPr>
            <a:spAutoFit/>
          </a:bodyPr>
          <a:p>
            <a:pPr>
              <a:spcBef>
                <a:spcPct val="50000"/>
              </a:spcBef>
            </a:pPr>
            <a:r>
              <a:rPr lang="en-US" altLang="zh-CN" sz="2000" b="1" i="1" dirty="0">
                <a:latin typeface="Arial" panose="020B0604020202020204" pitchFamily="34" charset="0"/>
              </a:rPr>
              <a:t>M</a:t>
            </a:r>
            <a:r>
              <a:rPr lang="en-US" altLang="zh-CN" sz="2000" b="1" i="1" baseline="-25000" dirty="0">
                <a:latin typeface="Arial" panose="020B0604020202020204" pitchFamily="34" charset="0"/>
              </a:rPr>
              <a:t>2</a:t>
            </a:r>
            <a:r>
              <a:rPr lang="en-US" altLang="zh-CN" sz="2000" b="1" i="1" dirty="0">
                <a:latin typeface="Arial" panose="020B0604020202020204" pitchFamily="34" charset="0"/>
                <a:cs typeface="Arial" panose="020B0604020202020204" pitchFamily="34" charset="0"/>
              </a:rPr>
              <a:t>'</a:t>
            </a:r>
            <a:endParaRPr lang="en-US" altLang="zh-CN" sz="2000" b="1" i="1" dirty="0">
              <a:latin typeface="Arial" panose="020B0604020202020204" pitchFamily="34" charset="0"/>
              <a:ea typeface="Arial" panose="020B0604020202020204" pitchFamily="34" charset="0"/>
            </a:endParaRPr>
          </a:p>
        </p:txBody>
      </p:sp>
      <p:sp>
        <p:nvSpPr>
          <p:cNvPr id="2105" name="Text Box 60"/>
          <p:cNvSpPr txBox="1"/>
          <p:nvPr/>
        </p:nvSpPr>
        <p:spPr>
          <a:xfrm>
            <a:off x="1473200" y="1477963"/>
            <a:ext cx="358775" cy="396875"/>
          </a:xfrm>
          <a:prstGeom prst="rect">
            <a:avLst/>
          </a:prstGeom>
          <a:noFill/>
          <a:ln w="9525">
            <a:noFill/>
          </a:ln>
        </p:spPr>
        <p:txBody>
          <a:bodyPr>
            <a:spAutoFit/>
          </a:bodyPr>
          <a:p>
            <a:pPr>
              <a:spcBef>
                <a:spcPct val="50000"/>
              </a:spcBef>
            </a:pPr>
            <a:r>
              <a:rPr lang="el-GR" altLang="zh-CN" sz="2000" b="1" i="1" dirty="0">
                <a:latin typeface="Arial" panose="020B0604020202020204" pitchFamily="34" charset="0"/>
                <a:cs typeface="Arial" panose="020B0604020202020204" pitchFamily="34" charset="0"/>
              </a:rPr>
              <a:t>θ</a:t>
            </a:r>
            <a:endParaRPr lang="el-GR" altLang="zh-CN" sz="2000" b="1" i="1" dirty="0">
              <a:latin typeface="Arial" panose="020B0604020202020204" pitchFamily="34" charset="0"/>
              <a:ea typeface="Arial" panose="020B0604020202020204" pitchFamily="34" charset="0"/>
            </a:endParaRPr>
          </a:p>
        </p:txBody>
      </p:sp>
      <p:sp>
        <p:nvSpPr>
          <p:cNvPr id="2106" name="Text Box 61"/>
          <p:cNvSpPr txBox="1"/>
          <p:nvPr/>
        </p:nvSpPr>
        <p:spPr>
          <a:xfrm>
            <a:off x="1690688" y="2486025"/>
            <a:ext cx="358775" cy="366713"/>
          </a:xfrm>
          <a:prstGeom prst="rect">
            <a:avLst/>
          </a:prstGeom>
          <a:noFill/>
          <a:ln w="9525">
            <a:noFill/>
          </a:ln>
        </p:spPr>
        <p:txBody>
          <a:bodyPr>
            <a:spAutoFit/>
          </a:bodyPr>
          <a:p>
            <a:pPr>
              <a:spcBef>
                <a:spcPct val="50000"/>
              </a:spcBef>
            </a:pPr>
            <a:r>
              <a:rPr lang="en-US" altLang="zh-CN" b="1" i="1" dirty="0">
                <a:latin typeface="Arial" panose="020B0604020202020204" pitchFamily="34" charset="0"/>
              </a:rPr>
              <a:t>d</a:t>
            </a:r>
            <a:endParaRPr lang="en-US" altLang="zh-CN" b="1" i="1" dirty="0">
              <a:latin typeface="Arial" panose="020B0604020202020204" pitchFamily="34" charset="0"/>
            </a:endParaRPr>
          </a:p>
        </p:txBody>
      </p:sp>
      <p:sp>
        <p:nvSpPr>
          <p:cNvPr id="2107" name="Text Box 62"/>
          <p:cNvSpPr txBox="1"/>
          <p:nvPr/>
        </p:nvSpPr>
        <p:spPr>
          <a:xfrm>
            <a:off x="4876800" y="901700"/>
            <a:ext cx="576263" cy="366713"/>
          </a:xfrm>
          <a:prstGeom prst="rect">
            <a:avLst/>
          </a:prstGeom>
          <a:noFill/>
          <a:ln w="9525">
            <a:noFill/>
          </a:ln>
        </p:spPr>
        <p:txBody>
          <a:bodyPr>
            <a:spAutoFit/>
          </a:bodyPr>
          <a:p>
            <a:pPr>
              <a:spcBef>
                <a:spcPct val="50000"/>
              </a:spcBef>
            </a:pPr>
            <a:r>
              <a:rPr lang="en-US" altLang="zh-CN" b="1" i="1" dirty="0">
                <a:latin typeface="Arial" panose="020B0604020202020204" pitchFamily="34" charset="0"/>
              </a:rPr>
              <a:t>2d</a:t>
            </a:r>
            <a:endParaRPr lang="en-US" altLang="zh-CN" b="1" i="1" dirty="0">
              <a:latin typeface="Arial" panose="020B0604020202020204" pitchFamily="34" charset="0"/>
            </a:endParaRPr>
          </a:p>
        </p:txBody>
      </p:sp>
      <p:sp>
        <p:nvSpPr>
          <p:cNvPr id="2108" name="Text Box 63"/>
          <p:cNvSpPr txBox="1"/>
          <p:nvPr/>
        </p:nvSpPr>
        <p:spPr>
          <a:xfrm>
            <a:off x="5334000" y="3198813"/>
            <a:ext cx="287338" cy="366712"/>
          </a:xfrm>
          <a:prstGeom prst="rect">
            <a:avLst/>
          </a:prstGeom>
          <a:noFill/>
          <a:ln w="9525">
            <a:noFill/>
          </a:ln>
        </p:spPr>
        <p:txBody>
          <a:bodyPr>
            <a:spAutoFit/>
          </a:bodyPr>
          <a:p>
            <a:pPr>
              <a:spcBef>
                <a:spcPct val="50000"/>
              </a:spcBef>
            </a:pPr>
            <a:r>
              <a:rPr lang="en-US" altLang="zh-CN" b="1" i="1" dirty="0">
                <a:latin typeface="Arial" panose="020B0604020202020204" pitchFamily="34" charset="0"/>
              </a:rPr>
              <a:t>L</a:t>
            </a:r>
            <a:endParaRPr lang="en-US" altLang="zh-CN" b="1" i="1" dirty="0">
              <a:latin typeface="Arial" panose="020B0604020202020204" pitchFamily="34" charset="0"/>
            </a:endParaRPr>
          </a:p>
        </p:txBody>
      </p:sp>
      <p:sp>
        <p:nvSpPr>
          <p:cNvPr id="2109" name="Text Box 64"/>
          <p:cNvSpPr txBox="1"/>
          <p:nvPr/>
        </p:nvSpPr>
        <p:spPr>
          <a:xfrm>
            <a:off x="2409825" y="5581650"/>
            <a:ext cx="431800" cy="366713"/>
          </a:xfrm>
          <a:prstGeom prst="rect">
            <a:avLst/>
          </a:prstGeom>
          <a:noFill/>
          <a:ln w="9525">
            <a:noFill/>
          </a:ln>
        </p:spPr>
        <p:txBody>
          <a:bodyPr>
            <a:spAutoFit/>
          </a:bodyPr>
          <a:p>
            <a:pPr>
              <a:spcBef>
                <a:spcPct val="50000"/>
              </a:spcBef>
            </a:pPr>
            <a:r>
              <a:rPr lang="en-US" altLang="zh-CN" b="1" i="1" dirty="0">
                <a:latin typeface="Arial" panose="020B0604020202020204" pitchFamily="34" charset="0"/>
              </a:rPr>
              <a:t>O</a:t>
            </a:r>
            <a:endParaRPr lang="en-US" altLang="zh-CN" b="1" i="1" dirty="0">
              <a:latin typeface="Arial" panose="020B0604020202020204" pitchFamily="34" charset="0"/>
            </a:endParaRPr>
          </a:p>
        </p:txBody>
      </p:sp>
      <p:sp>
        <p:nvSpPr>
          <p:cNvPr id="2110" name="Text Box 65"/>
          <p:cNvSpPr txBox="1"/>
          <p:nvPr/>
        </p:nvSpPr>
        <p:spPr>
          <a:xfrm>
            <a:off x="2913063" y="5359400"/>
            <a:ext cx="504825" cy="366713"/>
          </a:xfrm>
          <a:prstGeom prst="rect">
            <a:avLst/>
          </a:prstGeom>
          <a:noFill/>
          <a:ln w="9525">
            <a:noFill/>
          </a:ln>
        </p:spPr>
        <p:txBody>
          <a:bodyPr>
            <a:spAutoFit/>
          </a:bodyPr>
          <a:p>
            <a:pPr>
              <a:spcBef>
                <a:spcPct val="50000"/>
              </a:spcBef>
            </a:pPr>
            <a:r>
              <a:rPr lang="en-US" altLang="zh-CN" b="1" i="1" dirty="0">
                <a:latin typeface="Arial" panose="020B0604020202020204" pitchFamily="34" charset="0"/>
              </a:rPr>
              <a:t>R</a:t>
            </a:r>
            <a:endParaRPr lang="en-US" altLang="zh-CN" b="1" i="1" dirty="0">
              <a:latin typeface="Arial" panose="020B0604020202020204" pitchFamily="34" charset="0"/>
            </a:endParaRPr>
          </a:p>
        </p:txBody>
      </p:sp>
      <p:sp>
        <p:nvSpPr>
          <p:cNvPr id="2111" name="Text Box 66"/>
          <p:cNvSpPr txBox="1"/>
          <p:nvPr/>
        </p:nvSpPr>
        <p:spPr>
          <a:xfrm>
            <a:off x="3633788" y="5365750"/>
            <a:ext cx="431800" cy="366713"/>
          </a:xfrm>
          <a:prstGeom prst="rect">
            <a:avLst/>
          </a:prstGeom>
          <a:noFill/>
          <a:ln w="9525">
            <a:noFill/>
          </a:ln>
        </p:spPr>
        <p:txBody>
          <a:bodyPr>
            <a:spAutoFit/>
          </a:bodyPr>
          <a:p>
            <a:pPr>
              <a:spcBef>
                <a:spcPct val="50000"/>
              </a:spcBef>
            </a:pPr>
            <a:r>
              <a:rPr lang="en-US" altLang="zh-CN" b="1" i="1" dirty="0">
                <a:latin typeface="Arial" panose="020B0604020202020204" pitchFamily="34" charset="0"/>
              </a:rPr>
              <a:t>A</a:t>
            </a:r>
            <a:endParaRPr lang="en-US" altLang="zh-CN" b="1" i="1" dirty="0">
              <a:latin typeface="Arial" panose="020B0604020202020204" pitchFamily="34" charset="0"/>
            </a:endParaRPr>
          </a:p>
        </p:txBody>
      </p:sp>
      <p:sp>
        <p:nvSpPr>
          <p:cNvPr id="2112" name="Text Box 67"/>
          <p:cNvSpPr txBox="1"/>
          <p:nvPr/>
        </p:nvSpPr>
        <p:spPr>
          <a:xfrm>
            <a:off x="179388" y="260350"/>
            <a:ext cx="2232025" cy="701675"/>
          </a:xfrm>
          <a:prstGeom prst="rect">
            <a:avLst/>
          </a:prstGeom>
          <a:solidFill>
            <a:schemeClr val="folHlink"/>
          </a:solidFill>
          <a:ln w="9525">
            <a:noFill/>
          </a:ln>
        </p:spPr>
        <p:txBody>
          <a:bodyPr>
            <a:spAutoFit/>
          </a:bodyPr>
          <a:p>
            <a:pPr>
              <a:spcBef>
                <a:spcPct val="50000"/>
              </a:spcBef>
            </a:pPr>
            <a:r>
              <a:rPr lang="zh-CN" altLang="en-US" sz="2000" b="1" dirty="0">
                <a:latin typeface="Arial" panose="020B0604020202020204" pitchFamily="34" charset="0"/>
              </a:rPr>
              <a:t>点光源产生的非定域干涉计算示意图</a:t>
            </a:r>
            <a:endParaRPr lang="zh-CN" altLang="en-US" sz="2000" b="1" dirty="0">
              <a:latin typeface="Arial" panose="020B0604020202020204" pitchFamily="34" charset="0"/>
            </a:endParaRPr>
          </a:p>
        </p:txBody>
      </p:sp>
      <p:sp>
        <p:nvSpPr>
          <p:cNvPr id="2113" name="Text Box 68"/>
          <p:cNvSpPr txBox="1"/>
          <p:nvPr/>
        </p:nvSpPr>
        <p:spPr>
          <a:xfrm>
            <a:off x="6732588" y="836613"/>
            <a:ext cx="1584325" cy="366712"/>
          </a:xfrm>
          <a:prstGeom prst="rect">
            <a:avLst/>
          </a:prstGeom>
          <a:noFill/>
          <a:ln w="9525">
            <a:noFill/>
          </a:ln>
        </p:spPr>
        <p:txBody>
          <a:bodyPr>
            <a:spAutoFit/>
          </a:bodyPr>
          <a:p>
            <a:pPr>
              <a:spcBef>
                <a:spcPct val="50000"/>
              </a:spcBef>
            </a:pPr>
            <a:endParaRPr lang="zh-CN" altLang="zh-CN" dirty="0">
              <a:latin typeface="Arial" panose="020B0604020202020204" pitchFamily="34" charset="0"/>
            </a:endParaRPr>
          </a:p>
        </p:txBody>
      </p:sp>
      <p:graphicFrame>
        <p:nvGraphicFramePr>
          <p:cNvPr id="7240" name="Object 72"/>
          <p:cNvGraphicFramePr/>
          <p:nvPr>
            <p:ph sz="quarter" idx="1"/>
          </p:nvPr>
        </p:nvGraphicFramePr>
        <p:xfrm>
          <a:off x="5715000" y="990600"/>
          <a:ext cx="3429000" cy="1033463"/>
        </p:xfrm>
        <a:graphic>
          <a:graphicData uri="http://schemas.openxmlformats.org/presentationml/2006/ole">
            <mc:AlternateContent xmlns:mc="http://schemas.openxmlformats.org/markup-compatibility/2006">
              <mc:Choice xmlns:v="urn:schemas-microsoft-com:vml" Requires="v">
                <p:oleObj spid="_x0000_s3077" name="" r:id="rId1" imgW="3454400" imgH="889000" progId="Equation.3">
                  <p:embed/>
                </p:oleObj>
              </mc:Choice>
              <mc:Fallback>
                <p:oleObj name="" r:id="rId1" imgW="3454400" imgH="889000" progId="Equation.3">
                  <p:embed/>
                  <p:pic>
                    <p:nvPicPr>
                      <p:cNvPr id="0" name="图片 3076"/>
                      <p:cNvPicPr/>
                      <p:nvPr/>
                    </p:nvPicPr>
                    <p:blipFill>
                      <a:blip r:embed="rId2"/>
                      <a:stretch>
                        <a:fillRect/>
                      </a:stretch>
                    </p:blipFill>
                    <p:spPr>
                      <a:xfrm>
                        <a:off x="5715000" y="990600"/>
                        <a:ext cx="3429000" cy="1033463"/>
                      </a:xfrm>
                      <a:prstGeom prst="rect">
                        <a:avLst/>
                      </a:prstGeom>
                      <a:noFill/>
                      <a:ln w="38100">
                        <a:miter/>
                      </a:ln>
                    </p:spPr>
                  </p:pic>
                </p:oleObj>
              </mc:Fallback>
            </mc:AlternateContent>
          </a:graphicData>
        </a:graphic>
      </p:graphicFrame>
      <p:graphicFrame>
        <p:nvGraphicFramePr>
          <p:cNvPr id="7243" name="Object 75"/>
          <p:cNvGraphicFramePr/>
          <p:nvPr>
            <p:ph sz="quarter" idx="2"/>
          </p:nvPr>
        </p:nvGraphicFramePr>
        <p:xfrm>
          <a:off x="5795963" y="3424238"/>
          <a:ext cx="3251200" cy="830262"/>
        </p:xfrm>
        <a:graphic>
          <a:graphicData uri="http://schemas.openxmlformats.org/presentationml/2006/ole">
            <mc:AlternateContent xmlns:mc="http://schemas.openxmlformats.org/markup-compatibility/2006">
              <mc:Choice xmlns:v="urn:schemas-microsoft-com:vml" Requires="v">
                <p:oleObj spid="_x0000_s3078" name="" r:id="rId3" imgW="2882900" imgH="736600" progId="Equation.3">
                  <p:embed/>
                </p:oleObj>
              </mc:Choice>
              <mc:Fallback>
                <p:oleObj name="" r:id="rId3" imgW="2882900" imgH="736600" progId="Equation.3">
                  <p:embed/>
                  <p:pic>
                    <p:nvPicPr>
                      <p:cNvPr id="0" name="图片 3077"/>
                      <p:cNvPicPr/>
                      <p:nvPr/>
                    </p:nvPicPr>
                    <p:blipFill>
                      <a:blip r:embed="rId4"/>
                      <a:stretch>
                        <a:fillRect/>
                      </a:stretch>
                    </p:blipFill>
                    <p:spPr>
                      <a:xfrm>
                        <a:off x="5795963" y="3424238"/>
                        <a:ext cx="3251200" cy="830262"/>
                      </a:xfrm>
                      <a:prstGeom prst="rect">
                        <a:avLst/>
                      </a:prstGeom>
                      <a:noFill/>
                      <a:ln w="38100">
                        <a:miter/>
                      </a:ln>
                    </p:spPr>
                  </p:pic>
                </p:oleObj>
              </mc:Fallback>
            </mc:AlternateContent>
          </a:graphicData>
        </a:graphic>
      </p:graphicFrame>
      <p:graphicFrame>
        <p:nvGraphicFramePr>
          <p:cNvPr id="7250" name="Object 82"/>
          <p:cNvGraphicFramePr/>
          <p:nvPr>
            <p:ph sz="quarter" idx="3"/>
          </p:nvPr>
        </p:nvGraphicFramePr>
        <p:xfrm>
          <a:off x="6516688" y="4425950"/>
          <a:ext cx="504825" cy="442913"/>
        </p:xfrm>
        <a:graphic>
          <a:graphicData uri="http://schemas.openxmlformats.org/presentationml/2006/ole">
            <mc:AlternateContent xmlns:mc="http://schemas.openxmlformats.org/markup-compatibility/2006">
              <mc:Choice xmlns:v="urn:schemas-microsoft-com:vml" Requires="v">
                <p:oleObj spid="_x0000_s3080" name="" r:id="rId5" imgW="202565" imgH="177800" progId="Equation.3">
                  <p:embed/>
                </p:oleObj>
              </mc:Choice>
              <mc:Fallback>
                <p:oleObj name="" r:id="rId5" imgW="202565" imgH="177800" progId="Equation.3">
                  <p:embed/>
                  <p:pic>
                    <p:nvPicPr>
                      <p:cNvPr id="0" name="图片 3079"/>
                      <p:cNvPicPr/>
                      <p:nvPr/>
                    </p:nvPicPr>
                    <p:blipFill>
                      <a:blip r:embed="rId6"/>
                      <a:stretch>
                        <a:fillRect/>
                      </a:stretch>
                    </p:blipFill>
                    <p:spPr>
                      <a:xfrm>
                        <a:off x="6516688" y="4425950"/>
                        <a:ext cx="504825" cy="442913"/>
                      </a:xfrm>
                      <a:prstGeom prst="rect">
                        <a:avLst/>
                      </a:prstGeom>
                      <a:noFill/>
                      <a:ln w="38100">
                        <a:miter/>
                      </a:ln>
                    </p:spPr>
                  </p:pic>
                </p:oleObj>
              </mc:Fallback>
            </mc:AlternateContent>
          </a:graphicData>
        </a:graphic>
      </p:graphicFrame>
      <p:sp>
        <p:nvSpPr>
          <p:cNvPr id="7242" name="Text Box 74"/>
          <p:cNvSpPr txBox="1"/>
          <p:nvPr/>
        </p:nvSpPr>
        <p:spPr>
          <a:xfrm>
            <a:off x="5940425" y="584200"/>
            <a:ext cx="1800225" cy="396875"/>
          </a:xfrm>
          <a:prstGeom prst="rect">
            <a:avLst/>
          </a:prstGeom>
          <a:noFill/>
          <a:ln w="9525">
            <a:noFill/>
          </a:ln>
        </p:spPr>
        <p:txBody>
          <a:bodyPr>
            <a:spAutoFit/>
          </a:bodyPr>
          <a:p>
            <a:pPr>
              <a:spcBef>
                <a:spcPct val="50000"/>
              </a:spcBef>
            </a:pPr>
            <a:r>
              <a:rPr lang="zh-CN" altLang="en-US" sz="2000" b="1" dirty="0">
                <a:latin typeface="Arial" panose="020B0604020202020204" pitchFamily="34" charset="0"/>
              </a:rPr>
              <a:t>光程差为：</a:t>
            </a:r>
            <a:endParaRPr lang="zh-CN" altLang="en-US" sz="2000" b="1" dirty="0">
              <a:latin typeface="Arial" panose="020B0604020202020204" pitchFamily="34" charset="0"/>
            </a:endParaRPr>
          </a:p>
        </p:txBody>
      </p:sp>
      <p:sp>
        <p:nvSpPr>
          <p:cNvPr id="7247" name="Text Box 79"/>
          <p:cNvSpPr txBox="1"/>
          <p:nvPr/>
        </p:nvSpPr>
        <p:spPr>
          <a:xfrm>
            <a:off x="5867400" y="2351088"/>
            <a:ext cx="3097213" cy="1006475"/>
          </a:xfrm>
          <a:prstGeom prst="rect">
            <a:avLst/>
          </a:prstGeom>
          <a:noFill/>
          <a:ln w="9525">
            <a:noFill/>
          </a:ln>
        </p:spPr>
        <p:txBody>
          <a:bodyPr>
            <a:spAutoFit/>
          </a:bodyPr>
          <a:p>
            <a:pPr>
              <a:spcBef>
                <a:spcPct val="50000"/>
              </a:spcBef>
            </a:pPr>
            <a:r>
              <a:rPr lang="zh-CN" altLang="en-US" sz="2000" b="1" dirty="0">
                <a:latin typeface="Arial" panose="020B0604020202020204" pitchFamily="34" charset="0"/>
              </a:rPr>
              <a:t>由于</a:t>
            </a:r>
            <a:r>
              <a:rPr lang="en-US" altLang="zh-CN" sz="2000" b="1" dirty="0">
                <a:latin typeface="Arial" panose="020B0604020202020204" pitchFamily="34" charset="0"/>
              </a:rPr>
              <a:t>L</a:t>
            </a:r>
            <a:r>
              <a:rPr lang="en-US" altLang="zh-CN" sz="2000" b="1" dirty="0">
                <a:latin typeface="Arial" panose="020B0604020202020204" pitchFamily="34" charset="0"/>
                <a:cs typeface="Arial" panose="020B0604020202020204" pitchFamily="34" charset="0"/>
              </a:rPr>
              <a:t>&gt;&gt;d,</a:t>
            </a:r>
            <a:r>
              <a:rPr lang="zh-CN" altLang="en-US" sz="2000" b="1" dirty="0">
                <a:latin typeface="Arial" panose="020B0604020202020204" pitchFamily="34" charset="0"/>
                <a:cs typeface="Arial" panose="020B0604020202020204" pitchFamily="34" charset="0"/>
              </a:rPr>
              <a:t>将上式按级数展开，并略去高阶无穷小项，可得：</a:t>
            </a:r>
            <a:endParaRPr lang="zh-CN" altLang="en-US" sz="2000" b="1" dirty="0">
              <a:latin typeface="Arial" panose="020B0604020202020204" pitchFamily="34" charset="0"/>
              <a:ea typeface="Arial" panose="020B0604020202020204" pitchFamily="34" charset="0"/>
            </a:endParaRPr>
          </a:p>
        </p:txBody>
      </p:sp>
      <p:sp>
        <p:nvSpPr>
          <p:cNvPr id="7248" name="Text Box 80"/>
          <p:cNvSpPr txBox="1"/>
          <p:nvPr/>
        </p:nvSpPr>
        <p:spPr>
          <a:xfrm>
            <a:off x="6011863" y="4903788"/>
            <a:ext cx="865187" cy="396875"/>
          </a:xfrm>
          <a:prstGeom prst="rect">
            <a:avLst/>
          </a:prstGeom>
          <a:noFill/>
          <a:ln w="9525">
            <a:noFill/>
          </a:ln>
        </p:spPr>
        <p:txBody>
          <a:bodyPr>
            <a:spAutoFit/>
          </a:bodyPr>
          <a:p>
            <a:pPr>
              <a:spcBef>
                <a:spcPct val="50000"/>
              </a:spcBef>
            </a:pPr>
            <a:r>
              <a:rPr lang="en-US" altLang="zh-CN" sz="2000" dirty="0">
                <a:latin typeface="Arial" panose="020B0604020202020204" pitchFamily="34" charset="0"/>
                <a:cs typeface="Arial" panose="020B0604020202020204" pitchFamily="34" charset="0"/>
              </a:rPr>
              <a:t>=</a:t>
            </a:r>
            <a:endParaRPr lang="en-US" altLang="zh-CN" sz="2000" dirty="0">
              <a:latin typeface="Arial" panose="020B0604020202020204" pitchFamily="34" charset="0"/>
              <a:ea typeface="Arial" panose="020B0604020202020204" pitchFamily="34" charset="0"/>
            </a:endParaRPr>
          </a:p>
        </p:txBody>
      </p:sp>
      <p:sp>
        <p:nvSpPr>
          <p:cNvPr id="7249" name="AutoShape 81"/>
          <p:cNvSpPr/>
          <p:nvPr/>
        </p:nvSpPr>
        <p:spPr>
          <a:xfrm>
            <a:off x="6300788" y="4602163"/>
            <a:ext cx="152400" cy="914400"/>
          </a:xfrm>
          <a:prstGeom prst="leftBrace">
            <a:avLst>
              <a:gd name="adj1" fmla="val 50000"/>
              <a:gd name="adj2" fmla="val 50000"/>
            </a:avLst>
          </a:prstGeom>
          <a:noFill/>
          <a:ln w="9525" cap="flat" cmpd="sng">
            <a:solidFill>
              <a:schemeClr val="tx1"/>
            </a:solidFill>
            <a:prstDash val="solid"/>
            <a:headEnd type="none" w="med" len="med"/>
            <a:tailEnd type="none" w="med" len="med"/>
          </a:ln>
        </p:spPr>
        <p:txBody>
          <a:bodyPr wrap="none" anchor="ctr"/>
          <a:p>
            <a:endParaRPr lang="zh-CN" altLang="en-US" dirty="0">
              <a:latin typeface="Arial" panose="020B0604020202020204" pitchFamily="34" charset="0"/>
            </a:endParaRPr>
          </a:p>
        </p:txBody>
      </p:sp>
      <p:graphicFrame>
        <p:nvGraphicFramePr>
          <p:cNvPr id="7253" name="Object 85"/>
          <p:cNvGraphicFramePr/>
          <p:nvPr>
            <p:ph sz="quarter" idx="4"/>
          </p:nvPr>
        </p:nvGraphicFramePr>
        <p:xfrm>
          <a:off x="6443663" y="4894263"/>
          <a:ext cx="1439862" cy="911225"/>
        </p:xfrm>
        <a:graphic>
          <a:graphicData uri="http://schemas.openxmlformats.org/presentationml/2006/ole">
            <mc:AlternateContent xmlns:mc="http://schemas.openxmlformats.org/markup-compatibility/2006">
              <mc:Choice xmlns:v="urn:schemas-microsoft-com:vml" Requires="v">
                <p:oleObj spid="_x0000_s3081" name="" r:id="rId7" imgW="622300" imgH="393700" progId="Equation.3">
                  <p:embed/>
                </p:oleObj>
              </mc:Choice>
              <mc:Fallback>
                <p:oleObj name="" r:id="rId7" imgW="622300" imgH="393700" progId="Equation.3">
                  <p:embed/>
                  <p:pic>
                    <p:nvPicPr>
                      <p:cNvPr id="0" name="图片 3080"/>
                      <p:cNvPicPr/>
                      <p:nvPr/>
                    </p:nvPicPr>
                    <p:blipFill>
                      <a:blip r:embed="rId8"/>
                      <a:stretch>
                        <a:fillRect/>
                      </a:stretch>
                    </p:blipFill>
                    <p:spPr>
                      <a:xfrm>
                        <a:off x="6443663" y="4894263"/>
                        <a:ext cx="1439862" cy="911225"/>
                      </a:xfrm>
                      <a:prstGeom prst="rect">
                        <a:avLst/>
                      </a:prstGeom>
                      <a:noFill/>
                      <a:ln w="38100">
                        <a:miter/>
                      </a:ln>
                    </p:spPr>
                  </p:pic>
                </p:oleObj>
              </mc:Fallback>
            </mc:AlternateContent>
          </a:graphicData>
        </a:graphic>
      </p:graphicFrame>
      <p:sp>
        <p:nvSpPr>
          <p:cNvPr id="7256" name="Text Box 88"/>
          <p:cNvSpPr txBox="1"/>
          <p:nvPr/>
        </p:nvSpPr>
        <p:spPr>
          <a:xfrm>
            <a:off x="7740650" y="4365625"/>
            <a:ext cx="1439863" cy="457200"/>
          </a:xfrm>
          <a:prstGeom prst="rect">
            <a:avLst/>
          </a:prstGeom>
          <a:noFill/>
          <a:ln w="9525">
            <a:noFill/>
          </a:ln>
        </p:spPr>
        <p:txBody>
          <a:bodyPr>
            <a:spAutoFit/>
          </a:bodyPr>
          <a:p>
            <a:pPr>
              <a:spcBef>
                <a:spcPct val="50000"/>
              </a:spcBef>
            </a:pPr>
            <a:r>
              <a:rPr lang="zh-CN" altLang="en-US" sz="2400" b="1" dirty="0">
                <a:latin typeface="Arial" panose="020B0604020202020204" pitchFamily="34" charset="0"/>
              </a:rPr>
              <a:t>（明纹）</a:t>
            </a:r>
            <a:endParaRPr lang="zh-CN" altLang="en-US" sz="2400" b="1" dirty="0">
              <a:latin typeface="Arial" panose="020B0604020202020204" pitchFamily="34" charset="0"/>
            </a:endParaRPr>
          </a:p>
        </p:txBody>
      </p:sp>
      <p:sp>
        <p:nvSpPr>
          <p:cNvPr id="7257" name="Text Box 89"/>
          <p:cNvSpPr txBox="1"/>
          <p:nvPr/>
        </p:nvSpPr>
        <p:spPr>
          <a:xfrm>
            <a:off x="7777163" y="5084763"/>
            <a:ext cx="1619250" cy="457200"/>
          </a:xfrm>
          <a:prstGeom prst="rect">
            <a:avLst/>
          </a:prstGeom>
          <a:noFill/>
          <a:ln w="9525">
            <a:noFill/>
          </a:ln>
        </p:spPr>
        <p:txBody>
          <a:bodyPr>
            <a:spAutoFit/>
          </a:bodyPr>
          <a:p>
            <a:pPr>
              <a:spcBef>
                <a:spcPct val="50000"/>
              </a:spcBef>
            </a:pPr>
            <a:r>
              <a:rPr lang="zh-CN" altLang="en-US" sz="2400" b="1" dirty="0">
                <a:latin typeface="Arial" panose="020B0604020202020204" pitchFamily="34" charset="0"/>
              </a:rPr>
              <a:t>（暗纹）</a:t>
            </a:r>
            <a:endParaRPr lang="zh-CN" altLang="en-US" sz="2400" b="1" dirty="0">
              <a:latin typeface="Arial" panose="020B0604020202020204" pitchFamily="34" charset="0"/>
            </a:endParaRPr>
          </a:p>
        </p:txBody>
      </p:sp>
      <p:sp>
        <p:nvSpPr>
          <p:cNvPr id="2120" name="Text Box 90"/>
          <p:cNvSpPr txBox="1"/>
          <p:nvPr/>
        </p:nvSpPr>
        <p:spPr>
          <a:xfrm>
            <a:off x="2484438" y="260350"/>
            <a:ext cx="503237" cy="366713"/>
          </a:xfrm>
          <a:prstGeom prst="rect">
            <a:avLst/>
          </a:prstGeom>
          <a:noFill/>
          <a:ln w="9525">
            <a:noFill/>
          </a:ln>
        </p:spPr>
        <p:txBody>
          <a:bodyPr>
            <a:spAutoFit/>
          </a:bodyPr>
          <a:p>
            <a:pPr>
              <a:spcBef>
                <a:spcPct val="50000"/>
              </a:spcBef>
            </a:pPr>
            <a:r>
              <a:rPr lang="en-US" altLang="zh-CN" b="1" i="1" dirty="0">
                <a:latin typeface="Arial" panose="020B0604020202020204" pitchFamily="34" charset="0"/>
              </a:rPr>
              <a:t>S</a:t>
            </a:r>
            <a:r>
              <a:rPr lang="en-US" altLang="zh-CN" b="1" i="1" baseline="-25000" dirty="0">
                <a:latin typeface="Arial" panose="020B0604020202020204" pitchFamily="34" charset="0"/>
              </a:rPr>
              <a:t>1</a:t>
            </a:r>
            <a:endParaRPr lang="en-US" altLang="zh-CN" b="1" i="1" dirty="0">
              <a:latin typeface="Arial" panose="020B0604020202020204" pitchFamily="34" charset="0"/>
            </a:endParaRPr>
          </a:p>
        </p:txBody>
      </p:sp>
      <p:sp>
        <p:nvSpPr>
          <p:cNvPr id="2121" name="Text Box 91"/>
          <p:cNvSpPr txBox="1"/>
          <p:nvPr/>
        </p:nvSpPr>
        <p:spPr>
          <a:xfrm>
            <a:off x="2338388" y="1484313"/>
            <a:ext cx="504825" cy="366712"/>
          </a:xfrm>
          <a:prstGeom prst="rect">
            <a:avLst/>
          </a:prstGeom>
          <a:noFill/>
          <a:ln w="9525">
            <a:noFill/>
          </a:ln>
        </p:spPr>
        <p:txBody>
          <a:bodyPr>
            <a:spAutoFit/>
          </a:bodyPr>
          <a:p>
            <a:pPr>
              <a:spcBef>
                <a:spcPct val="50000"/>
              </a:spcBef>
            </a:pPr>
            <a:r>
              <a:rPr lang="en-US" altLang="zh-CN" b="1" i="1" dirty="0">
                <a:latin typeface="Arial" panose="020B0604020202020204" pitchFamily="34" charset="0"/>
              </a:rPr>
              <a:t>S</a:t>
            </a:r>
            <a:r>
              <a:rPr lang="en-US" altLang="zh-CN" b="1" i="1" baseline="-25000" dirty="0">
                <a:latin typeface="Arial" panose="020B0604020202020204" pitchFamily="34" charset="0"/>
              </a:rPr>
              <a:t>2</a:t>
            </a:r>
            <a:endParaRPr lang="en-US" altLang="zh-CN" b="1" i="1" dirty="0">
              <a:latin typeface="Arial" panose="020B0604020202020204" pitchFamily="34" charset="0"/>
            </a:endParaRP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242"/>
                                        </p:tgtEl>
                                        <p:attrNameLst>
                                          <p:attrName>style.visibility</p:attrName>
                                        </p:attrNameLst>
                                      </p:cBhvr>
                                      <p:to>
                                        <p:strVal val="visible"/>
                                      </p:to>
                                    </p:set>
                                    <p:anim calcmode="lin" valueType="num">
                                      <p:cBhvr additive="base">
                                        <p:cTn id="7" dur="500" fill="hold"/>
                                        <p:tgtEl>
                                          <p:spTgt spid="7242"/>
                                        </p:tgtEl>
                                        <p:attrNameLst>
                                          <p:attrName>ppt_x</p:attrName>
                                        </p:attrNameLst>
                                      </p:cBhvr>
                                      <p:tavLst>
                                        <p:tav tm="0">
                                          <p:val>
                                            <p:strVal val="1+#ppt_w/2"/>
                                          </p:val>
                                        </p:tav>
                                        <p:tav tm="100000">
                                          <p:val>
                                            <p:strVal val="#ppt_x"/>
                                          </p:val>
                                        </p:tav>
                                      </p:tavLst>
                                    </p:anim>
                                    <p:anim calcmode="lin" valueType="num">
                                      <p:cBhvr additive="base">
                                        <p:cTn id="8" dur="500" fill="hold"/>
                                        <p:tgtEl>
                                          <p:spTgt spid="724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7240"/>
                                        </p:tgtEl>
                                        <p:attrNameLst>
                                          <p:attrName>style.visibility</p:attrName>
                                        </p:attrNameLst>
                                      </p:cBhvr>
                                      <p:to>
                                        <p:strVal val="visible"/>
                                      </p:to>
                                    </p:set>
                                    <p:animEffect transition="in" filter="diamond(in)">
                                      <p:cBhvr>
                                        <p:cTn id="13" dur="1000"/>
                                        <p:tgtEl>
                                          <p:spTgt spid="7240"/>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7247"/>
                                        </p:tgtEl>
                                        <p:attrNameLst>
                                          <p:attrName>style.visibility</p:attrName>
                                        </p:attrNameLst>
                                      </p:cBhvr>
                                      <p:to>
                                        <p:strVal val="visible"/>
                                      </p:to>
                                    </p:set>
                                    <p:animEffect transition="in" filter="checkerboard(across)">
                                      <p:cBhvr>
                                        <p:cTn id="18" dur="500"/>
                                        <p:tgtEl>
                                          <p:spTgt spid="724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7243"/>
                                        </p:tgtEl>
                                        <p:attrNameLst>
                                          <p:attrName>style.visibility</p:attrName>
                                        </p:attrNameLst>
                                      </p:cBhvr>
                                      <p:to>
                                        <p:strVal val="visible"/>
                                      </p:to>
                                    </p:set>
                                    <p:animEffect transition="in" filter="diamond(in)">
                                      <p:cBhvr>
                                        <p:cTn id="23" dur="1000"/>
                                        <p:tgtEl>
                                          <p:spTgt spid="7243"/>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7250"/>
                                        </p:tgtEl>
                                        <p:attrNameLst>
                                          <p:attrName>style.visibility</p:attrName>
                                        </p:attrNameLst>
                                      </p:cBhvr>
                                      <p:to>
                                        <p:strVal val="visible"/>
                                      </p:to>
                                    </p:set>
                                    <p:animEffect transition="in" filter="wedge">
                                      <p:cBhvr>
                                        <p:cTn id="28" dur="1000"/>
                                        <p:tgtEl>
                                          <p:spTgt spid="7250"/>
                                        </p:tgtEl>
                                      </p:cBhvr>
                                    </p:animEffect>
                                  </p:childTnLst>
                                </p:cTn>
                              </p:par>
                              <p:par>
                                <p:cTn id="29" presetID="20" presetClass="entr" presetSubtype="0" fill="hold" grpId="0" nodeType="withEffect">
                                  <p:stCondLst>
                                    <p:cond delay="0"/>
                                  </p:stCondLst>
                                  <p:childTnLst>
                                    <p:set>
                                      <p:cBhvr>
                                        <p:cTn id="30" dur="1" fill="hold">
                                          <p:stCondLst>
                                            <p:cond delay="0"/>
                                          </p:stCondLst>
                                        </p:cTn>
                                        <p:tgtEl>
                                          <p:spTgt spid="7248"/>
                                        </p:tgtEl>
                                        <p:attrNameLst>
                                          <p:attrName>style.visibility</p:attrName>
                                        </p:attrNameLst>
                                      </p:cBhvr>
                                      <p:to>
                                        <p:strVal val="visible"/>
                                      </p:to>
                                    </p:set>
                                    <p:animEffect transition="in" filter="wedge">
                                      <p:cBhvr>
                                        <p:cTn id="31" dur="1000"/>
                                        <p:tgtEl>
                                          <p:spTgt spid="7248"/>
                                        </p:tgtEl>
                                      </p:cBhvr>
                                    </p:animEffect>
                                  </p:childTnLst>
                                </p:cTn>
                              </p:par>
                              <p:par>
                                <p:cTn id="32" presetID="20" presetClass="entr" presetSubtype="0" fill="hold" grpId="0" nodeType="withEffect">
                                  <p:stCondLst>
                                    <p:cond delay="0"/>
                                  </p:stCondLst>
                                  <p:childTnLst>
                                    <p:set>
                                      <p:cBhvr>
                                        <p:cTn id="33" dur="1" fill="hold">
                                          <p:stCondLst>
                                            <p:cond delay="0"/>
                                          </p:stCondLst>
                                        </p:cTn>
                                        <p:tgtEl>
                                          <p:spTgt spid="7249"/>
                                        </p:tgtEl>
                                        <p:attrNameLst>
                                          <p:attrName>style.visibility</p:attrName>
                                        </p:attrNameLst>
                                      </p:cBhvr>
                                      <p:to>
                                        <p:strVal val="visible"/>
                                      </p:to>
                                    </p:set>
                                    <p:animEffect transition="in" filter="wedge">
                                      <p:cBhvr>
                                        <p:cTn id="34" dur="1000"/>
                                        <p:tgtEl>
                                          <p:spTgt spid="7249"/>
                                        </p:tgtEl>
                                      </p:cBhvr>
                                    </p:animEffect>
                                  </p:childTnLst>
                                </p:cTn>
                              </p:par>
                              <p:par>
                                <p:cTn id="35" presetID="20" presetClass="entr" presetSubtype="0" fill="hold" nodeType="withEffect">
                                  <p:stCondLst>
                                    <p:cond delay="0"/>
                                  </p:stCondLst>
                                  <p:childTnLst>
                                    <p:set>
                                      <p:cBhvr>
                                        <p:cTn id="36" dur="1" fill="hold">
                                          <p:stCondLst>
                                            <p:cond delay="0"/>
                                          </p:stCondLst>
                                        </p:cTn>
                                        <p:tgtEl>
                                          <p:spTgt spid="7253"/>
                                        </p:tgtEl>
                                        <p:attrNameLst>
                                          <p:attrName>style.visibility</p:attrName>
                                        </p:attrNameLst>
                                      </p:cBhvr>
                                      <p:to>
                                        <p:strVal val="visible"/>
                                      </p:to>
                                    </p:set>
                                    <p:animEffect transition="in" filter="wedge">
                                      <p:cBhvr>
                                        <p:cTn id="37" dur="1000"/>
                                        <p:tgtEl>
                                          <p:spTgt spid="7253"/>
                                        </p:tgtEl>
                                      </p:cBhvr>
                                    </p:animEffect>
                                  </p:childTnLst>
                                </p:cTn>
                              </p:par>
                              <p:par>
                                <p:cTn id="38" presetID="20" presetClass="entr" presetSubtype="0" fill="hold" grpId="0" nodeType="withEffect">
                                  <p:stCondLst>
                                    <p:cond delay="0"/>
                                  </p:stCondLst>
                                  <p:childTnLst>
                                    <p:set>
                                      <p:cBhvr>
                                        <p:cTn id="39" dur="1" fill="hold">
                                          <p:stCondLst>
                                            <p:cond delay="0"/>
                                          </p:stCondLst>
                                        </p:cTn>
                                        <p:tgtEl>
                                          <p:spTgt spid="7256"/>
                                        </p:tgtEl>
                                        <p:attrNameLst>
                                          <p:attrName>style.visibility</p:attrName>
                                        </p:attrNameLst>
                                      </p:cBhvr>
                                      <p:to>
                                        <p:strVal val="visible"/>
                                      </p:to>
                                    </p:set>
                                    <p:animEffect transition="in" filter="wedge">
                                      <p:cBhvr>
                                        <p:cTn id="40" dur="1000"/>
                                        <p:tgtEl>
                                          <p:spTgt spid="7256"/>
                                        </p:tgtEl>
                                      </p:cBhvr>
                                    </p:animEffect>
                                  </p:childTnLst>
                                </p:cTn>
                              </p:par>
                              <p:par>
                                <p:cTn id="41" presetID="20" presetClass="entr" presetSubtype="0" fill="hold" grpId="0" nodeType="withEffect">
                                  <p:stCondLst>
                                    <p:cond delay="0"/>
                                  </p:stCondLst>
                                  <p:childTnLst>
                                    <p:set>
                                      <p:cBhvr>
                                        <p:cTn id="42" dur="1" fill="hold">
                                          <p:stCondLst>
                                            <p:cond delay="0"/>
                                          </p:stCondLst>
                                        </p:cTn>
                                        <p:tgtEl>
                                          <p:spTgt spid="7257"/>
                                        </p:tgtEl>
                                        <p:attrNameLst>
                                          <p:attrName>style.visibility</p:attrName>
                                        </p:attrNameLst>
                                      </p:cBhvr>
                                      <p:to>
                                        <p:strVal val="visible"/>
                                      </p:to>
                                    </p:set>
                                    <p:animEffect transition="in" filter="wedge">
                                      <p:cBhvr>
                                        <p:cTn id="43" dur="1000"/>
                                        <p:tgtEl>
                                          <p:spTgt spid="7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42" grpId="0"/>
      <p:bldP spid="7247" grpId="0"/>
      <p:bldP spid="7248" grpId="0"/>
      <p:bldP spid="7249" grpId="0" animBg="1"/>
      <p:bldP spid="7256" grpId="0"/>
      <p:bldP spid="7257"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rgbClr val="000086"/>
          </a:fgClr>
          <a:bgClr>
            <a:schemeClr val="bg1"/>
          </a:bgClr>
        </a:pattFill>
        <a:effectLst/>
      </p:bgPr>
    </p:bg>
    <p:spTree>
      <p:nvGrpSpPr>
        <p:cNvPr id="1" name=""/>
        <p:cNvGrpSpPr/>
        <p:nvPr/>
      </p:nvGrpSpPr>
      <p:grpSpPr/>
      <p:sp>
        <p:nvSpPr>
          <p:cNvPr id="3077" name="Rectangle 3"/>
          <p:cNvSpPr>
            <a:spLocks noGrp="1"/>
          </p:cNvSpPr>
          <p:nvPr>
            <p:ph type="body" sz="half" idx="1"/>
          </p:nvPr>
        </p:nvSpPr>
        <p:spPr>
          <a:xfrm>
            <a:off x="395288" y="404813"/>
            <a:ext cx="8362950" cy="6121400"/>
          </a:xfrm>
        </p:spPr>
        <p:txBody>
          <a:bodyPr vert="horz" wrap="square" lIns="91440" tIns="45720" rIns="91440" bIns="45720" anchor="t"/>
          <a:p>
            <a:pPr eaLnBrk="1" hangingPunct="1">
              <a:lnSpc>
                <a:spcPct val="90000"/>
              </a:lnSpc>
              <a:buClr>
                <a:schemeClr val="tx1"/>
              </a:buClr>
              <a:buSzTx/>
              <a:buFontTx/>
              <a:buBlip>
                <a:blip r:embed="rId1"/>
              </a:buBlip>
            </a:pPr>
            <a:r>
              <a:rPr lang="zh-CN" altLang="en-US" b="1" dirty="0"/>
              <a:t>若中心处（</a:t>
            </a:r>
            <a:r>
              <a:rPr lang="el-GR" altLang="zh-CN" b="1" i="1" dirty="0">
                <a:cs typeface="Arial" panose="020B0604020202020204" pitchFamily="34" charset="0"/>
              </a:rPr>
              <a:t>θ</a:t>
            </a:r>
            <a:r>
              <a:rPr lang="en-US" altLang="zh-CN" dirty="0">
                <a:cs typeface="Arial" panose="020B0604020202020204" pitchFamily="34" charset="0"/>
              </a:rPr>
              <a:t>=0</a:t>
            </a:r>
            <a:r>
              <a:rPr lang="zh-CN" altLang="en-US" b="1" dirty="0">
                <a:cs typeface="Arial" panose="020B0604020202020204" pitchFamily="34" charset="0"/>
              </a:rPr>
              <a:t>）为明条纹，</a:t>
            </a:r>
            <a:endParaRPr lang="zh-CN" altLang="en-US" b="1" dirty="0">
              <a:cs typeface="Arial" panose="020B0604020202020204" pitchFamily="34" charset="0"/>
            </a:endParaRPr>
          </a:p>
          <a:p>
            <a:pPr eaLnBrk="1" hangingPunct="1">
              <a:lnSpc>
                <a:spcPct val="90000"/>
              </a:lnSpc>
              <a:buClr>
                <a:schemeClr val="tx1"/>
              </a:buClr>
              <a:buSzTx/>
              <a:buFontTx/>
              <a:buNone/>
            </a:pPr>
            <a:r>
              <a:rPr lang="zh-CN" altLang="en-US" b="1" dirty="0">
                <a:cs typeface="Arial" panose="020B0604020202020204" pitchFamily="34" charset="0"/>
              </a:rPr>
              <a:t>则：</a:t>
            </a:r>
            <a:endParaRPr lang="zh-CN" altLang="en-US" b="1" dirty="0">
              <a:cs typeface="Arial" panose="020B0604020202020204" pitchFamily="34" charset="0"/>
            </a:endParaRPr>
          </a:p>
          <a:p>
            <a:pPr eaLnBrk="1" hangingPunct="1">
              <a:lnSpc>
                <a:spcPct val="90000"/>
              </a:lnSpc>
              <a:buClr>
                <a:schemeClr val="tx1"/>
              </a:buClr>
              <a:buSzTx/>
              <a:buFontTx/>
              <a:buBlip>
                <a:blip r:embed="rId1"/>
              </a:buBlip>
            </a:pPr>
            <a:r>
              <a:rPr lang="zh-CN" altLang="el-GR" b="1" dirty="0">
                <a:cs typeface="Arial" panose="020B0604020202020204" pitchFamily="34" charset="0"/>
              </a:rPr>
              <a:t>若改变光程差，使中心仍为明条纹，</a:t>
            </a:r>
            <a:endParaRPr lang="zh-CN" altLang="en-US" b="1" dirty="0">
              <a:cs typeface="Arial" panose="020B0604020202020204" pitchFamily="34" charset="0"/>
            </a:endParaRPr>
          </a:p>
          <a:p>
            <a:pPr eaLnBrk="1" hangingPunct="1">
              <a:lnSpc>
                <a:spcPct val="90000"/>
              </a:lnSpc>
              <a:buClr>
                <a:schemeClr val="tx1"/>
              </a:buClr>
              <a:buSzTx/>
              <a:buFontTx/>
              <a:buNone/>
            </a:pPr>
            <a:r>
              <a:rPr lang="zh-CN" altLang="el-GR" b="1" dirty="0">
                <a:cs typeface="Arial" panose="020B0604020202020204" pitchFamily="34" charset="0"/>
              </a:rPr>
              <a:t>则：</a:t>
            </a:r>
            <a:endParaRPr lang="zh-CN" altLang="en-US" b="1" dirty="0">
              <a:cs typeface="Arial" panose="020B0604020202020204" pitchFamily="34" charset="0"/>
            </a:endParaRPr>
          </a:p>
          <a:p>
            <a:pPr eaLnBrk="1" hangingPunct="1">
              <a:lnSpc>
                <a:spcPct val="90000"/>
              </a:lnSpc>
              <a:buClr>
                <a:schemeClr val="tx1"/>
              </a:buClr>
              <a:buSzTx/>
              <a:buFontTx/>
              <a:buNone/>
            </a:pPr>
            <a:r>
              <a:rPr lang="zh-CN" altLang="el-GR" b="1" dirty="0">
                <a:cs typeface="Arial" panose="020B0604020202020204" pitchFamily="34" charset="0"/>
              </a:rPr>
              <a:t>那么</a:t>
            </a:r>
            <a:r>
              <a:rPr lang="zh-CN" altLang="en-US" b="1" dirty="0">
                <a:cs typeface="Arial" panose="020B0604020202020204" pitchFamily="34" charset="0"/>
              </a:rPr>
              <a:t>可得</a:t>
            </a:r>
            <a:r>
              <a:rPr lang="zh-CN" altLang="el-GR" b="1" dirty="0">
                <a:cs typeface="Arial" panose="020B0604020202020204" pitchFamily="34" charset="0"/>
              </a:rPr>
              <a:t>：</a:t>
            </a:r>
            <a:endParaRPr lang="zh-CN" altLang="en-US" b="1" dirty="0">
              <a:cs typeface="Arial" panose="020B0604020202020204" pitchFamily="34" charset="0"/>
            </a:endParaRPr>
          </a:p>
          <a:p>
            <a:pPr eaLnBrk="1" hangingPunct="1">
              <a:lnSpc>
                <a:spcPct val="90000"/>
              </a:lnSpc>
              <a:buClr>
                <a:schemeClr val="tx1"/>
              </a:buClr>
              <a:buSzTx/>
              <a:buFontTx/>
              <a:buNone/>
            </a:pPr>
            <a:endParaRPr lang="zh-CN" altLang="en-US" b="1" dirty="0">
              <a:cs typeface="Arial" panose="020B0604020202020204" pitchFamily="34" charset="0"/>
            </a:endParaRPr>
          </a:p>
          <a:p>
            <a:pPr eaLnBrk="1" hangingPunct="1">
              <a:lnSpc>
                <a:spcPct val="90000"/>
              </a:lnSpc>
              <a:buClr>
                <a:schemeClr val="tx1"/>
              </a:buClr>
              <a:buSzTx/>
              <a:buFontTx/>
              <a:buNone/>
            </a:pPr>
            <a:endParaRPr lang="zh-CN" altLang="en-US" dirty="0">
              <a:cs typeface="Arial" panose="020B0604020202020204" pitchFamily="34" charset="0"/>
            </a:endParaRPr>
          </a:p>
          <a:p>
            <a:pPr eaLnBrk="1" hangingPunct="1">
              <a:lnSpc>
                <a:spcPct val="90000"/>
              </a:lnSpc>
              <a:buClr>
                <a:schemeClr val="tx1"/>
              </a:buClr>
              <a:buSzTx/>
              <a:buFontTx/>
              <a:buNone/>
            </a:pPr>
            <a:endParaRPr lang="zh-CN" altLang="en-US" dirty="0">
              <a:cs typeface="Arial" panose="020B0604020202020204" pitchFamily="34" charset="0"/>
            </a:endParaRPr>
          </a:p>
          <a:p>
            <a:pPr eaLnBrk="1" hangingPunct="1">
              <a:lnSpc>
                <a:spcPct val="90000"/>
              </a:lnSpc>
              <a:buClr>
                <a:schemeClr val="tx1"/>
              </a:buClr>
              <a:buSzTx/>
              <a:buFontTx/>
              <a:buNone/>
            </a:pPr>
            <a:r>
              <a:rPr lang="zh-CN" altLang="en-US" b="1" dirty="0">
                <a:cs typeface="Arial" panose="020B0604020202020204" pitchFamily="34" charset="0"/>
              </a:rPr>
              <a:t>由此可见</a:t>
            </a:r>
            <a:r>
              <a:rPr lang="en-US" altLang="zh-CN" b="1" dirty="0">
                <a:cs typeface="Arial" panose="020B0604020202020204" pitchFamily="34" charset="0"/>
              </a:rPr>
              <a:t>,</a:t>
            </a:r>
            <a:r>
              <a:rPr lang="zh-CN" altLang="en-US" b="1" dirty="0">
                <a:cs typeface="Arial" panose="020B0604020202020204" pitchFamily="34" charset="0"/>
              </a:rPr>
              <a:t>只要测出干涉仪中</a:t>
            </a:r>
            <a:r>
              <a:rPr lang="en-US" altLang="zh-CN" b="1" i="1" dirty="0">
                <a:cs typeface="Arial" panose="020B0604020202020204" pitchFamily="34" charset="0"/>
              </a:rPr>
              <a:t>M</a:t>
            </a:r>
            <a:r>
              <a:rPr lang="en-US" altLang="zh-CN" b="1" i="1" baseline="-25000" dirty="0">
                <a:cs typeface="Arial" panose="020B0604020202020204" pitchFamily="34" charset="0"/>
              </a:rPr>
              <a:t>1</a:t>
            </a:r>
            <a:r>
              <a:rPr lang="zh-CN" altLang="en-US" b="1" dirty="0">
                <a:cs typeface="Arial" panose="020B0604020202020204" pitchFamily="34" charset="0"/>
              </a:rPr>
              <a:t>移动的距离∆</a:t>
            </a:r>
            <a:r>
              <a:rPr lang="en-US" altLang="zh-CN" b="1" i="1" dirty="0">
                <a:cs typeface="Arial" panose="020B0604020202020204" pitchFamily="34" charset="0"/>
              </a:rPr>
              <a:t>d</a:t>
            </a:r>
            <a:r>
              <a:rPr lang="en-US" altLang="zh-CN" b="1" dirty="0">
                <a:cs typeface="Arial" panose="020B0604020202020204" pitchFamily="34" charset="0"/>
              </a:rPr>
              <a:t>,</a:t>
            </a:r>
            <a:r>
              <a:rPr lang="zh-CN" altLang="en-US" b="1" dirty="0">
                <a:cs typeface="Arial" panose="020B0604020202020204" pitchFamily="34" charset="0"/>
              </a:rPr>
              <a:t>并数出相应的“吞吐”环数∆</a:t>
            </a:r>
            <a:r>
              <a:rPr lang="en-US" altLang="zh-CN" b="1" i="1" dirty="0">
                <a:cs typeface="Arial" panose="020B0604020202020204" pitchFamily="34" charset="0"/>
              </a:rPr>
              <a:t>k</a:t>
            </a:r>
            <a:r>
              <a:rPr lang="en-US" altLang="zh-CN" b="1" dirty="0">
                <a:cs typeface="Arial" panose="020B0604020202020204" pitchFamily="34" charset="0"/>
              </a:rPr>
              <a:t>,</a:t>
            </a:r>
            <a:r>
              <a:rPr lang="zh-CN" altLang="en-US" b="1" dirty="0">
                <a:cs typeface="Arial" panose="020B0604020202020204" pitchFamily="34" charset="0"/>
              </a:rPr>
              <a:t>就可求出</a:t>
            </a:r>
            <a:r>
              <a:rPr lang="el-GR" altLang="zh-CN" b="1" i="1" dirty="0">
                <a:cs typeface="Arial" panose="020B0604020202020204" pitchFamily="34" charset="0"/>
              </a:rPr>
              <a:t>λ</a:t>
            </a:r>
            <a:r>
              <a:rPr lang="en-US" altLang="zh-CN" b="1" i="1" dirty="0">
                <a:cs typeface="Arial" panose="020B0604020202020204" pitchFamily="34" charset="0"/>
              </a:rPr>
              <a:t>.</a:t>
            </a:r>
            <a:endParaRPr lang="el-GR" altLang="zh-CN" b="1" i="1" dirty="0">
              <a:ea typeface="Arial" panose="020B0604020202020204" pitchFamily="34" charset="0"/>
            </a:endParaRPr>
          </a:p>
        </p:txBody>
      </p:sp>
      <p:graphicFrame>
        <p:nvGraphicFramePr>
          <p:cNvPr id="3074" name="Object 4"/>
          <p:cNvGraphicFramePr/>
          <p:nvPr>
            <p:ph sz="quarter" idx="2"/>
          </p:nvPr>
        </p:nvGraphicFramePr>
        <p:xfrm>
          <a:off x="1568450" y="958850"/>
          <a:ext cx="2117725" cy="514350"/>
        </p:xfrm>
        <a:graphic>
          <a:graphicData uri="http://schemas.openxmlformats.org/presentationml/2006/ole">
            <mc:AlternateContent xmlns:mc="http://schemas.openxmlformats.org/markup-compatibility/2006">
              <mc:Choice xmlns:v="urn:schemas-microsoft-com:vml" Requires="v">
                <p:oleObj spid="_x0000_s3079" name="" r:id="rId2" imgW="887730" imgH="215900" progId="Equation.3">
                  <p:embed/>
                </p:oleObj>
              </mc:Choice>
              <mc:Fallback>
                <p:oleObj name="" r:id="rId2" imgW="887730" imgH="215900" progId="Equation.3">
                  <p:embed/>
                  <p:pic>
                    <p:nvPicPr>
                      <p:cNvPr id="0" name="图片 3078"/>
                      <p:cNvPicPr/>
                      <p:nvPr/>
                    </p:nvPicPr>
                    <p:blipFill>
                      <a:blip r:embed="rId3"/>
                      <a:stretch>
                        <a:fillRect/>
                      </a:stretch>
                    </p:blipFill>
                    <p:spPr>
                      <a:xfrm>
                        <a:off x="1568450" y="958850"/>
                        <a:ext cx="2117725" cy="514350"/>
                      </a:xfrm>
                      <a:prstGeom prst="rect">
                        <a:avLst/>
                      </a:prstGeom>
                      <a:noFill/>
                      <a:ln w="38100">
                        <a:miter/>
                      </a:ln>
                    </p:spPr>
                  </p:pic>
                </p:oleObj>
              </mc:Fallback>
            </mc:AlternateContent>
          </a:graphicData>
        </a:graphic>
      </p:graphicFrame>
      <p:graphicFrame>
        <p:nvGraphicFramePr>
          <p:cNvPr id="3075" name="Object 7"/>
          <p:cNvGraphicFramePr/>
          <p:nvPr>
            <p:ph sz="quarter" idx="3"/>
          </p:nvPr>
        </p:nvGraphicFramePr>
        <p:xfrm>
          <a:off x="2195195" y="2051685"/>
          <a:ext cx="2447925" cy="569913"/>
        </p:xfrm>
        <a:graphic>
          <a:graphicData uri="http://schemas.openxmlformats.org/presentationml/2006/ole">
            <mc:AlternateContent xmlns:mc="http://schemas.openxmlformats.org/markup-compatibility/2006">
              <mc:Choice xmlns:v="urn:schemas-microsoft-com:vml" Requires="v">
                <p:oleObj spid="_x0000_s3082" name="" r:id="rId4" imgW="925830" imgH="215900" progId="Equation.3">
                  <p:embed/>
                </p:oleObj>
              </mc:Choice>
              <mc:Fallback>
                <p:oleObj name="" r:id="rId4" imgW="925830" imgH="215900" progId="Equation.3">
                  <p:embed/>
                  <p:pic>
                    <p:nvPicPr>
                      <p:cNvPr id="0" name="图片 3081"/>
                      <p:cNvPicPr/>
                      <p:nvPr/>
                    </p:nvPicPr>
                    <p:blipFill>
                      <a:blip r:embed="rId5"/>
                      <a:stretch>
                        <a:fillRect/>
                      </a:stretch>
                    </p:blipFill>
                    <p:spPr>
                      <a:xfrm>
                        <a:off x="2195195" y="2051685"/>
                        <a:ext cx="2447925" cy="569913"/>
                      </a:xfrm>
                      <a:prstGeom prst="rect">
                        <a:avLst/>
                      </a:prstGeom>
                      <a:noFill/>
                      <a:ln w="38100">
                        <a:miter/>
                      </a:ln>
                    </p:spPr>
                  </p:pic>
                </p:oleObj>
              </mc:Fallback>
            </mc:AlternateContent>
          </a:graphicData>
        </a:graphic>
      </p:graphicFrame>
      <p:graphicFrame>
        <p:nvGraphicFramePr>
          <p:cNvPr id="3076" name="Object 10"/>
          <p:cNvGraphicFramePr/>
          <p:nvPr/>
        </p:nvGraphicFramePr>
        <p:xfrm>
          <a:off x="395605" y="2996565"/>
          <a:ext cx="5562600" cy="1770063"/>
        </p:xfrm>
        <a:graphic>
          <a:graphicData uri="http://schemas.openxmlformats.org/presentationml/2006/ole">
            <mc:AlternateContent xmlns:mc="http://schemas.openxmlformats.org/markup-compatibility/2006">
              <mc:Choice xmlns:v="urn:schemas-microsoft-com:vml" Requires="v">
                <p:oleObj spid="_x0000_s3083" name="" r:id="rId6" imgW="2158365" imgH="635000" progId="Equation.3">
                  <p:embed/>
                </p:oleObj>
              </mc:Choice>
              <mc:Fallback>
                <p:oleObj name="" r:id="rId6" imgW="2158365" imgH="635000" progId="Equation.3">
                  <p:embed/>
                  <p:pic>
                    <p:nvPicPr>
                      <p:cNvPr id="0" name="图片 3082"/>
                      <p:cNvPicPr/>
                      <p:nvPr/>
                    </p:nvPicPr>
                    <p:blipFill>
                      <a:blip r:embed="rId7"/>
                      <a:stretch>
                        <a:fillRect/>
                      </a:stretch>
                    </p:blipFill>
                    <p:spPr>
                      <a:xfrm>
                        <a:off x="395605" y="2996565"/>
                        <a:ext cx="5562600" cy="1770063"/>
                      </a:xfrm>
                      <a:prstGeom prst="rect">
                        <a:avLst/>
                      </a:prstGeom>
                      <a:noFill/>
                      <a:ln w="38100">
                        <a:noFill/>
                        <a:miter/>
                      </a:ln>
                    </p:spPr>
                  </p:pic>
                </p:oleObj>
              </mc:Fallback>
            </mc:AlternateContent>
          </a:graphicData>
        </a:graphic>
      </p:graphicFrame>
      <p:graphicFrame>
        <p:nvGraphicFramePr>
          <p:cNvPr id="12350" name="对象 12349"/>
          <p:cNvGraphicFramePr/>
          <p:nvPr/>
        </p:nvGraphicFramePr>
        <p:xfrm>
          <a:off x="4293870" y="5678805"/>
          <a:ext cx="1257300" cy="847725"/>
        </p:xfrm>
        <a:graphic>
          <a:graphicData uri="http://schemas.openxmlformats.org/presentationml/2006/ole">
            <mc:AlternateContent xmlns:mc="http://schemas.openxmlformats.org/markup-compatibility/2006">
              <mc:Choice xmlns:v="urn:schemas-microsoft-com:vml" Requires="v">
                <p:oleObj spid="_x0000_s2" name="" r:id="rId8" imgW="584200" imgH="393700" progId="Equation.3">
                  <p:embed/>
                </p:oleObj>
              </mc:Choice>
              <mc:Fallback>
                <p:oleObj name="" r:id="rId8" imgW="584200" imgH="393700" progId="Equation.3">
                  <p:embed/>
                  <p:pic>
                    <p:nvPicPr>
                      <p:cNvPr id="0" name="图片 3078"/>
                      <p:cNvPicPr/>
                      <p:nvPr/>
                    </p:nvPicPr>
                    <p:blipFill>
                      <a:blip r:embed="rId9"/>
                      <a:stretch>
                        <a:fillRect/>
                      </a:stretch>
                    </p:blipFill>
                    <p:spPr>
                      <a:xfrm>
                        <a:off x="4293870" y="5678805"/>
                        <a:ext cx="1257300" cy="847725"/>
                      </a:xfrm>
                      <a:prstGeom prst="rect">
                        <a:avLst/>
                      </a:prstGeom>
                      <a:solidFill>
                        <a:schemeClr val="accent1"/>
                      </a:solidFill>
                      <a:ln w="38100">
                        <a:noFill/>
                        <a:miter/>
                      </a:ln>
                    </p:spPr>
                  </p:pic>
                </p:oleObj>
              </mc:Fallback>
            </mc:AlternateContent>
          </a:graphicData>
        </a:graphic>
      </p:graphicFrame>
    </p:spTree>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1027"/>
          <p:cNvSpPr txBox="1"/>
          <p:nvPr/>
        </p:nvSpPr>
        <p:spPr>
          <a:xfrm>
            <a:off x="609600" y="319088"/>
            <a:ext cx="1676400" cy="519112"/>
          </a:xfrm>
          <a:prstGeom prst="rect">
            <a:avLst/>
          </a:prstGeom>
          <a:noFill/>
          <a:ln w="9525">
            <a:noFill/>
          </a:ln>
        </p:spPr>
        <p:txBody>
          <a:bodyPr>
            <a:spAutoFit/>
          </a:bodyPr>
          <a:p>
            <a:pPr>
              <a:spcBef>
                <a:spcPct val="50000"/>
              </a:spcBef>
            </a:pPr>
            <a:r>
              <a:rPr lang="zh-CN" altLang="en-US" sz="2800" b="1" dirty="0">
                <a:solidFill>
                  <a:schemeClr val="accent2"/>
                </a:solidFill>
                <a:latin typeface="Arial" panose="020B0604020202020204" pitchFamily="34" charset="0"/>
                <a:ea typeface="华文楷体" panose="02010600040101010101" pitchFamily="2" charset="-122"/>
              </a:rPr>
              <a:t>实验现象</a:t>
            </a:r>
            <a:endParaRPr lang="zh-CN" altLang="en-US" sz="2800" b="1" dirty="0">
              <a:solidFill>
                <a:schemeClr val="accent2"/>
              </a:solidFill>
              <a:latin typeface="Arial" panose="020B0604020202020204" pitchFamily="34" charset="0"/>
              <a:ea typeface="华文楷体" panose="02010600040101010101" pitchFamily="2" charset="-122"/>
            </a:endParaRPr>
          </a:p>
        </p:txBody>
      </p:sp>
      <p:pic>
        <p:nvPicPr>
          <p:cNvPr id="11267" name="Picture 1028" descr="j0115876"/>
          <p:cNvPicPr>
            <a:picLocks noChangeAspect="1"/>
          </p:cNvPicPr>
          <p:nvPr/>
        </p:nvPicPr>
        <p:blipFill>
          <a:blip r:embed="rId1"/>
          <a:stretch>
            <a:fillRect/>
          </a:stretch>
        </p:blipFill>
        <p:spPr>
          <a:xfrm>
            <a:off x="609600" y="831850"/>
            <a:ext cx="7772400" cy="158750"/>
          </a:xfrm>
          <a:prstGeom prst="rect">
            <a:avLst/>
          </a:prstGeom>
          <a:noFill/>
          <a:ln w="9525">
            <a:noFill/>
          </a:ln>
        </p:spPr>
      </p:pic>
      <p:pic>
        <p:nvPicPr>
          <p:cNvPr id="11268" name="Picture 1029" descr="BD10263_"/>
          <p:cNvPicPr>
            <a:picLocks noChangeAspect="1"/>
          </p:cNvPicPr>
          <p:nvPr/>
        </p:nvPicPr>
        <p:blipFill>
          <a:blip r:embed="rId2"/>
          <a:stretch>
            <a:fillRect/>
          </a:stretch>
        </p:blipFill>
        <p:spPr>
          <a:xfrm>
            <a:off x="381000" y="533400"/>
            <a:ext cx="228600" cy="228600"/>
          </a:xfrm>
          <a:prstGeom prst="rect">
            <a:avLst/>
          </a:prstGeom>
          <a:noFill/>
          <a:ln w="9525">
            <a:noFill/>
          </a:ln>
        </p:spPr>
      </p:pic>
      <p:pic>
        <p:nvPicPr>
          <p:cNvPr id="24583" name="迈克尔逊.AVI">
            <a:hlinkClick r:id="" action="ppaction://media"/>
          </p:cNvPr>
          <p:cNvPicPr>
            <a:picLocks noRot="1" noChangeAspect="1"/>
          </p:cNvPicPr>
          <p:nvPr>
            <a:videoFile r:link="rId3"/>
            <p:extLst>
              <p:ext uri="{DAA4B4D4-6D71-4841-9C94-3DE7FCFB9230}">
                <p14:media xmlns:p14="http://schemas.microsoft.com/office/powerpoint/2010/main" r:link="rId4"/>
              </p:ext>
            </p:extLst>
          </p:nvPr>
        </p:nvPicPr>
        <p:blipFill>
          <a:blip r:embed="rId5"/>
          <a:stretch>
            <a:fillRect/>
          </a:stretch>
        </p:blipFill>
        <p:spPr>
          <a:xfrm>
            <a:off x="1219200" y="1219200"/>
            <a:ext cx="6553200" cy="4914900"/>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transition>
    <p:split orient="vert"/>
  </p:transition>
  <p:timing>
    <p:tnLst>
      <p:par>
        <p:cTn id="1" dur="indefinite" restart="never" nodeType="tmRoot">
          <p:childTnLst>
            <p:seq concurrent="1" nextAc="seek">
              <p:cTn id="2" restart="whenNotActive" fill="hold" evtFilter="cancelBubble" nodeType="interactiveSeq">
                <p:stCondLst>
                  <p:cond evt="onClick" delay="0">
                    <p:tgtEl>
                      <p:spTgt spid="2458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4583"/>
                                        </p:tgtEl>
                                      </p:cBhvr>
                                    </p:cmd>
                                  </p:childTnLst>
                                </p:cTn>
                              </p:par>
                            </p:childTnLst>
                          </p:cTn>
                        </p:par>
                      </p:childTnLst>
                    </p:cTn>
                  </p:par>
                </p:childTnLst>
              </p:cTn>
              <p:nextCondLst>
                <p:cond evt="onClick" delay="0">
                  <p:tgtEl>
                    <p:spTgt spid="24583"/>
                  </p:tgtEl>
                </p:cond>
              </p:nextCondLst>
            </p:seq>
            <p:video>
              <p:cMediaNode>
                <p:cTn id="7" fill="hold" display="0">
                  <p:stCondLst>
                    <p:cond delay="indefinite"/>
                  </p:stCondLst>
                  <p:endCondLst>
                    <p:cond evt="onNext" delay="0">
                      <p:tgtEl>
                        <p:sldTgt/>
                      </p:tgtEl>
                    </p:cond>
                    <p:cond evt="onPrev" delay="0">
                      <p:tgtEl>
                        <p:sldTgt/>
                      </p:tgtEl>
                    </p:cond>
                  </p:endCondLst>
                </p:cTn>
                <p:tgtEl>
                  <p:spTgt spid="24583"/>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290" name="Rectangle 2"/>
          <p:cNvSpPr>
            <a:spLocks noGrp="1"/>
          </p:cNvSpPr>
          <p:nvPr>
            <p:ph type="title"/>
          </p:nvPr>
        </p:nvSpPr>
        <p:spPr/>
        <p:txBody>
          <a:bodyPr vert="horz" wrap="square" lIns="91440" tIns="45720" rIns="91440" bIns="45720" anchor="ctr"/>
          <a:p>
            <a:pPr eaLnBrk="1" hangingPunct="1"/>
            <a:r>
              <a:rPr lang="zh-CN" altLang="en-US" sz="4800" b="1" u="sng" dirty="0">
                <a:solidFill>
                  <a:schemeClr val="accent2"/>
                </a:solidFill>
                <a:latin typeface="华文楷体" panose="02010600040101010101" pitchFamily="2" charset="-122"/>
                <a:ea typeface="华文楷体" panose="02010600040101010101" pitchFamily="2" charset="-122"/>
              </a:rPr>
              <a:t>实 验 内 容</a:t>
            </a:r>
            <a:endParaRPr lang="zh-CN" altLang="en-US" sz="4800" b="1" u="sng" dirty="0">
              <a:solidFill>
                <a:schemeClr val="accent2"/>
              </a:solidFill>
              <a:latin typeface="华文楷体" panose="02010600040101010101" pitchFamily="2" charset="-122"/>
              <a:ea typeface="华文楷体" panose="02010600040101010101" pitchFamily="2" charset="-122"/>
            </a:endParaRPr>
          </a:p>
        </p:txBody>
      </p:sp>
      <p:sp>
        <p:nvSpPr>
          <p:cNvPr id="12291" name="Rectangle 3"/>
          <p:cNvSpPr>
            <a:spLocks noGrp="1"/>
          </p:cNvSpPr>
          <p:nvPr>
            <p:ph idx="1"/>
          </p:nvPr>
        </p:nvSpPr>
        <p:spPr/>
        <p:txBody>
          <a:bodyPr vert="horz" wrap="square" lIns="91440" tIns="45720" rIns="91440" bIns="45720" anchor="t"/>
          <a:p>
            <a:pPr eaLnBrk="1" hangingPunct="1">
              <a:buClr>
                <a:srgbClr val="009900"/>
              </a:buClr>
              <a:buBlip>
                <a:blip r:embed="rId1"/>
              </a:buBlip>
            </a:pPr>
            <a:r>
              <a:rPr lang="zh-CN" altLang="en-US" sz="3600" b="1" dirty="0"/>
              <a:t>调整迈克尔逊干涉仪</a:t>
            </a:r>
            <a:endParaRPr lang="zh-CN" altLang="en-US" sz="3600" b="1" dirty="0"/>
          </a:p>
          <a:p>
            <a:pPr eaLnBrk="1" hangingPunct="1">
              <a:buClr>
                <a:srgbClr val="009900"/>
              </a:buClr>
              <a:buNone/>
            </a:pPr>
            <a:endParaRPr lang="zh-CN" altLang="en-US" sz="3600" b="1" dirty="0"/>
          </a:p>
          <a:p>
            <a:pPr eaLnBrk="1" hangingPunct="1">
              <a:buClr>
                <a:srgbClr val="009900"/>
              </a:buClr>
              <a:buBlip>
                <a:blip r:embed="rId1"/>
              </a:buBlip>
            </a:pPr>
            <a:r>
              <a:rPr lang="zh-CN" altLang="en-US" sz="3600" b="1" dirty="0"/>
              <a:t>测氦氖激光的波长</a:t>
            </a:r>
            <a:endParaRPr lang="zh-CN" altLang="en-US" sz="3600" b="1" dirty="0"/>
          </a:p>
        </p:txBody>
      </p:sp>
      <p:sp>
        <p:nvSpPr>
          <p:cNvPr id="12292" name="AutoShape 4">
            <a:hlinkClick r:id="rId2" action="ppaction://hlinksldjump"/>
          </p:cNvPr>
          <p:cNvSpPr/>
          <p:nvPr/>
        </p:nvSpPr>
        <p:spPr>
          <a:xfrm>
            <a:off x="8610600" y="6324600"/>
            <a:ext cx="304800" cy="381000"/>
          </a:xfrm>
          <a:prstGeom prst="curvedLeftArrow">
            <a:avLst>
              <a:gd name="adj1" fmla="val 25000"/>
              <a:gd name="adj2" fmla="val 50000"/>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transition>
    <p:split orient="vert"/>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333399"/>
    </a:accent1>
    <a:accent2>
      <a:srgbClr val="333399"/>
    </a:accent2>
    <a:accent3>
      <a:srgbClr val="FFFFFF"/>
    </a:accent3>
    <a:accent4>
      <a:srgbClr val="000000"/>
    </a:accent4>
    <a:accent5>
      <a:srgbClr val="ADADCA"/>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9900"/>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333399"/>
    </a:accent1>
    <a:accent2>
      <a:srgbClr val="333399"/>
    </a:accent2>
    <a:accent3>
      <a:srgbClr val="FFFFFF"/>
    </a:accent3>
    <a:accent4>
      <a:srgbClr val="000000"/>
    </a:accent4>
    <a:accent5>
      <a:srgbClr val="ADADCA"/>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333399"/>
    </a:accent1>
    <a:accent2>
      <a:srgbClr val="333399"/>
    </a:accent2>
    <a:accent3>
      <a:srgbClr val="FFFFFF"/>
    </a:accent3>
    <a:accent4>
      <a:srgbClr val="000000"/>
    </a:accent4>
    <a:accent5>
      <a:srgbClr val="ADADCA"/>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333399"/>
    </a:accent1>
    <a:accent2>
      <a:srgbClr val="333399"/>
    </a:accent2>
    <a:accent3>
      <a:srgbClr val="FFFFFF"/>
    </a:accent3>
    <a:accent4>
      <a:srgbClr val="000000"/>
    </a:accent4>
    <a:accent5>
      <a:srgbClr val="ADADCA"/>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333399"/>
    </a:accent1>
    <a:accent2>
      <a:srgbClr val="333399"/>
    </a:accent2>
    <a:accent3>
      <a:srgbClr val="FFFFFF"/>
    </a:accent3>
    <a:accent4>
      <a:srgbClr val="000000"/>
    </a:accent4>
    <a:accent5>
      <a:srgbClr val="ADADCA"/>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333399"/>
    </a:accent1>
    <a:accent2>
      <a:srgbClr val="333399"/>
    </a:accent2>
    <a:accent3>
      <a:srgbClr val="FFFFFF"/>
    </a:accent3>
    <a:accent4>
      <a:srgbClr val="000000"/>
    </a:accent4>
    <a:accent5>
      <a:srgbClr val="ADADCA"/>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1060</Words>
  <Application>WPS 演示</Application>
  <PresentationFormat>全屏显示(4:3)</PresentationFormat>
  <Paragraphs>175</Paragraphs>
  <Slides>17</Slides>
  <Notes>1</Notes>
  <HiddenSlides>0</HiddenSlides>
  <MMClips>1</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19</vt:i4>
      </vt:variant>
      <vt:variant>
        <vt:lpstr>幻灯片标题</vt:lpstr>
      </vt:variant>
      <vt:variant>
        <vt:i4>17</vt:i4>
      </vt:variant>
    </vt:vector>
  </HeadingPairs>
  <TitlesOfParts>
    <vt:vector size="48" baseType="lpstr">
      <vt:lpstr>Arial</vt:lpstr>
      <vt:lpstr>宋体</vt:lpstr>
      <vt:lpstr>Wingdings</vt:lpstr>
      <vt:lpstr>华文楷体</vt:lpstr>
      <vt:lpstr>楷体</vt:lpstr>
      <vt:lpstr>楷体_GB2312</vt:lpstr>
      <vt:lpstr>新宋体</vt:lpstr>
      <vt:lpstr>微软雅黑</vt:lpstr>
      <vt:lpstr>Arial Unicode MS</vt:lpstr>
      <vt:lpstr>Calibri</vt:lpstr>
      <vt:lpstr>默认设计模板</vt:lpstr>
      <vt:lpstr>1_默认设计模板</vt:lpstr>
      <vt:lpstr>Equation.DSMT4</vt:lpstr>
      <vt:lpstr>Equation.3</vt:lpstr>
      <vt:lpstr>Equation.3</vt:lpstr>
      <vt:lpstr>Equation.3</vt:lpstr>
      <vt:lpstr>Equation.3</vt:lpstr>
      <vt:lpstr>Equation.3</vt:lpstr>
      <vt:lpstr>Equation.3</vt:lpstr>
      <vt:lpstr>Equation.3</vt:lpstr>
      <vt:lpstr>Paint.Picture</vt:lpstr>
      <vt:lpstr>Paint.Picture</vt:lpstr>
      <vt:lpstr>Paint.Picture</vt:lpstr>
      <vt:lpstr>Equation.DSMT4</vt:lpstr>
      <vt:lpstr>Equation.DSMT4</vt:lpstr>
      <vt:lpstr>Paint.Picture</vt:lpstr>
      <vt:lpstr>Equation.DSMT4</vt:lpstr>
      <vt:lpstr>Equation.DSMT4</vt:lpstr>
      <vt:lpstr>Equation.DSMT4</vt:lpstr>
      <vt:lpstr>Equation.3</vt:lpstr>
      <vt:lpstr>Equation.3</vt:lpstr>
      <vt:lpstr>迈克尔逊干涉仪测波长</vt:lpstr>
      <vt:lpstr>PowerPoint 演示文稿</vt:lpstr>
      <vt:lpstr>实 验 任务</vt:lpstr>
      <vt:lpstr>PowerPoint 演示文稿</vt:lpstr>
      <vt:lpstr>PowerPoint 演示文稿</vt:lpstr>
      <vt:lpstr>PowerPoint 演示文稿</vt:lpstr>
      <vt:lpstr>PowerPoint 演示文稿</vt:lpstr>
      <vt:lpstr>PowerPoint 演示文稿</vt:lpstr>
      <vt:lpstr>实 验 内 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注 意 事 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迈克尔逊干涉仪的调整和使用</dc:title>
  <dc:creator>王悦景</dc:creator>
  <cp:lastModifiedBy>Cc</cp:lastModifiedBy>
  <cp:revision>68</cp:revision>
  <dcterms:created xsi:type="dcterms:W3CDTF">2002-09-21T09:56:00Z</dcterms:created>
  <dcterms:modified xsi:type="dcterms:W3CDTF">2019-11-18T13:27:54Z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