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308" r:id="rId4"/>
    <p:sldId id="309" r:id="rId5"/>
    <p:sldId id="312" r:id="rId6"/>
    <p:sldId id="313" r:id="rId7"/>
    <p:sldId id="314" r:id="rId9"/>
    <p:sldId id="315" r:id="rId10"/>
    <p:sldId id="316" r:id="rId11"/>
    <p:sldId id="317" r:id="rId12"/>
    <p:sldId id="320" r:id="rId13"/>
    <p:sldId id="321" r:id="rId14"/>
    <p:sldId id="322" r:id="rId15"/>
    <p:sldId id="260" r:id="rId16"/>
    <p:sldId id="262" r:id="rId17"/>
    <p:sldId id="263" r:id="rId18"/>
    <p:sldId id="268" r:id="rId19"/>
    <p:sldId id="269" r:id="rId20"/>
    <p:sldId id="336" r:id="rId21"/>
    <p:sldId id="279" r:id="rId22"/>
    <p:sldId id="281" r:id="rId23"/>
    <p:sldId id="274" r:id="rId24"/>
    <p:sldId id="276" r:id="rId25"/>
    <p:sldId id="275" r:id="rId26"/>
    <p:sldId id="344" r:id="rId27"/>
    <p:sldId id="277" r:id="rId28"/>
    <p:sldId id="325" r:id="rId29"/>
  </p:sldIdLst>
  <p:sldSz cx="9144000" cy="6858000" type="screen4x3"/>
  <p:notesSz cx="6858000" cy="9144000"/>
  <p:custDataLst>
    <p:tags r:id="rId3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CC00CC"/>
    <a:srgbClr val="FF3300"/>
    <a:srgbClr val="FF9900"/>
    <a:srgbClr val="CC9900"/>
    <a:srgbClr val="9900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Objects="1" showGuides="1">
      <p:cViewPr varScale="1">
        <p:scale>
          <a:sx n="83" d="100"/>
          <a:sy n="83" d="100"/>
        </p:scale>
        <p:origin x="-1584" y="-78"/>
      </p:cViewPr>
      <p:guideLst>
        <p:guide orient="horz" pos="2206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gs" Target="tags/tag4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png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页眉占位符 1536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15363" name="日期占位符 1536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15364" name="幻灯片图像占位符 15363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365" name="文本占位符 1536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5366" name="页脚占位符 1536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/>
          </a:p>
        </p:txBody>
      </p:sp>
      <p:sp>
        <p:nvSpPr>
          <p:cNvPr id="15367" name="灯片编号占位符 1536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直接连接符 5121"/>
          <p:cNvSpPr/>
          <p:nvPr/>
        </p:nvSpPr>
        <p:spPr>
          <a:xfrm>
            <a:off x="7315200" y="1066800"/>
            <a:ext cx="0" cy="449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3" name="标题 5122"/>
          <p:cNvSpPr>
            <a:spLocks noGrp="1"/>
          </p:cNvSpPr>
          <p:nvPr>
            <p:ph type="ctrTitle"/>
          </p:nvPr>
        </p:nvSpPr>
        <p:spPr>
          <a:xfrm>
            <a:off x="315913" y="466725"/>
            <a:ext cx="6781800" cy="21336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 algn="r">
              <a:buClrTx/>
              <a:buSzTx/>
              <a:buFontTx/>
              <a:defRPr sz="480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124" name="副标题 5123"/>
          <p:cNvSpPr>
            <a:spLocks noGrp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r"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 sz="3200"/>
            </a:lvl1pPr>
            <a:lvl2pPr marL="344805" lvl="1" indent="0" algn="ctr"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 sz="3200"/>
            </a:lvl2pPr>
            <a:lvl3pPr marL="694055" lvl="2" indent="0" algn="ctr"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 sz="3200"/>
            </a:lvl3pPr>
            <a:lvl4pPr marL="989330" lvl="3" indent="0" algn="ctr"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 sz="3200"/>
            </a:lvl4pPr>
            <a:lvl5pPr marL="1282700" lvl="4" indent="0" algn="ctr">
              <a:buClr>
                <a:schemeClr val="folHlink"/>
              </a:buClr>
              <a:buSzPct val="80000"/>
              <a:buFont typeface="Wingdings" panose="05000000000000000000" pitchFamily="2" charset="2"/>
              <a:buNone/>
              <a:defRPr sz="3200"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5125" name="日期占位符 5124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000"/>
            </a:lvl1pPr>
          </a:lstStyle>
          <a:p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6" name="页脚占位符 512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0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7" name="灯片编号占位符 512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000"/>
            </a:lvl1pPr>
          </a:lstStyle>
          <a:p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5128" name="组合 5127"/>
          <p:cNvGrpSpPr/>
          <p:nvPr/>
        </p:nvGrpSpPr>
        <p:grpSpPr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椭圆 5128"/>
            <p:cNvSpPr/>
            <p:nvPr/>
          </p:nvSpPr>
          <p:spPr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30" name="椭圆 5129"/>
            <p:cNvSpPr/>
            <p:nvPr/>
          </p:nvSpPr>
          <p:spPr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31" name="椭圆 5130"/>
            <p:cNvSpPr/>
            <p:nvPr/>
          </p:nvSpPr>
          <p:spPr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32" name="椭圆 5131"/>
            <p:cNvSpPr/>
            <p:nvPr/>
          </p:nvSpPr>
          <p:spPr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33" name="椭圆 5132"/>
            <p:cNvSpPr/>
            <p:nvPr/>
          </p:nvSpPr>
          <p:spPr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34" name="椭圆 5133"/>
            <p:cNvSpPr/>
            <p:nvPr/>
          </p:nvSpPr>
          <p:spPr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35" name="椭圆 5134"/>
            <p:cNvSpPr/>
            <p:nvPr/>
          </p:nvSpPr>
          <p:spPr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36" name="椭圆 5135"/>
            <p:cNvSpPr/>
            <p:nvPr/>
          </p:nvSpPr>
          <p:spPr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37" name="椭圆 5136"/>
            <p:cNvSpPr/>
            <p:nvPr/>
          </p:nvSpPr>
          <p:spPr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38" name="椭圆 5137"/>
            <p:cNvSpPr/>
            <p:nvPr/>
          </p:nvSpPr>
          <p:spPr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39" name="椭圆 5138"/>
            <p:cNvSpPr/>
            <p:nvPr/>
          </p:nvSpPr>
          <p:spPr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0" name="椭圆 5139"/>
            <p:cNvSpPr/>
            <p:nvPr/>
          </p:nvSpPr>
          <p:spPr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1" name="椭圆 5140"/>
            <p:cNvSpPr/>
            <p:nvPr/>
          </p:nvSpPr>
          <p:spPr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2" name="椭圆 5141"/>
            <p:cNvSpPr/>
            <p:nvPr/>
          </p:nvSpPr>
          <p:spPr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3" name="椭圆 5142"/>
            <p:cNvSpPr/>
            <p:nvPr/>
          </p:nvSpPr>
          <p:spPr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4" name="椭圆 5143"/>
            <p:cNvSpPr/>
            <p:nvPr/>
          </p:nvSpPr>
          <p:spPr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5" name="椭圆 5144"/>
            <p:cNvSpPr/>
            <p:nvPr/>
          </p:nvSpPr>
          <p:spPr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6" name="椭圆 5145"/>
            <p:cNvSpPr/>
            <p:nvPr/>
          </p:nvSpPr>
          <p:spPr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7" name="椭圆 5146"/>
            <p:cNvSpPr/>
            <p:nvPr/>
          </p:nvSpPr>
          <p:spPr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8" name="椭圆 5147"/>
            <p:cNvSpPr/>
            <p:nvPr/>
          </p:nvSpPr>
          <p:spPr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9" name="椭圆 5148"/>
            <p:cNvSpPr/>
            <p:nvPr/>
          </p:nvSpPr>
          <p:spPr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50" name="椭圆 5149"/>
            <p:cNvSpPr/>
            <p:nvPr/>
          </p:nvSpPr>
          <p:spPr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51" name="椭圆 5150"/>
            <p:cNvSpPr/>
            <p:nvPr/>
          </p:nvSpPr>
          <p:spPr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52" name="椭圆 5151"/>
            <p:cNvSpPr/>
            <p:nvPr/>
          </p:nvSpPr>
          <p:spPr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53" name="椭圆 5152"/>
            <p:cNvSpPr/>
            <p:nvPr/>
          </p:nvSpPr>
          <p:spPr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54" name="椭圆 5153"/>
            <p:cNvSpPr/>
            <p:nvPr/>
          </p:nvSpPr>
          <p:spPr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55" name="椭圆 5154"/>
            <p:cNvSpPr/>
            <p:nvPr/>
          </p:nvSpPr>
          <p:spPr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56" name="椭圆 5155"/>
            <p:cNvSpPr/>
            <p:nvPr/>
          </p:nvSpPr>
          <p:spPr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57" name="椭圆 5156"/>
            <p:cNvSpPr/>
            <p:nvPr/>
          </p:nvSpPr>
          <p:spPr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58" name="椭圆 5157"/>
            <p:cNvSpPr/>
            <p:nvPr/>
          </p:nvSpPr>
          <p:spPr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59" name="椭圆 5158"/>
            <p:cNvSpPr/>
            <p:nvPr/>
          </p:nvSpPr>
          <p:spPr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160" name="直接连接符 5159"/>
          <p:cNvSpPr/>
          <p:nvPr/>
        </p:nvSpPr>
        <p:spPr>
          <a:xfrm>
            <a:off x="304800" y="2819400"/>
            <a:ext cx="8229600" cy="0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5293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628650" y="4076700"/>
            <a:ext cx="78867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78867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4076700"/>
            <a:ext cx="78867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2504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719263"/>
            <a:ext cx="4032504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直接连接符 4097"/>
          <p:cNvSpPr/>
          <p:nvPr/>
        </p:nvSpPr>
        <p:spPr>
          <a:xfrm>
            <a:off x="7962900" y="152400"/>
            <a:ext cx="0" cy="1524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9" name="标题 4098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100" name="文本占位符 4099"/>
          <p:cNvSpPr>
            <a:spLocks noGrp="1"/>
          </p:cNvSpPr>
          <p:nvPr>
            <p:ph type="body" idx="1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1" name="日期占位符 4100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2" name="页脚占位符 4101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3" name="灯片编号占位符 4102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00"/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4104" name="组合 4103"/>
          <p:cNvGrpSpPr/>
          <p:nvPr/>
        </p:nvGrpSpPr>
        <p:grpSpPr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椭圆 4104"/>
            <p:cNvSpPr/>
            <p:nvPr/>
          </p:nvSpPr>
          <p:spPr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6" name="椭圆 4105"/>
            <p:cNvSpPr/>
            <p:nvPr/>
          </p:nvSpPr>
          <p:spPr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7" name="椭圆 4106"/>
            <p:cNvSpPr/>
            <p:nvPr/>
          </p:nvSpPr>
          <p:spPr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8" name="椭圆 4107"/>
            <p:cNvSpPr/>
            <p:nvPr/>
          </p:nvSpPr>
          <p:spPr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9" name="椭圆 4108"/>
            <p:cNvSpPr/>
            <p:nvPr/>
          </p:nvSpPr>
          <p:spPr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0" name="椭圆 4109"/>
            <p:cNvSpPr/>
            <p:nvPr/>
          </p:nvSpPr>
          <p:spPr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1" name="椭圆 4110"/>
            <p:cNvSpPr/>
            <p:nvPr/>
          </p:nvSpPr>
          <p:spPr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2" name="椭圆 4111"/>
            <p:cNvSpPr/>
            <p:nvPr/>
          </p:nvSpPr>
          <p:spPr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3" name="椭圆 4112"/>
            <p:cNvSpPr/>
            <p:nvPr/>
          </p:nvSpPr>
          <p:spPr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4" name="椭圆 4113"/>
            <p:cNvSpPr/>
            <p:nvPr/>
          </p:nvSpPr>
          <p:spPr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5" name="椭圆 4114"/>
            <p:cNvSpPr/>
            <p:nvPr/>
          </p:nvSpPr>
          <p:spPr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6" name="椭圆 4115"/>
            <p:cNvSpPr/>
            <p:nvPr/>
          </p:nvSpPr>
          <p:spPr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7" name="椭圆 4116"/>
            <p:cNvSpPr/>
            <p:nvPr/>
          </p:nvSpPr>
          <p:spPr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8" name="椭圆 4117"/>
            <p:cNvSpPr/>
            <p:nvPr/>
          </p:nvSpPr>
          <p:spPr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9" name="椭圆 4118"/>
            <p:cNvSpPr/>
            <p:nvPr/>
          </p:nvSpPr>
          <p:spPr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0" name="椭圆 4119"/>
            <p:cNvSpPr/>
            <p:nvPr/>
          </p:nvSpPr>
          <p:spPr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1" name="椭圆 4120"/>
            <p:cNvSpPr/>
            <p:nvPr/>
          </p:nvSpPr>
          <p:spPr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2" name="椭圆 4121"/>
            <p:cNvSpPr/>
            <p:nvPr/>
          </p:nvSpPr>
          <p:spPr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3" name="椭圆 4122"/>
            <p:cNvSpPr/>
            <p:nvPr/>
          </p:nvSpPr>
          <p:spPr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4" name="椭圆 4123"/>
            <p:cNvSpPr/>
            <p:nvPr/>
          </p:nvSpPr>
          <p:spPr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5" name="椭圆 4124"/>
            <p:cNvSpPr/>
            <p:nvPr/>
          </p:nvSpPr>
          <p:spPr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6" name="椭圆 4125"/>
            <p:cNvSpPr/>
            <p:nvPr/>
          </p:nvSpPr>
          <p:spPr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7" name="椭圆 4126"/>
            <p:cNvSpPr/>
            <p:nvPr/>
          </p:nvSpPr>
          <p:spPr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8" name="椭圆 4127"/>
            <p:cNvSpPr/>
            <p:nvPr/>
          </p:nvSpPr>
          <p:spPr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29" name="椭圆 4128"/>
            <p:cNvSpPr/>
            <p:nvPr/>
          </p:nvSpPr>
          <p:spPr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30" name="椭圆 4129"/>
            <p:cNvSpPr/>
            <p:nvPr/>
          </p:nvSpPr>
          <p:spPr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31" name="椭圆 4130"/>
            <p:cNvSpPr/>
            <p:nvPr/>
          </p:nvSpPr>
          <p:spPr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32" name="椭圆 4131"/>
            <p:cNvSpPr/>
            <p:nvPr/>
          </p:nvSpPr>
          <p:spPr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33" name="椭圆 4132"/>
            <p:cNvSpPr/>
            <p:nvPr/>
          </p:nvSpPr>
          <p:spPr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34" name="椭圆 4133"/>
            <p:cNvSpPr/>
            <p:nvPr/>
          </p:nvSpPr>
          <p:spPr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35" name="椭圆 4134"/>
            <p:cNvSpPr/>
            <p:nvPr/>
          </p:nvSpPr>
          <p:spPr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9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92150" lvl="1" indent="-347345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87425" lvl="2" indent="-29337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81430" lvl="3" indent="-2921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98930" lvl="4" indent="-31623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.xml"/><Relationship Id="rId3" Type="http://schemas.openxmlformats.org/officeDocument/2006/relationships/image" Target="../media/image2.jpeg"/><Relationship Id="rId2" Type="http://schemas.openxmlformats.org/officeDocument/2006/relationships/image" Target="NULL" TargetMode="Externa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.xml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8.png"/><Relationship Id="rId1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9.png"/><Relationship Id="rId1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0.emf"/><Relationship Id="rId2" Type="http://schemas.openxmlformats.org/officeDocument/2006/relationships/oleObject" Target="../embeddings/oleObject13.bin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34.wmf"/><Relationship Id="rId18" Type="http://schemas.openxmlformats.org/officeDocument/2006/relationships/vmlDrawing" Target="../drawings/vmlDrawing9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15" Type="http://schemas.openxmlformats.org/officeDocument/2006/relationships/oleObject" Target="../embeddings/oleObject24.bin"/><Relationship Id="rId14" Type="http://schemas.openxmlformats.org/officeDocument/2006/relationships/image" Target="../media/image40.wmf"/><Relationship Id="rId13" Type="http://schemas.openxmlformats.org/officeDocument/2006/relationships/oleObject" Target="../embeddings/oleObject23.bin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22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17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image" Target="../media/image45.png"/><Relationship Id="rId7" Type="http://schemas.openxmlformats.org/officeDocument/2006/relationships/oleObject" Target="../embeddings/oleObject28.bin"/><Relationship Id="rId6" Type="http://schemas.openxmlformats.org/officeDocument/2006/relationships/image" Target="../media/image44.png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3.png"/><Relationship Id="rId3" Type="http://schemas.openxmlformats.org/officeDocument/2006/relationships/oleObject" Target="../embeddings/oleObject26.bin"/><Relationship Id="rId2" Type="http://schemas.openxmlformats.org/officeDocument/2006/relationships/image" Target="../media/image42.png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25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46.wmf"/><Relationship Id="rId1" Type="http://schemas.openxmlformats.org/officeDocument/2006/relationships/oleObject" Target="../embeddings/oleObject29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50.png"/><Relationship Id="rId7" Type="http://schemas.openxmlformats.org/officeDocument/2006/relationships/oleObject" Target="../embeddings/oleObject33.bin"/><Relationship Id="rId6" Type="http://schemas.openxmlformats.org/officeDocument/2006/relationships/image" Target="../media/image49.png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8.png"/><Relationship Id="rId3" Type="http://schemas.openxmlformats.org/officeDocument/2006/relationships/oleObject" Target="../embeddings/oleObject31.bin"/><Relationship Id="rId2" Type="http://schemas.openxmlformats.org/officeDocument/2006/relationships/image" Target="../media/image47.png"/><Relationship Id="rId10" Type="http://schemas.openxmlformats.org/officeDocument/2006/relationships/vmlDrawing" Target="../drawings/vmlDrawing12.vml"/><Relationship Id="rId1" Type="http://schemas.openxmlformats.org/officeDocument/2006/relationships/oleObject" Target="../embeddings/oleObject30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1" Type="http://schemas.openxmlformats.org/officeDocument/2006/relationships/oleObject" Target="../embeddings/oleObject34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55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54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53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52.wmf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56.wmf"/><Relationship Id="rId1" Type="http://schemas.openxmlformats.org/officeDocument/2006/relationships/oleObject" Target="../embeddings/oleObject35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8.wmf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3.png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7.wmf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476250" y="819150"/>
            <a:ext cx="6781800" cy="1439863"/>
          </a:xfrm>
        </p:spPr>
        <p:txBody>
          <a:bodyPr anchor="b"/>
          <a:p>
            <a:pPr algn="ctr" defTabSz="914400">
              <a:buSzTx/>
            </a:pPr>
            <a:r>
              <a:rPr lang="zh-CN" altLang="en-US" sz="44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拉脱法</a:t>
            </a:r>
            <a:br>
              <a:rPr lang="zh-CN" altLang="en-US" sz="44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4400" kern="1200" baseline="0" dirty="0">
                <a:latin typeface="Arial" panose="020B0604020202020204" pitchFamily="34" charset="0"/>
                <a:ea typeface="宋体" panose="02010600030101010101" pitchFamily="2" charset="-122"/>
              </a:rPr>
              <a:t>测量液体的表面张力系数</a:t>
            </a:r>
            <a:endParaRPr lang="zh-CN" altLang="en-US" sz="4400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052" name="图片 2051" descr="C:/Documents and Settings/Administrator/桌面/表面张力/images/11.jpg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446088" y="3203575"/>
            <a:ext cx="3000375" cy="2936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45" name="图片 112644" descr="SYGA4-140-2p"/>
          <p:cNvPicPr>
            <a:picLocks noChangeAspect="1"/>
          </p:cNvPicPr>
          <p:nvPr/>
        </p:nvPicPr>
        <p:blipFill>
          <a:blip r:embed="rId3"/>
          <a:srcRect b="25615"/>
          <a:stretch>
            <a:fillRect/>
          </a:stretch>
        </p:blipFill>
        <p:spPr>
          <a:xfrm>
            <a:off x="3931285" y="3136900"/>
            <a:ext cx="3175635" cy="30702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8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1796415"/>
            <a:ext cx="6781800" cy="4000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3" name="Rectangle 5"/>
          <p:cNvSpPr/>
          <p:nvPr/>
        </p:nvSpPr>
        <p:spPr>
          <a:xfrm>
            <a:off x="1995170" y="989965"/>
            <a:ext cx="44678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2400" b="1" dirty="0">
                <a:solidFill>
                  <a:schemeClr val="accent4"/>
                </a:solidFill>
                <a:effectLst/>
                <a:latin typeface="Arial" panose="020B0604020202020204" pitchFamily="34" charset="0"/>
                <a:hlinkClick r:id="rId2" action="ppaction://hlinksldjump"/>
              </a:rPr>
              <a:t>拉脱法测量液体表面张力系数：</a:t>
            </a:r>
            <a:endParaRPr lang="zh-CN" altLang="en-US" sz="2400" b="1" dirty="0">
              <a:solidFill>
                <a:schemeClr val="accent4"/>
              </a:solidFill>
              <a:effectLst/>
              <a:latin typeface="Arial" panose="020B0604020202020204" pitchFamily="34" charset="0"/>
              <a:hlinkClick r:id="rId2" action="ppaction://hlinksldjump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5"/>
          <p:cNvSpPr/>
          <p:nvPr/>
        </p:nvSpPr>
        <p:spPr>
          <a:xfrm>
            <a:off x="2317750" y="827405"/>
            <a:ext cx="416179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noFill/>
                <a:latin typeface="Arial" panose="020B0604020202020204" pitchFamily="34" charset="0"/>
                <a:hlinkClick r:id="rId1" action="ppaction://hlinksldjump"/>
              </a:rPr>
              <a:t>力敏传感器测量拉力的原理：</a:t>
            </a:r>
            <a:endParaRPr lang="zh-CN" altLang="en-US" sz="2400" b="1" dirty="0">
              <a:noFill/>
              <a:latin typeface="Arial" panose="020B0604020202020204" pitchFamily="34" charset="0"/>
              <a:hlinkClick r:id="rId1" action="ppaction://hlinksldjump"/>
            </a:endParaRPr>
          </a:p>
        </p:txBody>
      </p:sp>
      <p:pic>
        <p:nvPicPr>
          <p:cNvPr id="2150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534795"/>
            <a:ext cx="7696200" cy="2914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30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160" y="677545"/>
            <a:ext cx="6889750" cy="4010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1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4924425"/>
            <a:ext cx="5172075" cy="1095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3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50" y="6019800"/>
            <a:ext cx="2333625" cy="676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4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525" y="5695950"/>
            <a:ext cx="2447925" cy="1000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</p:pic>
      <p:pic>
        <p:nvPicPr>
          <p:cNvPr id="23555" name="Picture 9"/>
          <p:cNvPicPr>
            <a:picLocks noChangeAspect="1"/>
          </p:cNvPicPr>
          <p:nvPr/>
        </p:nvPicPr>
        <p:blipFill>
          <a:blip r:embed="rId5"/>
          <a:srcRect r="49986" b="6799"/>
          <a:stretch>
            <a:fillRect/>
          </a:stretch>
        </p:blipFill>
        <p:spPr>
          <a:xfrm>
            <a:off x="5851525" y="-10160"/>
            <a:ext cx="1689735" cy="15633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0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4930" y="2332990"/>
            <a:ext cx="2593340" cy="16998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5" name="文本占位符 13314"/>
          <p:cNvSpPr>
            <a:spLocks noGrp="1"/>
          </p:cNvSpPr>
          <p:nvPr>
            <p:ph type="body" sz="half" idx="1"/>
          </p:nvPr>
        </p:nvSpPr>
        <p:spPr>
          <a:xfrm>
            <a:off x="549275" y="5335588"/>
            <a:ext cx="6724650" cy="1260475"/>
          </a:xfrm>
        </p:spPr>
        <p:txBody>
          <a:bodyPr/>
          <a:p>
            <a:pPr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sz="2000" b="1"/>
              <a:t>1、数字电压表    2、调零   3、力敏传感器接口   4、水平调节螺钉   5、底板  6、液槽    7、吊环    8、立杆     9、固定螺丝    10、硅压阻力敏传感器  11、液面高度调节螺丝    12、活塞</a:t>
            </a:r>
            <a:endParaRPr sz="2000" b="1"/>
          </a:p>
        </p:txBody>
      </p:sp>
      <p:sp>
        <p:nvSpPr>
          <p:cNvPr id="13316" name="矩形 13315"/>
          <p:cNvSpPr/>
          <p:nvPr/>
        </p:nvSpPr>
        <p:spPr>
          <a:xfrm>
            <a:off x="2320925" y="233363"/>
            <a:ext cx="4095750" cy="862012"/>
          </a:xfrm>
          <a:prstGeom prst="rect">
            <a:avLst/>
          </a:prstGeom>
          <a:gradFill rotWithShape="0">
            <a:gsLst>
              <a:gs pos="0">
                <a:srgbClr val="A50021"/>
              </a:gs>
              <a:gs pos="50000">
                <a:srgbClr val="FFFF66"/>
              </a:gs>
              <a:gs pos="100000">
                <a:srgbClr val="A50021"/>
              </a:gs>
            </a:gsLst>
            <a:lin ang="5400000" scaled="1"/>
            <a:tileRect/>
          </a:gradFill>
          <a:ln w="9525">
            <a:noFill/>
          </a:ln>
        </p:spPr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900" b="1" u="none" kern="120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algn="ctr">
              <a:buFontTx/>
              <a:buNone/>
            </a:pPr>
            <a:r>
              <a:rPr lang="zh-CN" altLang="en-US" sz="3600" dirty="0">
                <a:solidFill>
                  <a:schemeClr val="tx1"/>
                </a:solidFill>
              </a:rPr>
              <a:t>二、实验仪器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pic>
        <p:nvPicPr>
          <p:cNvPr id="3" name="图片 -21474826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375" y="1095375"/>
            <a:ext cx="6726555" cy="35191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6385"/>
          <p:cNvSpPr>
            <a:spLocks noGrp="1"/>
          </p:cNvSpPr>
          <p:nvPr>
            <p:ph type="title"/>
          </p:nvPr>
        </p:nvSpPr>
        <p:spPr>
          <a:xfrm>
            <a:off x="457200" y="414338"/>
            <a:ext cx="7543800" cy="598487"/>
          </a:xfrm>
        </p:spPr>
        <p:txBody>
          <a:bodyPr anchor="b"/>
          <a:p>
            <a:r>
              <a:rPr lang="en-US" altLang="zh-CN" sz="3200">
                <a:solidFill>
                  <a:srgbClr val="0033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2. </a:t>
            </a:r>
            <a:r>
              <a:rPr lang="zh-CN" altLang="en-US" sz="3200" dirty="0">
                <a:solidFill>
                  <a:srgbClr val="0033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硅压阻式力敏传感器的结构及原理</a:t>
            </a:r>
            <a:endParaRPr lang="zh-CN" altLang="en-US" sz="3200" dirty="0">
              <a:solidFill>
                <a:srgbClr val="0033CC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6393" name="矩形 16392"/>
          <p:cNvSpPr/>
          <p:nvPr/>
        </p:nvSpPr>
        <p:spPr>
          <a:xfrm>
            <a:off x="477838" y="1223963"/>
            <a:ext cx="7780337" cy="22494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lvl="1" indent="-34734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lvl="2" indent="-2933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1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430" lvl="3" indent="-2921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930" lvl="4" indent="-3162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45000"/>
              </a:spcBef>
              <a:buNone/>
            </a:pPr>
            <a:r>
              <a:rPr lang="zh-CN" altLang="en-US" b="1">
                <a:latin typeface="宋体" panose="02010600030101010101" pitchFamily="2" charset="-122"/>
              </a:rPr>
              <a:t>（</a:t>
            </a:r>
            <a:r>
              <a:rPr lang="en-US" altLang="zh-CN" b="1">
                <a:latin typeface="Times New Roman" panose="02020603050405020304" pitchFamily="18" charset="0"/>
                <a:ea typeface="楷体_GB2312" panose="02010609030101010101" pitchFamily="49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）</a:t>
            </a:r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传感器</a:t>
            </a:r>
            <a:endParaRPr lang="zh-CN" altLang="en-US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0">
              <a:spcBef>
                <a:spcPct val="45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   传感器是将感受的物理量、化学量等信息，按一定的规律转换成便于测量和传输的信号的装置。电信号易于处理，所大多数的传感器是将物理量等信号转换成电信号输出的。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16406" name="组合 16405"/>
          <p:cNvGrpSpPr/>
          <p:nvPr/>
        </p:nvGrpSpPr>
        <p:grpSpPr>
          <a:xfrm>
            <a:off x="477838" y="3473450"/>
            <a:ext cx="7780337" cy="2822575"/>
            <a:chOff x="301" y="2188"/>
            <a:chExt cx="4901" cy="1778"/>
          </a:xfrm>
        </p:grpSpPr>
        <p:graphicFrame>
          <p:nvGraphicFramePr>
            <p:cNvPr id="16398" name="内容占位符 16397"/>
            <p:cNvGraphicFramePr/>
            <p:nvPr>
              <p:ph sz="quarter" idx="3"/>
            </p:nvPr>
          </p:nvGraphicFramePr>
          <p:xfrm>
            <a:off x="1236" y="2529"/>
            <a:ext cx="3175" cy="9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" imgW="4978400" imgH="1498600" progId="Photoshop.Image.7">
                    <p:embed/>
                  </p:oleObj>
                </mc:Choice>
                <mc:Fallback>
                  <p:oleObj name="" r:id="rId1" imgW="4978400" imgH="1498600" progId="Photoshop.Image.7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36" y="2529"/>
                          <a:ext cx="3175" cy="956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1" name="矩形 16400"/>
            <p:cNvSpPr/>
            <p:nvPr/>
          </p:nvSpPr>
          <p:spPr>
            <a:xfrm>
              <a:off x="867" y="3683"/>
              <a:ext cx="4335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6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92150" lvl="1" indent="-347345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7425" lvl="2" indent="-29337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1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281430" lvl="3" indent="-2921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§"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598930" lvl="4" indent="-31623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§"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1.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力臂固定点   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2.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硅力敏传感芯片   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3.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弹性梁     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4.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挂钩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6405" name="矩形 16404"/>
            <p:cNvSpPr/>
            <p:nvPr/>
          </p:nvSpPr>
          <p:spPr>
            <a:xfrm>
              <a:off x="301" y="2188"/>
              <a:ext cx="1925" cy="39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6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92150" lvl="1" indent="-347345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7425" lvl="2" indent="-29337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1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281430" lvl="3" indent="-2921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§"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598930" lvl="4" indent="-31623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§"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>
                <a:buNone/>
              </a:pPr>
              <a:r>
                <a:rPr lang="zh-CN" altLang="en-US" b="1">
                  <a:latin typeface="Times New Roman" panose="02020603050405020304" pitchFamily="18" charset="0"/>
                </a:rPr>
                <a:t>（</a:t>
              </a:r>
              <a:r>
                <a:rPr lang="en-US" altLang="zh-CN" b="1">
                  <a:latin typeface="Times New Roman" panose="02020603050405020304" pitchFamily="18" charset="0"/>
                  <a:ea typeface="楷体_GB2312" panose="02010609030101010101" pitchFamily="49" charset="-122"/>
                </a:rPr>
                <a:t>2</a:t>
              </a:r>
              <a:r>
                <a:rPr lang="zh-CN" altLang="en-US" b="1" dirty="0">
                  <a:latin typeface="Times New Roman" panose="02020603050405020304" pitchFamily="18" charset="0"/>
                </a:rPr>
                <a:t>）</a:t>
              </a:r>
              <a:r>
                <a:rPr lang="zh-CN" altLang="en-US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结构简图</a:t>
              </a:r>
              <a:endPara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10" name="矩形 21509"/>
          <p:cNvSpPr/>
          <p:nvPr/>
        </p:nvSpPr>
        <p:spPr>
          <a:xfrm>
            <a:off x="476250" y="414338"/>
            <a:ext cx="3055938" cy="6302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lvl="1" indent="-34734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lvl="2" indent="-2933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1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430" lvl="3" indent="-2921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930" lvl="4" indent="-3162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）</a:t>
            </a:r>
            <a:r>
              <a:rPr lang="zh-CN" altLang="en-US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原理</a:t>
            </a:r>
            <a:endParaRPr lang="zh-CN" altLang="en-US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1511" name="矩形 21510"/>
          <p:cNvSpPr/>
          <p:nvPr/>
        </p:nvSpPr>
        <p:spPr>
          <a:xfrm>
            <a:off x="566738" y="3384550"/>
            <a:ext cx="4500562" cy="2159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lvl="1" indent="-34734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lvl="2" indent="-2933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1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430" lvl="3" indent="-2921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930" lvl="4" indent="-3162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>
              <a:spcBef>
                <a:spcPct val="40000"/>
              </a:spcBef>
              <a:buNone/>
            </a:pPr>
            <a:r>
              <a:rPr lang="en-US" altLang="zh-CN" sz="2200" b="1" dirty="0"/>
              <a:t>           </a:t>
            </a:r>
            <a:r>
              <a:rPr lang="en-US" altLang="zh-CN" sz="2800" b="1" dirty="0">
                <a:solidFill>
                  <a:srgbClr val="FF3300"/>
                </a:solidFill>
              </a:rPr>
              <a:t>△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2800" b="1">
                <a:solidFill>
                  <a:srgbClr val="FF3300"/>
                </a:solidFill>
              </a:rPr>
              <a:t>＝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800" b="1">
                <a:solidFill>
                  <a:srgbClr val="FF33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·</a:t>
            </a:r>
            <a:r>
              <a:rPr lang="en-US" altLang="zh-CN" sz="2800" b="1">
                <a:solidFill>
                  <a:srgbClr val="FF3300"/>
                </a:solidFill>
                <a:cs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FF3300"/>
                </a:solidFill>
              </a:rPr>
              <a:t>△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F</a:t>
            </a:r>
            <a:endParaRPr lang="en-US" altLang="zh-CN" sz="2800" b="1" i="1">
              <a:solidFill>
                <a:srgbClr val="FF33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lvl="0">
              <a:spcBef>
                <a:spcPct val="4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式中</a:t>
            </a:r>
            <a:r>
              <a:rPr lang="en-US" altLang="zh-CN" sz="2400" b="1">
                <a:latin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altLang="zh-CN" sz="2400" b="1"/>
              <a:t>△</a:t>
            </a:r>
            <a:r>
              <a:rPr lang="en-US" altLang="zh-CN" sz="2400" b="1" i="1">
                <a:latin typeface="Times New Roman" panose="02020603050405020304" pitchFamily="18" charset="0"/>
              </a:rPr>
              <a:t>F </a:t>
            </a:r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：外力的增量</a:t>
            </a:r>
            <a:endParaRPr lang="zh-CN" altLang="en-US" sz="24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lvl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             </a:t>
            </a:r>
            <a:r>
              <a:rPr lang="en-US" altLang="zh-CN" b="1" i="1">
                <a:latin typeface="Times New Roman" panose="02020603050405020304" pitchFamily="18" charset="0"/>
              </a:rPr>
              <a:t>K</a:t>
            </a:r>
            <a:r>
              <a:rPr lang="en-US" altLang="zh-CN" b="1" i="1"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：传感器的灵敏度</a:t>
            </a:r>
            <a:endParaRPr lang="zh-CN" altLang="en-US" sz="24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lvl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          </a:t>
            </a:r>
            <a:r>
              <a:rPr lang="en-US" altLang="zh-CN" sz="2200" b="1" dirty="0"/>
              <a:t>△</a:t>
            </a:r>
            <a:r>
              <a:rPr lang="en-US" altLang="zh-CN" b="1" i="1">
                <a:latin typeface="Times New Roman" panose="02020603050405020304" pitchFamily="18" charset="0"/>
              </a:rPr>
              <a:t>U </a:t>
            </a:r>
            <a:r>
              <a:rPr lang="zh-CN" altLang="en-US" b="1">
                <a:latin typeface="Times New Roman" panose="02020603050405020304" pitchFamily="18" charset="0"/>
              </a:rPr>
              <a:t>：</a:t>
            </a:r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相应的电压改变量</a:t>
            </a:r>
            <a:endParaRPr lang="zh-CN" altLang="en-US" sz="2400" b="1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graphicFrame>
        <p:nvGraphicFramePr>
          <p:cNvPr id="21512" name="内容占位符 21511"/>
          <p:cNvGraphicFramePr/>
          <p:nvPr>
            <p:ph/>
          </p:nvPr>
        </p:nvGraphicFramePr>
        <p:xfrm>
          <a:off x="4797425" y="2986088"/>
          <a:ext cx="355600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743200" imgH="1930400" progId="Photoshop.Image.7">
                  <p:embed/>
                </p:oleObj>
              </mc:Choice>
              <mc:Fallback>
                <p:oleObj name="" r:id="rId1" imgW="2743200" imgH="1930400" progId="Photoshop.Image.7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97425" y="2986088"/>
                        <a:ext cx="3556000" cy="26924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矩形 21513"/>
          <p:cNvSpPr/>
          <p:nvPr/>
        </p:nvSpPr>
        <p:spPr>
          <a:xfrm>
            <a:off x="611188" y="1179513"/>
            <a:ext cx="6972300" cy="2159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lvl="1" indent="-34734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lvl="2" indent="-2933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1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430" lvl="3" indent="-2921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930" lvl="4" indent="-3162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灵敏度：传感器输出量增量与相应输入量增量之 </a:t>
            </a:r>
            <a:endParaRPr lang="zh-CN" altLang="en-US" sz="24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lvl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                比，单位为 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mv/N</a:t>
            </a:r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。它表示每增加 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1N </a:t>
            </a:r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的</a:t>
            </a:r>
            <a:endParaRPr lang="zh-CN" altLang="en-US" sz="24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lvl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                力，力敏传感器的电压改变量为 </a:t>
            </a:r>
            <a:r>
              <a:rPr lang="en-US" altLang="zh-CN" sz="2400" b="1" i="1">
                <a:latin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en-US" altLang="zh-CN" sz="2400" b="1" i="1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Arial" panose="020B0604020202020204" pitchFamily="34" charset="0"/>
              </a:rPr>
              <a:t>mv</a:t>
            </a:r>
            <a:r>
              <a:rPr lang="zh-CN" altLang="en-US" sz="2400" b="1">
                <a:latin typeface="Times New Roman" panose="02020603050405020304" pitchFamily="18" charset="0"/>
                <a:cs typeface="Arial" panose="020B0604020202020204" pitchFamily="34" charset="0"/>
              </a:rPr>
              <a:t>。</a:t>
            </a:r>
            <a:endParaRPr lang="zh-CN" altLang="en-US" sz="2400" b="1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1" name="文本占位符 32770"/>
          <p:cNvSpPr>
            <a:spLocks noGrp="1"/>
          </p:cNvSpPr>
          <p:nvPr>
            <p:ph type="body" idx="1"/>
          </p:nvPr>
        </p:nvSpPr>
        <p:spPr>
          <a:xfrm>
            <a:off x="233680" y="1670050"/>
            <a:ext cx="8659495" cy="4130675"/>
          </a:xfrm>
        </p:spPr>
        <p:txBody>
          <a:bodyPr/>
          <a:p>
            <a:pPr marL="571500" indent="-571500">
              <a:spcBef>
                <a:spcPct val="5000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（</a:t>
            </a:r>
            <a:r>
              <a:rPr lang="en-US" altLang="zh-CN" sz="2000" b="1">
                <a:latin typeface="Times New Roman" panose="02020603050405020304" pitchFamily="18" charset="0"/>
                <a:ea typeface="楷体_GB2312" panose="02010609030101010101" pitchFamily="49" charset="-122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</a:rPr>
              <a:t>）接通数字电压表及直流电源，预热</a:t>
            </a:r>
            <a:r>
              <a:rPr lang="en-US" altLang="zh-CN" sz="2000" b="1">
                <a:latin typeface="Times New Roman" panose="02020603050405020304" pitchFamily="18" charset="0"/>
              </a:rPr>
              <a:t>15</a:t>
            </a:r>
            <a:r>
              <a:rPr lang="zh-CN" altLang="en-US" sz="2000" b="1" dirty="0">
                <a:latin typeface="宋体" panose="02010600030101010101" pitchFamily="2" charset="-122"/>
              </a:rPr>
              <a:t>分钟。保证测力方向和传感器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marL="571500" indent="-571500">
              <a:spcBef>
                <a:spcPct val="30000"/>
              </a:spcBef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     起弹簧片的平面垂直。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marL="571500" indent="-571500">
              <a:spcBef>
                <a:spcPct val="30000"/>
              </a:spcBef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（</a:t>
            </a:r>
            <a:r>
              <a:rPr lang="en-US" altLang="zh-CN" sz="2000" b="1">
                <a:latin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</a:rPr>
              <a:t>）传感器定标：挂上砝码盘将数字电压表调零，等质量的加砝码，依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marL="571500" indent="-571500">
              <a:spcBef>
                <a:spcPct val="30000"/>
              </a:spcBef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     次从电压表读出相应的电压输出值，求出传感器的灵敏度</a:t>
            </a:r>
            <a:r>
              <a:rPr lang="en-US" altLang="zh-CN" sz="2000" b="1" i="1">
                <a:solidFill>
                  <a:srgbClr val="0033CC"/>
                </a:solidFill>
                <a:latin typeface="宋体" panose="02010600030101010101" pitchFamily="2" charset="-122"/>
              </a:rPr>
              <a:t>K</a:t>
            </a:r>
            <a:r>
              <a:rPr lang="zh-CN" altLang="en-US" sz="2000" b="1">
                <a:latin typeface="宋体" panose="02010600030101010101" pitchFamily="2" charset="-122"/>
              </a:rPr>
              <a:t>。</a:t>
            </a:r>
            <a:endParaRPr lang="zh-CN" altLang="en-US" sz="2000" b="1">
              <a:latin typeface="宋体" panose="02010600030101010101" pitchFamily="2" charset="-122"/>
            </a:endParaRPr>
          </a:p>
          <a:p>
            <a:pPr marL="571500" indent="-571500">
              <a:spcBef>
                <a:spcPct val="30000"/>
              </a:spcBef>
              <a:buNone/>
            </a:pPr>
            <a:r>
              <a:rPr lang="zh-CN" altLang="en-US" sz="2000" b="1">
                <a:latin typeface="宋体" panose="02010600030101010101" pitchFamily="2" charset="-122"/>
              </a:rPr>
              <a:t>（</a:t>
            </a:r>
            <a:r>
              <a:rPr lang="en-US" altLang="zh-CN" sz="2000" b="1">
                <a:latin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宋体" panose="02010600030101010101" pitchFamily="2" charset="-122"/>
              </a:rPr>
              <a:t>）将园吊环洗净，挂在小钩上，调节升降螺母逆时针旋转到底，缓慢用烧杯向水槽注水，将圆吊环下沿大约</a:t>
            </a:r>
            <a:r>
              <a:rPr lang="en-US" altLang="zh-CN" sz="2000" b="1" dirty="0">
                <a:latin typeface="宋体" panose="02010600030101010101" pitchFamily="2" charset="-122"/>
              </a:rPr>
              <a:t>1-2mm</a:t>
            </a:r>
            <a:r>
              <a:rPr lang="zh-CN" altLang="en-US" sz="2000" b="1" dirty="0">
                <a:latin typeface="宋体" panose="02010600030101010101" pitchFamily="2" charset="-122"/>
              </a:rPr>
              <a:t>浸没于液体中即停止注水</a:t>
            </a:r>
            <a:r>
              <a:rPr lang="en-US" altLang="zh-CN" sz="2000" b="1">
                <a:latin typeface="宋体" panose="02010600030101010101" pitchFamily="2" charset="-122"/>
              </a:rPr>
              <a:t>,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zh-CN" altLang="en-US" sz="2000" b="1" dirty="0">
                <a:latin typeface="宋体" panose="02010600030101010101" pitchFamily="2" charset="-122"/>
              </a:rPr>
              <a:t>反方向调节升降螺母，液面逐渐下降，这时，金属环和液面形成一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marL="571500" indent="-571500">
              <a:spcBef>
                <a:spcPct val="30000"/>
              </a:spcBef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     环形液膜，继续使液面下降，测出</a:t>
            </a:r>
            <a:r>
              <a:rPr lang="zh-CN" altLang="en-US" sz="2000" b="1" dirty="0">
                <a:latin typeface="Times New Roman" panose="02020603050405020304" pitchFamily="18" charset="0"/>
              </a:rPr>
              <a:t>液膜拉断前瞬间电压表的读数</a:t>
            </a:r>
            <a:r>
              <a:rPr lang="en-US" altLang="zh-CN" sz="2000" b="1" i="1">
                <a:solidFill>
                  <a:srgbClr val="FF33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0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 b="1" baseline="-2500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marL="571500" indent="-571500">
              <a:spcBef>
                <a:spcPct val="30000"/>
              </a:spcBef>
              <a:buNone/>
            </a:pPr>
            <a:r>
              <a:rPr lang="en-US" altLang="zh-CN" sz="20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               </a:t>
            </a:r>
            <a:r>
              <a:rPr lang="zh-CN" altLang="en-US" sz="2000" b="1" dirty="0">
                <a:latin typeface="Times New Roman" panose="02020603050405020304" pitchFamily="18" charset="0"/>
              </a:rPr>
              <a:t>和液膜拉断后瞬间电压表的读数</a:t>
            </a:r>
            <a:r>
              <a:rPr lang="en-US" altLang="zh-CN" sz="2000" b="1" i="1">
                <a:solidFill>
                  <a:srgbClr val="FF33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0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000" b="1">
                <a:latin typeface="Times New Roman" panose="02020603050405020304" pitchFamily="18" charset="0"/>
              </a:rPr>
              <a:t>。</a:t>
            </a:r>
            <a:endParaRPr lang="zh-CN" altLang="en-US" sz="2000" b="1">
              <a:latin typeface="Times New Roman" panose="02020603050405020304" pitchFamily="18" charset="0"/>
            </a:endParaRPr>
          </a:p>
          <a:p>
            <a:pPr marL="571500" indent="-571500">
              <a:spcBef>
                <a:spcPct val="3000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</a:rPr>
              <a:t>4</a:t>
            </a:r>
            <a:r>
              <a:rPr lang="zh-CN" altLang="en-US" sz="2000" b="1" dirty="0">
                <a:latin typeface="Times New Roman" panose="02020603050405020304" pitchFamily="18" charset="0"/>
              </a:rPr>
              <a:t>）计算得到传感器的灵敏度</a:t>
            </a:r>
            <a:r>
              <a:rPr lang="en-US" altLang="zh-CN" sz="2000" b="1" i="1">
                <a:solidFill>
                  <a:srgbClr val="0033CC"/>
                </a:solidFill>
                <a:latin typeface="宋体" panose="02010600030101010101" pitchFamily="2" charset="-122"/>
              </a:rPr>
              <a:t>K </a:t>
            </a:r>
            <a:r>
              <a:rPr lang="zh-CN" altLang="en-US" sz="2000" b="1" dirty="0">
                <a:latin typeface="Times New Roman" panose="02020603050405020304" pitchFamily="18" charset="0"/>
              </a:rPr>
              <a:t>和液体的表面张力系</a:t>
            </a:r>
            <a:r>
              <a:rPr lang="zh-CN" altLang="en-US" sz="1800" b="1" dirty="0">
                <a:latin typeface="Times New Roman" panose="02020603050405020304" pitchFamily="18" charset="0"/>
              </a:rPr>
              <a:t>数</a:t>
            </a:r>
            <a:r>
              <a:rPr lang="en-US" altLang="zh-CN" sz="1800" b="1">
                <a:solidFill>
                  <a:srgbClr val="FF3300"/>
                </a:solidFill>
                <a:latin typeface="Franklin Gothic Medium" panose="020B0603020102020204" pitchFamily="34" charset="0"/>
                <a:ea typeface="MS Mincho" panose="02020609040205080304" pitchFamily="49" charset="-128"/>
              </a:rPr>
              <a:t>α</a:t>
            </a:r>
            <a:r>
              <a:rPr lang="zh-CN" altLang="en-US" sz="2000" b="1">
                <a:latin typeface="Times New Roman" panose="02020603050405020304" pitchFamily="18" charset="0"/>
              </a:rPr>
              <a:t>。</a:t>
            </a:r>
            <a:endParaRPr lang="zh-CN" altLang="en-US" sz="2000" b="1">
              <a:latin typeface="Times New Roman" panose="02020603050405020304" pitchFamily="18" charset="0"/>
            </a:endParaRPr>
          </a:p>
          <a:p>
            <a:pPr marL="571500" indent="-571500">
              <a:spcBef>
                <a:spcPct val="40000"/>
              </a:spcBef>
              <a:buFont typeface="Wingdings" panose="05000000000000000000" pitchFamily="2" charset="2"/>
              <a:buNone/>
            </a:pPr>
            <a:endParaRPr lang="zh-CN" altLang="en-US" sz="2800" b="1">
              <a:ea typeface="楷体_GB2312" panose="02010609030101010101" pitchFamily="49" charset="-122"/>
            </a:endParaRPr>
          </a:p>
        </p:txBody>
      </p:sp>
      <p:sp>
        <p:nvSpPr>
          <p:cNvPr id="32772" name="矩形 32771"/>
          <p:cNvSpPr/>
          <p:nvPr/>
        </p:nvSpPr>
        <p:spPr>
          <a:xfrm>
            <a:off x="2320925" y="233363"/>
            <a:ext cx="4095750" cy="862012"/>
          </a:xfrm>
          <a:prstGeom prst="rect">
            <a:avLst/>
          </a:prstGeom>
          <a:gradFill rotWithShape="0">
            <a:gsLst>
              <a:gs pos="0">
                <a:srgbClr val="A50021"/>
              </a:gs>
              <a:gs pos="50000">
                <a:srgbClr val="FFFF66"/>
              </a:gs>
              <a:gs pos="100000">
                <a:srgbClr val="A50021"/>
              </a:gs>
            </a:gsLst>
            <a:lin ang="5400000" scaled="1"/>
            <a:tileRect/>
          </a:gradFill>
          <a:ln w="9525">
            <a:noFill/>
          </a:ln>
        </p:spPr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900" b="1" u="none" kern="120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algn="ctr">
              <a:buFontTx/>
              <a:buNone/>
            </a:pPr>
            <a:r>
              <a:rPr lang="zh-CN" altLang="en-US" sz="3600" dirty="0">
                <a:solidFill>
                  <a:schemeClr val="tx1"/>
                </a:solidFill>
              </a:rPr>
              <a:t>三、实验内容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heel spokes="4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标题 33793"/>
          <p:cNvSpPr>
            <a:spLocks noGrp="1"/>
          </p:cNvSpPr>
          <p:nvPr>
            <p:ph type="title"/>
          </p:nvPr>
        </p:nvSpPr>
        <p:spPr>
          <a:xfrm>
            <a:off x="370840" y="194945"/>
            <a:ext cx="1604010" cy="713105"/>
          </a:xfrm>
        </p:spPr>
        <p:txBody>
          <a:bodyPr anchor="b"/>
          <a:p>
            <a:r>
              <a:rPr lang="zh-CN" altLang="en-US" sz="3200" dirty="0">
                <a:solidFill>
                  <a:srgbClr val="0033CC"/>
                </a:solidFill>
                <a:ea typeface="楷体_GB2312" panose="02010609030101010101" pitchFamily="49" charset="-122"/>
              </a:rPr>
              <a:t>定标</a:t>
            </a:r>
            <a:endParaRPr lang="zh-CN" altLang="en-US" sz="3200" dirty="0">
              <a:solidFill>
                <a:srgbClr val="0033CC"/>
              </a:solidFill>
              <a:ea typeface="楷体_GB2312" panose="02010609030101010101" pitchFamily="49" charset="-122"/>
            </a:endParaRPr>
          </a:p>
        </p:txBody>
      </p:sp>
      <p:sp>
        <p:nvSpPr>
          <p:cNvPr id="33795" name="文本占位符 33794"/>
          <p:cNvSpPr>
            <a:spLocks noGrp="1"/>
          </p:cNvSpPr>
          <p:nvPr>
            <p:ph type="body" sz="half" idx="1"/>
          </p:nvPr>
        </p:nvSpPr>
        <p:spPr>
          <a:xfrm>
            <a:off x="36195" y="563880"/>
            <a:ext cx="7964170" cy="1385570"/>
          </a:xfrm>
        </p:spPr>
        <p:txBody>
          <a:bodyPr/>
          <a:p>
            <a:pPr algn="l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400" b="1"/>
          </a:p>
          <a:p>
            <a:pPr algn="l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 dirty="0"/>
              <a:t>         </a:t>
            </a:r>
            <a:r>
              <a:rPr lang="zh-CN" altLang="en-US" sz="2400" b="1" dirty="0"/>
              <a:t>向砝码盘内加不同质量的砝码，测出相应拉力时传感器的电压输出值，实验结果见表</a:t>
            </a:r>
            <a:r>
              <a:rPr lang="zh-CN" altLang="en-US" sz="2400" b="1" dirty="0">
                <a:latin typeface="Times New Roman" panose="02020603050405020304" pitchFamily="18" charset="0"/>
              </a:rPr>
              <a:t>。灵敏度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algn="l"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4049" name="内容占位符 34048"/>
          <p:cNvGraphicFramePr/>
          <p:nvPr>
            <p:ph sz="half" idx="2"/>
            <p:custDataLst>
              <p:tags r:id="rId1"/>
            </p:custDataLst>
          </p:nvPr>
        </p:nvGraphicFramePr>
        <p:xfrm>
          <a:off x="623570" y="2352675"/>
          <a:ext cx="7376160" cy="3011805"/>
        </p:xfrm>
        <a:graphic>
          <a:graphicData uri="http://schemas.openxmlformats.org/drawingml/2006/table">
            <a:tbl>
              <a:tblPr/>
              <a:tblGrid>
                <a:gridCol w="1790819"/>
                <a:gridCol w="794347"/>
                <a:gridCol w="798877"/>
                <a:gridCol w="798310"/>
                <a:gridCol w="797178"/>
                <a:gridCol w="797744"/>
                <a:gridCol w="799442"/>
                <a:gridCol w="799443"/>
              </a:tblGrid>
              <a:tr h="92011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砝码质量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/g</a:t>
                      </a:r>
                      <a:endParaRPr lang="zh-CN" altLang="en-US" sz="180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180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180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zh-CN" altLang="en-US" sz="180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3.5</a:t>
                      </a:r>
                      <a:endParaRPr lang="en-US" altLang="en-US" sz="160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786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增加砝码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/mV</a:t>
                      </a:r>
                      <a:endParaRPr lang="zh-CN" altLang="en-US" sz="180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fontAlgn="ctr">
                        <a:buNone/>
                      </a:pPr>
                      <a:endParaRPr lang="zh-CN" altLang="en-US" sz="1800" dirty="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fontAlgn="ctr">
                        <a:buNone/>
                      </a:pPr>
                      <a:endParaRPr lang="zh-CN" altLang="en-US" sz="1800" dirty="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fontAlgn="ctr">
                        <a:buNone/>
                      </a:pPr>
                      <a:endParaRPr lang="zh-CN" altLang="en-US" sz="1800" dirty="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fontAlgn="ctr">
                        <a:buNone/>
                      </a:pPr>
                      <a:endParaRPr lang="zh-CN" altLang="en-US" sz="1800" dirty="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fontAlgn="ctr">
                        <a:buNone/>
                      </a:pPr>
                      <a:endParaRPr lang="zh-CN" altLang="en-US" sz="1800" dirty="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fontAlgn="ctr">
                        <a:buNone/>
                      </a:pPr>
                      <a:endParaRPr lang="zh-CN" altLang="en-US" sz="1800" dirty="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fontAlgn="ctr">
                        <a:buNone/>
                      </a:pPr>
                      <a:endParaRPr lang="zh-CN" altLang="en-US" sz="1800" dirty="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9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减少砝码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/mV</a:t>
                      </a:r>
                      <a:endParaRPr lang="zh-CN" altLang="en-US" sz="180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fontAlgn="ctr">
                        <a:buNone/>
                      </a:pPr>
                      <a:endParaRPr lang="zh-CN" altLang="en-US" sz="1800" dirty="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fontAlgn="ctr">
                        <a:buNone/>
                      </a:pPr>
                      <a:endParaRPr lang="zh-CN" altLang="en-US" sz="1800" dirty="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fontAlgn="ctr">
                        <a:buNone/>
                      </a:pPr>
                      <a:endParaRPr lang="zh-CN" altLang="en-US" sz="1800" dirty="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fontAlgn="ctr">
                        <a:buNone/>
                      </a:pPr>
                      <a:endParaRPr lang="zh-CN" altLang="en-US" sz="1800" dirty="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fontAlgn="ctr">
                        <a:buNone/>
                      </a:pPr>
                      <a:endParaRPr lang="zh-CN" altLang="en-US" sz="1800" dirty="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fontAlgn="ctr">
                        <a:buNone/>
                      </a:pPr>
                      <a:endParaRPr lang="zh-CN" altLang="en-US" sz="1800" dirty="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fontAlgn="ctr">
                        <a:buNone/>
                      </a:pPr>
                      <a:endParaRPr lang="zh-CN" altLang="en-US" sz="1800" dirty="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786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平均值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/mV</a:t>
                      </a:r>
                      <a:endParaRPr lang="zh-CN" altLang="en-US" sz="180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fontAlgn="ctr">
                        <a:buNone/>
                      </a:pPr>
                      <a:endParaRPr lang="zh-CN" altLang="en-US" sz="1800" dirty="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fontAlgn="ctr">
                        <a:buNone/>
                      </a:pPr>
                      <a:endParaRPr lang="zh-CN" altLang="en-US" sz="1800" dirty="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fontAlgn="ctr">
                        <a:buNone/>
                      </a:pPr>
                      <a:endParaRPr lang="zh-CN" altLang="en-US" sz="1800" dirty="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fontAlgn="ctr">
                        <a:buNone/>
                      </a:pPr>
                      <a:endParaRPr lang="zh-CN" altLang="en-US" sz="1800" dirty="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fontAlgn="ctr">
                        <a:buNone/>
                      </a:pPr>
                      <a:endParaRPr lang="zh-CN" altLang="en-US" sz="1800" dirty="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fontAlgn="ctr">
                        <a:buNone/>
                      </a:pPr>
                      <a:endParaRPr lang="zh-CN" altLang="en-US" sz="1800" dirty="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fontAlgn="ctr">
                        <a:buNone/>
                      </a:pPr>
                      <a:endParaRPr lang="zh-CN" altLang="en-US" sz="1800" dirty="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141980" y="5767705"/>
            <a:ext cx="24625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dirty="0">
                <a:solidFill>
                  <a:srgbClr val="FF3300"/>
                </a:solidFill>
                <a:sym typeface="+mn-ea"/>
              </a:rPr>
              <a:t>△</a:t>
            </a:r>
            <a:r>
              <a:rPr lang="en-US" altLang="zh-CN" b="1" i="1">
                <a:solidFill>
                  <a:srgbClr val="FF3300"/>
                </a:solidFill>
                <a:latin typeface="Times New Roman" panose="02020603050405020304" pitchFamily="18" charset="0"/>
                <a:sym typeface="+mn-ea"/>
              </a:rPr>
              <a:t>U</a:t>
            </a:r>
            <a:r>
              <a:rPr lang="zh-CN" altLang="en-US" b="1">
                <a:solidFill>
                  <a:srgbClr val="FF3300"/>
                </a:solidFill>
                <a:sym typeface="+mn-ea"/>
              </a:rPr>
              <a:t>＝</a:t>
            </a:r>
            <a:r>
              <a:rPr lang="en-US" altLang="zh-CN" b="1" i="1">
                <a:solidFill>
                  <a:srgbClr val="FF3300"/>
                </a:solidFill>
                <a:latin typeface="Times New Roman" panose="02020603050405020304" pitchFamily="18" charset="0"/>
                <a:sym typeface="+mn-ea"/>
              </a:rPr>
              <a:t>K</a:t>
            </a:r>
            <a:r>
              <a:rPr lang="en-US" altLang="zh-CN" b="1">
                <a:solidFill>
                  <a:srgbClr val="FF3300"/>
                </a:solidFill>
                <a:ea typeface="Arial" panose="020B0604020202020204" pitchFamily="34" charset="0"/>
                <a:sym typeface="+mn-ea"/>
              </a:rPr>
              <a:t>·</a:t>
            </a:r>
            <a:r>
              <a:rPr lang="en-US" altLang="zh-CN" b="1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b="1">
                <a:solidFill>
                  <a:srgbClr val="FF3300"/>
                </a:solidFill>
                <a:sym typeface="+mn-ea"/>
              </a:rPr>
              <a:t>△</a:t>
            </a:r>
            <a:r>
              <a:rPr lang="en-US" altLang="zh-CN" b="1" i="1">
                <a:solidFill>
                  <a:srgbClr val="FF3300"/>
                </a:solidFill>
                <a:latin typeface="Times New Roman" panose="02020603050405020304" pitchFamily="18" charset="0"/>
                <a:sym typeface="+mn-ea"/>
              </a:rPr>
              <a:t>F</a:t>
            </a:r>
            <a:endParaRPr lang="zh-CN" altLang="en-US"/>
          </a:p>
        </p:txBody>
      </p:sp>
    </p:spTree>
  </p:cSld>
  <p:clrMapOvr>
    <a:masterClrMapping/>
  </p:clrMapOvr>
  <p:transition>
    <p:split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0" name="矩形 1"/>
          <p:cNvSpPr/>
          <p:nvPr/>
        </p:nvSpPr>
        <p:spPr>
          <a:xfrm>
            <a:off x="357188" y="357188"/>
            <a:ext cx="814387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华文新魏" pitchFamily="2" charset="-122"/>
              </a:rPr>
              <a:t>测量硅单晶电阻应变传感器的灵敏度</a:t>
            </a:r>
            <a:r>
              <a:rPr lang="en-US" altLang="zh-CN" sz="3200" b="1" dirty="0">
                <a:solidFill>
                  <a:srgbClr val="FF0000"/>
                </a:solidFill>
                <a:latin typeface="华文新魏" pitchFamily="2" charset="-122"/>
              </a:rPr>
              <a:t>K</a:t>
            </a:r>
            <a:endParaRPr lang="en-US" altLang="zh-CN" sz="3200" b="1" dirty="0">
              <a:solidFill>
                <a:srgbClr val="FF0000"/>
              </a:solidFill>
              <a:latin typeface="华文新魏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39750" y="1786255"/>
          <a:ext cx="6771005" cy="960120"/>
        </p:xfrm>
        <a:graphic>
          <a:graphicData uri="http://schemas.openxmlformats.org/drawingml/2006/table">
            <a:tbl>
              <a:tblPr/>
              <a:tblGrid>
                <a:gridCol w="1263015"/>
                <a:gridCol w="655320"/>
                <a:gridCol w="621030"/>
                <a:gridCol w="846455"/>
                <a:gridCol w="845820"/>
                <a:gridCol w="846455"/>
                <a:gridCol w="846455"/>
                <a:gridCol w="846455"/>
              </a:tblGrid>
              <a:tr h="4800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砝码（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电压（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mv)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14.2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29.8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44.7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59.5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74.6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89.2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104.1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30" name="矩形 3"/>
          <p:cNvSpPr/>
          <p:nvPr/>
        </p:nvSpPr>
        <p:spPr>
          <a:xfrm>
            <a:off x="642938" y="1143000"/>
            <a:ext cx="554545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000099"/>
                </a:solidFill>
                <a:latin typeface="华文新魏" pitchFamily="2" charset="-122"/>
              </a:rPr>
              <a:t>数字电压表使用前</a:t>
            </a:r>
            <a:r>
              <a:rPr lang="zh-CN" altLang="en-US" sz="2800" b="1" dirty="0">
                <a:solidFill>
                  <a:srgbClr val="FF0000"/>
                </a:solidFill>
                <a:latin typeface="华文新魏" pitchFamily="2" charset="-122"/>
              </a:rPr>
              <a:t>加上砝码盘</a:t>
            </a:r>
            <a:r>
              <a:rPr lang="zh-CN" altLang="en-US" sz="2800" b="1" dirty="0">
                <a:solidFill>
                  <a:srgbClr val="000099"/>
                </a:solidFill>
                <a:latin typeface="华文新魏" pitchFamily="2" charset="-122"/>
              </a:rPr>
              <a:t>调零</a:t>
            </a:r>
            <a:endParaRPr lang="zh-CN" altLang="en-US" sz="2800" b="1" dirty="0">
              <a:solidFill>
                <a:srgbClr val="000099"/>
              </a:solidFill>
              <a:latin typeface="华文新魏" pitchFamily="2" charset="-122"/>
            </a:endParaRPr>
          </a:p>
        </p:txBody>
      </p:sp>
      <p:sp>
        <p:nvSpPr>
          <p:cNvPr id="4131" name="矩形 4"/>
          <p:cNvSpPr/>
          <p:nvPr/>
        </p:nvSpPr>
        <p:spPr>
          <a:xfrm>
            <a:off x="357505" y="2801938"/>
            <a:ext cx="465645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000099"/>
                </a:solidFill>
                <a:latin typeface="华文新魏" pitchFamily="2" charset="-122"/>
              </a:rPr>
              <a:t>使用</a:t>
            </a:r>
            <a:r>
              <a:rPr lang="en-US" altLang="zh-CN" sz="2800" b="1" dirty="0">
                <a:solidFill>
                  <a:srgbClr val="000099"/>
                </a:solidFill>
                <a:latin typeface="华文新魏" pitchFamily="2" charset="-122"/>
              </a:rPr>
              <a:t>excel</a:t>
            </a:r>
            <a:r>
              <a:rPr lang="zh-CN" altLang="en-US" sz="2800" b="1" dirty="0">
                <a:solidFill>
                  <a:srgbClr val="000099"/>
                </a:solidFill>
                <a:latin typeface="华文新魏" pitchFamily="2" charset="-122"/>
              </a:rPr>
              <a:t>软件进行数据处理</a:t>
            </a:r>
            <a:endParaRPr lang="zh-CN" altLang="en-US" sz="2800" b="1" dirty="0">
              <a:solidFill>
                <a:srgbClr val="000099"/>
              </a:solidFill>
              <a:latin typeface="华文新魏" pitchFamily="2" charset="-122"/>
            </a:endParaRPr>
          </a:p>
        </p:txBody>
      </p:sp>
      <p:graphicFrame>
        <p:nvGraphicFramePr>
          <p:cNvPr id="4098" name="Object 37"/>
          <p:cNvGraphicFramePr/>
          <p:nvPr/>
        </p:nvGraphicFramePr>
        <p:xfrm>
          <a:off x="1583055" y="3321050"/>
          <a:ext cx="5727700" cy="2793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2" imgW="4335145" imgH="2607945" progId="Excel.Chart.8">
                  <p:embed/>
                </p:oleObj>
              </mc:Choice>
              <mc:Fallback>
                <p:oleObj name="" r:id="rId2" imgW="4335145" imgH="2607945" progId="Excel.Chart.8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3055" y="3321050"/>
                        <a:ext cx="5727700" cy="27933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798195" y="6295390"/>
            <a:ext cx="718693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/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经最小二乘法拟合得</a:t>
            </a:r>
            <a:r>
              <a:rPr lang="en-US" sz="1800">
                <a:latin typeface="Times New Roman" panose="02020603050405020304" pitchFamily="18" charset="0"/>
              </a:rPr>
              <a:t>K=</a:t>
            </a:r>
            <a:r>
              <a:rPr lang="en-US" sz="1800" u="sng">
                <a:latin typeface="Times New Roman" panose="02020603050405020304" pitchFamily="18" charset="0"/>
              </a:rPr>
              <a:t>      </a:t>
            </a: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mV/N,拟合的线性相关系数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sz="1800" u="sng">
                <a:latin typeface="Times New Roman" panose="02020603050405020304" pitchFamily="18" charset="0"/>
              </a:rPr>
              <a:t>      </a:t>
            </a:r>
            <a:endParaRPr lang="en-US" altLang="en-US" sz="1800" u="sng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4569" name="内容占位符 64568"/>
          <p:cNvGraphicFramePr/>
          <p:nvPr>
            <p:ph/>
          </p:nvPr>
        </p:nvGraphicFramePr>
        <p:xfrm>
          <a:off x="457200" y="1957388"/>
          <a:ext cx="8229600" cy="4345940"/>
        </p:xfrm>
        <a:graphic>
          <a:graphicData uri="http://schemas.openxmlformats.org/drawingml/2006/table">
            <a:tbl>
              <a:tblPr/>
              <a:tblGrid>
                <a:gridCol w="1383665"/>
                <a:gridCol w="1227455"/>
                <a:gridCol w="1799908"/>
                <a:gridCol w="998696"/>
                <a:gridCol w="998696"/>
                <a:gridCol w="910590"/>
                <a:gridCol w="910590"/>
              </a:tblGrid>
              <a:tr h="82423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次数</a:t>
                      </a:r>
                      <a:endParaRPr lang="zh-CN" altLang="en-US" sz="1600" dirty="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altLang="zh-CN" sz="1600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/mV</a:t>
                      </a:r>
                      <a:endParaRPr lang="zh-CN" altLang="en-US" sz="160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altLang="zh-CN" sz="1600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/mV</a:t>
                      </a:r>
                      <a:endParaRPr lang="zh-CN" altLang="en-US" sz="160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Δ(</a:t>
                      </a:r>
                      <a:r>
                        <a:rPr lang="en-US" altLang="zh-CN" sz="16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altLang="zh-CN" sz="1600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16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altLang="zh-CN" sz="1600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)/mV</a:t>
                      </a:r>
                      <a:endParaRPr lang="zh-CN" altLang="en-US" sz="160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/(×10</a:t>
                      </a:r>
                      <a:r>
                        <a:rPr lang="en-US" altLang="zh-CN" sz="160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N/m)</a:t>
                      </a:r>
                      <a:endParaRPr lang="zh-CN" altLang="en-US" sz="160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80000"/>
                        </a:lnSpc>
                        <a:buNone/>
                      </a:pPr>
                      <a:endParaRPr lang="zh-CN" altLang="en-US" sz="1600" dirty="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80000"/>
                        </a:lnSpc>
                        <a:buNone/>
                      </a:pPr>
                      <a:endParaRPr lang="zh-CN" altLang="en-US" sz="1600" dirty="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80000"/>
                        </a:lnSpc>
                        <a:buNone/>
                      </a:pPr>
                      <a:endParaRPr lang="zh-CN" altLang="en-US" sz="1600" dirty="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80000"/>
                        </a:lnSpc>
                        <a:buNone/>
                      </a:pPr>
                      <a:endParaRPr lang="zh-CN" altLang="en-US" sz="1600" dirty="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80000"/>
                        </a:lnSpc>
                        <a:buNone/>
                      </a:pPr>
                      <a:endParaRPr lang="zh-CN" altLang="en-US" sz="1600" dirty="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80000"/>
                        </a:lnSpc>
                        <a:buNone/>
                      </a:pPr>
                      <a:endParaRPr lang="zh-CN" altLang="en-US" sz="1600" dirty="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80000"/>
                        </a:lnSpc>
                        <a:buNone/>
                      </a:pPr>
                      <a:endParaRPr lang="zh-CN" altLang="en-US" sz="1600" dirty="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80000"/>
                        </a:lnSpc>
                        <a:buNone/>
                      </a:pPr>
                      <a:endParaRPr lang="zh-CN" altLang="en-US" sz="1600" dirty="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80000"/>
                        </a:lnSpc>
                        <a:buNone/>
                      </a:pPr>
                      <a:endParaRPr lang="zh-CN" altLang="en-US" sz="1600" dirty="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80000"/>
                        </a:lnSpc>
                        <a:buNone/>
                      </a:pPr>
                      <a:endParaRPr lang="zh-CN" altLang="en-US" sz="1600" dirty="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80000"/>
                        </a:lnSpc>
                        <a:buNone/>
                      </a:pPr>
                      <a:endParaRPr lang="zh-CN" altLang="en-US" sz="1600" dirty="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80000"/>
                        </a:lnSpc>
                        <a:buNone/>
                      </a:pPr>
                      <a:endParaRPr lang="zh-CN" altLang="en-US" sz="1600" dirty="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80000"/>
                        </a:lnSpc>
                        <a:buNone/>
                      </a:pPr>
                      <a:endParaRPr lang="zh-CN" altLang="en-US" sz="1600" dirty="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80000"/>
                        </a:lnSpc>
                        <a:buNone/>
                      </a:pPr>
                      <a:endParaRPr lang="zh-CN" altLang="en-US" sz="1600" dirty="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80000"/>
                        </a:lnSpc>
                        <a:buNone/>
                      </a:pPr>
                      <a:endParaRPr lang="zh-CN" altLang="en-US" sz="1600" dirty="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80000"/>
                        </a:lnSpc>
                        <a:buNone/>
                      </a:pPr>
                      <a:endParaRPr lang="zh-CN" altLang="en-US" sz="1600" dirty="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30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80000"/>
                        </a:lnSpc>
                        <a:buNone/>
                      </a:pPr>
                      <a:endParaRPr lang="zh-CN" altLang="en-US" sz="1600" dirty="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80000"/>
                        </a:lnSpc>
                        <a:buNone/>
                      </a:pPr>
                      <a:endParaRPr lang="zh-CN" altLang="en-US" sz="1600" dirty="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80000"/>
                        </a:lnSpc>
                        <a:buNone/>
                      </a:pPr>
                      <a:endParaRPr lang="zh-CN" altLang="en-US" sz="1600" dirty="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80000"/>
                        </a:lnSpc>
                        <a:buNone/>
                      </a:pPr>
                      <a:endParaRPr lang="zh-CN" altLang="en-US" sz="1600" dirty="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33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内径</a:t>
                      </a:r>
                      <a:r>
                        <a:rPr lang="en-US" altLang="zh-CN" sz="16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600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/cm</a:t>
                      </a:r>
                      <a:endParaRPr lang="zh-CN" altLang="en-US" sz="160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600" dirty="0">
                        <a:sym typeface="+mn-ea"/>
                      </a:endParaRPr>
                    </a:p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>
                          <a:sym typeface="+mn-ea"/>
                        </a:rPr>
                        <a:t>3.310cm</a:t>
                      </a:r>
                      <a:endParaRPr lang="zh-CN" altLang="en-US" sz="1600" dirty="0">
                        <a:sym typeface="+mn-ea"/>
                      </a:endParaRPr>
                    </a:p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60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60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60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2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87425" lvl="2" indent="-29337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1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81430" lvl="3" indent="-292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98930" lvl="4" indent="-31623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80000"/>
                        </a:lnSpc>
                        <a:buNone/>
                      </a:pPr>
                      <a:endParaRPr lang="zh-CN" altLang="en-US" sz="1600" dirty="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lvl="0" indent="0" algn="ctr">
                        <a:lnSpc>
                          <a:spcPct val="80000"/>
                        </a:lnSpc>
                        <a:buNone/>
                      </a:pPr>
                      <a:endParaRPr lang="zh-CN" altLang="en-US" sz="1600" dirty="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115">
                <a:tc>
                  <a:txBody>
                    <a:bodyPr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外经</a:t>
                      </a:r>
                      <a:r>
                        <a:rPr lang="en-US" altLang="zh-CN" sz="1600" i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</a:t>
                      </a:r>
                      <a:r>
                        <a:rPr lang="en-US" altLang="zh-CN" sz="1600" baseline="-30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/cm</a:t>
                      </a:r>
                      <a:endParaRPr lang="zh-CN" altLang="en-US" sz="1600">
                        <a:sym typeface="+mn-ea"/>
                      </a:endParaRPr>
                    </a:p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60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600" dirty="0">
                        <a:sym typeface="+mn-ea"/>
                      </a:endParaRPr>
                    </a:p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>
                          <a:sym typeface="+mn-ea"/>
                        </a:rPr>
                        <a:t>3.496cm</a:t>
                      </a:r>
                      <a:endParaRPr lang="en-US" altLang="zh-CN" sz="1600"/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T w="635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T w="635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4571" name="矩形 64570"/>
          <p:cNvSpPr/>
          <p:nvPr/>
        </p:nvSpPr>
        <p:spPr>
          <a:xfrm>
            <a:off x="457200" y="1012190"/>
            <a:ext cx="6994525" cy="4492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lvl="1" indent="-34734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2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lvl="2" indent="-2933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1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430" lvl="3" indent="-2921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930" lvl="4" indent="-3162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自来水</a:t>
            </a:r>
            <a:r>
              <a:rPr lang="zh-CN" altLang="en-US" sz="2400" b="1" dirty="0">
                <a:latin typeface="Times New Roman" panose="02020603050405020304" pitchFamily="18" charset="0"/>
              </a:rPr>
              <a:t>表面张力系数的测定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buNone/>
            </a:pPr>
            <a:endParaRPr lang="zh-CN" altLang="en-US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46290" y="5761038"/>
          <a:ext cx="31813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" imgW="152400" imgH="215900" progId="Equation.KSEE3">
                  <p:embed/>
                </p:oleObj>
              </mc:Choice>
              <mc:Fallback>
                <p:oleObj name="" r:id="rId1" imgW="152400" imgH="2159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46290" y="5761038"/>
                        <a:ext cx="318135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12398" y="5750243"/>
          <a:ext cx="47752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228600" imgH="215900" progId="Equation.KSEE3">
                  <p:embed/>
                </p:oleObj>
              </mc:Choice>
              <mc:Fallback>
                <p:oleObj name="" r:id="rId3" imgW="228600" imgH="2159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12398" y="5750243"/>
                        <a:ext cx="477520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23865" y="688975"/>
          <a:ext cx="2252345" cy="901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1079500" imgH="431800" progId="Equation.KSEE3">
                  <p:embed/>
                </p:oleObj>
              </mc:Choice>
              <mc:Fallback>
                <p:oleObj name="" r:id="rId5" imgW="1079500" imgH="431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23865" y="688975"/>
                        <a:ext cx="2252345" cy="901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457200" y="2075180"/>
            <a:ext cx="8876665" cy="441134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b="1" dirty="0"/>
              <a:t>1</a:t>
            </a:r>
            <a:r>
              <a:rPr lang="zh-CN" altLang="en-US" b="1" dirty="0"/>
              <a:t>、用</a:t>
            </a:r>
            <a:r>
              <a:rPr lang="zh-CN" altLang="en-US" b="1" dirty="0">
                <a:sym typeface="+mn-ea"/>
              </a:rPr>
              <a:t>拉脱法测液体表面张力</a:t>
            </a:r>
            <a:endParaRPr lang="zh-CN" altLang="en-US" b="1" dirty="0">
              <a:sym typeface="+mn-ea"/>
            </a:endParaRPr>
          </a:p>
          <a:p>
            <a:pPr eaLnBrk="1" hangingPunct="1"/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zh-CN" altLang="en-US" dirty="0"/>
              <a:t> </a:t>
            </a:r>
            <a:r>
              <a:rPr lang="zh-CN" altLang="en-US" b="1" dirty="0">
                <a:sym typeface="+mn-ea"/>
              </a:rPr>
              <a:t>学会用砝码对硅压阻力敏传感器的定标方法；</a:t>
            </a:r>
            <a:endParaRPr lang="zh-CN" altLang="en-US" b="1" dirty="0"/>
          </a:p>
          <a:p>
            <a:pPr eaLnBrk="1" hangingPunct="1"/>
            <a:r>
              <a:rPr lang="en-US" altLang="zh-CN" b="1" dirty="0"/>
              <a:t>3</a:t>
            </a:r>
            <a:r>
              <a:rPr lang="zh-CN" altLang="en-US" b="1" dirty="0"/>
              <a:t>、测量水的表面张力系数； </a:t>
            </a:r>
            <a:endParaRPr lang="zh-CN" altLang="en-US" b="1" dirty="0"/>
          </a:p>
        </p:txBody>
      </p:sp>
      <p:sp>
        <p:nvSpPr>
          <p:cNvPr id="13316" name="矩形 13315"/>
          <p:cNvSpPr/>
          <p:nvPr/>
        </p:nvSpPr>
        <p:spPr>
          <a:xfrm>
            <a:off x="2331085" y="568008"/>
            <a:ext cx="4095750" cy="862012"/>
          </a:xfrm>
          <a:prstGeom prst="rect">
            <a:avLst/>
          </a:prstGeom>
          <a:gradFill rotWithShape="0">
            <a:gsLst>
              <a:gs pos="0">
                <a:srgbClr val="A50021"/>
              </a:gs>
              <a:gs pos="50000">
                <a:srgbClr val="FFFF66"/>
              </a:gs>
              <a:gs pos="100000">
                <a:srgbClr val="A50021"/>
              </a:gs>
            </a:gsLst>
            <a:lin ang="5400000" scaled="1"/>
            <a:tileRect/>
          </a:gradFill>
          <a:ln w="9525">
            <a:noFill/>
          </a:ln>
        </p:spPr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900" b="1" u="none" kern="120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algn="ctr">
              <a:buFontTx/>
              <a:buNone/>
            </a:pPr>
            <a:r>
              <a:rPr lang="zh-CN" altLang="en-US" sz="3600" dirty="0">
                <a:solidFill>
                  <a:schemeClr val="tx1"/>
                </a:solidFill>
              </a:rPr>
              <a:t>一、实验</a:t>
            </a:r>
            <a:r>
              <a:rPr lang="zh-CN" altLang="en-US" sz="3600" dirty="0">
                <a:solidFill>
                  <a:schemeClr val="tx1"/>
                </a:solidFill>
                <a:sym typeface="+mn-ea"/>
              </a:rPr>
              <a:t>目的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7588" name="对象 67587"/>
          <p:cNvGraphicFramePr/>
          <p:nvPr/>
        </p:nvGraphicFramePr>
        <p:xfrm>
          <a:off x="575310" y="998855"/>
          <a:ext cx="3510280" cy="1383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727200" imgH="673100" progId="Equation.3">
                  <p:embed/>
                </p:oleObj>
              </mc:Choice>
              <mc:Fallback>
                <p:oleObj name="" r:id="rId1" imgW="1727200" imgH="6731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5310" y="998855"/>
                        <a:ext cx="3510280" cy="13830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矩形 67589"/>
          <p:cNvSpPr/>
          <p:nvPr/>
        </p:nvSpPr>
        <p:spPr>
          <a:xfrm>
            <a:off x="0" y="1949450"/>
            <a:ext cx="2476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32772" name="矩形 32771"/>
          <p:cNvSpPr/>
          <p:nvPr/>
        </p:nvSpPr>
        <p:spPr>
          <a:xfrm>
            <a:off x="3530600" y="105728"/>
            <a:ext cx="4095750" cy="862012"/>
          </a:xfrm>
          <a:prstGeom prst="rect">
            <a:avLst/>
          </a:prstGeom>
          <a:gradFill rotWithShape="0">
            <a:gsLst>
              <a:gs pos="0">
                <a:srgbClr val="A50021"/>
              </a:gs>
              <a:gs pos="50000">
                <a:srgbClr val="FFFF66"/>
              </a:gs>
              <a:gs pos="100000">
                <a:srgbClr val="A50021"/>
              </a:gs>
            </a:gsLst>
            <a:lin ang="5400000" scaled="1"/>
            <a:tileRect/>
          </a:gradFill>
          <a:ln w="9525">
            <a:noFill/>
          </a:ln>
        </p:spPr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900" b="1" u="none" kern="120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algn="ctr">
              <a:buFontTx/>
              <a:buNone/>
            </a:pPr>
            <a:r>
              <a:rPr lang="zh-CN" altLang="en-US" sz="3600" dirty="0">
                <a:solidFill>
                  <a:schemeClr val="tx1"/>
                </a:solidFill>
              </a:rPr>
              <a:t>四、数据处理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1658" y="2535238"/>
          <a:ext cx="2190750" cy="589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850900" imgH="228600" progId="Equation.KSEE3">
                  <p:embed/>
                </p:oleObj>
              </mc:Choice>
              <mc:Fallback>
                <p:oleObj name="" r:id="rId3" imgW="8509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1658" y="2535238"/>
                        <a:ext cx="2190750" cy="589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30128" y="2075815"/>
          <a:ext cx="2945765" cy="713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206500" imgH="292100" progId="Equation.KSEE3">
                  <p:embed/>
                </p:oleObj>
              </mc:Choice>
              <mc:Fallback>
                <p:oleObj name="" r:id="rId5" imgW="1206500" imgH="292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30128" y="2075815"/>
                        <a:ext cx="2945765" cy="713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5483" y="3218498"/>
          <a:ext cx="2110105" cy="621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862965" imgH="254000" progId="Equation.KSEE3">
                  <p:embed/>
                </p:oleObj>
              </mc:Choice>
              <mc:Fallback>
                <p:oleObj name="" r:id="rId7" imgW="862965" imgH="254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483" y="3218498"/>
                        <a:ext cx="2110105" cy="621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 2050"/>
          <p:cNvSpPr/>
          <p:nvPr/>
        </p:nvSpPr>
        <p:spPr bwMode="auto">
          <a:xfrm flipH="1">
            <a:off x="546100" y="3503930"/>
            <a:ext cx="152400" cy="1143000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3740" y="3839846"/>
          <a:ext cx="2700020" cy="992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9" imgW="1104900" imgH="405765" progId="Equation.KSEE3">
                  <p:embed/>
                </p:oleObj>
              </mc:Choice>
              <mc:Fallback>
                <p:oleObj name="" r:id="rId9" imgW="1104900" imgH="4057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3740" y="3839846"/>
                        <a:ext cx="2700020" cy="992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 2050"/>
          <p:cNvSpPr/>
          <p:nvPr/>
        </p:nvSpPr>
        <p:spPr bwMode="auto">
          <a:xfrm flipH="1">
            <a:off x="4286885" y="3601085"/>
            <a:ext cx="152400" cy="1143000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39285" y="3026093"/>
          <a:ext cx="3383915" cy="1116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11" imgW="1308100" imgH="431800" progId="Equation.KSEE3">
                  <p:embed/>
                </p:oleObj>
              </mc:Choice>
              <mc:Fallback>
                <p:oleObj name="" r:id="rId11" imgW="1308100" imgH="431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39285" y="3026093"/>
                        <a:ext cx="3383915" cy="1116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6918" y="4186238"/>
          <a:ext cx="4221480" cy="1042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3" imgW="1955800" imgH="482600" progId="Equation.KSEE3">
                  <p:embed/>
                </p:oleObj>
              </mc:Choice>
              <mc:Fallback>
                <p:oleObj name="" r:id="rId13" imgW="1955800" imgH="482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46918" y="4186238"/>
                        <a:ext cx="4221480" cy="1042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 2050"/>
          <p:cNvSpPr/>
          <p:nvPr/>
        </p:nvSpPr>
        <p:spPr bwMode="auto">
          <a:xfrm flipH="1">
            <a:off x="378460" y="1860550"/>
            <a:ext cx="152400" cy="1143000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440" y="106045"/>
          <a:ext cx="2252345" cy="901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5" imgW="1079500" imgH="431800" progId="Equation.KSEE3">
                  <p:embed/>
                </p:oleObj>
              </mc:Choice>
              <mc:Fallback>
                <p:oleObj name="" r:id="rId15" imgW="1079500" imgH="431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1440" y="106045"/>
                        <a:ext cx="2252345" cy="901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7"/>
          <p:cNvSpPr/>
          <p:nvPr/>
        </p:nvSpPr>
        <p:spPr>
          <a:xfrm>
            <a:off x="-1587" y="5205413"/>
            <a:ext cx="4094162" cy="366712"/>
          </a:xfrm>
          <a:prstGeom prst="rect">
            <a:avLst/>
          </a:prstGeom>
          <a:noFill/>
          <a:ln w="9525">
            <a:noFill/>
          </a:ln>
        </p:spPr>
        <p:txBody>
          <a:bodyPr wrap="none" tIns="46800" bIns="46800" anchor="ctr">
            <a:spAutoFit/>
          </a:bodyPr>
          <a:p>
            <a:pPr indent="457200" defTabSz="914400">
              <a:lnSpc>
                <a:spcPct val="100000"/>
              </a:lnSpc>
              <a:spcBef>
                <a:spcPct val="0"/>
              </a:spcBef>
              <a:tabLst>
                <a:tab pos="3987800" algn="l"/>
              </a:tabLst>
            </a:pPr>
            <a:r>
              <a:rPr lang="zh-CN" altLang="en-US" sz="1800" dirty="0">
                <a:latin typeface="Times New Roman" panose="02020603050405020304" pitchFamily="18" charset="0"/>
              </a:rPr>
              <a:t>附：水的表面张力系数的标准值：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199" name="Group 31"/>
          <p:cNvGraphicFramePr>
            <a:graphicFrameLocks noGrp="1"/>
          </p:cNvGraphicFramePr>
          <p:nvPr/>
        </p:nvGraphicFramePr>
        <p:xfrm>
          <a:off x="141288" y="5637213"/>
          <a:ext cx="8894763" cy="1152525"/>
        </p:xfrm>
        <a:graphic>
          <a:graphicData uri="http://schemas.openxmlformats.org/drawingml/2006/table">
            <a:tbl>
              <a:tblPr/>
              <a:tblGrid>
                <a:gridCol w="1635125"/>
                <a:gridCol w="1482725"/>
                <a:gridCol w="1485900"/>
                <a:gridCol w="1484312"/>
                <a:gridCol w="1485900"/>
                <a:gridCol w="1320800"/>
              </a:tblGrid>
              <a:tr h="657225"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A/N.m</a:t>
                      </a:r>
                      <a:r>
                        <a:rPr kumimoji="1" lang="en-US" altLang="zh-CN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</a:t>
                      </a:r>
                      <a:endParaRPr kumimoji="1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0.074 22</a:t>
                      </a:r>
                      <a:endParaRPr kumimoji="1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0.073 22</a:t>
                      </a:r>
                      <a:endParaRPr kumimoji="1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0.072 75</a:t>
                      </a:r>
                      <a:endParaRPr kumimoji="1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0.071 97</a:t>
                      </a:r>
                      <a:endParaRPr kumimoji="1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0.071 18</a:t>
                      </a:r>
                      <a:endParaRPr kumimoji="1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水温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t/℃</a:t>
                      </a:r>
                      <a:endParaRPr kumimoji="1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1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kumimoji="1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</a:t>
                      </a:r>
                      <a:endParaRPr kumimoji="1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</a:t>
                      </a:r>
                      <a:endParaRPr kumimoji="1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5" name="文本占位符 49154"/>
          <p:cNvSpPr>
            <a:spLocks noGrp="1"/>
          </p:cNvSpPr>
          <p:nvPr>
            <p:ph type="body" idx="1"/>
          </p:nvPr>
        </p:nvSpPr>
        <p:spPr>
          <a:xfrm>
            <a:off x="457200" y="1673225"/>
            <a:ext cx="8229600" cy="630238"/>
          </a:xfrm>
        </p:spPr>
        <p:txBody>
          <a:bodyPr/>
          <a:p>
            <a:pPr>
              <a:buNone/>
            </a:pPr>
            <a:r>
              <a:rPr lang="zh-CN" altLang="en-US" sz="2400" b="1" dirty="0"/>
              <a:t>对整个的实验过程，可以分为以下</a:t>
            </a:r>
            <a:r>
              <a:rPr lang="en-US" altLang="zh-CN" sz="2400" b="1">
                <a:latin typeface="Times New Roman" panose="02020603050405020304" pitchFamily="18" charset="0"/>
              </a:rPr>
              <a:t>3</a:t>
            </a:r>
            <a:r>
              <a:rPr lang="zh-CN" altLang="en-US" sz="2400" b="1" dirty="0"/>
              <a:t>个阶段：</a:t>
            </a:r>
            <a:endParaRPr lang="zh-CN" altLang="en-US" sz="2400" b="1" dirty="0"/>
          </a:p>
        </p:txBody>
      </p:sp>
      <p:sp>
        <p:nvSpPr>
          <p:cNvPr id="49156" name="矩形 49155"/>
          <p:cNvSpPr/>
          <p:nvPr/>
        </p:nvSpPr>
        <p:spPr>
          <a:xfrm>
            <a:off x="1285875" y="233363"/>
            <a:ext cx="5670550" cy="862012"/>
          </a:xfrm>
          <a:prstGeom prst="rect">
            <a:avLst/>
          </a:prstGeom>
          <a:gradFill rotWithShape="0">
            <a:gsLst>
              <a:gs pos="0">
                <a:srgbClr val="A50021"/>
              </a:gs>
              <a:gs pos="50000">
                <a:srgbClr val="FFFF66"/>
              </a:gs>
              <a:gs pos="100000">
                <a:srgbClr val="A50021"/>
              </a:gs>
            </a:gsLst>
            <a:lin ang="5400000" scaled="1"/>
            <a:tileRect/>
          </a:gradFill>
          <a:ln w="9525">
            <a:noFill/>
          </a:ln>
        </p:spPr>
        <p:txBody>
          <a:bodyPr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900" b="1" u="none" kern="120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algn="ctr">
              <a:buFontTx/>
              <a:buNone/>
            </a:pPr>
            <a:r>
              <a:rPr lang="zh-CN" altLang="en-US" sz="3600" dirty="0">
                <a:solidFill>
                  <a:schemeClr val="tx1"/>
                </a:solidFill>
              </a:rPr>
              <a:t>五、实验现象的受力分析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49158" name="矩形 49157"/>
          <p:cNvSpPr/>
          <p:nvPr/>
        </p:nvSpPr>
        <p:spPr>
          <a:xfrm>
            <a:off x="457200" y="2640013"/>
            <a:ext cx="2339975" cy="8556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lvl="1" indent="-34734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lvl="2" indent="-2933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430" lvl="3" indent="-2921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930" lvl="4" indent="-3162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>
              <a:buNone/>
            </a:pPr>
            <a:r>
              <a:rPr lang="zh-CN" altLang="en-US" sz="2000" b="1" dirty="0">
                <a:solidFill>
                  <a:srgbClr val="0033CC"/>
                </a:solidFill>
              </a:rPr>
              <a:t>吊环浸没在水中，</a:t>
            </a:r>
            <a:endParaRPr lang="zh-CN" altLang="en-US" sz="2000" b="1" dirty="0">
              <a:solidFill>
                <a:srgbClr val="0033CC"/>
              </a:solidFill>
            </a:endParaRPr>
          </a:p>
          <a:p>
            <a:pPr lvl="0">
              <a:buNone/>
            </a:pPr>
            <a:r>
              <a:rPr lang="zh-CN" altLang="en-US" sz="2000" b="1" dirty="0">
                <a:solidFill>
                  <a:srgbClr val="0033CC"/>
                </a:solidFill>
              </a:rPr>
              <a:t>电压表显示</a:t>
            </a:r>
            <a:r>
              <a:rPr lang="zh-CN" altLang="en-US" sz="2000" b="1" dirty="0">
                <a:solidFill>
                  <a:srgbClr val="FF3300"/>
                </a:solidFill>
              </a:rPr>
              <a:t>负值</a:t>
            </a:r>
            <a:endParaRPr lang="zh-CN" altLang="en-US" sz="2000" b="1" dirty="0">
              <a:solidFill>
                <a:srgbClr val="FF3300"/>
              </a:solidFill>
            </a:endParaRPr>
          </a:p>
        </p:txBody>
      </p:sp>
      <p:sp>
        <p:nvSpPr>
          <p:cNvPr id="49159" name="矩形 49158"/>
          <p:cNvSpPr/>
          <p:nvPr/>
        </p:nvSpPr>
        <p:spPr>
          <a:xfrm>
            <a:off x="457200" y="2619375"/>
            <a:ext cx="2044700" cy="855663"/>
          </a:xfrm>
          <a:prstGeom prst="rect">
            <a:avLst/>
          </a:prstGeom>
          <a:solidFill>
            <a:schemeClr val="bg1">
              <a:alpha val="0"/>
            </a:schemeClr>
          </a:solidFill>
          <a:ln w="31750" cap="flat" cmpd="sng">
            <a:solidFill>
              <a:srgbClr val="CC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dirty="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49160" name="直接连接符 49159"/>
          <p:cNvSpPr/>
          <p:nvPr/>
        </p:nvSpPr>
        <p:spPr>
          <a:xfrm>
            <a:off x="2501900" y="3024188"/>
            <a:ext cx="630238" cy="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9161" name="矩形 49160"/>
          <p:cNvSpPr/>
          <p:nvPr/>
        </p:nvSpPr>
        <p:spPr>
          <a:xfrm>
            <a:off x="3132138" y="2595563"/>
            <a:ext cx="2044700" cy="855662"/>
          </a:xfrm>
          <a:prstGeom prst="rect">
            <a:avLst/>
          </a:prstGeom>
          <a:solidFill>
            <a:schemeClr val="bg1">
              <a:alpha val="0"/>
            </a:schemeClr>
          </a:solidFill>
          <a:ln w="31750" cap="flat" cmpd="sng">
            <a:solidFill>
              <a:srgbClr val="CC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dirty="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49162" name="矩形 49161"/>
          <p:cNvSpPr/>
          <p:nvPr/>
        </p:nvSpPr>
        <p:spPr>
          <a:xfrm>
            <a:off x="3132138" y="2619375"/>
            <a:ext cx="2430462" cy="6746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lvl="1" indent="-34734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lvl="2" indent="-2933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430" lvl="3" indent="-2921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930" lvl="4" indent="-3162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>
              <a:buNone/>
            </a:pPr>
            <a:r>
              <a:rPr lang="zh-CN" altLang="en-US" sz="2000" b="1" dirty="0">
                <a:solidFill>
                  <a:srgbClr val="0033CC"/>
                </a:solidFill>
              </a:rPr>
              <a:t>反方向旋转螺母，</a:t>
            </a:r>
            <a:endParaRPr lang="zh-CN" altLang="en-US" sz="2000" b="1" dirty="0">
              <a:solidFill>
                <a:srgbClr val="0033CC"/>
              </a:solidFill>
            </a:endParaRPr>
          </a:p>
          <a:p>
            <a:pPr lvl="0">
              <a:buNone/>
            </a:pPr>
            <a:r>
              <a:rPr lang="zh-CN" altLang="en-US" sz="2000" b="1" dirty="0">
                <a:solidFill>
                  <a:srgbClr val="0033CC"/>
                </a:solidFill>
              </a:rPr>
              <a:t>电压表读数增加</a:t>
            </a:r>
            <a:endParaRPr lang="zh-CN" altLang="en-US" sz="2000" b="1" dirty="0">
              <a:solidFill>
                <a:srgbClr val="0033CC"/>
              </a:solidFill>
            </a:endParaRPr>
          </a:p>
        </p:txBody>
      </p:sp>
      <p:sp>
        <p:nvSpPr>
          <p:cNvPr id="49163" name="矩形 49162"/>
          <p:cNvSpPr/>
          <p:nvPr/>
        </p:nvSpPr>
        <p:spPr>
          <a:xfrm>
            <a:off x="5878513" y="2617788"/>
            <a:ext cx="2114550" cy="8556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lvl="1" indent="-34734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lvl="2" indent="-2933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430" lvl="3" indent="-2921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930" lvl="4" indent="-3162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>
              <a:buNone/>
            </a:pPr>
            <a:r>
              <a:rPr lang="zh-CN" altLang="en-US" sz="2000" b="1" dirty="0">
                <a:solidFill>
                  <a:srgbClr val="0033CC"/>
                </a:solidFill>
              </a:rPr>
              <a:t>继续旋转读数增</a:t>
            </a:r>
            <a:endParaRPr lang="zh-CN" altLang="en-US" sz="2000" b="1" dirty="0">
              <a:solidFill>
                <a:srgbClr val="0033CC"/>
              </a:solidFill>
            </a:endParaRPr>
          </a:p>
          <a:p>
            <a:pPr lvl="0">
              <a:buNone/>
            </a:pPr>
            <a:r>
              <a:rPr lang="zh-CN" altLang="en-US" sz="2000" b="1" dirty="0">
                <a:solidFill>
                  <a:srgbClr val="0033CC"/>
                </a:solidFill>
              </a:rPr>
              <a:t>加到一个最大值</a:t>
            </a:r>
            <a:endParaRPr lang="zh-CN" altLang="en-US" sz="2000" b="1" dirty="0">
              <a:solidFill>
                <a:srgbClr val="0033CC"/>
              </a:solidFill>
            </a:endParaRPr>
          </a:p>
        </p:txBody>
      </p:sp>
      <p:sp>
        <p:nvSpPr>
          <p:cNvPr id="49164" name="矩形 49163"/>
          <p:cNvSpPr/>
          <p:nvPr/>
        </p:nvSpPr>
        <p:spPr>
          <a:xfrm>
            <a:off x="4013200" y="4013200"/>
            <a:ext cx="1998663" cy="8556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lvl="1" indent="-34734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lvl="2" indent="-2933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430" lvl="3" indent="-2921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930" lvl="4" indent="-3162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 algn="ctr">
              <a:buNone/>
            </a:pPr>
            <a:r>
              <a:rPr lang="zh-CN" altLang="en-US" sz="2000" b="1" dirty="0">
                <a:solidFill>
                  <a:srgbClr val="0033CC"/>
                </a:solidFill>
              </a:rPr>
              <a:t>继续旋转，</a:t>
            </a:r>
            <a:endParaRPr lang="zh-CN" altLang="en-US" sz="2000" b="1" dirty="0">
              <a:solidFill>
                <a:srgbClr val="0033CC"/>
              </a:solidFill>
            </a:endParaRPr>
          </a:p>
          <a:p>
            <a:pPr lvl="0" algn="ctr">
              <a:buNone/>
            </a:pPr>
            <a:r>
              <a:rPr lang="zh-CN" altLang="en-US" sz="2000" b="1" dirty="0">
                <a:solidFill>
                  <a:srgbClr val="0033CC"/>
                </a:solidFill>
              </a:rPr>
              <a:t>读数开始减小</a:t>
            </a:r>
            <a:endParaRPr lang="zh-CN" altLang="en-US" sz="2000" b="1" dirty="0">
              <a:solidFill>
                <a:srgbClr val="0033CC"/>
              </a:solidFill>
            </a:endParaRPr>
          </a:p>
        </p:txBody>
      </p:sp>
      <p:sp>
        <p:nvSpPr>
          <p:cNvPr id="49165" name="矩形 49164"/>
          <p:cNvSpPr/>
          <p:nvPr/>
        </p:nvSpPr>
        <p:spPr>
          <a:xfrm>
            <a:off x="4122738" y="5453063"/>
            <a:ext cx="2339975" cy="8556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lvl="1" indent="-34734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lvl="2" indent="-2933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430" lvl="3" indent="-2921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930" lvl="4" indent="-3162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>
              <a:buNone/>
            </a:pPr>
            <a:r>
              <a:rPr lang="zh-CN" altLang="en-US" sz="2000" b="1" dirty="0">
                <a:solidFill>
                  <a:srgbClr val="0033CC"/>
                </a:solidFill>
              </a:rPr>
              <a:t>减小到某一个</a:t>
            </a:r>
            <a:endParaRPr lang="zh-CN" altLang="en-US" sz="2000" b="1" dirty="0">
              <a:solidFill>
                <a:srgbClr val="0033CC"/>
              </a:solidFill>
            </a:endParaRPr>
          </a:p>
          <a:p>
            <a:pPr lvl="0">
              <a:buNone/>
            </a:pPr>
            <a:r>
              <a:rPr lang="zh-CN" altLang="en-US" sz="2000" b="1" dirty="0">
                <a:solidFill>
                  <a:srgbClr val="0033CC"/>
                </a:solidFill>
              </a:rPr>
              <a:t>值，液膜破裂</a:t>
            </a:r>
            <a:endParaRPr lang="zh-CN" altLang="en-US" sz="2000" b="1" dirty="0">
              <a:solidFill>
                <a:srgbClr val="0033CC"/>
              </a:solidFill>
            </a:endParaRPr>
          </a:p>
        </p:txBody>
      </p:sp>
      <p:sp>
        <p:nvSpPr>
          <p:cNvPr id="49166" name="矩形 49165"/>
          <p:cNvSpPr/>
          <p:nvPr/>
        </p:nvSpPr>
        <p:spPr>
          <a:xfrm>
            <a:off x="566738" y="5454650"/>
            <a:ext cx="2339975" cy="8556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lvl="1" indent="-34734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lvl="2" indent="-2933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430" lvl="3" indent="-2921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930" lvl="4" indent="-3162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>
              <a:buNone/>
            </a:pPr>
            <a:r>
              <a:rPr lang="zh-CN" altLang="en-US" sz="2000" b="1" dirty="0">
                <a:solidFill>
                  <a:srgbClr val="0033CC"/>
                </a:solidFill>
              </a:rPr>
              <a:t>此时，观察电压表</a:t>
            </a:r>
            <a:endParaRPr lang="zh-CN" altLang="en-US" sz="2000" b="1" dirty="0">
              <a:solidFill>
                <a:srgbClr val="0033CC"/>
              </a:solidFill>
            </a:endParaRPr>
          </a:p>
          <a:p>
            <a:pPr lvl="0">
              <a:buNone/>
            </a:pPr>
            <a:r>
              <a:rPr lang="zh-CN" altLang="en-US" sz="2000" b="1" dirty="0">
                <a:solidFill>
                  <a:srgbClr val="0033CC"/>
                </a:solidFill>
              </a:rPr>
              <a:t>读数，记下</a:t>
            </a:r>
            <a:r>
              <a:rPr lang="en-US" altLang="zh-CN" sz="2000" b="1" i="1">
                <a:solidFill>
                  <a:srgbClr val="FF33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0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b="1">
                <a:solidFill>
                  <a:srgbClr val="FF33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000" b="1" i="1">
                <a:solidFill>
                  <a:srgbClr val="FF33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0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b="1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endParaRPr lang="en-US" altLang="zh-CN" sz="2000" b="1" baseline="-250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68" name="矩形 49167"/>
          <p:cNvSpPr/>
          <p:nvPr/>
        </p:nvSpPr>
        <p:spPr>
          <a:xfrm>
            <a:off x="5832475" y="2617788"/>
            <a:ext cx="2044700" cy="855662"/>
          </a:xfrm>
          <a:prstGeom prst="rect">
            <a:avLst/>
          </a:prstGeom>
          <a:solidFill>
            <a:schemeClr val="bg1">
              <a:alpha val="0"/>
            </a:schemeClr>
          </a:solidFill>
          <a:ln w="31750" cap="flat" cmpd="sng">
            <a:solidFill>
              <a:srgbClr val="CC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dirty="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49169" name="矩形 49168"/>
          <p:cNvSpPr/>
          <p:nvPr/>
        </p:nvSpPr>
        <p:spPr>
          <a:xfrm>
            <a:off x="3967163" y="3968750"/>
            <a:ext cx="2044700" cy="855663"/>
          </a:xfrm>
          <a:prstGeom prst="rect">
            <a:avLst/>
          </a:prstGeom>
          <a:solidFill>
            <a:schemeClr val="bg1">
              <a:alpha val="0"/>
            </a:schemeClr>
          </a:solidFill>
          <a:ln w="3175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dirty="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49170" name="矩形 49169"/>
          <p:cNvSpPr/>
          <p:nvPr/>
        </p:nvSpPr>
        <p:spPr>
          <a:xfrm>
            <a:off x="3967163" y="5408613"/>
            <a:ext cx="2044700" cy="855662"/>
          </a:xfrm>
          <a:prstGeom prst="rect">
            <a:avLst/>
          </a:prstGeom>
          <a:solidFill>
            <a:schemeClr val="bg1">
              <a:alpha val="0"/>
            </a:schemeClr>
          </a:solidFill>
          <a:ln w="317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dirty="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49171" name="直接连接符 49170"/>
          <p:cNvSpPr/>
          <p:nvPr/>
        </p:nvSpPr>
        <p:spPr>
          <a:xfrm>
            <a:off x="5176838" y="2990850"/>
            <a:ext cx="655637" cy="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9172" name="直接连接符 49171"/>
          <p:cNvSpPr/>
          <p:nvPr/>
        </p:nvSpPr>
        <p:spPr>
          <a:xfrm flipH="1">
            <a:off x="6011863" y="3473450"/>
            <a:ext cx="1169987" cy="900113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9174" name="矩形 49173"/>
          <p:cNvSpPr/>
          <p:nvPr/>
        </p:nvSpPr>
        <p:spPr>
          <a:xfrm>
            <a:off x="522288" y="5408613"/>
            <a:ext cx="2322512" cy="855662"/>
          </a:xfrm>
          <a:prstGeom prst="rect">
            <a:avLst/>
          </a:prstGeom>
          <a:solidFill>
            <a:schemeClr val="bg1">
              <a:alpha val="0"/>
            </a:schemeClr>
          </a:solidFill>
          <a:ln w="317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dirty="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49175" name="直接连接符 49174"/>
          <p:cNvSpPr/>
          <p:nvPr/>
        </p:nvSpPr>
        <p:spPr>
          <a:xfrm>
            <a:off x="4886325" y="4824413"/>
            <a:ext cx="0" cy="5842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9176" name="直接连接符 49175"/>
          <p:cNvSpPr/>
          <p:nvPr/>
        </p:nvSpPr>
        <p:spPr>
          <a:xfrm flipH="1">
            <a:off x="2844800" y="5815013"/>
            <a:ext cx="1122363" cy="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9177" name="矩形 49176"/>
          <p:cNvSpPr/>
          <p:nvPr/>
        </p:nvSpPr>
        <p:spPr>
          <a:xfrm>
            <a:off x="7993063" y="2798763"/>
            <a:ext cx="1035050" cy="6302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lvl="1" indent="-34734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lvl="2" indent="-2933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430" lvl="3" indent="-2921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930" lvl="4" indent="-3162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>
              <a:buNone/>
            </a:pPr>
            <a:r>
              <a:rPr lang="zh-CN" altLang="en-US" sz="2400" b="1" dirty="0">
                <a:solidFill>
                  <a:srgbClr val="CC00CC"/>
                </a:solidFill>
              </a:rPr>
              <a:t>阶段</a:t>
            </a:r>
            <a:r>
              <a:rPr lang="en-US" altLang="zh-CN" sz="2400" b="1">
                <a:solidFill>
                  <a:srgbClr val="CC00CC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="1">
              <a:solidFill>
                <a:srgbClr val="CC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79" name="矩形 49178"/>
          <p:cNvSpPr/>
          <p:nvPr/>
        </p:nvSpPr>
        <p:spPr>
          <a:xfrm>
            <a:off x="6281738" y="4148138"/>
            <a:ext cx="1035050" cy="6302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lvl="1" indent="-34734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lvl="2" indent="-2933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430" lvl="3" indent="-2921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930" lvl="4" indent="-3162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>
              <a:buNone/>
            </a:pPr>
            <a:r>
              <a:rPr lang="zh-CN" altLang="en-US" sz="2400" b="1" dirty="0">
                <a:solidFill>
                  <a:srgbClr val="FF9900"/>
                </a:solidFill>
              </a:rPr>
              <a:t>阶段</a:t>
            </a:r>
            <a:r>
              <a:rPr lang="en-US" altLang="zh-CN" sz="2400" b="1">
                <a:solidFill>
                  <a:srgbClr val="FF9900"/>
                </a:solidFill>
                <a:latin typeface="Times New Roman" panose="02020603050405020304" pitchFamily="18" charset="0"/>
              </a:rPr>
              <a:t>2</a:t>
            </a:r>
            <a:endParaRPr lang="en-US" altLang="zh-CN" sz="2400" b="1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80" name="矩形 49179"/>
          <p:cNvSpPr/>
          <p:nvPr/>
        </p:nvSpPr>
        <p:spPr>
          <a:xfrm>
            <a:off x="6281738" y="5634038"/>
            <a:ext cx="1035050" cy="6302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lvl="1" indent="-34734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lvl="2" indent="-2933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430" lvl="3" indent="-2921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930" lvl="4" indent="-3162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>
              <a:buNone/>
            </a:pPr>
            <a:r>
              <a:rPr lang="zh-CN" altLang="en-US" sz="2400" b="1" dirty="0">
                <a:solidFill>
                  <a:srgbClr val="FF3300"/>
                </a:solidFill>
              </a:rPr>
              <a:t>阶段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  <a:endParaRPr lang="en-US" altLang="zh-CN" sz="24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ver dir="r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02" name="标题 51201"/>
          <p:cNvSpPr>
            <a:spLocks noGrp="1"/>
          </p:cNvSpPr>
          <p:nvPr>
            <p:ph type="title"/>
          </p:nvPr>
        </p:nvSpPr>
        <p:spPr>
          <a:xfrm>
            <a:off x="457200" y="368300"/>
            <a:ext cx="3844925" cy="554038"/>
          </a:xfrm>
        </p:spPr>
        <p:txBody>
          <a:bodyPr anchor="b"/>
          <a:p>
            <a:r>
              <a:rPr lang="en-US" altLang="zh-CN" sz="3200">
                <a:solidFill>
                  <a:srgbClr val="0033CC"/>
                </a:solidFill>
                <a:latin typeface="Times New Roman" panose="02020603050405020304" pitchFamily="18" charset="0"/>
              </a:rPr>
              <a:t>1.</a:t>
            </a:r>
            <a:r>
              <a:rPr lang="en-US" altLang="zh-CN" sz="3200">
                <a:solidFill>
                  <a:srgbClr val="0033CC"/>
                </a:solidFill>
              </a:rPr>
              <a:t> </a:t>
            </a:r>
            <a:r>
              <a:rPr lang="zh-CN" altLang="en-US" sz="3200" dirty="0">
                <a:solidFill>
                  <a:srgbClr val="0033CC"/>
                </a:solidFill>
                <a:ea typeface="楷体_GB2312" panose="02010609030101010101" pitchFamily="49" charset="-122"/>
              </a:rPr>
              <a:t>阶段</a:t>
            </a:r>
            <a:r>
              <a:rPr lang="en-US" altLang="zh-CN" sz="320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200" dirty="0">
                <a:solidFill>
                  <a:srgbClr val="0033CC"/>
                </a:solidFill>
                <a:ea typeface="楷体_GB2312" panose="02010609030101010101" pitchFamily="49" charset="-122"/>
              </a:rPr>
              <a:t>的受力分析</a:t>
            </a:r>
            <a:endParaRPr lang="zh-CN" altLang="en-US" sz="3200" dirty="0">
              <a:solidFill>
                <a:srgbClr val="0033CC"/>
              </a:solidFill>
              <a:ea typeface="楷体_GB2312" panose="02010609030101010101" pitchFamily="49" charset="-122"/>
            </a:endParaRPr>
          </a:p>
        </p:txBody>
      </p:sp>
      <p:graphicFrame>
        <p:nvGraphicFramePr>
          <p:cNvPr id="51206" name="内容占位符 51205"/>
          <p:cNvGraphicFramePr/>
          <p:nvPr>
            <p:ph sz="quarter" idx="2"/>
          </p:nvPr>
        </p:nvGraphicFramePr>
        <p:xfrm>
          <a:off x="5064125" y="0"/>
          <a:ext cx="4079875" cy="340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4330700" imgH="4064000" progId="Photoshop.Image.7">
                  <p:embed/>
                </p:oleObj>
              </mc:Choice>
              <mc:Fallback>
                <p:oleObj name="" r:id="rId1" imgW="4330700" imgH="4064000" progId="Photoshop.Image.7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64125" y="0"/>
                        <a:ext cx="4079875" cy="34083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4" name="文本占位符 51213"/>
          <p:cNvSpPr>
            <a:spLocks noGrp="1"/>
          </p:cNvSpPr>
          <p:nvPr>
            <p:ph type="body" sz="half" idx="3"/>
          </p:nvPr>
        </p:nvSpPr>
        <p:spPr>
          <a:xfrm>
            <a:off x="777875" y="1312863"/>
            <a:ext cx="3524250" cy="419100"/>
          </a:xfrm>
        </p:spPr>
        <p:txBody>
          <a:bodyPr/>
          <a:p>
            <a:pPr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b="1" dirty="0"/>
              <a:t>吊环下沿</a:t>
            </a:r>
            <a:r>
              <a:rPr lang="zh-CN" altLang="en-US" sz="2000" b="1" dirty="0">
                <a:solidFill>
                  <a:srgbClr val="FF3300"/>
                </a:solidFill>
              </a:rPr>
              <a:t>浸没</a:t>
            </a:r>
            <a:r>
              <a:rPr lang="zh-CN" altLang="en-US" sz="2000" b="1" dirty="0"/>
              <a:t>在水中时，有</a:t>
            </a:r>
            <a:endParaRPr lang="zh-CN" altLang="en-US" sz="2000" b="1" dirty="0"/>
          </a:p>
        </p:txBody>
      </p:sp>
      <p:graphicFrame>
        <p:nvGraphicFramePr>
          <p:cNvPr id="51215" name="对象 51214"/>
          <p:cNvGraphicFramePr/>
          <p:nvPr/>
        </p:nvGraphicFramePr>
        <p:xfrm>
          <a:off x="296863" y="1743075"/>
          <a:ext cx="455136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5143500" imgH="533400" progId="Photoshop.Image.7">
                  <p:embed/>
                </p:oleObj>
              </mc:Choice>
              <mc:Fallback>
                <p:oleObj name="" r:id="rId3" imgW="5143500" imgH="533400" progId="Photoshop.Image.7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6863" y="1743075"/>
                        <a:ext cx="4551362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30" name="组合 51229"/>
          <p:cNvGrpSpPr/>
          <p:nvPr/>
        </p:nvGrpSpPr>
        <p:grpSpPr>
          <a:xfrm>
            <a:off x="1646238" y="3473450"/>
            <a:ext cx="5324475" cy="1057275"/>
            <a:chOff x="187" y="1760"/>
            <a:chExt cx="3354" cy="666"/>
          </a:xfrm>
        </p:grpSpPr>
        <p:sp>
          <p:nvSpPr>
            <p:cNvPr id="51218" name="矩形 51217"/>
            <p:cNvSpPr/>
            <p:nvPr/>
          </p:nvSpPr>
          <p:spPr>
            <a:xfrm>
              <a:off x="329" y="1760"/>
              <a:ext cx="3051" cy="26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6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92150" lvl="1" indent="-347345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7425" lvl="2" indent="-29337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1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281430" lvl="3" indent="-2921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§"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598930" lvl="4" indent="-31623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§"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>
                <a:buNone/>
              </a:pPr>
              <a:r>
                <a:rPr lang="zh-CN" altLang="en-US" sz="2000" b="1" dirty="0"/>
                <a:t>吊环下沿</a:t>
              </a:r>
              <a:r>
                <a:rPr lang="zh-CN" altLang="en-US" sz="2000" b="1" dirty="0">
                  <a:solidFill>
                    <a:srgbClr val="FF3300"/>
                  </a:solidFill>
                </a:rPr>
                <a:t>拉离水面</a:t>
              </a:r>
              <a:r>
                <a:rPr lang="zh-CN" altLang="en-US" sz="2000" b="1" dirty="0"/>
                <a:t>，开始拉起液膜时，有</a:t>
              </a:r>
              <a:endParaRPr lang="zh-CN" altLang="en-US" sz="32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1219" name="内容占位符 51218"/>
            <p:cNvGraphicFramePr/>
            <p:nvPr>
              <p:ph sz="quarter" idx="1"/>
            </p:nvPr>
          </p:nvGraphicFramePr>
          <p:xfrm>
            <a:off x="187" y="2034"/>
            <a:ext cx="3354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5" imgW="5448300" imgH="635000" progId="Photoshop.Image.7">
                    <p:embed/>
                  </p:oleObj>
                </mc:Choice>
                <mc:Fallback>
                  <p:oleObj name="" r:id="rId5" imgW="5448300" imgH="635000" progId="Photoshop.Image.7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7" y="2034"/>
                          <a:ext cx="3354" cy="392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21" name="矩形 51220"/>
          <p:cNvSpPr/>
          <p:nvPr/>
        </p:nvSpPr>
        <p:spPr>
          <a:xfrm>
            <a:off x="290513" y="1312863"/>
            <a:ext cx="4551362" cy="900112"/>
          </a:xfrm>
          <a:prstGeom prst="rect">
            <a:avLst/>
          </a:prstGeom>
          <a:solidFill>
            <a:schemeClr val="bg1">
              <a:alpha val="0"/>
            </a:schemeClr>
          </a:solidFill>
          <a:ln w="31750" cap="flat" cmpd="sng">
            <a:solidFill>
              <a:srgbClr val="CC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222" name="矩形 51221"/>
          <p:cNvSpPr/>
          <p:nvPr/>
        </p:nvSpPr>
        <p:spPr>
          <a:xfrm>
            <a:off x="1639888" y="3473450"/>
            <a:ext cx="5324475" cy="1057275"/>
          </a:xfrm>
          <a:prstGeom prst="rect">
            <a:avLst/>
          </a:prstGeom>
          <a:solidFill>
            <a:schemeClr val="bg1">
              <a:alpha val="0"/>
            </a:schemeClr>
          </a:solidFill>
          <a:ln w="31750" cap="flat" cmpd="sng">
            <a:solidFill>
              <a:srgbClr val="CC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51229" name="组合 51228"/>
          <p:cNvGrpSpPr/>
          <p:nvPr/>
        </p:nvGrpSpPr>
        <p:grpSpPr>
          <a:xfrm>
            <a:off x="4752975" y="5511800"/>
            <a:ext cx="4140200" cy="977900"/>
            <a:chOff x="669" y="3342"/>
            <a:chExt cx="2608" cy="616"/>
          </a:xfrm>
        </p:grpSpPr>
        <p:sp>
          <p:nvSpPr>
            <p:cNvPr id="51224" name="矩形 51223"/>
            <p:cNvSpPr/>
            <p:nvPr/>
          </p:nvSpPr>
          <p:spPr>
            <a:xfrm>
              <a:off x="726" y="3342"/>
              <a:ext cx="2551" cy="26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6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92150" lvl="1" indent="-347345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2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7425" lvl="2" indent="-29337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1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281430" lvl="3" indent="-2921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§"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598930" lvl="4" indent="-31623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§"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>
                <a:buNone/>
              </a:pPr>
              <a:r>
                <a:rPr lang="zh-CN" altLang="en-US" sz="2000" b="1" dirty="0"/>
                <a:t>电压表读数达到最大值，此时有</a:t>
              </a:r>
              <a:endParaRPr lang="zh-CN" altLang="en-US" sz="32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1225" name="对象 51224"/>
            <p:cNvGraphicFramePr/>
            <p:nvPr/>
          </p:nvGraphicFramePr>
          <p:xfrm>
            <a:off x="669" y="3606"/>
            <a:ext cx="250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7" imgW="3975100" imgH="558800" progId="Photoshop.Image.7">
                    <p:embed/>
                  </p:oleObj>
                </mc:Choice>
                <mc:Fallback>
                  <p:oleObj name="" r:id="rId7" imgW="3975100" imgH="558800" progId="Photoshop.Image.7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69" y="3606"/>
                          <a:ext cx="2504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26" name="矩形 51225"/>
          <p:cNvSpPr/>
          <p:nvPr/>
        </p:nvSpPr>
        <p:spPr>
          <a:xfrm>
            <a:off x="4711700" y="5499100"/>
            <a:ext cx="4005263" cy="1057275"/>
          </a:xfrm>
          <a:prstGeom prst="rect">
            <a:avLst/>
          </a:prstGeom>
          <a:solidFill>
            <a:schemeClr val="bg1">
              <a:alpha val="0"/>
            </a:schemeClr>
          </a:solidFill>
          <a:ln w="31750" cap="flat" cmpd="sng">
            <a:solidFill>
              <a:srgbClr val="CC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231" name="直接连接符 51230"/>
          <p:cNvSpPr/>
          <p:nvPr/>
        </p:nvSpPr>
        <p:spPr>
          <a:xfrm>
            <a:off x="2141538" y="2212975"/>
            <a:ext cx="1800225" cy="1260475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232" name="直接连接符 51231"/>
          <p:cNvSpPr/>
          <p:nvPr/>
        </p:nvSpPr>
        <p:spPr>
          <a:xfrm>
            <a:off x="5064125" y="4530725"/>
            <a:ext cx="1651000" cy="968375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>
    <p:pull dir="r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9" name="文本占位符 50178"/>
          <p:cNvSpPr>
            <a:spLocks noGrp="1"/>
          </p:cNvSpPr>
          <p:nvPr>
            <p:ph type="body" sz="half" idx="1"/>
          </p:nvPr>
        </p:nvSpPr>
        <p:spPr>
          <a:xfrm>
            <a:off x="657225" y="2349500"/>
            <a:ext cx="7875588" cy="2114550"/>
          </a:xfrm>
        </p:spPr>
        <p:txBody>
          <a:bodyPr/>
          <a:p>
            <a:pPr>
              <a:spcBef>
                <a:spcPct val="35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/>
              <a:t>        </a:t>
            </a:r>
            <a:r>
              <a:rPr lang="zh-CN" altLang="en-US" sz="2400" b="1" dirty="0"/>
              <a:t>达到最大值后，继续反方向转动调节螺母，可以发</a:t>
            </a:r>
            <a:endParaRPr lang="zh-CN" altLang="en-US" sz="2400" b="1" dirty="0"/>
          </a:p>
          <a:p>
            <a:pPr>
              <a:spcBef>
                <a:spcPct val="35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/>
              <a:t>现，电压表读数开始减小，这主要是因为</a:t>
            </a:r>
            <a:r>
              <a:rPr lang="zh-CN" altLang="en-US" sz="2400" b="1" dirty="0">
                <a:solidFill>
                  <a:srgbClr val="0033CC"/>
                </a:solidFill>
              </a:rPr>
              <a:t>附着在液膜上</a:t>
            </a:r>
            <a:endParaRPr lang="zh-CN" altLang="en-US" sz="2400" b="1" dirty="0">
              <a:solidFill>
                <a:srgbClr val="0033CC"/>
              </a:solidFill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33CC"/>
                </a:solidFill>
              </a:rPr>
              <a:t>的水</a:t>
            </a:r>
            <a:r>
              <a:rPr lang="zh-CN" altLang="en-US" sz="2400" b="1" dirty="0"/>
              <a:t>在重力的作用下向下滑，所以拉力减小。</a:t>
            </a:r>
            <a:endParaRPr lang="zh-CN" altLang="en-US" sz="2400" b="1" dirty="0"/>
          </a:p>
        </p:txBody>
      </p:sp>
      <p:sp>
        <p:nvSpPr>
          <p:cNvPr id="50180" name="矩形 50179"/>
          <p:cNvSpPr/>
          <p:nvPr/>
        </p:nvSpPr>
        <p:spPr>
          <a:xfrm>
            <a:off x="657225" y="1089025"/>
            <a:ext cx="3844925" cy="5540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900" b="1" u="none" kern="120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sz="3200">
                <a:solidFill>
                  <a:srgbClr val="0033CC"/>
                </a:solidFill>
                <a:latin typeface="Times New Roman" panose="02020603050405020304" pitchFamily="18" charset="0"/>
              </a:rPr>
              <a:t>2.</a:t>
            </a:r>
            <a:r>
              <a:rPr lang="en-US" altLang="zh-CN" sz="3200">
                <a:solidFill>
                  <a:srgbClr val="0033CC"/>
                </a:solidFill>
              </a:rPr>
              <a:t> </a:t>
            </a:r>
            <a:r>
              <a:rPr lang="zh-CN" altLang="en-US" sz="3200" dirty="0">
                <a:solidFill>
                  <a:srgbClr val="0033CC"/>
                </a:solidFill>
                <a:ea typeface="楷体_GB2312" panose="02010609030101010101" pitchFamily="49" charset="-122"/>
              </a:rPr>
              <a:t>阶段</a:t>
            </a:r>
            <a:r>
              <a:rPr lang="en-US" altLang="zh-CN" sz="32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200" dirty="0">
                <a:solidFill>
                  <a:srgbClr val="0033CC"/>
                </a:solidFill>
                <a:ea typeface="楷体_GB2312" panose="02010609030101010101" pitchFamily="49" charset="-122"/>
              </a:rPr>
              <a:t>的受力分析</a:t>
            </a:r>
            <a:endParaRPr lang="zh-CN" altLang="en-US" sz="3200" dirty="0">
              <a:solidFill>
                <a:srgbClr val="0033CC"/>
              </a:solidFill>
              <a:ea typeface="楷体_GB2312" panose="02010609030101010101" pitchFamily="49" charset="-122"/>
            </a:endParaRPr>
          </a:p>
        </p:txBody>
      </p:sp>
      <p:graphicFrame>
        <p:nvGraphicFramePr>
          <p:cNvPr id="50183" name="对象 50182"/>
          <p:cNvGraphicFramePr/>
          <p:nvPr/>
        </p:nvGraphicFramePr>
        <p:xfrm>
          <a:off x="1520190" y="4383882"/>
          <a:ext cx="556387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3974465" imgH="558800" progId="Photoshop.Image.7">
                  <p:embed/>
                </p:oleObj>
              </mc:Choice>
              <mc:Fallback>
                <p:oleObj name="" r:id="rId1" imgW="3974465" imgH="558800" progId="Photoshop.Image.7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0190" y="4383882"/>
                        <a:ext cx="556387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矩形 60420"/>
          <p:cNvSpPr/>
          <p:nvPr/>
        </p:nvSpPr>
        <p:spPr>
          <a:xfrm>
            <a:off x="1519873" y="5715953"/>
            <a:ext cx="5124450" cy="9302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lvl="1" indent="-34734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lvl="2" indent="-2933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430" lvl="3" indent="-2921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930" lvl="4" indent="-3162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      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>
                <a:solidFill>
                  <a:srgbClr val="FF33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32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b="1" i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>
                <a:solidFill>
                  <a:srgbClr val="0033CC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3200" b="1" i="1">
                <a:solidFill>
                  <a:srgbClr val="0033CC"/>
                </a:solidFill>
                <a:latin typeface="Times New Roman" panose="02020603050405020304" pitchFamily="18" charset="0"/>
              </a:rPr>
              <a:t>mg </a:t>
            </a:r>
            <a:r>
              <a:rPr lang="en-US" altLang="zh-CN" sz="3200" b="1">
                <a:solidFill>
                  <a:srgbClr val="0033CC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3200" b="1" i="1">
                <a:solidFill>
                  <a:srgbClr val="0033CC"/>
                </a:solidFill>
                <a:latin typeface="Times New Roman" panose="02020603050405020304" pitchFamily="18" charset="0"/>
              </a:rPr>
              <a:t> f</a:t>
            </a:r>
            <a:r>
              <a:rPr lang="en-US" altLang="zh-CN" sz="3200" b="1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3200" b="1">
                <a:solidFill>
                  <a:srgbClr val="0033CC"/>
                </a:solidFill>
                <a:latin typeface="Times New Roman" panose="02020603050405020304" pitchFamily="18" charset="0"/>
              </a:rPr>
              <a:t>+ </a:t>
            </a:r>
            <a:r>
              <a:rPr lang="en-US" altLang="zh-CN" sz="3200" b="1" i="1">
                <a:solidFill>
                  <a:srgbClr val="0033CC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3200" b="1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3200" b="1">
                <a:solidFill>
                  <a:srgbClr val="0033CC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3200" b="1" i="1">
                <a:solidFill>
                  <a:srgbClr val="0033CC"/>
                </a:solidFill>
                <a:latin typeface="Times New Roman" panose="02020603050405020304" pitchFamily="18" charset="0"/>
              </a:rPr>
              <a:t>mg</a:t>
            </a:r>
            <a:r>
              <a:rPr lang="en-US" altLang="zh-CN" sz="3200" b="1">
                <a:solidFill>
                  <a:srgbClr val="0033CC"/>
                </a:solidFill>
                <a:latin typeface="Times New Roman" panose="02020603050405020304" pitchFamily="18" charset="0"/>
              </a:rPr>
              <a:t> + </a:t>
            </a:r>
            <a:r>
              <a:rPr lang="en-US" altLang="zh-CN" sz="3200" b="1" i="1">
                <a:solidFill>
                  <a:srgbClr val="FF3300"/>
                </a:solidFill>
                <a:latin typeface="Times New Roman" panose="02020603050405020304" pitchFamily="18" charset="0"/>
              </a:rPr>
              <a:t>f</a:t>
            </a:r>
            <a:endParaRPr lang="en-US" altLang="zh-CN" sz="3200" b="1" i="1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sz="2800" b="1">
              <a:solidFill>
                <a:srgbClr val="FF3300"/>
              </a:solidFill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3491865" y="5184140"/>
            <a:ext cx="584835" cy="720090"/>
          </a:xfrm>
          <a:prstGeom prst="downArrow">
            <a:avLst/>
          </a:prstGeom>
          <a:solidFill>
            <a:schemeClr val="tx1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wheel spokes="8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20" name="矩形 60419"/>
          <p:cNvSpPr/>
          <p:nvPr/>
        </p:nvSpPr>
        <p:spPr>
          <a:xfrm>
            <a:off x="501650" y="158750"/>
            <a:ext cx="3844925" cy="5540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900" b="1" u="none" kern="120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sz="3200">
                <a:solidFill>
                  <a:srgbClr val="0033CC"/>
                </a:solidFill>
                <a:latin typeface="Times New Roman" panose="02020603050405020304" pitchFamily="18" charset="0"/>
              </a:rPr>
              <a:t>3.</a:t>
            </a:r>
            <a:r>
              <a:rPr lang="en-US" altLang="zh-CN" sz="3200">
                <a:solidFill>
                  <a:srgbClr val="0033CC"/>
                </a:solidFill>
              </a:rPr>
              <a:t> </a:t>
            </a:r>
            <a:r>
              <a:rPr lang="zh-CN" altLang="en-US" sz="3200" dirty="0">
                <a:solidFill>
                  <a:srgbClr val="0033CC"/>
                </a:solidFill>
                <a:ea typeface="楷体_GB2312" panose="02010609030101010101" pitchFamily="49" charset="-122"/>
              </a:rPr>
              <a:t>阶段</a:t>
            </a:r>
            <a:r>
              <a:rPr lang="en-US" altLang="zh-CN" sz="3200">
                <a:solidFill>
                  <a:srgbClr val="0033CC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3200" dirty="0">
                <a:solidFill>
                  <a:srgbClr val="0033CC"/>
                </a:solidFill>
                <a:ea typeface="楷体_GB2312" panose="02010609030101010101" pitchFamily="49" charset="-122"/>
              </a:rPr>
              <a:t>的受力分析</a:t>
            </a:r>
            <a:endParaRPr lang="zh-CN" altLang="en-US" sz="3200" dirty="0">
              <a:solidFill>
                <a:srgbClr val="0033CC"/>
              </a:solidFill>
              <a:ea typeface="楷体_GB2312" panose="02010609030101010101" pitchFamily="49" charset="-122"/>
            </a:endParaRPr>
          </a:p>
        </p:txBody>
      </p:sp>
      <p:sp>
        <p:nvSpPr>
          <p:cNvPr id="60421" name="矩形 60420"/>
          <p:cNvSpPr/>
          <p:nvPr/>
        </p:nvSpPr>
        <p:spPr>
          <a:xfrm>
            <a:off x="347663" y="998538"/>
            <a:ext cx="5124450" cy="9302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lvl="1" indent="-34734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lvl="2" indent="-2933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430" lvl="3" indent="-2921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930" lvl="4" indent="-3162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        </a:t>
            </a:r>
            <a:r>
              <a:rPr lang="zh-CN" altLang="en-US" sz="2000" b="1" dirty="0">
                <a:latin typeface="Times New Roman" panose="02020603050405020304" pitchFamily="18" charset="0"/>
              </a:rPr>
              <a:t>在</a:t>
            </a:r>
            <a:r>
              <a:rPr lang="zh-CN" altLang="en-US" sz="2000" b="1" dirty="0">
                <a:latin typeface="Times New Roman" panose="02020603050405020304" pitchFamily="18" charset="0"/>
              </a:rPr>
              <a:t>液膜拉破前瞬间</a:t>
            </a:r>
            <a:r>
              <a:rPr lang="zh-CN" altLang="en-US" sz="2000" b="1" dirty="0">
                <a:latin typeface="Times New Roman" panose="02020603050405020304" pitchFamily="18" charset="0"/>
              </a:rPr>
              <a:t>有：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>
                <a:solidFill>
                  <a:srgbClr val="FF33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32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b="1" i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>
                <a:solidFill>
                  <a:srgbClr val="0033CC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3200" b="1" i="1">
                <a:solidFill>
                  <a:srgbClr val="0033CC"/>
                </a:solidFill>
                <a:latin typeface="Times New Roman" panose="02020603050405020304" pitchFamily="18" charset="0"/>
              </a:rPr>
              <a:t>mg </a:t>
            </a:r>
            <a:r>
              <a:rPr lang="en-US" altLang="zh-CN" sz="3200" b="1">
                <a:solidFill>
                  <a:srgbClr val="0033CC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3200" b="1" i="1">
                <a:solidFill>
                  <a:srgbClr val="0033CC"/>
                </a:solidFill>
                <a:latin typeface="Times New Roman" panose="02020603050405020304" pitchFamily="18" charset="0"/>
              </a:rPr>
              <a:t> f</a:t>
            </a:r>
            <a:r>
              <a:rPr lang="en-US" altLang="zh-CN" sz="3200" b="1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3200" b="1">
                <a:solidFill>
                  <a:srgbClr val="0033CC"/>
                </a:solidFill>
                <a:latin typeface="Times New Roman" panose="02020603050405020304" pitchFamily="18" charset="0"/>
              </a:rPr>
              <a:t>+ </a:t>
            </a:r>
            <a:r>
              <a:rPr lang="en-US" altLang="zh-CN" sz="3200" b="1" i="1">
                <a:solidFill>
                  <a:srgbClr val="0033CC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3200" b="1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3200" b="1">
                <a:solidFill>
                  <a:srgbClr val="0033CC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3200" b="1" i="1">
                <a:solidFill>
                  <a:srgbClr val="0033CC"/>
                </a:solidFill>
                <a:latin typeface="Times New Roman" panose="02020603050405020304" pitchFamily="18" charset="0"/>
              </a:rPr>
              <a:t>mg</a:t>
            </a:r>
            <a:r>
              <a:rPr lang="en-US" altLang="zh-CN" sz="3200" b="1">
                <a:solidFill>
                  <a:srgbClr val="0033CC"/>
                </a:solidFill>
                <a:latin typeface="Times New Roman" panose="02020603050405020304" pitchFamily="18" charset="0"/>
              </a:rPr>
              <a:t> + </a:t>
            </a:r>
            <a:r>
              <a:rPr lang="en-US" altLang="zh-CN" sz="3200" b="1" i="1">
                <a:solidFill>
                  <a:srgbClr val="FF3300"/>
                </a:solidFill>
                <a:latin typeface="Times New Roman" panose="02020603050405020304" pitchFamily="18" charset="0"/>
              </a:rPr>
              <a:t>f</a:t>
            </a:r>
            <a:endParaRPr lang="en-US" altLang="zh-CN" sz="3200" b="1" i="1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sz="2800" b="1">
              <a:solidFill>
                <a:srgbClr val="FF3300"/>
              </a:solidFill>
            </a:endParaRPr>
          </a:p>
        </p:txBody>
      </p:sp>
      <p:sp>
        <p:nvSpPr>
          <p:cNvPr id="60422" name="矩形 60421"/>
          <p:cNvSpPr/>
          <p:nvPr/>
        </p:nvSpPr>
        <p:spPr>
          <a:xfrm>
            <a:off x="1485900" y="2303463"/>
            <a:ext cx="2700338" cy="930275"/>
          </a:xfrm>
          <a:prstGeom prst="rect">
            <a:avLst/>
          </a:prstGeom>
          <a:solidFill>
            <a:schemeClr val="bg1">
              <a:alpha val="0"/>
            </a:schemeClr>
          </a:solidFill>
          <a:ln w="31750" cap="flat" cmpd="sng">
            <a:solidFill>
              <a:srgbClr val="CC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0423" name="矩形 60422"/>
          <p:cNvSpPr/>
          <p:nvPr/>
        </p:nvSpPr>
        <p:spPr>
          <a:xfrm>
            <a:off x="1406525" y="2349500"/>
            <a:ext cx="2879725" cy="9302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lvl="1" indent="-34734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lvl="2" indent="-2933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430" lvl="3" indent="-2921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930" lvl="4" indent="-3162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</a:rPr>
              <a:t>在</a:t>
            </a:r>
            <a:r>
              <a:rPr lang="zh-CN" altLang="en-US" sz="2000" b="1" dirty="0">
                <a:latin typeface="Times New Roman" panose="02020603050405020304" pitchFamily="18" charset="0"/>
              </a:rPr>
              <a:t>液膜拉破后瞬间</a:t>
            </a:r>
            <a:r>
              <a:rPr lang="zh-CN" altLang="en-US" sz="2000" b="1" dirty="0">
                <a:latin typeface="Times New Roman" panose="02020603050405020304" pitchFamily="18" charset="0"/>
              </a:rPr>
              <a:t>有：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i="1" dirty="0">
                <a:latin typeface="Times New Roman" panose="02020603050405020304" pitchFamily="18" charset="0"/>
              </a:rPr>
              <a:t>         </a:t>
            </a:r>
            <a:r>
              <a:rPr lang="en-US" altLang="zh-CN" sz="3200" b="1" i="1">
                <a:solidFill>
                  <a:srgbClr val="FF33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32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 i="1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>
                <a:solidFill>
                  <a:srgbClr val="0033CC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3200" b="1" i="1">
                <a:solidFill>
                  <a:srgbClr val="0033CC"/>
                </a:solidFill>
                <a:latin typeface="Times New Roman" panose="02020603050405020304" pitchFamily="18" charset="0"/>
              </a:rPr>
              <a:t>mg</a:t>
            </a:r>
            <a:endParaRPr lang="en-US" altLang="zh-CN" sz="2800" b="1">
              <a:solidFill>
                <a:srgbClr val="FF3300"/>
              </a:solidFill>
            </a:endParaRPr>
          </a:p>
        </p:txBody>
      </p:sp>
      <p:sp>
        <p:nvSpPr>
          <p:cNvPr id="60424" name="矩形 60423"/>
          <p:cNvSpPr/>
          <p:nvPr/>
        </p:nvSpPr>
        <p:spPr>
          <a:xfrm>
            <a:off x="869950" y="3681730"/>
            <a:ext cx="4021455" cy="1254125"/>
          </a:xfrm>
          <a:prstGeom prst="rect">
            <a:avLst/>
          </a:prstGeom>
          <a:solidFill>
            <a:schemeClr val="bg1">
              <a:alpha val="0"/>
            </a:schemeClr>
          </a:solidFill>
          <a:ln w="31750" cap="flat" cmpd="sng">
            <a:solidFill>
              <a:srgbClr val="CC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60425" name="组合 60424"/>
          <p:cNvGrpSpPr/>
          <p:nvPr/>
        </p:nvGrpSpPr>
        <p:grpSpPr>
          <a:xfrm>
            <a:off x="911225" y="3743325"/>
            <a:ext cx="4065588" cy="1133475"/>
            <a:chOff x="3058" y="3406"/>
            <a:chExt cx="2685" cy="701"/>
          </a:xfrm>
        </p:grpSpPr>
        <p:graphicFrame>
          <p:nvGraphicFramePr>
            <p:cNvPr id="60426" name="内容占位符 60425"/>
            <p:cNvGraphicFramePr/>
            <p:nvPr>
              <p:ph sz="quarter" idx="2"/>
            </p:nvPr>
          </p:nvGraphicFramePr>
          <p:xfrm>
            <a:off x="3058" y="3577"/>
            <a:ext cx="2544" cy="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1" imgW="4572000" imgH="952500" progId="Photoshop.Image.7">
                    <p:embed/>
                  </p:oleObj>
                </mc:Choice>
                <mc:Fallback>
                  <p:oleObj name="" r:id="rId1" imgW="4572000" imgH="952500" progId="Photoshop.Image.7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058" y="3577"/>
                          <a:ext cx="2544" cy="530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7" name="矩形 60426"/>
            <p:cNvSpPr/>
            <p:nvPr/>
          </p:nvSpPr>
          <p:spPr>
            <a:xfrm>
              <a:off x="3058" y="3406"/>
              <a:ext cx="2685" cy="22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92150" lvl="1" indent="-347345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7425" lvl="2" indent="-29337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281430" lvl="3" indent="-2921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598930" lvl="4" indent="-31623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>
                <a:lnSpc>
                  <a:spcPct val="9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由此，可以得到液体的表面张力：</a:t>
              </a:r>
              <a:endParaRPr lang="zh-CN" altLang="en-US" b="1"/>
            </a:p>
          </p:txBody>
        </p:sp>
      </p:grpSp>
      <p:sp>
        <p:nvSpPr>
          <p:cNvPr id="60428" name="矩形 60427"/>
          <p:cNvSpPr/>
          <p:nvPr/>
        </p:nvSpPr>
        <p:spPr>
          <a:xfrm>
            <a:off x="1557338" y="5346700"/>
            <a:ext cx="2632075" cy="1231900"/>
          </a:xfrm>
          <a:prstGeom prst="rect">
            <a:avLst/>
          </a:prstGeom>
          <a:solidFill>
            <a:schemeClr val="bg1">
              <a:alpha val="0"/>
            </a:schemeClr>
          </a:solidFill>
          <a:ln w="31750" cap="flat" cmpd="sng">
            <a:solidFill>
              <a:srgbClr val="CC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60429" name="组合 60428"/>
          <p:cNvGrpSpPr/>
          <p:nvPr/>
        </p:nvGrpSpPr>
        <p:grpSpPr>
          <a:xfrm>
            <a:off x="1627188" y="5319713"/>
            <a:ext cx="2630487" cy="1212850"/>
            <a:chOff x="400" y="3369"/>
            <a:chExt cx="1800" cy="776"/>
          </a:xfrm>
        </p:grpSpPr>
        <p:sp>
          <p:nvSpPr>
            <p:cNvPr id="60430" name="矩形 60429"/>
            <p:cNvSpPr/>
            <p:nvPr/>
          </p:nvSpPr>
          <p:spPr>
            <a:xfrm>
              <a:off x="401" y="3369"/>
              <a:ext cx="1799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92150" lvl="1" indent="-347345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87425" lvl="2" indent="-29337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281430" lvl="3" indent="-2921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598930" lvl="4" indent="-31623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lvl="0">
                <a:lnSpc>
                  <a:spcPct val="9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液体的表面张力系数</a:t>
              </a:r>
              <a:endParaRPr lang="zh-CN" altLang="en-US" sz="32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0431" name="内容占位符 60430"/>
            <p:cNvGraphicFramePr/>
            <p:nvPr>
              <p:ph sz="quarter" idx="3"/>
            </p:nvPr>
          </p:nvGraphicFramePr>
          <p:xfrm>
            <a:off x="400" y="3577"/>
            <a:ext cx="1488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3" imgW="2362200" imgH="901700" progId="Photoshop.Image.7">
                    <p:embed/>
                  </p:oleObj>
                </mc:Choice>
                <mc:Fallback>
                  <p:oleObj name="" r:id="rId3" imgW="2362200" imgH="901700" progId="Photoshop.Image.7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00" y="3577"/>
                          <a:ext cx="1488" cy="568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432" name="矩形 60431"/>
          <p:cNvSpPr/>
          <p:nvPr/>
        </p:nvSpPr>
        <p:spPr>
          <a:xfrm>
            <a:off x="447675" y="954088"/>
            <a:ext cx="4584700" cy="930275"/>
          </a:xfrm>
          <a:prstGeom prst="rect">
            <a:avLst/>
          </a:prstGeom>
          <a:solidFill>
            <a:schemeClr val="bg1">
              <a:alpha val="0"/>
            </a:schemeClr>
          </a:solidFill>
          <a:ln w="31750" cap="flat" cmpd="sng">
            <a:solidFill>
              <a:srgbClr val="CC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60433" name="内容占位符 60432"/>
          <p:cNvGraphicFramePr/>
          <p:nvPr>
            <p:ph sz="quarter" idx="1"/>
          </p:nvPr>
        </p:nvGraphicFramePr>
        <p:xfrm>
          <a:off x="5472113" y="466725"/>
          <a:ext cx="3671887" cy="281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5" imgW="4254500" imgH="3695700" progId="Photoshop.Image.7">
                  <p:embed/>
                </p:oleObj>
              </mc:Choice>
              <mc:Fallback>
                <p:oleObj name="" r:id="rId5" imgW="4254500" imgH="3695700" progId="Photoshop.Image.7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72113" y="466725"/>
                        <a:ext cx="3671887" cy="28130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6" name="内容占位符 60435"/>
          <p:cNvGraphicFramePr/>
          <p:nvPr>
            <p:ph sz="quarter" idx="4"/>
          </p:nvPr>
        </p:nvGraphicFramePr>
        <p:xfrm>
          <a:off x="5553075" y="3563938"/>
          <a:ext cx="3509963" cy="258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7" imgW="4241800" imgH="3581400" progId="Photoshop.Image.7">
                  <p:embed/>
                </p:oleObj>
              </mc:Choice>
              <mc:Fallback>
                <p:oleObj name="" r:id="rId7" imgW="4241800" imgH="3581400" progId="Photoshop.Image.7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53075" y="3563938"/>
                        <a:ext cx="3509963" cy="25860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9" name="直接连接符 60438"/>
          <p:cNvSpPr/>
          <p:nvPr/>
        </p:nvSpPr>
        <p:spPr>
          <a:xfrm>
            <a:off x="2727325" y="1884363"/>
            <a:ext cx="0" cy="4191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0440" name="直接连接符 60439"/>
          <p:cNvSpPr/>
          <p:nvPr/>
        </p:nvSpPr>
        <p:spPr>
          <a:xfrm>
            <a:off x="2727325" y="3233738"/>
            <a:ext cx="0" cy="536575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0441" name="直接连接符 60440"/>
          <p:cNvSpPr/>
          <p:nvPr/>
        </p:nvSpPr>
        <p:spPr>
          <a:xfrm>
            <a:off x="2727325" y="4959350"/>
            <a:ext cx="635" cy="40513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" name="文本框 2"/>
          <p:cNvSpPr txBox="1"/>
          <p:nvPr/>
        </p:nvSpPr>
        <p:spPr>
          <a:xfrm>
            <a:off x="4072255" y="4462780"/>
            <a:ext cx="36322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2400" b="1" i="1"/>
              <a:t>K</a:t>
            </a:r>
            <a:endParaRPr lang="en-US" altLang="zh-CN" sz="2400" b="1" i="1"/>
          </a:p>
        </p:txBody>
      </p:sp>
      <p:sp>
        <p:nvSpPr>
          <p:cNvPr id="4" name="文本框 3"/>
          <p:cNvSpPr txBox="1"/>
          <p:nvPr/>
        </p:nvSpPr>
        <p:spPr>
          <a:xfrm>
            <a:off x="2033270" y="6083935"/>
            <a:ext cx="607695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2000" b="1" i="1">
                <a:solidFill>
                  <a:srgbClr val="FF0000"/>
                </a:solidFill>
              </a:rPr>
              <a:t>K</a:t>
            </a:r>
            <a:r>
              <a:rPr lang="en-US" altLang="zh-CN" sz="2000" b="1" i="1">
                <a:solidFill>
                  <a:srgbClr val="FF0000"/>
                </a:solidFill>
                <a:cs typeface="Arial" panose="020B0604020202020204" pitchFamily="34" charset="0"/>
              </a:rPr>
              <a:t>π</a:t>
            </a:r>
            <a:endParaRPr lang="en-US" altLang="zh-CN" sz="2000" b="1" i="1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over dir="r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7357" name="标题 57356"/>
          <p:cNvSpPr>
            <a:spLocks noGrp="1"/>
          </p:cNvSpPr>
          <p:nvPr>
            <p:ph type="title"/>
          </p:nvPr>
        </p:nvSpPr>
        <p:spPr/>
        <p:txBody>
          <a:bodyPr anchor="b"/>
          <a:p>
            <a:endParaRPr dirty="0"/>
          </a:p>
        </p:txBody>
      </p:sp>
      <p:graphicFrame>
        <p:nvGraphicFramePr>
          <p:cNvPr id="57359" name="内容占位符 57358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5422900" imgH="3886200" progId="Photoshop.Image.7">
                  <p:embed/>
                </p:oleObj>
              </mc:Choice>
              <mc:Fallback>
                <p:oleObj name="" r:id="rId1" imgW="5422900" imgH="3886200" progId="Photoshop.Image.7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comb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8955" y="461963"/>
            <a:ext cx="8353425" cy="8524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1.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力敏传感器的定标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）接通电源，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仪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器预热。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                                 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2125" y="1315086"/>
            <a:ext cx="741203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2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）挂上砝码盘，用调零旋钮进行调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零。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2125" y="1677036"/>
            <a:ext cx="813117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3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）依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次加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上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0.500g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、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1.000g……3.500g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质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量的砝码，记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录相应砝码力作用下电压表读数，用最小二乘法求出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k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。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graphicFrame>
        <p:nvGraphicFramePr>
          <p:cNvPr id="12" name="Group 47"/>
          <p:cNvGraphicFramePr>
            <a:graphicFrameLocks noGrp="1"/>
          </p:cNvGraphicFramePr>
          <p:nvPr>
            <p:ph sz="half" idx="4294967295"/>
          </p:nvPr>
        </p:nvGraphicFramePr>
        <p:xfrm>
          <a:off x="112713" y="2577148"/>
          <a:ext cx="8891270" cy="2093912"/>
        </p:xfrm>
        <a:graphic>
          <a:graphicData uri="http://schemas.openxmlformats.org/drawingml/2006/table">
            <a:tbl>
              <a:tblPr/>
              <a:tblGrid>
                <a:gridCol w="1708150"/>
                <a:gridCol w="897890"/>
                <a:gridCol w="897890"/>
                <a:gridCol w="897890"/>
                <a:gridCol w="897255"/>
                <a:gridCol w="897890"/>
                <a:gridCol w="897890"/>
                <a:gridCol w="897890"/>
                <a:gridCol w="898525"/>
              </a:tblGrid>
              <a:tr h="4479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砝码质量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1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i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(g)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54" marB="342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0.500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54" marB="342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1.000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54" marB="342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1.500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54" marB="342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2.000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54" marB="342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2.500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54" marB="342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3.000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54" marB="342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3.500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54" marB="342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l-G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54" marB="342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重力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1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i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1" lang="en-US" altLang="zh-CN" sz="18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(N)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54" marB="342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54" marB="342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54" marB="342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54" marB="342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54" marB="342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54" marB="342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54" marB="342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54" marB="342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54" marB="342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电压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U</a:t>
                      </a:r>
                      <a:r>
                        <a:rPr kumimoji="1" lang="en-US" altLang="zh-CN" sz="18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i</a:t>
                      </a:r>
                      <a:r>
                        <a:rPr kumimoji="1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(mv)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54" marB="342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54" marB="342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54" marB="342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54" marB="342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54" marB="342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54" marB="342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54" marB="342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54" marB="342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54" marB="342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i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54" marB="342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54" marB="342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54" marB="342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54" marB="342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54" marB="342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54" marB="342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54" marB="342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54" marB="342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54" marB="342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i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Y</a:t>
                      </a:r>
                      <a:r>
                        <a:rPr kumimoji="1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i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54" marB="342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54" marB="342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54" marB="342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54" marB="342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54" marB="342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54" marB="342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54" marB="342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54" marB="342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marT="34254" marB="342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73015" y="4770120"/>
          <a:ext cx="3369945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866900" imgH="495300" progId="Equation.KSEE3">
                  <p:embed/>
                </p:oleObj>
              </mc:Choice>
              <mc:Fallback>
                <p:oleObj name="" r:id="rId1" imgW="1866900" imgH="495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73015" y="4770120"/>
                        <a:ext cx="3369945" cy="89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6855" y="5836603"/>
          <a:ext cx="364553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2019300" imgH="508000" progId="Equation.KSEE3">
                  <p:embed/>
                </p:oleObj>
              </mc:Choice>
              <mc:Fallback>
                <p:oleObj name="" r:id="rId3" imgW="2019300" imgH="508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855" y="5836603"/>
                        <a:ext cx="3645535" cy="9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3030" y="4770120"/>
          <a:ext cx="198183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634365" imgH="203200" progId="Equation.KSEE3">
                  <p:embed/>
                </p:oleObj>
              </mc:Choice>
              <mc:Fallback>
                <p:oleObj name="" r:id="rId5" imgW="634365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030" y="4770120"/>
                        <a:ext cx="1981835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29803" y="4810760"/>
          <a:ext cx="2063750" cy="553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660400" imgH="177165" progId="Equation.KSEE3">
                  <p:embed/>
                </p:oleObj>
              </mc:Choice>
              <mc:Fallback>
                <p:oleObj name="" r:id="rId7" imgW="660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29803" y="4810760"/>
                        <a:ext cx="2063750" cy="553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4" name="对象 52228"/>
          <p:cNvGraphicFramePr/>
          <p:nvPr/>
        </p:nvGraphicFramePr>
        <p:xfrm>
          <a:off x="4735830" y="5759450"/>
          <a:ext cx="402717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9" imgW="1930400" imgH="558800" progId="Equation.3">
                  <p:embed/>
                </p:oleObj>
              </mc:Choice>
              <mc:Fallback>
                <p:oleObj name="" r:id="rId9" imgW="1930400" imgH="5588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35830" y="5759450"/>
                        <a:ext cx="4027170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Text Box 7"/>
          <p:cNvSpPr txBox="1"/>
          <p:nvPr/>
        </p:nvSpPr>
        <p:spPr>
          <a:xfrm>
            <a:off x="323850" y="765175"/>
            <a:ext cx="6192838" cy="584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、表面张力的相关基础知识</a:t>
            </a:r>
            <a:endParaRPr lang="zh-CN" altLang="en-US" sz="32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9699" name="Text Box 8"/>
          <p:cNvSpPr txBox="1"/>
          <p:nvPr/>
        </p:nvSpPr>
        <p:spPr>
          <a:xfrm>
            <a:off x="611188" y="1339057"/>
            <a:ext cx="2819400" cy="4603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80808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表面与表面层：</a:t>
            </a:r>
            <a:endParaRPr lang="zh-CN" altLang="en-US" sz="2400" b="1" dirty="0">
              <a:solidFill>
                <a:srgbClr val="080808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" name="Text Box 9"/>
          <p:cNvSpPr txBox="1"/>
          <p:nvPr/>
        </p:nvSpPr>
        <p:spPr>
          <a:xfrm>
            <a:off x="649605" y="1891665"/>
            <a:ext cx="512889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000" b="1" dirty="0">
                <a:solidFill>
                  <a:srgbClr val="080808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液体表面</a:t>
            </a:r>
            <a:r>
              <a:rPr lang="en-US" altLang="zh-CN" sz="2000" b="1" dirty="0">
                <a:solidFill>
                  <a:srgbClr val="080808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 </a:t>
            </a:r>
            <a:r>
              <a:rPr lang="zh-CN" altLang="en-US" sz="2000" b="1" dirty="0">
                <a:solidFill>
                  <a:srgbClr val="080808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液体与气体</a:t>
            </a:r>
            <a:r>
              <a:rPr lang="zh-CN" altLang="en-US" sz="2000" b="1" dirty="0">
                <a:solidFill>
                  <a:srgbClr val="080808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或固体的接触面。</a:t>
            </a:r>
            <a:endParaRPr lang="zh-CN" altLang="en-US" sz="2000" b="1" dirty="0">
              <a:solidFill>
                <a:srgbClr val="080808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1" name="Text Box 1044"/>
          <p:cNvSpPr txBox="1"/>
          <p:nvPr/>
        </p:nvSpPr>
        <p:spPr>
          <a:xfrm>
            <a:off x="266700" y="188913"/>
            <a:ext cx="2808288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黑体" panose="02010600030101010101" pitchFamily="49" charset="-122"/>
              </a:rPr>
              <a:t>实验原理</a:t>
            </a:r>
            <a:endParaRPr lang="en-US" altLang="zh-CN" sz="3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黑体" panose="02010600030101010101" pitchFamily="49" charset="-122"/>
            </a:endParaRPr>
          </a:p>
        </p:txBody>
      </p:sp>
      <p:grpSp>
        <p:nvGrpSpPr>
          <p:cNvPr id="1027" name="Group 11"/>
          <p:cNvGrpSpPr/>
          <p:nvPr/>
        </p:nvGrpSpPr>
        <p:grpSpPr>
          <a:xfrm>
            <a:off x="5583238" y="4157663"/>
            <a:ext cx="2447925" cy="1676400"/>
            <a:chOff x="3651" y="2176"/>
            <a:chExt cx="1542" cy="1056"/>
          </a:xfrm>
        </p:grpSpPr>
        <p:sp>
          <p:nvSpPr>
            <p:cNvPr id="1051" name="Oval 12"/>
            <p:cNvSpPr/>
            <p:nvPr/>
          </p:nvSpPr>
          <p:spPr>
            <a:xfrm>
              <a:off x="3922" y="2176"/>
              <a:ext cx="1104" cy="1056"/>
            </a:xfrm>
            <a:prstGeom prst="ellipse">
              <a:avLst/>
            </a:prstGeom>
            <a:gradFill rotWithShape="0">
              <a:gsLst>
                <a:gs pos="0">
                  <a:srgbClr val="5E6D76"/>
                </a:gs>
                <a:gs pos="50000">
                  <a:srgbClr val="CCECFF"/>
                </a:gs>
                <a:gs pos="100000">
                  <a:srgbClr val="5E6D76"/>
                </a:gs>
              </a:gsLst>
              <a:lin ang="5400000" scaled="1"/>
              <a:tileRect/>
            </a:gradFill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52" name="Line 13"/>
            <p:cNvSpPr/>
            <p:nvPr/>
          </p:nvSpPr>
          <p:spPr>
            <a:xfrm>
              <a:off x="3651" y="3227"/>
              <a:ext cx="154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028" name="Group 15"/>
          <p:cNvGrpSpPr/>
          <p:nvPr/>
        </p:nvGrpSpPr>
        <p:grpSpPr>
          <a:xfrm>
            <a:off x="2889250" y="4081463"/>
            <a:ext cx="2057400" cy="2057400"/>
            <a:chOff x="1902" y="2032"/>
            <a:chExt cx="1296" cy="1296"/>
          </a:xfrm>
        </p:grpSpPr>
        <p:sp>
          <p:nvSpPr>
            <p:cNvPr id="1046" name="Rectangle 16"/>
            <p:cNvSpPr/>
            <p:nvPr/>
          </p:nvSpPr>
          <p:spPr>
            <a:xfrm>
              <a:off x="1902" y="2320"/>
              <a:ext cx="1296" cy="1008"/>
            </a:xfrm>
            <a:prstGeom prst="rect">
              <a:avLst/>
            </a:prstGeom>
            <a:solidFill>
              <a:srgbClr val="CCFFCC"/>
            </a:solidFill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47" name="Line 17"/>
            <p:cNvSpPr/>
            <p:nvPr/>
          </p:nvSpPr>
          <p:spPr>
            <a:xfrm>
              <a:off x="1902" y="2032"/>
              <a:ext cx="0" cy="12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48" name="Line 18"/>
            <p:cNvSpPr/>
            <p:nvPr/>
          </p:nvSpPr>
          <p:spPr>
            <a:xfrm flipV="1">
              <a:off x="3198" y="2032"/>
              <a:ext cx="0" cy="12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50" name="Line 20"/>
            <p:cNvSpPr/>
            <p:nvPr/>
          </p:nvSpPr>
          <p:spPr>
            <a:xfrm>
              <a:off x="1902" y="3328"/>
              <a:ext cx="129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29" name="Oval 21"/>
          <p:cNvSpPr/>
          <p:nvPr/>
        </p:nvSpPr>
        <p:spPr>
          <a:xfrm>
            <a:off x="6165850" y="4310063"/>
            <a:ext cx="1447800" cy="1371600"/>
          </a:xfrm>
          <a:prstGeom prst="ellipse">
            <a:avLst/>
          </a:prstGeom>
          <a:gradFill rotWithShape="0">
            <a:gsLst>
              <a:gs pos="0">
                <a:srgbClr val="5E6D76"/>
              </a:gs>
              <a:gs pos="50000">
                <a:srgbClr val="CCECFF"/>
              </a:gs>
              <a:gs pos="100000">
                <a:srgbClr val="5E6D76"/>
              </a:gs>
            </a:gsLst>
            <a:lin ang="5400000" scaled="1"/>
            <a:tileRect/>
          </a:gradFill>
          <a:ln w="2857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030" name="Group 22"/>
          <p:cNvGrpSpPr/>
          <p:nvPr/>
        </p:nvGrpSpPr>
        <p:grpSpPr>
          <a:xfrm>
            <a:off x="1042988" y="4251325"/>
            <a:ext cx="3903662" cy="792163"/>
            <a:chOff x="739" y="2139"/>
            <a:chExt cx="2459" cy="499"/>
          </a:xfrm>
        </p:grpSpPr>
        <p:sp>
          <p:nvSpPr>
            <p:cNvPr id="1040" name="Line 23"/>
            <p:cNvSpPr/>
            <p:nvPr/>
          </p:nvSpPr>
          <p:spPr>
            <a:xfrm>
              <a:off x="1902" y="2464"/>
              <a:ext cx="12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041" name="Line 24"/>
            <p:cNvSpPr/>
            <p:nvPr/>
          </p:nvSpPr>
          <p:spPr>
            <a:xfrm>
              <a:off x="975" y="2338"/>
              <a:ext cx="90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042" name="Line 25"/>
            <p:cNvSpPr/>
            <p:nvPr/>
          </p:nvSpPr>
          <p:spPr>
            <a:xfrm>
              <a:off x="975" y="2456"/>
              <a:ext cx="90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043" name="Line 26"/>
            <p:cNvSpPr/>
            <p:nvPr/>
          </p:nvSpPr>
          <p:spPr>
            <a:xfrm flipV="1">
              <a:off x="1111" y="2456"/>
              <a:ext cx="0" cy="18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44" name="Line 27"/>
            <p:cNvSpPr/>
            <p:nvPr/>
          </p:nvSpPr>
          <p:spPr>
            <a:xfrm>
              <a:off x="1111" y="2139"/>
              <a:ext cx="0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45" name="Text Box 28"/>
            <p:cNvSpPr txBox="1"/>
            <p:nvPr/>
          </p:nvSpPr>
          <p:spPr>
            <a:xfrm>
              <a:off x="739" y="2229"/>
              <a:ext cx="2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</a:rPr>
                <a:t>r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1" name="Object 2"/>
          <p:cNvGraphicFramePr/>
          <p:nvPr/>
        </p:nvGraphicFramePr>
        <p:xfrm>
          <a:off x="755650" y="5376863"/>
          <a:ext cx="16478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634365" imgH="203200" progId="Equation.3">
                  <p:embed/>
                </p:oleObj>
              </mc:Choice>
              <mc:Fallback>
                <p:oleObj name="" r:id="rId1" imgW="634365" imgH="203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5376863"/>
                        <a:ext cx="1647825" cy="528637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1" name="Group 30"/>
          <p:cNvGrpSpPr/>
          <p:nvPr/>
        </p:nvGrpSpPr>
        <p:grpSpPr>
          <a:xfrm>
            <a:off x="7239000" y="4348163"/>
            <a:ext cx="1008063" cy="528637"/>
            <a:chOff x="4694" y="2296"/>
            <a:chExt cx="635" cy="333"/>
          </a:xfrm>
        </p:grpSpPr>
        <p:sp>
          <p:nvSpPr>
            <p:cNvPr id="1037" name="Line 31"/>
            <p:cNvSpPr/>
            <p:nvPr/>
          </p:nvSpPr>
          <p:spPr>
            <a:xfrm flipH="1">
              <a:off x="4921" y="2296"/>
              <a:ext cx="182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38" name="Line 32"/>
            <p:cNvSpPr/>
            <p:nvPr/>
          </p:nvSpPr>
          <p:spPr>
            <a:xfrm flipV="1">
              <a:off x="4694" y="2478"/>
              <a:ext cx="182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39" name="Text Box 33"/>
            <p:cNvSpPr txBox="1"/>
            <p:nvPr/>
          </p:nvSpPr>
          <p:spPr>
            <a:xfrm>
              <a:off x="5057" y="2341"/>
              <a:ext cx="2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</a:rPr>
                <a:t>r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32" name="矩形 25"/>
          <p:cNvSpPr/>
          <p:nvPr/>
        </p:nvSpPr>
        <p:spPr>
          <a:xfrm>
            <a:off x="679450" y="2424430"/>
            <a:ext cx="750316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000" b="1" dirty="0">
                <a:solidFill>
                  <a:srgbClr val="080808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液体表面层：液体表面下厚度等于分子作用球半径的一层液层。</a:t>
            </a:r>
            <a:endParaRPr lang="zh-CN" altLang="en-US" sz="2000" b="1" dirty="0">
              <a:solidFill>
                <a:srgbClr val="080808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16700" y="6076315"/>
            <a:ext cx="1148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水滴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3343910" y="5221605"/>
            <a:ext cx="1148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液体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746" name="Picture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600" y="1066800"/>
            <a:ext cx="4113213" cy="2427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Oval 4"/>
          <p:cNvSpPr/>
          <p:nvPr/>
        </p:nvSpPr>
        <p:spPr>
          <a:xfrm>
            <a:off x="1524000" y="3921125"/>
            <a:ext cx="152400" cy="131763"/>
          </a:xfrm>
          <a:prstGeom prst="ellipse">
            <a:avLst/>
          </a:prstGeom>
          <a:solidFill>
            <a:srgbClr val="0066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Oval 5"/>
          <p:cNvSpPr/>
          <p:nvPr/>
        </p:nvSpPr>
        <p:spPr>
          <a:xfrm>
            <a:off x="1752600" y="3917950"/>
            <a:ext cx="152400" cy="131763"/>
          </a:xfrm>
          <a:prstGeom prst="ellipse">
            <a:avLst/>
          </a:prstGeom>
          <a:solidFill>
            <a:srgbClr val="0066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1749" name="Line 6"/>
          <p:cNvSpPr/>
          <p:nvPr/>
        </p:nvSpPr>
        <p:spPr>
          <a:xfrm>
            <a:off x="1600200" y="3382963"/>
            <a:ext cx="0" cy="2332037"/>
          </a:xfrm>
          <a:prstGeom prst="line">
            <a:avLst/>
          </a:prstGeom>
          <a:ln w="2857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31750" name="Line 7"/>
          <p:cNvSpPr/>
          <p:nvPr/>
        </p:nvSpPr>
        <p:spPr>
          <a:xfrm>
            <a:off x="1979613" y="2771775"/>
            <a:ext cx="1587" cy="3019425"/>
          </a:xfrm>
          <a:prstGeom prst="line">
            <a:avLst/>
          </a:prstGeom>
          <a:ln w="2857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7" name="Oval 8"/>
          <p:cNvSpPr/>
          <p:nvPr/>
        </p:nvSpPr>
        <p:spPr>
          <a:xfrm>
            <a:off x="1905000" y="4373563"/>
            <a:ext cx="150813" cy="130175"/>
          </a:xfrm>
          <a:prstGeom prst="ellipse">
            <a:avLst/>
          </a:prstGeom>
          <a:solidFill>
            <a:srgbClr val="0066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Oval 9"/>
          <p:cNvSpPr/>
          <p:nvPr/>
        </p:nvSpPr>
        <p:spPr>
          <a:xfrm>
            <a:off x="1524000" y="4384675"/>
            <a:ext cx="152400" cy="130175"/>
          </a:xfrm>
          <a:prstGeom prst="ellipse">
            <a:avLst/>
          </a:prstGeom>
          <a:solidFill>
            <a:srgbClr val="0066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Oval 10"/>
          <p:cNvSpPr/>
          <p:nvPr/>
        </p:nvSpPr>
        <p:spPr>
          <a:xfrm>
            <a:off x="2436813" y="4805363"/>
            <a:ext cx="152400" cy="131762"/>
          </a:xfrm>
          <a:prstGeom prst="ellipse">
            <a:avLst/>
          </a:prstGeom>
          <a:solidFill>
            <a:srgbClr val="0066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" name="Oval 11"/>
          <p:cNvSpPr/>
          <p:nvPr/>
        </p:nvSpPr>
        <p:spPr>
          <a:xfrm>
            <a:off x="4572000" y="5199063"/>
            <a:ext cx="152400" cy="131762"/>
          </a:xfrm>
          <a:prstGeom prst="ellipse">
            <a:avLst/>
          </a:prstGeom>
          <a:solidFill>
            <a:srgbClr val="0066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" name="Oval 12"/>
          <p:cNvSpPr/>
          <p:nvPr/>
        </p:nvSpPr>
        <p:spPr>
          <a:xfrm>
            <a:off x="1524000" y="4805363"/>
            <a:ext cx="152400" cy="131762"/>
          </a:xfrm>
          <a:prstGeom prst="ellipse">
            <a:avLst/>
          </a:prstGeom>
          <a:solidFill>
            <a:srgbClr val="0066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" name="Oval 13"/>
          <p:cNvSpPr/>
          <p:nvPr/>
        </p:nvSpPr>
        <p:spPr>
          <a:xfrm>
            <a:off x="1524000" y="5199063"/>
            <a:ext cx="152400" cy="131762"/>
          </a:xfrm>
          <a:prstGeom prst="ellipse">
            <a:avLst/>
          </a:prstGeom>
          <a:solidFill>
            <a:srgbClr val="0066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" name="Line 14"/>
          <p:cNvSpPr/>
          <p:nvPr/>
        </p:nvSpPr>
        <p:spPr>
          <a:xfrm flipV="1">
            <a:off x="1600200" y="3962400"/>
            <a:ext cx="3124200" cy="23813"/>
          </a:xfrm>
          <a:prstGeom prst="line">
            <a:avLst/>
          </a:prstGeom>
          <a:ln w="2857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4" name="Line 15"/>
          <p:cNvSpPr/>
          <p:nvPr/>
        </p:nvSpPr>
        <p:spPr>
          <a:xfrm flipV="1">
            <a:off x="1600200" y="4419600"/>
            <a:ext cx="3124200" cy="30163"/>
          </a:xfrm>
          <a:prstGeom prst="line">
            <a:avLst/>
          </a:prstGeom>
          <a:ln w="2857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5" name="Line 16"/>
          <p:cNvSpPr/>
          <p:nvPr/>
        </p:nvSpPr>
        <p:spPr>
          <a:xfrm>
            <a:off x="1600200" y="4873625"/>
            <a:ext cx="3200400" cy="3175"/>
          </a:xfrm>
          <a:prstGeom prst="line">
            <a:avLst/>
          </a:prstGeom>
          <a:ln w="2857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6" name="Line 17"/>
          <p:cNvSpPr/>
          <p:nvPr/>
        </p:nvSpPr>
        <p:spPr>
          <a:xfrm flipV="1">
            <a:off x="1600200" y="5257800"/>
            <a:ext cx="3200400" cy="15875"/>
          </a:xfrm>
          <a:prstGeom prst="line">
            <a:avLst/>
          </a:prstGeom>
          <a:ln w="2857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31761" name="Line 18"/>
          <p:cNvSpPr/>
          <p:nvPr/>
        </p:nvSpPr>
        <p:spPr>
          <a:xfrm>
            <a:off x="4419600" y="2819400"/>
            <a:ext cx="1588" cy="2982913"/>
          </a:xfrm>
          <a:prstGeom prst="line">
            <a:avLst/>
          </a:prstGeom>
          <a:ln w="2857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8" name="Line 19"/>
          <p:cNvSpPr/>
          <p:nvPr/>
        </p:nvSpPr>
        <p:spPr>
          <a:xfrm>
            <a:off x="1828800" y="3986213"/>
            <a:ext cx="379413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" name="Line 20"/>
          <p:cNvSpPr/>
          <p:nvPr/>
        </p:nvSpPr>
        <p:spPr>
          <a:xfrm>
            <a:off x="1219200" y="3986213"/>
            <a:ext cx="3810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0" name="Line 21"/>
          <p:cNvSpPr/>
          <p:nvPr/>
        </p:nvSpPr>
        <p:spPr>
          <a:xfrm flipH="1">
            <a:off x="2208213" y="4872038"/>
            <a:ext cx="3048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" name="Line 22"/>
          <p:cNvSpPr/>
          <p:nvPr/>
        </p:nvSpPr>
        <p:spPr>
          <a:xfrm flipH="1">
            <a:off x="1600200" y="4872038"/>
            <a:ext cx="3048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2" name="Text Box 23"/>
          <p:cNvSpPr txBox="1"/>
          <p:nvPr/>
        </p:nvSpPr>
        <p:spPr>
          <a:xfrm>
            <a:off x="4572000" y="3886200"/>
            <a:ext cx="213201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斥力</a:t>
            </a:r>
            <a:r>
              <a:rPr lang="en-US" altLang="zh-CN" sz="20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&gt; </a:t>
            </a:r>
            <a:r>
              <a:rPr lang="zh-CN" altLang="en-US" sz="20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引力</a:t>
            </a:r>
            <a:endParaRPr lang="zh-CN" altLang="en-US" sz="2000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3" name="Text Box 24"/>
          <p:cNvSpPr txBox="1"/>
          <p:nvPr/>
        </p:nvSpPr>
        <p:spPr>
          <a:xfrm>
            <a:off x="4572000" y="4800600"/>
            <a:ext cx="213201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斥力</a:t>
            </a:r>
            <a:r>
              <a:rPr lang="en-US" altLang="zh-CN" sz="20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&lt; </a:t>
            </a:r>
            <a:r>
              <a:rPr lang="zh-CN" altLang="en-US" sz="20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引力</a:t>
            </a:r>
            <a:endParaRPr lang="zh-CN" altLang="en-US" sz="2000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4" name="Text Box 25"/>
          <p:cNvSpPr txBox="1"/>
          <p:nvPr/>
        </p:nvSpPr>
        <p:spPr>
          <a:xfrm>
            <a:off x="4572000" y="4343400"/>
            <a:ext cx="213201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斥力</a:t>
            </a:r>
            <a:r>
              <a:rPr lang="en-US" altLang="zh-CN" sz="20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= </a:t>
            </a:r>
            <a:r>
              <a:rPr lang="zh-CN" altLang="en-US" sz="20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引力</a:t>
            </a:r>
            <a:endParaRPr lang="zh-CN" altLang="en-US" sz="2000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5" name="Text Box 26"/>
          <p:cNvSpPr txBox="1"/>
          <p:nvPr/>
        </p:nvSpPr>
        <p:spPr>
          <a:xfrm>
            <a:off x="457200" y="3687763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 &lt; r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Text Box 27"/>
          <p:cNvSpPr txBox="1"/>
          <p:nvPr/>
        </p:nvSpPr>
        <p:spPr>
          <a:xfrm>
            <a:off x="381000" y="4144963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 = r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Text Box 28"/>
          <p:cNvSpPr txBox="1"/>
          <p:nvPr/>
        </p:nvSpPr>
        <p:spPr>
          <a:xfrm>
            <a:off x="457200" y="4602163"/>
            <a:ext cx="1066800" cy="4556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 &gt; r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Text Box 29"/>
          <p:cNvSpPr txBox="1"/>
          <p:nvPr/>
        </p:nvSpPr>
        <p:spPr>
          <a:xfrm>
            <a:off x="152400" y="5105400"/>
            <a:ext cx="1676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r&gt;</a:t>
            </a:r>
            <a:r>
              <a:rPr lang="zh-CN" altLang="en-US" sz="20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分子作用球半径</a:t>
            </a:r>
            <a:endParaRPr lang="zh-CN" altLang="en-US" sz="2000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9" name="Text Box 30"/>
          <p:cNvSpPr txBox="1"/>
          <p:nvPr/>
        </p:nvSpPr>
        <p:spPr>
          <a:xfrm>
            <a:off x="4800600" y="5029200"/>
            <a:ext cx="152241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无分子力</a:t>
            </a:r>
            <a:endParaRPr lang="zh-CN" altLang="en-US" sz="2000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0" name="Text Box 31"/>
          <p:cNvSpPr txBox="1"/>
          <p:nvPr/>
        </p:nvSpPr>
        <p:spPr>
          <a:xfrm>
            <a:off x="1143000" y="5867400"/>
            <a:ext cx="2590800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分子作用球半径：</a:t>
            </a:r>
            <a:endParaRPr lang="zh-CN" altLang="en-US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1" name="Text Box 35"/>
          <p:cNvSpPr txBox="1"/>
          <p:nvPr/>
        </p:nvSpPr>
        <p:spPr>
          <a:xfrm>
            <a:off x="3505200" y="58674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 10</a:t>
            </a:r>
            <a:r>
              <a:rPr lang="en-US" altLang="zh-CN" b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-8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Text Box 37"/>
          <p:cNvSpPr txBox="1"/>
          <p:nvPr/>
        </p:nvSpPr>
        <p:spPr>
          <a:xfrm>
            <a:off x="2133600" y="1524000"/>
            <a:ext cx="3810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平衡位置</a:t>
            </a:r>
            <a:r>
              <a:rPr lang="en-US" altLang="zh-CN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 </a:t>
            </a:r>
            <a:r>
              <a:rPr lang="en-US" altLang="zh-CN" b="1" i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</a:t>
            </a:r>
            <a:r>
              <a:rPr lang="en-US" altLang="zh-CN" b="1" baseline="-250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0</a:t>
            </a:r>
            <a:r>
              <a:rPr lang="en-US" altLang="zh-CN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=10</a:t>
            </a:r>
            <a:r>
              <a:rPr lang="en-US" altLang="zh-CN" b="1" baseline="300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-10</a:t>
            </a:r>
            <a:r>
              <a:rPr lang="en-US" altLang="zh-CN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m)</a:t>
            </a:r>
            <a:endParaRPr lang="en-US" altLang="zh-CN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4" name="AutoShape 39"/>
          <p:cNvSpPr/>
          <p:nvPr/>
        </p:nvSpPr>
        <p:spPr>
          <a:xfrm rot="5400000">
            <a:off x="2743200" y="4343400"/>
            <a:ext cx="457200" cy="27432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5" name="Oval 32"/>
          <p:cNvSpPr/>
          <p:nvPr/>
        </p:nvSpPr>
        <p:spPr>
          <a:xfrm>
            <a:off x="5981700" y="2051050"/>
            <a:ext cx="1600200" cy="1524000"/>
          </a:xfrm>
          <a:prstGeom prst="ellipse">
            <a:avLst/>
          </a:prstGeom>
          <a:solidFill>
            <a:srgbClr val="E8F1A7"/>
          </a:solidFill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6" name="Line 33"/>
          <p:cNvSpPr/>
          <p:nvPr/>
        </p:nvSpPr>
        <p:spPr>
          <a:xfrm>
            <a:off x="6819900" y="2784475"/>
            <a:ext cx="762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" name="Oval 34"/>
          <p:cNvSpPr/>
          <p:nvPr/>
        </p:nvSpPr>
        <p:spPr>
          <a:xfrm>
            <a:off x="6667500" y="2660650"/>
            <a:ext cx="228600" cy="2286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8" name="Text Box 36"/>
          <p:cNvSpPr txBox="1"/>
          <p:nvPr/>
        </p:nvSpPr>
        <p:spPr>
          <a:xfrm>
            <a:off x="6743700" y="2965450"/>
            <a:ext cx="53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endParaRPr lang="en-US" altLang="zh-CN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83" name="Text Box 40"/>
          <p:cNvSpPr txBox="1"/>
          <p:nvPr/>
        </p:nvSpPr>
        <p:spPr>
          <a:xfrm>
            <a:off x="0" y="305594"/>
            <a:ext cx="8893175" cy="3683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80808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b="1" dirty="0">
                <a:solidFill>
                  <a:srgbClr val="080808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表面张力产生的原因（从分子间的相互作用力</a:t>
            </a:r>
            <a:r>
              <a:rPr lang="en-US" altLang="zh-CN" b="1" i="1" dirty="0">
                <a:solidFill>
                  <a:srgbClr val="080808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f </a:t>
            </a:r>
            <a:r>
              <a:rPr lang="zh-CN" altLang="en-US" b="1" dirty="0">
                <a:solidFill>
                  <a:srgbClr val="080808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）：</a:t>
            </a:r>
            <a:endParaRPr lang="zh-CN" altLang="en-US" b="1" dirty="0">
              <a:solidFill>
                <a:srgbClr val="080808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2770" name="Group 3"/>
          <p:cNvGrpSpPr/>
          <p:nvPr/>
        </p:nvGrpSpPr>
        <p:grpSpPr>
          <a:xfrm>
            <a:off x="914400" y="762000"/>
            <a:ext cx="7086600" cy="2743200"/>
            <a:chOff x="432" y="720"/>
            <a:chExt cx="4944" cy="2016"/>
          </a:xfrm>
        </p:grpSpPr>
        <p:sp>
          <p:nvSpPr>
            <p:cNvPr id="32776" name="Oval 4"/>
            <p:cNvSpPr/>
            <p:nvPr/>
          </p:nvSpPr>
          <p:spPr>
            <a:xfrm>
              <a:off x="3408" y="2064"/>
              <a:ext cx="528" cy="528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77" name="Oval 5"/>
            <p:cNvSpPr/>
            <p:nvPr/>
          </p:nvSpPr>
          <p:spPr>
            <a:xfrm>
              <a:off x="3024" y="1056"/>
              <a:ext cx="528" cy="528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78" name="Oval 6"/>
            <p:cNvSpPr/>
            <p:nvPr/>
          </p:nvSpPr>
          <p:spPr>
            <a:xfrm>
              <a:off x="1440" y="1200"/>
              <a:ext cx="528" cy="528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79" name="Rectangle 7"/>
            <p:cNvSpPr/>
            <p:nvPr/>
          </p:nvSpPr>
          <p:spPr>
            <a:xfrm>
              <a:off x="432" y="720"/>
              <a:ext cx="4944" cy="201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80" name="Rectangle 8"/>
            <p:cNvSpPr/>
            <p:nvPr/>
          </p:nvSpPr>
          <p:spPr>
            <a:xfrm>
              <a:off x="432" y="1392"/>
              <a:ext cx="4944" cy="1344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81" name="Line 9"/>
            <p:cNvSpPr/>
            <p:nvPr/>
          </p:nvSpPr>
          <p:spPr>
            <a:xfrm>
              <a:off x="432" y="1776"/>
              <a:ext cx="49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2782" name="Line 10"/>
            <p:cNvSpPr/>
            <p:nvPr/>
          </p:nvSpPr>
          <p:spPr>
            <a:xfrm>
              <a:off x="432" y="1392"/>
              <a:ext cx="49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3" name="Text Box 11"/>
            <p:cNvSpPr txBox="1"/>
            <p:nvPr/>
          </p:nvSpPr>
          <p:spPr>
            <a:xfrm>
              <a:off x="3887" y="913"/>
              <a:ext cx="673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66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空气</a:t>
              </a:r>
              <a:endParaRPr lang="zh-CN" altLang="en-US" b="1" dirty="0">
                <a:solidFill>
                  <a:srgbClr val="FF00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sp>
          <p:nvSpPr>
            <p:cNvPr id="32784" name="Text Box 12"/>
            <p:cNvSpPr txBox="1"/>
            <p:nvPr/>
          </p:nvSpPr>
          <p:spPr>
            <a:xfrm>
              <a:off x="3936" y="1968"/>
              <a:ext cx="720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66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液体</a:t>
              </a:r>
              <a:endParaRPr lang="zh-CN" altLang="en-US" b="1" dirty="0">
                <a:solidFill>
                  <a:srgbClr val="FF00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sp>
          <p:nvSpPr>
            <p:cNvPr id="32785" name="Line 13"/>
            <p:cNvSpPr/>
            <p:nvPr/>
          </p:nvSpPr>
          <p:spPr>
            <a:xfrm>
              <a:off x="4560" y="139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32786" name="Oval 14"/>
            <p:cNvSpPr/>
            <p:nvPr/>
          </p:nvSpPr>
          <p:spPr>
            <a:xfrm>
              <a:off x="3168" y="2160"/>
              <a:ext cx="96" cy="96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87" name="Oval 15"/>
            <p:cNvSpPr/>
            <p:nvPr/>
          </p:nvSpPr>
          <p:spPr>
            <a:xfrm>
              <a:off x="1536" y="1536"/>
              <a:ext cx="96" cy="96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88" name="Oval 16"/>
            <p:cNvSpPr/>
            <p:nvPr/>
          </p:nvSpPr>
          <p:spPr>
            <a:xfrm>
              <a:off x="2976" y="1344"/>
              <a:ext cx="96" cy="96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89" name="Oval 17"/>
            <p:cNvSpPr/>
            <p:nvPr/>
          </p:nvSpPr>
          <p:spPr>
            <a:xfrm>
              <a:off x="2832" y="1824"/>
              <a:ext cx="768" cy="76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90" name="Oval 18"/>
            <p:cNvSpPr/>
            <p:nvPr/>
          </p:nvSpPr>
          <p:spPr>
            <a:xfrm>
              <a:off x="2640" y="1008"/>
              <a:ext cx="768" cy="76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91" name="Oval 19"/>
            <p:cNvSpPr/>
            <p:nvPr/>
          </p:nvSpPr>
          <p:spPr>
            <a:xfrm>
              <a:off x="1200" y="1200"/>
              <a:ext cx="768" cy="76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92" name="Text Box 20"/>
            <p:cNvSpPr txBox="1"/>
            <p:nvPr/>
          </p:nvSpPr>
          <p:spPr>
            <a:xfrm>
              <a:off x="3120" y="2257"/>
              <a:ext cx="336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FF0066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A</a:t>
              </a:r>
              <a:endParaRPr lang="en-US" altLang="zh-CN" dirty="0">
                <a:solidFill>
                  <a:srgbClr val="FF00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sp>
          <p:nvSpPr>
            <p:cNvPr id="32793" name="Text Box 21"/>
            <p:cNvSpPr txBox="1"/>
            <p:nvPr/>
          </p:nvSpPr>
          <p:spPr>
            <a:xfrm>
              <a:off x="2736" y="1056"/>
              <a:ext cx="240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FF0066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C</a:t>
              </a:r>
              <a:endParaRPr lang="en-US" altLang="zh-CN" dirty="0">
                <a:solidFill>
                  <a:srgbClr val="FF00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sp>
          <p:nvSpPr>
            <p:cNvPr id="32794" name="Text Box 22"/>
            <p:cNvSpPr txBox="1"/>
            <p:nvPr/>
          </p:nvSpPr>
          <p:spPr>
            <a:xfrm>
              <a:off x="1248" y="1392"/>
              <a:ext cx="336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FF0066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B</a:t>
              </a:r>
              <a:endParaRPr lang="en-US" altLang="zh-CN" dirty="0">
                <a:solidFill>
                  <a:srgbClr val="FF00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sp>
          <p:nvSpPr>
            <p:cNvPr id="32795" name="Oval 23"/>
            <p:cNvSpPr/>
            <p:nvPr/>
          </p:nvSpPr>
          <p:spPr>
            <a:xfrm>
              <a:off x="2064" y="1584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96" name="Oval 24"/>
            <p:cNvSpPr/>
            <p:nvPr/>
          </p:nvSpPr>
          <p:spPr>
            <a:xfrm>
              <a:off x="528" y="1536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97" name="Oval 25"/>
            <p:cNvSpPr/>
            <p:nvPr/>
          </p:nvSpPr>
          <p:spPr>
            <a:xfrm>
              <a:off x="1776" y="1536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98" name="Oval 26"/>
            <p:cNvSpPr/>
            <p:nvPr/>
          </p:nvSpPr>
          <p:spPr>
            <a:xfrm>
              <a:off x="480" y="2016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99" name="Oval 27"/>
            <p:cNvSpPr/>
            <p:nvPr/>
          </p:nvSpPr>
          <p:spPr>
            <a:xfrm>
              <a:off x="816" y="1584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00" name="Oval 28"/>
            <p:cNvSpPr/>
            <p:nvPr/>
          </p:nvSpPr>
          <p:spPr>
            <a:xfrm>
              <a:off x="912" y="1056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01" name="Oval 29"/>
            <p:cNvSpPr/>
            <p:nvPr/>
          </p:nvSpPr>
          <p:spPr>
            <a:xfrm>
              <a:off x="3408" y="1056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02" name="Oval 30"/>
            <p:cNvSpPr/>
            <p:nvPr/>
          </p:nvSpPr>
          <p:spPr>
            <a:xfrm>
              <a:off x="1008" y="720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03" name="Oval 31"/>
            <p:cNvSpPr/>
            <p:nvPr/>
          </p:nvSpPr>
          <p:spPr>
            <a:xfrm>
              <a:off x="1584" y="960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04" name="Oval 32"/>
            <p:cNvSpPr/>
            <p:nvPr/>
          </p:nvSpPr>
          <p:spPr>
            <a:xfrm>
              <a:off x="2256" y="1056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05" name="Oval 33"/>
            <p:cNvSpPr/>
            <p:nvPr/>
          </p:nvSpPr>
          <p:spPr>
            <a:xfrm>
              <a:off x="2496" y="1536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06" name="Oval 34"/>
            <p:cNvSpPr/>
            <p:nvPr/>
          </p:nvSpPr>
          <p:spPr>
            <a:xfrm>
              <a:off x="3456" y="1536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07" name="Oval 35"/>
            <p:cNvSpPr/>
            <p:nvPr/>
          </p:nvSpPr>
          <p:spPr>
            <a:xfrm>
              <a:off x="2496" y="2352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08" name="Oval 36"/>
            <p:cNvSpPr/>
            <p:nvPr/>
          </p:nvSpPr>
          <p:spPr>
            <a:xfrm>
              <a:off x="672" y="2016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09" name="Oval 37"/>
            <p:cNvSpPr/>
            <p:nvPr/>
          </p:nvSpPr>
          <p:spPr>
            <a:xfrm>
              <a:off x="864" y="2016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10" name="Oval 38"/>
            <p:cNvSpPr/>
            <p:nvPr/>
          </p:nvSpPr>
          <p:spPr>
            <a:xfrm>
              <a:off x="1056" y="2016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11" name="Oval 39"/>
            <p:cNvSpPr/>
            <p:nvPr/>
          </p:nvSpPr>
          <p:spPr>
            <a:xfrm>
              <a:off x="1248" y="2016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12" name="Oval 40"/>
            <p:cNvSpPr/>
            <p:nvPr/>
          </p:nvSpPr>
          <p:spPr>
            <a:xfrm>
              <a:off x="1872" y="2400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13" name="Oval 41"/>
            <p:cNvSpPr/>
            <p:nvPr/>
          </p:nvSpPr>
          <p:spPr>
            <a:xfrm>
              <a:off x="3696" y="1536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14" name="Oval 42"/>
            <p:cNvSpPr/>
            <p:nvPr/>
          </p:nvSpPr>
          <p:spPr>
            <a:xfrm>
              <a:off x="1152" y="1440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15" name="Oval 43"/>
            <p:cNvSpPr/>
            <p:nvPr/>
          </p:nvSpPr>
          <p:spPr>
            <a:xfrm>
              <a:off x="1392" y="2016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16" name="Oval 44"/>
            <p:cNvSpPr/>
            <p:nvPr/>
          </p:nvSpPr>
          <p:spPr>
            <a:xfrm>
              <a:off x="1584" y="2016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17" name="Oval 45"/>
            <p:cNvSpPr/>
            <p:nvPr/>
          </p:nvSpPr>
          <p:spPr>
            <a:xfrm>
              <a:off x="1968" y="2016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18" name="Oval 46"/>
            <p:cNvSpPr/>
            <p:nvPr/>
          </p:nvSpPr>
          <p:spPr>
            <a:xfrm>
              <a:off x="2160" y="2016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19" name="Oval 47"/>
            <p:cNvSpPr/>
            <p:nvPr/>
          </p:nvSpPr>
          <p:spPr>
            <a:xfrm>
              <a:off x="1776" y="2016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20" name="Oval 48"/>
            <p:cNvSpPr/>
            <p:nvPr/>
          </p:nvSpPr>
          <p:spPr>
            <a:xfrm>
              <a:off x="3408" y="1968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21" name="Oval 49"/>
            <p:cNvSpPr/>
            <p:nvPr/>
          </p:nvSpPr>
          <p:spPr>
            <a:xfrm>
              <a:off x="3600" y="2064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22" name="Oval 50"/>
            <p:cNvSpPr/>
            <p:nvPr/>
          </p:nvSpPr>
          <p:spPr>
            <a:xfrm>
              <a:off x="3264" y="2016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23" name="Oval 51"/>
            <p:cNvSpPr/>
            <p:nvPr/>
          </p:nvSpPr>
          <p:spPr>
            <a:xfrm>
              <a:off x="3072" y="2064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24" name="Oval 52"/>
            <p:cNvSpPr/>
            <p:nvPr/>
          </p:nvSpPr>
          <p:spPr>
            <a:xfrm>
              <a:off x="2832" y="2064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25" name="Oval 53"/>
            <p:cNvSpPr/>
            <p:nvPr/>
          </p:nvSpPr>
          <p:spPr>
            <a:xfrm>
              <a:off x="2688" y="2016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26" name="Oval 54"/>
            <p:cNvSpPr/>
            <p:nvPr/>
          </p:nvSpPr>
          <p:spPr>
            <a:xfrm>
              <a:off x="2544" y="2064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27" name="Oval 55"/>
            <p:cNvSpPr/>
            <p:nvPr/>
          </p:nvSpPr>
          <p:spPr>
            <a:xfrm>
              <a:off x="2352" y="2064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28" name="Oval 56"/>
            <p:cNvSpPr/>
            <p:nvPr/>
          </p:nvSpPr>
          <p:spPr>
            <a:xfrm>
              <a:off x="2976" y="2544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29" name="Oval 57"/>
            <p:cNvSpPr/>
            <p:nvPr/>
          </p:nvSpPr>
          <p:spPr>
            <a:xfrm>
              <a:off x="2736" y="2592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30" name="Oval 58"/>
            <p:cNvSpPr/>
            <p:nvPr/>
          </p:nvSpPr>
          <p:spPr>
            <a:xfrm>
              <a:off x="3456" y="2160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31" name="Oval 59"/>
            <p:cNvSpPr/>
            <p:nvPr/>
          </p:nvSpPr>
          <p:spPr>
            <a:xfrm>
              <a:off x="1680" y="2352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32" name="Oval 60"/>
            <p:cNvSpPr/>
            <p:nvPr/>
          </p:nvSpPr>
          <p:spPr>
            <a:xfrm>
              <a:off x="2208" y="2544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33" name="Oval 61"/>
            <p:cNvSpPr/>
            <p:nvPr/>
          </p:nvSpPr>
          <p:spPr>
            <a:xfrm>
              <a:off x="2736" y="2448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34" name="Oval 62"/>
            <p:cNvSpPr/>
            <p:nvPr/>
          </p:nvSpPr>
          <p:spPr>
            <a:xfrm>
              <a:off x="3696" y="2448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35" name="Oval 63"/>
            <p:cNvSpPr/>
            <p:nvPr/>
          </p:nvSpPr>
          <p:spPr>
            <a:xfrm>
              <a:off x="2352" y="2448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36" name="Oval 64"/>
            <p:cNvSpPr/>
            <p:nvPr/>
          </p:nvSpPr>
          <p:spPr>
            <a:xfrm>
              <a:off x="480" y="2592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37" name="Oval 65"/>
            <p:cNvSpPr/>
            <p:nvPr/>
          </p:nvSpPr>
          <p:spPr>
            <a:xfrm>
              <a:off x="2160" y="2400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38" name="Oval 66"/>
            <p:cNvSpPr/>
            <p:nvPr/>
          </p:nvSpPr>
          <p:spPr>
            <a:xfrm>
              <a:off x="1728" y="2544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39" name="Oval 67"/>
            <p:cNvSpPr/>
            <p:nvPr/>
          </p:nvSpPr>
          <p:spPr>
            <a:xfrm>
              <a:off x="3744" y="2112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40" name="Oval 68"/>
            <p:cNvSpPr/>
            <p:nvPr/>
          </p:nvSpPr>
          <p:spPr>
            <a:xfrm>
              <a:off x="3696" y="2592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41" name="Oval 69"/>
            <p:cNvSpPr/>
            <p:nvPr/>
          </p:nvSpPr>
          <p:spPr>
            <a:xfrm>
              <a:off x="2448" y="2592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42" name="Oval 70"/>
            <p:cNvSpPr/>
            <p:nvPr/>
          </p:nvSpPr>
          <p:spPr>
            <a:xfrm>
              <a:off x="1968" y="2448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43" name="Oval 71"/>
            <p:cNvSpPr/>
            <p:nvPr/>
          </p:nvSpPr>
          <p:spPr>
            <a:xfrm>
              <a:off x="672" y="2592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44" name="Oval 72"/>
            <p:cNvSpPr/>
            <p:nvPr/>
          </p:nvSpPr>
          <p:spPr>
            <a:xfrm>
              <a:off x="3216" y="2544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45" name="Oval 73"/>
            <p:cNvSpPr/>
            <p:nvPr/>
          </p:nvSpPr>
          <p:spPr>
            <a:xfrm>
              <a:off x="1152" y="2592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46" name="Oval 74"/>
            <p:cNvSpPr/>
            <p:nvPr/>
          </p:nvSpPr>
          <p:spPr>
            <a:xfrm>
              <a:off x="1392" y="2544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47" name="Oval 75"/>
            <p:cNvSpPr/>
            <p:nvPr/>
          </p:nvSpPr>
          <p:spPr>
            <a:xfrm>
              <a:off x="3504" y="2544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48" name="Oval 76"/>
            <p:cNvSpPr/>
            <p:nvPr/>
          </p:nvSpPr>
          <p:spPr>
            <a:xfrm>
              <a:off x="3120" y="1920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49" name="Oval 77"/>
            <p:cNvSpPr/>
            <p:nvPr/>
          </p:nvSpPr>
          <p:spPr>
            <a:xfrm>
              <a:off x="2880" y="1968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50" name="Oval 78"/>
            <p:cNvSpPr/>
            <p:nvPr/>
          </p:nvSpPr>
          <p:spPr>
            <a:xfrm>
              <a:off x="3600" y="1920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51" name="Oval 79"/>
            <p:cNvSpPr/>
            <p:nvPr/>
          </p:nvSpPr>
          <p:spPr>
            <a:xfrm>
              <a:off x="1392" y="2208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52" name="Oval 80"/>
            <p:cNvSpPr/>
            <p:nvPr/>
          </p:nvSpPr>
          <p:spPr>
            <a:xfrm>
              <a:off x="3312" y="1824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53" name="Oval 81"/>
            <p:cNvSpPr/>
            <p:nvPr/>
          </p:nvSpPr>
          <p:spPr>
            <a:xfrm>
              <a:off x="720" y="2496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54" name="Oval 82"/>
            <p:cNvSpPr/>
            <p:nvPr/>
          </p:nvSpPr>
          <p:spPr>
            <a:xfrm>
              <a:off x="1968" y="2592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55" name="Oval 83"/>
            <p:cNvSpPr/>
            <p:nvPr/>
          </p:nvSpPr>
          <p:spPr>
            <a:xfrm>
              <a:off x="1536" y="2640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56" name="Oval 84"/>
            <p:cNvSpPr/>
            <p:nvPr/>
          </p:nvSpPr>
          <p:spPr>
            <a:xfrm>
              <a:off x="864" y="2544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57" name="Oval 85"/>
            <p:cNvSpPr/>
            <p:nvPr/>
          </p:nvSpPr>
          <p:spPr>
            <a:xfrm>
              <a:off x="3312" y="2592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58" name="Oval 86"/>
            <p:cNvSpPr/>
            <p:nvPr/>
          </p:nvSpPr>
          <p:spPr>
            <a:xfrm>
              <a:off x="3744" y="1872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59" name="Oval 87"/>
            <p:cNvSpPr/>
            <p:nvPr/>
          </p:nvSpPr>
          <p:spPr>
            <a:xfrm>
              <a:off x="1632" y="2208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60" name="Oval 88"/>
            <p:cNvSpPr/>
            <p:nvPr/>
          </p:nvSpPr>
          <p:spPr>
            <a:xfrm>
              <a:off x="1872" y="2208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61" name="Oval 89"/>
            <p:cNvSpPr/>
            <p:nvPr/>
          </p:nvSpPr>
          <p:spPr>
            <a:xfrm>
              <a:off x="2016" y="2160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62" name="Oval 90"/>
            <p:cNvSpPr/>
            <p:nvPr/>
          </p:nvSpPr>
          <p:spPr>
            <a:xfrm>
              <a:off x="2160" y="2208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63" name="Oval 91"/>
            <p:cNvSpPr/>
            <p:nvPr/>
          </p:nvSpPr>
          <p:spPr>
            <a:xfrm>
              <a:off x="2352" y="2256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64" name="Oval 92"/>
            <p:cNvSpPr/>
            <p:nvPr/>
          </p:nvSpPr>
          <p:spPr>
            <a:xfrm>
              <a:off x="2592" y="2208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65" name="Oval 93"/>
            <p:cNvSpPr/>
            <p:nvPr/>
          </p:nvSpPr>
          <p:spPr>
            <a:xfrm>
              <a:off x="2784" y="2208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66" name="Oval 94"/>
            <p:cNvSpPr/>
            <p:nvPr/>
          </p:nvSpPr>
          <p:spPr>
            <a:xfrm>
              <a:off x="2976" y="2160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67" name="Oval 95"/>
            <p:cNvSpPr/>
            <p:nvPr/>
          </p:nvSpPr>
          <p:spPr>
            <a:xfrm>
              <a:off x="1248" y="2208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68" name="Oval 96"/>
            <p:cNvSpPr/>
            <p:nvPr/>
          </p:nvSpPr>
          <p:spPr>
            <a:xfrm>
              <a:off x="1008" y="2112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69" name="Oval 97"/>
            <p:cNvSpPr/>
            <p:nvPr/>
          </p:nvSpPr>
          <p:spPr>
            <a:xfrm>
              <a:off x="768" y="2160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70" name="Oval 98"/>
            <p:cNvSpPr/>
            <p:nvPr/>
          </p:nvSpPr>
          <p:spPr>
            <a:xfrm>
              <a:off x="624" y="2160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71" name="Oval 99"/>
            <p:cNvSpPr/>
            <p:nvPr/>
          </p:nvSpPr>
          <p:spPr>
            <a:xfrm>
              <a:off x="528" y="1872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72" name="Oval 100"/>
            <p:cNvSpPr/>
            <p:nvPr/>
          </p:nvSpPr>
          <p:spPr>
            <a:xfrm>
              <a:off x="720" y="1872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73" name="Oval 101"/>
            <p:cNvSpPr/>
            <p:nvPr/>
          </p:nvSpPr>
          <p:spPr>
            <a:xfrm>
              <a:off x="864" y="1824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74" name="Oval 102"/>
            <p:cNvSpPr/>
            <p:nvPr/>
          </p:nvSpPr>
          <p:spPr>
            <a:xfrm>
              <a:off x="1056" y="1872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75" name="Oval 103"/>
            <p:cNvSpPr/>
            <p:nvPr/>
          </p:nvSpPr>
          <p:spPr>
            <a:xfrm>
              <a:off x="2064" y="1824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76" name="Oval 104"/>
            <p:cNvSpPr/>
            <p:nvPr/>
          </p:nvSpPr>
          <p:spPr>
            <a:xfrm>
              <a:off x="2208" y="1872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77" name="Oval 105"/>
            <p:cNvSpPr/>
            <p:nvPr/>
          </p:nvSpPr>
          <p:spPr>
            <a:xfrm>
              <a:off x="2304" y="1872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78" name="Oval 106"/>
            <p:cNvSpPr/>
            <p:nvPr/>
          </p:nvSpPr>
          <p:spPr>
            <a:xfrm>
              <a:off x="2496" y="1872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79" name="Oval 107"/>
            <p:cNvSpPr/>
            <p:nvPr/>
          </p:nvSpPr>
          <p:spPr>
            <a:xfrm>
              <a:off x="2736" y="1872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80" name="Oval 108"/>
            <p:cNvSpPr/>
            <p:nvPr/>
          </p:nvSpPr>
          <p:spPr>
            <a:xfrm>
              <a:off x="3264" y="2208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81" name="Oval 109"/>
            <p:cNvSpPr/>
            <p:nvPr/>
          </p:nvSpPr>
          <p:spPr>
            <a:xfrm>
              <a:off x="1104" y="2256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82" name="Oval 110"/>
            <p:cNvSpPr/>
            <p:nvPr/>
          </p:nvSpPr>
          <p:spPr>
            <a:xfrm>
              <a:off x="1776" y="1872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83" name="Oval 111"/>
            <p:cNvSpPr/>
            <p:nvPr/>
          </p:nvSpPr>
          <p:spPr>
            <a:xfrm>
              <a:off x="1536" y="1824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84" name="Oval 112"/>
            <p:cNvSpPr/>
            <p:nvPr/>
          </p:nvSpPr>
          <p:spPr>
            <a:xfrm>
              <a:off x="1248" y="1872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85" name="Oval 113"/>
            <p:cNvSpPr/>
            <p:nvPr/>
          </p:nvSpPr>
          <p:spPr>
            <a:xfrm>
              <a:off x="480" y="2208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86" name="Oval 114"/>
            <p:cNvSpPr/>
            <p:nvPr/>
          </p:nvSpPr>
          <p:spPr>
            <a:xfrm>
              <a:off x="3024" y="1872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87" name="Oval 115"/>
            <p:cNvSpPr/>
            <p:nvPr/>
          </p:nvSpPr>
          <p:spPr>
            <a:xfrm>
              <a:off x="3600" y="1776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88" name="Oval 116"/>
            <p:cNvSpPr/>
            <p:nvPr/>
          </p:nvSpPr>
          <p:spPr>
            <a:xfrm>
              <a:off x="3024" y="1536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89" name="Oval 117"/>
            <p:cNvSpPr/>
            <p:nvPr/>
          </p:nvSpPr>
          <p:spPr>
            <a:xfrm>
              <a:off x="3072" y="2304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90" name="Oval 118"/>
            <p:cNvSpPr/>
            <p:nvPr/>
          </p:nvSpPr>
          <p:spPr>
            <a:xfrm>
              <a:off x="672" y="2352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91" name="Oval 119"/>
            <p:cNvSpPr/>
            <p:nvPr/>
          </p:nvSpPr>
          <p:spPr>
            <a:xfrm>
              <a:off x="1536" y="2304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92" name="Oval 120"/>
            <p:cNvSpPr/>
            <p:nvPr/>
          </p:nvSpPr>
          <p:spPr>
            <a:xfrm>
              <a:off x="1248" y="2352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93" name="Oval 121"/>
            <p:cNvSpPr/>
            <p:nvPr/>
          </p:nvSpPr>
          <p:spPr>
            <a:xfrm>
              <a:off x="3552" y="2256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94" name="Oval 122"/>
            <p:cNvSpPr/>
            <p:nvPr/>
          </p:nvSpPr>
          <p:spPr>
            <a:xfrm>
              <a:off x="3744" y="2256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95" name="Oval 123"/>
            <p:cNvSpPr/>
            <p:nvPr/>
          </p:nvSpPr>
          <p:spPr>
            <a:xfrm>
              <a:off x="1008" y="2448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96" name="Oval 124"/>
            <p:cNvSpPr/>
            <p:nvPr/>
          </p:nvSpPr>
          <p:spPr>
            <a:xfrm>
              <a:off x="864" y="2304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97" name="Oval 125"/>
            <p:cNvSpPr/>
            <p:nvPr/>
          </p:nvSpPr>
          <p:spPr>
            <a:xfrm>
              <a:off x="480" y="2400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98" name="Oval 126"/>
            <p:cNvSpPr/>
            <p:nvPr/>
          </p:nvSpPr>
          <p:spPr>
            <a:xfrm>
              <a:off x="1392" y="2448"/>
              <a:ext cx="96" cy="9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99" name="Text Box 127"/>
            <p:cNvSpPr txBox="1"/>
            <p:nvPr/>
          </p:nvSpPr>
          <p:spPr>
            <a:xfrm>
              <a:off x="3792" y="1440"/>
              <a:ext cx="864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表面层</a:t>
              </a:r>
              <a:endParaRPr lang="zh-CN" altLang="en-US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</p:grpSp>
      <p:sp>
        <p:nvSpPr>
          <p:cNvPr id="32771" name="Text Box 128"/>
          <p:cNvSpPr txBox="1"/>
          <p:nvPr/>
        </p:nvSpPr>
        <p:spPr>
          <a:xfrm>
            <a:off x="395288" y="193675"/>
            <a:ext cx="5791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是液内分子；</a:t>
            </a:r>
            <a:r>
              <a:rPr lang="en-US" altLang="zh-CN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</a:t>
            </a:r>
            <a:r>
              <a:rPr lang="zh-CN" altLang="en-US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lang="en-US" altLang="zh-CN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en-US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是液体表面层分子。</a:t>
            </a:r>
            <a:endParaRPr lang="zh-CN" altLang="en-US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2772" name="Text Box 129"/>
          <p:cNvSpPr txBox="1"/>
          <p:nvPr/>
        </p:nvSpPr>
        <p:spPr>
          <a:xfrm>
            <a:off x="476250" y="3568700"/>
            <a:ext cx="3352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液内分子</a:t>
            </a:r>
            <a:r>
              <a:rPr lang="en-US" altLang="zh-CN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受力分析：</a:t>
            </a:r>
            <a:endParaRPr lang="zh-CN" altLang="en-US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2773" name="Text Box 139"/>
          <p:cNvSpPr txBox="1"/>
          <p:nvPr/>
        </p:nvSpPr>
        <p:spPr>
          <a:xfrm>
            <a:off x="1447800" y="3949700"/>
            <a:ext cx="617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分子受到的分子作用力的合力为零：</a:t>
            </a:r>
            <a:r>
              <a:rPr lang="zh-CN" altLang="en-US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</a:t>
            </a:r>
            <a:r>
              <a:rPr lang="en-US" altLang="zh-CN" b="1" i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</a:t>
            </a:r>
            <a:r>
              <a:rPr lang="en-US" altLang="zh-CN" b="1" baseline="-250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=0</a:t>
            </a:r>
            <a:endParaRPr lang="en-US" altLang="zh-CN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2774" name="Rectangle 140"/>
          <p:cNvSpPr/>
          <p:nvPr/>
        </p:nvSpPr>
        <p:spPr>
          <a:xfrm>
            <a:off x="457200" y="4406900"/>
            <a:ext cx="41687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表面层分子</a:t>
            </a:r>
            <a:r>
              <a:rPr lang="en-US" altLang="zh-CN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</a:t>
            </a:r>
            <a:r>
              <a:rPr lang="zh-CN" altLang="en-US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lang="en-US" altLang="zh-CN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en-US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的受力分析：</a:t>
            </a:r>
            <a:endParaRPr lang="zh-CN" altLang="en-US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2775" name="Rectangle 141"/>
          <p:cNvSpPr/>
          <p:nvPr/>
        </p:nvSpPr>
        <p:spPr>
          <a:xfrm>
            <a:off x="1371600" y="4787900"/>
            <a:ext cx="74676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处于表面层的分子受到一个指向液体内部的分子吸引力作用；宏观上表面层表现为一个被拉紧的弹性薄膜。</a:t>
            </a:r>
            <a:endParaRPr lang="zh-CN" altLang="en-US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8" name="Text Box 1048"/>
          <p:cNvSpPr txBox="1"/>
          <p:nvPr/>
        </p:nvSpPr>
        <p:spPr>
          <a:xfrm>
            <a:off x="252730" y="5539105"/>
            <a:ext cx="875093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1200" dirty="0">
                <a:latin typeface="黑体" panose="02010600030101010101" pitchFamily="49" charset="-122"/>
                <a:ea typeface="黑体" panose="02010600030101010101" pitchFamily="49" charset="-122"/>
              </a:rPr>
              <a:t>    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0030101010101" pitchFamily="49" charset="-122"/>
                <a:ea typeface="黑体" panose="02010600030101010101" pitchFamily="49" charset="-122"/>
                <a:sym typeface="+mn-ea"/>
              </a:rPr>
              <a:t>液体的表面张力</a:t>
            </a:r>
            <a:r>
              <a:rPr lang="en-US" altLang="zh-CN" sz="2000" dirty="0">
                <a:latin typeface="黑体" panose="02010600030101010101" pitchFamily="49" charset="-122"/>
                <a:ea typeface="黑体" panose="02010600030101010101" pitchFamily="49" charset="-122"/>
                <a:sym typeface="+mn-ea"/>
              </a:rPr>
              <a:t>:</a:t>
            </a:r>
            <a:r>
              <a:rPr lang="zh-CN" altLang="en-US" sz="2000" dirty="0">
                <a:latin typeface="黑体" panose="02010600030101010101" pitchFamily="49" charset="-122"/>
                <a:ea typeface="黑体" panose="02010600030101010101" pitchFamily="49" charset="-122"/>
              </a:rPr>
              <a:t>液体具有尽可能缩小其表面的趋势，在宏观上，液体表面就好像是一张拉紧了的弹性膜，处在沿着表面的并使表面具有收缩趋势的张力作用之下。</a:t>
            </a:r>
            <a:endParaRPr lang="zh-CN" altLang="en-US" sz="2000" dirty="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54" name="Picture 3" descr="image0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3050" y="765175"/>
            <a:ext cx="2520950" cy="3086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5" name="Oval 4"/>
          <p:cNvSpPr/>
          <p:nvPr/>
        </p:nvSpPr>
        <p:spPr>
          <a:xfrm>
            <a:off x="5364163" y="6237288"/>
            <a:ext cx="304800" cy="228600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56" name="Oval 5"/>
          <p:cNvSpPr/>
          <p:nvPr/>
        </p:nvSpPr>
        <p:spPr>
          <a:xfrm>
            <a:off x="7010400" y="2743200"/>
            <a:ext cx="304800" cy="304800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" name="Object 2"/>
          <p:cNvGraphicFramePr/>
          <p:nvPr/>
        </p:nvGraphicFramePr>
        <p:xfrm>
          <a:off x="1617663" y="4797425"/>
          <a:ext cx="89693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367665" imgH="203200" progId="Equation.DSMT4">
                  <p:embed/>
                </p:oleObj>
              </mc:Choice>
              <mc:Fallback>
                <p:oleObj name="" r:id="rId2" imgW="367665" imgH="203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17663" y="4797425"/>
                        <a:ext cx="896937" cy="490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/>
          <p:nvPr/>
        </p:nvGraphicFramePr>
        <p:xfrm>
          <a:off x="3132138" y="4797425"/>
          <a:ext cx="15240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4" imgW="532765" imgH="203200" progId="Equation.3">
                  <p:embed/>
                </p:oleObj>
              </mc:Choice>
              <mc:Fallback>
                <p:oleObj name="" r:id="rId4" imgW="532765" imgH="203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2138" y="4797425"/>
                        <a:ext cx="1524000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/>
          <p:nvPr/>
        </p:nvGraphicFramePr>
        <p:xfrm>
          <a:off x="2750503" y="5621655"/>
          <a:ext cx="228790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6" imgW="889000" imgH="393700" progId="Equation.3">
                  <p:embed/>
                </p:oleObj>
              </mc:Choice>
              <mc:Fallback>
                <p:oleObj name="" r:id="rId6" imgW="889000" imgH="3937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50503" y="5621655"/>
                        <a:ext cx="2287905" cy="793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Rectangle 9"/>
          <p:cNvSpPr/>
          <p:nvPr/>
        </p:nvSpPr>
        <p:spPr>
          <a:xfrm>
            <a:off x="539750" y="836613"/>
            <a:ext cx="6019800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0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由于液面处于紧张状态，在液面上存在着收缩作用的表面张力。这些</a:t>
            </a:r>
            <a:r>
              <a:rPr lang="zh-CN" altLang="en-US" sz="20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表面张力</a:t>
            </a:r>
            <a:r>
              <a:rPr lang="zh-CN" altLang="en-US" sz="20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都与液面相切，并且与线段</a:t>
            </a:r>
            <a:r>
              <a:rPr lang="en-US" altLang="zh-CN" sz="2000" b="1" i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AB</a:t>
            </a:r>
            <a:r>
              <a:rPr lang="en-US" altLang="zh-CN" sz="20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垂直；它们大小相等，方向相反，分别作用在两部分液面上。</a:t>
            </a:r>
            <a:endParaRPr lang="zh-CN" altLang="en-US" sz="2000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058" name="Rectangle 10"/>
          <p:cNvSpPr/>
          <p:nvPr/>
        </p:nvSpPr>
        <p:spPr>
          <a:xfrm>
            <a:off x="304800" y="1981200"/>
            <a:ext cx="563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</a:t>
            </a:r>
            <a:endParaRPr lang="en-US" altLang="zh-CN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059" name="Text Box 11"/>
          <p:cNvSpPr txBox="1"/>
          <p:nvPr/>
        </p:nvSpPr>
        <p:spPr>
          <a:xfrm>
            <a:off x="201295" y="3781425"/>
            <a:ext cx="604710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00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en-US" sz="20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实验表明</a:t>
            </a:r>
            <a:r>
              <a:rPr lang="en-US" altLang="zh-CN" sz="20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 </a:t>
            </a:r>
            <a:r>
              <a:rPr lang="zh-CN" altLang="en-US" sz="2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表面张力的大小</a:t>
            </a:r>
            <a:r>
              <a:rPr lang="zh-CN" altLang="en-US" sz="20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正比于线段</a:t>
            </a:r>
            <a:r>
              <a:rPr lang="en-US" altLang="zh-CN" sz="2000" b="1" i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AB</a:t>
            </a:r>
            <a:r>
              <a:rPr lang="zh-CN" altLang="en-US" sz="20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的长度。</a:t>
            </a:r>
            <a:endParaRPr lang="zh-CN" altLang="en-US" sz="2000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060" name="Rectangle 12"/>
          <p:cNvSpPr/>
          <p:nvPr/>
        </p:nvSpPr>
        <p:spPr>
          <a:xfrm>
            <a:off x="201295" y="5868988"/>
            <a:ext cx="225171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表面张力系数定义：</a:t>
            </a:r>
            <a:endParaRPr lang="zh-CN" altLang="en-US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061" name="Rectangle 14"/>
          <p:cNvSpPr/>
          <p:nvPr/>
        </p:nvSpPr>
        <p:spPr>
          <a:xfrm>
            <a:off x="6019800" y="3810000"/>
            <a:ext cx="2438400" cy="30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5"/>
          <p:cNvGrpSpPr/>
          <p:nvPr/>
        </p:nvGrpSpPr>
        <p:grpSpPr bwMode="auto">
          <a:xfrm>
            <a:off x="6228184" y="3933056"/>
            <a:ext cx="2667000" cy="2527300"/>
            <a:chOff x="3456" y="2302"/>
            <a:chExt cx="2041" cy="188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3456" y="2302"/>
              <a:ext cx="2041" cy="1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3779" y="2544"/>
              <a:ext cx="397" cy="57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4560" y="3057"/>
              <a:ext cx="613" cy="501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4011" y="2551"/>
              <a:ext cx="216" cy="143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3888" y="2737"/>
              <a:ext cx="216" cy="143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744" y="2935"/>
              <a:ext cx="216" cy="143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rot="-1598241">
              <a:off x="5043" y="3255"/>
              <a:ext cx="216" cy="143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4544" y="3067"/>
              <a:ext cx="216" cy="143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4953" y="2983"/>
              <a:ext cx="71" cy="215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H="1">
              <a:off x="4800" y="3439"/>
              <a:ext cx="36" cy="215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3819" y="3177"/>
              <a:ext cx="259" cy="34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anose="02010609030101010101" pitchFamily="49" charset="-122"/>
                  <a:ea typeface="楷体_GB2312" panose="02010609030101010101" pitchFamily="49" charset="-122"/>
                  <a:cs typeface="+mn-cs"/>
                </a:rPr>
                <a:t>f</a:t>
              </a:r>
              <a:endPara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5179" y="2905"/>
              <a:ext cx="258" cy="34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楷体_GB2312" panose="02010609030101010101" pitchFamily="49" charset="-122"/>
                  <a:ea typeface="楷体_GB2312" panose="02010609030101010101" pitchFamily="49" charset="-122"/>
                  <a:cs typeface="+mn-cs"/>
                </a:rPr>
                <a:t>f</a:t>
              </a:r>
              <a:endPara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endParaRPr>
            </a:p>
          </p:txBody>
        </p:sp>
      </p:grpSp>
      <p:sp>
        <p:nvSpPr>
          <p:cNvPr id="2063" name="Text Box 28"/>
          <p:cNvSpPr txBox="1"/>
          <p:nvPr/>
        </p:nvSpPr>
        <p:spPr>
          <a:xfrm>
            <a:off x="6781800" y="36576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A</a:t>
            </a:r>
            <a:endParaRPr lang="en-US" altLang="zh-CN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064" name="Text Box 29"/>
          <p:cNvSpPr txBox="1"/>
          <p:nvPr/>
        </p:nvSpPr>
        <p:spPr>
          <a:xfrm>
            <a:off x="5943600" y="5000625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B</a:t>
            </a:r>
            <a:endParaRPr lang="en-US" altLang="zh-CN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092" name="Text Box 19"/>
          <p:cNvSpPr txBox="1"/>
          <p:nvPr/>
        </p:nvSpPr>
        <p:spPr>
          <a:xfrm>
            <a:off x="395288" y="404813"/>
            <a:ext cx="3352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表面张力性质：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6" name="Picture 3" descr="5-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1447800"/>
            <a:ext cx="4038600" cy="30591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7" name="Picture 4" descr="5-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47800"/>
            <a:ext cx="4038600" cy="305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8" name="Line 5"/>
          <p:cNvSpPr/>
          <p:nvPr/>
        </p:nvSpPr>
        <p:spPr>
          <a:xfrm flipH="1">
            <a:off x="533400" y="16002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9" name="Line 6"/>
          <p:cNvSpPr/>
          <p:nvPr/>
        </p:nvSpPr>
        <p:spPr>
          <a:xfrm flipH="1">
            <a:off x="539750" y="4389438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80" name="Line 7"/>
          <p:cNvSpPr/>
          <p:nvPr/>
        </p:nvSpPr>
        <p:spPr>
          <a:xfrm>
            <a:off x="676275" y="1606550"/>
            <a:ext cx="0" cy="2773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081" name="Text Box 8"/>
          <p:cNvSpPr txBox="1"/>
          <p:nvPr/>
        </p:nvSpPr>
        <p:spPr>
          <a:xfrm>
            <a:off x="336550" y="2667000"/>
            <a:ext cx="3587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i="1" dirty="0">
                <a:solidFill>
                  <a:srgbClr val="333333"/>
                </a:solidFill>
                <a:latin typeface="Times New Roman" panose="02020603050405020304" pitchFamily="18" charset="0"/>
              </a:rPr>
              <a:t>l</a:t>
            </a:r>
            <a:endParaRPr lang="en-US" altLang="zh-CN" i="1" dirty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82" name="Text Box 9"/>
          <p:cNvSpPr txBox="1"/>
          <p:nvPr/>
        </p:nvSpPr>
        <p:spPr>
          <a:xfrm>
            <a:off x="1295400" y="373380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液体薄膜</a:t>
            </a:r>
            <a:endParaRPr lang="zh-CN" altLang="en-US" b="1" dirty="0">
              <a:solidFill>
                <a:srgbClr val="333333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3083" name="Text Box 10"/>
          <p:cNvSpPr txBox="1"/>
          <p:nvPr/>
        </p:nvSpPr>
        <p:spPr>
          <a:xfrm>
            <a:off x="990600" y="9906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</a:rPr>
              <a:t>A</a:t>
            </a:r>
            <a:endParaRPr lang="en-US" altLang="zh-CN" dirty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84" name="Text Box 11"/>
          <p:cNvSpPr txBox="1"/>
          <p:nvPr/>
        </p:nvSpPr>
        <p:spPr>
          <a:xfrm>
            <a:off x="914400" y="4343400"/>
            <a:ext cx="3968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</a:rPr>
              <a:t>B</a:t>
            </a:r>
            <a:endParaRPr lang="en-US" altLang="zh-CN" dirty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85" name="Text Box 12"/>
          <p:cNvSpPr txBox="1"/>
          <p:nvPr/>
        </p:nvSpPr>
        <p:spPr>
          <a:xfrm>
            <a:off x="2819400" y="4357688"/>
            <a:ext cx="3587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</a:rPr>
              <a:t>C</a:t>
            </a:r>
            <a:endParaRPr lang="en-US" altLang="zh-CN" dirty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86" name="Text Box 13"/>
          <p:cNvSpPr txBox="1"/>
          <p:nvPr/>
        </p:nvSpPr>
        <p:spPr>
          <a:xfrm>
            <a:off x="2971800" y="990600"/>
            <a:ext cx="3968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</a:rPr>
              <a:t>D</a:t>
            </a:r>
            <a:endParaRPr lang="en-US" altLang="zh-CN" dirty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87" name="Line 14"/>
          <p:cNvSpPr/>
          <p:nvPr/>
        </p:nvSpPr>
        <p:spPr>
          <a:xfrm>
            <a:off x="3078163" y="2971800"/>
            <a:ext cx="769937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88" name="Text Box 15"/>
          <p:cNvSpPr txBox="1"/>
          <p:nvPr/>
        </p:nvSpPr>
        <p:spPr>
          <a:xfrm>
            <a:off x="3810000" y="2743200"/>
            <a:ext cx="3206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i="1" dirty="0">
                <a:solidFill>
                  <a:srgbClr val="333333"/>
                </a:solidFill>
                <a:latin typeface="Times New Roman" panose="02020603050405020304" pitchFamily="18" charset="0"/>
              </a:rPr>
              <a:t>f</a:t>
            </a:r>
            <a:endParaRPr lang="en-US" altLang="zh-CN" i="1" dirty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89" name="Line 16"/>
          <p:cNvSpPr/>
          <p:nvPr/>
        </p:nvSpPr>
        <p:spPr>
          <a:xfrm flipH="1">
            <a:off x="2209800" y="2971800"/>
            <a:ext cx="838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90" name="Text Box 17"/>
          <p:cNvSpPr txBox="1"/>
          <p:nvPr/>
        </p:nvSpPr>
        <p:spPr>
          <a:xfrm>
            <a:off x="1295400" y="27432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</a:rPr>
              <a:t>2</a:t>
            </a:r>
            <a:r>
              <a:rPr lang="el-GR" altLang="zh-CN" i="1" dirty="0">
                <a:solidFill>
                  <a:srgbClr val="333333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i="1" dirty="0">
                <a:solidFill>
                  <a:srgbClr val="333333"/>
                </a:solidFill>
                <a:latin typeface="Times New Roman" panose="02020603050405020304" pitchFamily="18" charset="0"/>
              </a:rPr>
              <a:t>l</a:t>
            </a:r>
            <a:endParaRPr lang="en-US" altLang="zh-CN" i="1" dirty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91" name="Line 18"/>
          <p:cNvSpPr/>
          <p:nvPr/>
        </p:nvSpPr>
        <p:spPr>
          <a:xfrm>
            <a:off x="3124200" y="1600200"/>
            <a:ext cx="0" cy="2819400"/>
          </a:xfrm>
          <a:prstGeom prst="line">
            <a:avLst/>
          </a:prstGeom>
          <a:ln w="9525" cap="flat" cmpd="sng">
            <a:solidFill>
              <a:srgbClr val="FF00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92" name="Text Box 19"/>
          <p:cNvSpPr txBox="1"/>
          <p:nvPr/>
        </p:nvSpPr>
        <p:spPr>
          <a:xfrm>
            <a:off x="395288" y="404813"/>
            <a:ext cx="3352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表面张力系数性质：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9" name="Object 2"/>
          <p:cNvGraphicFramePr/>
          <p:nvPr/>
        </p:nvGraphicFramePr>
        <p:xfrm>
          <a:off x="5943600" y="1905000"/>
          <a:ext cx="14478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685165" imgH="203200" progId="Equation.3">
                  <p:embed/>
                </p:oleObj>
              </mc:Choice>
              <mc:Fallback>
                <p:oleObj name="" r:id="rId3" imgW="685165" imgH="203200" progId="Equation.3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3600" y="1905000"/>
                        <a:ext cx="1447800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3" name="Text Box 21"/>
          <p:cNvSpPr txBox="1"/>
          <p:nvPr/>
        </p:nvSpPr>
        <p:spPr>
          <a:xfrm>
            <a:off x="5486400" y="1295400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平衡时：</a:t>
            </a:r>
            <a:endParaRPr lang="zh-CN" altLang="en-US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094" name="Rectangle 22"/>
          <p:cNvSpPr/>
          <p:nvPr/>
        </p:nvSpPr>
        <p:spPr>
          <a:xfrm>
            <a:off x="5334000" y="2697163"/>
            <a:ext cx="24828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*</a:t>
            </a:r>
            <a:r>
              <a:rPr lang="zh-CN" altLang="en-US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表面张力系数：</a:t>
            </a:r>
            <a:endParaRPr lang="zh-CN" altLang="en-US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22" name="Object 3"/>
          <p:cNvGraphicFramePr/>
          <p:nvPr/>
        </p:nvGraphicFramePr>
        <p:xfrm>
          <a:off x="6096000" y="3276600"/>
          <a:ext cx="11430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457200" imgH="393700" progId="Equation.3">
                  <p:embed/>
                </p:oleObj>
              </mc:Choice>
              <mc:Fallback>
                <p:oleObj name="" r:id="rId5" imgW="457200" imgH="393700" progId="Equation.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0" y="3276600"/>
                        <a:ext cx="1143000" cy="985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5" name="Rectangle 24"/>
          <p:cNvSpPr/>
          <p:nvPr/>
        </p:nvSpPr>
        <p:spPr>
          <a:xfrm>
            <a:off x="228600" y="4800600"/>
            <a:ext cx="8915400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）表面张力系数是液体本身的固有性，与液体的种类相关。</a:t>
            </a:r>
            <a:endParaRPr lang="zh-CN" altLang="en-US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r>
              <a:rPr lang="zh-CN" altLang="en-US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）与液体的温度有关。温度愈高，液体的表面张力系数愈小。</a:t>
            </a:r>
            <a:endParaRPr lang="zh-CN" altLang="en-US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r>
              <a:rPr lang="zh-CN" altLang="en-US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）与液体的纯度有关。</a:t>
            </a:r>
            <a:endParaRPr lang="zh-CN" altLang="en-US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r>
              <a:rPr lang="zh-CN" altLang="en-US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</a:t>
            </a:r>
            <a:r>
              <a:rPr lang="zh-CN" altLang="en-US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）与相邻的介质有关。</a:t>
            </a:r>
            <a:r>
              <a:rPr lang="zh-CN" altLang="en-US" dirty="0">
                <a:solidFill>
                  <a:srgbClr val="333333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endParaRPr lang="zh-CN" altLang="en-US" dirty="0">
              <a:solidFill>
                <a:srgbClr val="333333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2" name="Text Box 32"/>
          <p:cNvSpPr txBox="1"/>
          <p:nvPr/>
        </p:nvSpPr>
        <p:spPr>
          <a:xfrm>
            <a:off x="395288" y="404813"/>
            <a:ext cx="39624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</a:rPr>
              <a:t>表面张力系数与表面能：</a:t>
            </a:r>
            <a:endParaRPr lang="zh-CN" altLang="en-US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103" name="Picture 3" descr="5-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2667000"/>
            <a:ext cx="4038600" cy="305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4" name="Line 4"/>
          <p:cNvSpPr/>
          <p:nvPr/>
        </p:nvSpPr>
        <p:spPr>
          <a:xfrm flipH="1">
            <a:off x="457200" y="28194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5" name="Line 5"/>
          <p:cNvSpPr/>
          <p:nvPr/>
        </p:nvSpPr>
        <p:spPr>
          <a:xfrm flipH="1">
            <a:off x="463550" y="5608638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6" name="Line 6"/>
          <p:cNvSpPr/>
          <p:nvPr/>
        </p:nvSpPr>
        <p:spPr>
          <a:xfrm>
            <a:off x="600075" y="2825750"/>
            <a:ext cx="0" cy="2773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4107" name="Text Box 7"/>
          <p:cNvSpPr txBox="1"/>
          <p:nvPr/>
        </p:nvSpPr>
        <p:spPr>
          <a:xfrm>
            <a:off x="260350" y="3886200"/>
            <a:ext cx="3587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i="1" dirty="0">
                <a:solidFill>
                  <a:srgbClr val="333333"/>
                </a:solidFill>
                <a:latin typeface="Times New Roman" panose="02020603050405020304" pitchFamily="18" charset="0"/>
              </a:rPr>
              <a:t>l</a:t>
            </a:r>
            <a:endParaRPr lang="en-US" altLang="zh-CN" i="1" dirty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8" name="Text Box 8"/>
          <p:cNvSpPr txBox="1"/>
          <p:nvPr/>
        </p:nvSpPr>
        <p:spPr>
          <a:xfrm>
            <a:off x="1219200" y="495300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液体薄膜</a:t>
            </a:r>
            <a:endParaRPr lang="zh-CN" altLang="en-US" b="1" dirty="0">
              <a:solidFill>
                <a:srgbClr val="333333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4109" name="Text Box 9"/>
          <p:cNvSpPr txBox="1"/>
          <p:nvPr/>
        </p:nvSpPr>
        <p:spPr>
          <a:xfrm>
            <a:off x="914400" y="22098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</a:rPr>
              <a:t>A</a:t>
            </a:r>
            <a:endParaRPr lang="en-US" altLang="zh-CN" dirty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10" name="Text Box 10"/>
          <p:cNvSpPr txBox="1"/>
          <p:nvPr/>
        </p:nvSpPr>
        <p:spPr>
          <a:xfrm>
            <a:off x="838200" y="5638800"/>
            <a:ext cx="3968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</a:rPr>
              <a:t>B</a:t>
            </a:r>
            <a:endParaRPr lang="en-US" altLang="zh-CN" dirty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11" name="Text Box 11"/>
          <p:cNvSpPr txBox="1"/>
          <p:nvPr/>
        </p:nvSpPr>
        <p:spPr>
          <a:xfrm>
            <a:off x="2590800" y="5638800"/>
            <a:ext cx="3587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</a:rPr>
              <a:t>C</a:t>
            </a:r>
            <a:endParaRPr lang="en-US" altLang="zh-CN" dirty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12" name="Text Box 12"/>
          <p:cNvSpPr txBox="1"/>
          <p:nvPr/>
        </p:nvSpPr>
        <p:spPr>
          <a:xfrm>
            <a:off x="2819400" y="2209800"/>
            <a:ext cx="3968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</a:rPr>
              <a:t>D</a:t>
            </a:r>
            <a:endParaRPr lang="en-US" altLang="zh-CN" dirty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13" name="Line 13"/>
          <p:cNvSpPr/>
          <p:nvPr/>
        </p:nvSpPr>
        <p:spPr>
          <a:xfrm>
            <a:off x="3001963" y="4191000"/>
            <a:ext cx="769937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114" name="Text Box 14"/>
          <p:cNvSpPr txBox="1"/>
          <p:nvPr/>
        </p:nvSpPr>
        <p:spPr>
          <a:xfrm>
            <a:off x="3733800" y="3962400"/>
            <a:ext cx="3206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</a:rPr>
              <a:t>F</a:t>
            </a:r>
            <a:endParaRPr lang="en-US" altLang="zh-CN" dirty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15" name="Line 15"/>
          <p:cNvSpPr/>
          <p:nvPr/>
        </p:nvSpPr>
        <p:spPr>
          <a:xfrm flipH="1">
            <a:off x="2133600" y="4191000"/>
            <a:ext cx="838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116" name="Text Box 16"/>
          <p:cNvSpPr txBox="1"/>
          <p:nvPr/>
        </p:nvSpPr>
        <p:spPr>
          <a:xfrm>
            <a:off x="1219200" y="39624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</a:rPr>
              <a:t>2</a:t>
            </a:r>
            <a:r>
              <a:rPr lang="el-GR" altLang="zh-CN" i="1" dirty="0">
                <a:solidFill>
                  <a:srgbClr val="333333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i="1" dirty="0">
                <a:solidFill>
                  <a:srgbClr val="3333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endParaRPr lang="el-GR" altLang="zh-CN" i="1" dirty="0">
              <a:solidFill>
                <a:srgbClr val="333333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49" name="Picture 17" descr="5-6"/>
          <p:cNvPicPr>
            <a:picLocks noChangeAspect="1"/>
          </p:cNvPicPr>
          <p:nvPr/>
        </p:nvPicPr>
        <p:blipFill>
          <a:blip r:embed="rId2">
            <a:lum contrast="6000"/>
          </a:blip>
          <a:srcRect l="51140"/>
          <a:stretch>
            <a:fillRect/>
          </a:stretch>
        </p:blipFill>
        <p:spPr>
          <a:xfrm>
            <a:off x="2979738" y="2667000"/>
            <a:ext cx="1973262" cy="305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" name="Line 18"/>
          <p:cNvSpPr/>
          <p:nvPr/>
        </p:nvSpPr>
        <p:spPr>
          <a:xfrm>
            <a:off x="4144963" y="4191000"/>
            <a:ext cx="769937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" name="Text Box 19"/>
          <p:cNvSpPr txBox="1"/>
          <p:nvPr/>
        </p:nvSpPr>
        <p:spPr>
          <a:xfrm>
            <a:off x="4876800" y="3962400"/>
            <a:ext cx="3206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i="1" dirty="0">
                <a:solidFill>
                  <a:srgbClr val="333333"/>
                </a:solidFill>
                <a:latin typeface="Times New Roman" panose="02020603050405020304" pitchFamily="18" charset="0"/>
              </a:rPr>
              <a:t>f</a:t>
            </a:r>
            <a:endParaRPr lang="en-US" altLang="zh-CN" i="1" dirty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" name="Line 20"/>
          <p:cNvSpPr/>
          <p:nvPr/>
        </p:nvSpPr>
        <p:spPr>
          <a:xfrm>
            <a:off x="2987675" y="5721350"/>
            <a:ext cx="0" cy="3587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" name="Line 21"/>
          <p:cNvSpPr/>
          <p:nvPr/>
        </p:nvSpPr>
        <p:spPr>
          <a:xfrm>
            <a:off x="4162425" y="5721350"/>
            <a:ext cx="0" cy="3587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" name="Line 22"/>
          <p:cNvSpPr/>
          <p:nvPr/>
        </p:nvSpPr>
        <p:spPr>
          <a:xfrm>
            <a:off x="2994025" y="5889625"/>
            <a:ext cx="11588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55" name="Text Box 23"/>
          <p:cNvSpPr txBox="1"/>
          <p:nvPr/>
        </p:nvSpPr>
        <p:spPr>
          <a:xfrm>
            <a:off x="3200400" y="57912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</a:rPr>
              <a:t>△</a:t>
            </a:r>
            <a:r>
              <a:rPr lang="en-US" altLang="zh-CN" b="1" i="1" dirty="0">
                <a:solidFill>
                  <a:srgbClr val="333333"/>
                </a:solidFill>
                <a:latin typeface="Times New Roman" panose="02020603050405020304" pitchFamily="18" charset="0"/>
              </a:rPr>
              <a:t>x</a:t>
            </a:r>
            <a:endParaRPr lang="en-US" altLang="zh-CN" b="1" i="1" dirty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" name="Rectangle 24"/>
          <p:cNvSpPr/>
          <p:nvPr/>
        </p:nvSpPr>
        <p:spPr>
          <a:xfrm>
            <a:off x="3017838" y="2835275"/>
            <a:ext cx="1117600" cy="27432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sz="2800" dirty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" name="Text Box 25"/>
          <p:cNvSpPr txBox="1"/>
          <p:nvPr/>
        </p:nvSpPr>
        <p:spPr>
          <a:xfrm>
            <a:off x="3124200" y="38100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</a:rPr>
              <a:t>Δ</a:t>
            </a:r>
            <a:r>
              <a:rPr lang="en-US" altLang="zh-CN" i="1" dirty="0">
                <a:solidFill>
                  <a:srgbClr val="333333"/>
                </a:solidFill>
                <a:latin typeface="Times New Roman" panose="02020603050405020304" pitchFamily="18" charset="0"/>
              </a:rPr>
              <a:t>S</a:t>
            </a:r>
            <a:endParaRPr lang="en-US" altLang="zh-CN" i="1" dirty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" name="Text Box 26"/>
          <p:cNvSpPr txBox="1"/>
          <p:nvPr/>
        </p:nvSpPr>
        <p:spPr>
          <a:xfrm>
            <a:off x="838200" y="1371600"/>
            <a:ext cx="44196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sym typeface="+mn-ea"/>
              </a:rPr>
              <a:t>表面能：</a:t>
            </a:r>
            <a:r>
              <a:rPr lang="zh-CN" altLang="en-US" b="1" dirty="0">
                <a:solidFill>
                  <a:srgbClr val="080808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增加单位表面积所作的功：</a:t>
            </a:r>
            <a:endParaRPr lang="zh-CN" altLang="en-US" b="1" dirty="0">
              <a:solidFill>
                <a:srgbClr val="080808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59" name="Object 6"/>
          <p:cNvGraphicFramePr/>
          <p:nvPr/>
        </p:nvGraphicFramePr>
        <p:xfrm>
          <a:off x="5105400" y="1295400"/>
          <a:ext cx="6143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317500" imgH="393065" progId="Equation.3">
                  <p:embed/>
                </p:oleObj>
              </mc:Choice>
              <mc:Fallback>
                <p:oleObj name="" r:id="rId3" imgW="317500" imgH="39306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05400" y="1295400"/>
                        <a:ext cx="614363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7"/>
          <p:cNvGraphicFramePr/>
          <p:nvPr/>
        </p:nvGraphicFramePr>
        <p:xfrm>
          <a:off x="5791200" y="1295400"/>
          <a:ext cx="113347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558800" imgH="393700" progId="Equation.3">
                  <p:embed/>
                </p:oleObj>
              </mc:Choice>
              <mc:Fallback>
                <p:oleObj name="" r:id="rId5" imgW="558800" imgH="3937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91200" y="1295400"/>
                        <a:ext cx="1133475" cy="798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8"/>
          <p:cNvGraphicFramePr/>
          <p:nvPr/>
        </p:nvGraphicFramePr>
        <p:xfrm>
          <a:off x="6934200" y="1295400"/>
          <a:ext cx="6778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7" imgW="317500" imgH="393065" progId="Equation.3">
                  <p:embed/>
                </p:oleObj>
              </mc:Choice>
              <mc:Fallback>
                <p:oleObj name="" r:id="rId7" imgW="317500" imgH="393065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34200" y="1295400"/>
                        <a:ext cx="677863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 Box 30"/>
          <p:cNvSpPr txBox="1"/>
          <p:nvPr/>
        </p:nvSpPr>
        <p:spPr>
          <a:xfrm>
            <a:off x="3886200" y="22098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</a:rPr>
              <a:t>D′</a:t>
            </a:r>
            <a:endParaRPr lang="en-US" altLang="zh-CN" dirty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" name="Text Box 31"/>
          <p:cNvSpPr txBox="1"/>
          <p:nvPr/>
        </p:nvSpPr>
        <p:spPr>
          <a:xfrm>
            <a:off x="4191000" y="56388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</a:rPr>
              <a:t>C′</a:t>
            </a:r>
            <a:endParaRPr lang="en-US" altLang="zh-CN" dirty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4" name="Object 9"/>
          <p:cNvGraphicFramePr/>
          <p:nvPr/>
        </p:nvGraphicFramePr>
        <p:xfrm>
          <a:off x="5638800" y="2286000"/>
          <a:ext cx="256857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9" imgW="1129665" imgH="393700" progId="Equation.3">
                  <p:embed/>
                </p:oleObj>
              </mc:Choice>
              <mc:Fallback>
                <p:oleObj name="" r:id="rId9" imgW="1129665" imgH="3937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38800" y="2286000"/>
                        <a:ext cx="2568575" cy="893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Rectangle 34"/>
          <p:cNvSpPr/>
          <p:nvPr/>
        </p:nvSpPr>
        <p:spPr>
          <a:xfrm>
            <a:off x="5486400" y="3657600"/>
            <a:ext cx="3048000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080808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zh-CN" altLang="en-US" sz="3600" b="1" dirty="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表面张力系数等于液体增加单位表面积所作的功。</a:t>
            </a:r>
            <a:endParaRPr lang="zh-CN" altLang="en-US" sz="3600" b="1" dirty="0">
              <a:solidFill>
                <a:srgbClr val="7030A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5" grpId="0"/>
      <p:bldP spid="56" grpId="0" bldLvl="0" animBg="1"/>
      <p:bldP spid="57" grpId="0"/>
      <p:bldP spid="58" grpId="0"/>
      <p:bldP spid="62" grpId="0"/>
      <p:bldP spid="63" grpId="0"/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5" name="Text Box 7"/>
          <p:cNvSpPr txBox="1"/>
          <p:nvPr/>
        </p:nvSpPr>
        <p:spPr>
          <a:xfrm>
            <a:off x="154623" y="166688"/>
            <a:ext cx="6192837" cy="584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、表面张力的测定</a:t>
            </a:r>
            <a:endParaRPr lang="zh-CN" altLang="en-US" sz="32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33796" name="Text Box 1049"/>
          <p:cNvSpPr txBox="1"/>
          <p:nvPr/>
        </p:nvSpPr>
        <p:spPr>
          <a:xfrm>
            <a:off x="611505" y="836930"/>
            <a:ext cx="69519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黑体" panose="02010600030101010101" pitchFamily="49" charset="-122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  <a:ea typeface="黑体" panose="02010600030101010101" pitchFamily="49" charset="-122"/>
              </a:rPr>
              <a:t>将一表面洁净，外径为</a:t>
            </a:r>
            <a:r>
              <a:rPr lang="en-US" altLang="zh-CN" dirty="0">
                <a:latin typeface="Times New Roman" panose="02020603050405020304" pitchFamily="18" charset="0"/>
                <a:ea typeface="黑体" panose="02010600030101010101" pitchFamily="49" charset="-122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0030101010101" pitchFamily="49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黑体" panose="02010600030101010101" pitchFamily="49" charset="-122"/>
              </a:rPr>
              <a:t>，内径为</a:t>
            </a:r>
            <a:r>
              <a:rPr lang="en-US" altLang="zh-CN" dirty="0">
                <a:latin typeface="Times New Roman" panose="02020603050405020304" pitchFamily="18" charset="0"/>
                <a:ea typeface="黑体" panose="02010600030101010101" pitchFamily="49" charset="-122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0030101010101" pitchFamily="49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黑体" panose="02010600030101010101" pitchFamily="49" charset="-122"/>
              </a:rPr>
              <a:t>的金属圆环竖直的浸入水中，缓慢将其从水中拉起，液膜破裂前后圆环 受力分析如下：</a:t>
            </a:r>
            <a:endParaRPr lang="zh-CN" altLang="en-US" dirty="0">
              <a:latin typeface="Times New Roman" panose="02020603050405020304" pitchFamily="18" charset="0"/>
              <a:ea typeface="黑体" panose="02010600030101010101" pitchFamily="49" charset="-122"/>
            </a:endParaRPr>
          </a:p>
        </p:txBody>
      </p:sp>
      <p:grpSp>
        <p:nvGrpSpPr>
          <p:cNvPr id="33797" name="组合 91"/>
          <p:cNvGrpSpPr/>
          <p:nvPr/>
        </p:nvGrpSpPr>
        <p:grpSpPr>
          <a:xfrm>
            <a:off x="3691255" y="1449705"/>
            <a:ext cx="4284345" cy="2681486"/>
            <a:chOff x="1479550" y="-27384"/>
            <a:chExt cx="6216650" cy="5715227"/>
          </a:xfrm>
        </p:grpSpPr>
        <p:sp>
          <p:nvSpPr>
            <p:cNvPr id="93" name="Rectangle 5"/>
            <p:cNvSpPr>
              <a:spLocks noChangeArrowheads="1"/>
            </p:cNvSpPr>
            <p:nvPr/>
          </p:nvSpPr>
          <p:spPr bwMode="auto">
            <a:xfrm>
              <a:off x="1828800" y="2864994"/>
              <a:ext cx="2057400" cy="838187"/>
            </a:xfrm>
            <a:prstGeom prst="rect">
              <a:avLst/>
            </a:prstGeom>
            <a:solidFill>
              <a:srgbClr val="E5B440"/>
            </a:solidFill>
            <a:ln w="9525">
              <a:solidFill>
                <a:sysClr val="windowText" lastClr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Line 6"/>
            <p:cNvSpPr>
              <a:spLocks noChangeShapeType="1"/>
            </p:cNvSpPr>
            <p:nvPr/>
          </p:nvSpPr>
          <p:spPr bwMode="auto">
            <a:xfrm flipH="1">
              <a:off x="1835150" y="1496591"/>
              <a:ext cx="984250" cy="1355703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Line 7"/>
            <p:cNvSpPr>
              <a:spLocks noChangeShapeType="1"/>
            </p:cNvSpPr>
            <p:nvPr/>
          </p:nvSpPr>
          <p:spPr bwMode="auto">
            <a:xfrm>
              <a:off x="2819400" y="1496591"/>
              <a:ext cx="1031875" cy="1355703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Line 28"/>
            <p:cNvSpPr>
              <a:spLocks noChangeShapeType="1"/>
            </p:cNvSpPr>
            <p:nvPr/>
          </p:nvSpPr>
          <p:spPr bwMode="auto">
            <a:xfrm flipH="1">
              <a:off x="5651500" y="1572790"/>
              <a:ext cx="977900" cy="127950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Rectangle 26"/>
            <p:cNvSpPr>
              <a:spLocks noChangeArrowheads="1"/>
            </p:cNvSpPr>
            <p:nvPr/>
          </p:nvSpPr>
          <p:spPr bwMode="auto">
            <a:xfrm>
              <a:off x="5638800" y="2852295"/>
              <a:ext cx="2057400" cy="838187"/>
            </a:xfrm>
            <a:prstGeom prst="rect">
              <a:avLst/>
            </a:prstGeom>
            <a:solidFill>
              <a:srgbClr val="E5B440"/>
            </a:solidFill>
            <a:ln w="9525">
              <a:solidFill>
                <a:sysClr val="windowText" lastClr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Line 29"/>
            <p:cNvSpPr>
              <a:spLocks noChangeShapeType="1"/>
            </p:cNvSpPr>
            <p:nvPr/>
          </p:nvSpPr>
          <p:spPr bwMode="auto">
            <a:xfrm>
              <a:off x="6629400" y="1572790"/>
              <a:ext cx="1038225" cy="127950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Line 33"/>
            <p:cNvSpPr>
              <a:spLocks noChangeShapeType="1"/>
            </p:cNvSpPr>
            <p:nvPr/>
          </p:nvSpPr>
          <p:spPr bwMode="auto">
            <a:xfrm flipV="1">
              <a:off x="2819400" y="201212"/>
              <a:ext cx="0" cy="1295379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Line 34"/>
            <p:cNvSpPr>
              <a:spLocks noChangeShapeType="1"/>
            </p:cNvSpPr>
            <p:nvPr/>
          </p:nvSpPr>
          <p:spPr bwMode="auto">
            <a:xfrm flipV="1">
              <a:off x="6629400" y="810803"/>
              <a:ext cx="0" cy="761988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Text Box 35"/>
            <p:cNvSpPr txBox="1">
              <a:spLocks noChangeArrowheads="1"/>
            </p:cNvSpPr>
            <p:nvPr/>
          </p:nvSpPr>
          <p:spPr bwMode="auto">
            <a:xfrm>
              <a:off x="1479550" y="658405"/>
              <a:ext cx="1295400" cy="78498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fontAlgn="auto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800" b="1" kern="0" cap="none" spc="0" normalizeH="0" baseline="0" noProof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拉脱前</a:t>
              </a:r>
              <a:endParaRPr kumimoji="0" lang="zh-CN" altLang="en-US" sz="1800" b="1" kern="0" cap="none" spc="0" normalizeH="0" baseline="0" noProof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Text Box 36"/>
            <p:cNvSpPr txBox="1">
              <a:spLocks noChangeArrowheads="1"/>
            </p:cNvSpPr>
            <p:nvPr/>
          </p:nvSpPr>
          <p:spPr bwMode="auto">
            <a:xfrm>
              <a:off x="5248456" y="563666"/>
              <a:ext cx="1295400" cy="78498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fontAlgn="auto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800" b="1" kern="0" cap="none" spc="0" normalizeH="0" baseline="0" noProof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拉脱后</a:t>
              </a:r>
              <a:endParaRPr kumimoji="0" lang="zh-CN" altLang="en-US" sz="1800" b="1" kern="0" cap="none" spc="0" normalizeH="0" baseline="0" noProof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Text Box 37"/>
            <p:cNvSpPr txBox="1">
              <a:spLocks noChangeArrowheads="1"/>
            </p:cNvSpPr>
            <p:nvPr/>
          </p:nvSpPr>
          <p:spPr bwMode="auto">
            <a:xfrm>
              <a:off x="2819400" y="-27384"/>
              <a:ext cx="685800" cy="78498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fontAlgn="auto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800" b="1" i="1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r>
                <a:rPr kumimoji="0" lang="en-US" altLang="zh-CN" sz="1800" kern="0" cap="none" spc="0" normalizeH="0" baseline="-2500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800" kern="0" cap="none" spc="0" normalizeH="0" baseline="-25000" noProof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Text Box 38"/>
            <p:cNvSpPr txBox="1">
              <a:spLocks noChangeArrowheads="1"/>
            </p:cNvSpPr>
            <p:nvPr/>
          </p:nvSpPr>
          <p:spPr bwMode="auto">
            <a:xfrm>
              <a:off x="6629400" y="582206"/>
              <a:ext cx="685800" cy="78498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fontAlgn="auto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800" b="1" i="1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r>
                <a:rPr kumimoji="0" lang="en-US" altLang="zh-CN" sz="1800" kern="0" cap="none" spc="0" normalizeH="0" baseline="-2500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800" kern="0" cap="none" spc="0" normalizeH="0" baseline="-25000" noProof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Line 39"/>
            <p:cNvSpPr>
              <a:spLocks noChangeShapeType="1"/>
            </p:cNvSpPr>
            <p:nvPr/>
          </p:nvSpPr>
          <p:spPr bwMode="auto">
            <a:xfrm>
              <a:off x="2819400" y="3703181"/>
              <a:ext cx="0" cy="60959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Line 42"/>
            <p:cNvSpPr>
              <a:spLocks noChangeShapeType="1"/>
            </p:cNvSpPr>
            <p:nvPr/>
          </p:nvSpPr>
          <p:spPr bwMode="auto">
            <a:xfrm>
              <a:off x="1828800" y="3703181"/>
              <a:ext cx="2057400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Text Box 44"/>
            <p:cNvSpPr txBox="1">
              <a:spLocks noChangeArrowheads="1"/>
            </p:cNvSpPr>
            <p:nvPr/>
          </p:nvSpPr>
          <p:spPr bwMode="auto">
            <a:xfrm>
              <a:off x="2141111" y="4365807"/>
              <a:ext cx="903888" cy="78498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R="0" defTabSz="914400" fontAlgn="auto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800" b="1" i="1" kern="0" cap="none" spc="0" normalizeH="0" baseline="0" noProof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mg</a:t>
              </a:r>
              <a:endParaRPr kumimoji="0" lang="en-US" altLang="zh-CN" sz="1800" b="1" i="1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Text Box 45"/>
            <p:cNvSpPr txBox="1">
              <a:spLocks noChangeArrowheads="1"/>
            </p:cNvSpPr>
            <p:nvPr/>
          </p:nvSpPr>
          <p:spPr bwMode="auto">
            <a:xfrm>
              <a:off x="5959475" y="4293722"/>
              <a:ext cx="933450" cy="78498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fontAlgn="auto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1800" b="1" i="1" kern="0" cap="none" spc="0" normalizeH="0" baseline="0" noProof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mg</a:t>
              </a:r>
              <a:endParaRPr kumimoji="0" lang="en-US" altLang="zh-CN" sz="1800" b="1" i="1" kern="0" cap="none" spc="0" normalizeH="0" baseline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Line 46"/>
            <p:cNvSpPr>
              <a:spLocks noChangeShapeType="1"/>
            </p:cNvSpPr>
            <p:nvPr/>
          </p:nvSpPr>
          <p:spPr bwMode="auto">
            <a:xfrm>
              <a:off x="2819400" y="3322187"/>
              <a:ext cx="0" cy="1371578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Line 49"/>
            <p:cNvSpPr>
              <a:spLocks noChangeShapeType="1"/>
            </p:cNvSpPr>
            <p:nvPr/>
          </p:nvSpPr>
          <p:spPr bwMode="auto">
            <a:xfrm>
              <a:off x="6693898" y="3309487"/>
              <a:ext cx="0" cy="1295379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Text Box 50"/>
            <p:cNvSpPr txBox="1">
              <a:spLocks noChangeArrowheads="1"/>
            </p:cNvSpPr>
            <p:nvPr/>
          </p:nvSpPr>
          <p:spPr bwMode="auto">
            <a:xfrm>
              <a:off x="2984319" y="4194279"/>
              <a:ext cx="685800" cy="79039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fontAlgn="auto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zh-CN" sz="2800" b="1" i="1" kern="0" cap="none" spc="0" normalizeH="0" baseline="-25000" noProof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endParaRPr kumimoji="0" lang="en-US" altLang="zh-CN" sz="2800" b="1" i="1" kern="0" cap="none" spc="0" normalizeH="0" baseline="-2500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Text Box 55"/>
            <p:cNvSpPr txBox="1">
              <a:spLocks noChangeArrowheads="1"/>
            </p:cNvSpPr>
            <p:nvPr/>
          </p:nvSpPr>
          <p:spPr bwMode="auto">
            <a:xfrm>
              <a:off x="4191214" y="1769954"/>
              <a:ext cx="1142529" cy="216276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R="0" defTabSz="914400" fontAlgn="auto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2000" b="1" kern="0" cap="none" spc="0" normalizeH="0" baseline="0" noProof="0" dirty="0">
                  <a:solidFill>
                    <a:srgbClr val="C47546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环状金属吊片</a:t>
              </a:r>
              <a:endParaRPr kumimoji="0" lang="zh-CN" altLang="en-US" sz="2000" b="1" kern="0" cap="none" spc="0" normalizeH="0" baseline="0" noProof="0" dirty="0">
                <a:solidFill>
                  <a:srgbClr val="C4754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Text Box 56"/>
            <p:cNvSpPr txBox="1">
              <a:spLocks noChangeArrowheads="1"/>
            </p:cNvSpPr>
            <p:nvPr/>
          </p:nvSpPr>
          <p:spPr bwMode="auto">
            <a:xfrm>
              <a:off x="4419600" y="4312771"/>
              <a:ext cx="914400" cy="137507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fontAlgn="auto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zh-CN" altLang="en-US" sz="1800" b="1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液膜</a:t>
              </a:r>
              <a:endParaRPr kumimoji="0" lang="zh-CN" altLang="en-US" sz="1800" b="1" kern="0" cap="none" spc="0" normalizeH="0" baseline="0" noProof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Line 58"/>
            <p:cNvSpPr>
              <a:spLocks noChangeShapeType="1"/>
            </p:cNvSpPr>
            <p:nvPr/>
          </p:nvSpPr>
          <p:spPr bwMode="auto">
            <a:xfrm>
              <a:off x="3505200" y="3703181"/>
              <a:ext cx="914400" cy="685789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33798" name="Picture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60208"/>
            <a:ext cx="3059113" cy="2416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5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" y="4343400"/>
            <a:ext cx="4589780" cy="22790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0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995" y="4430395"/>
            <a:ext cx="3343910" cy="21920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TABLE_BEAUTIFY" val="smartTable{804f4782-3975-4457-b761-ccae80e05922}"/>
</p:tagLst>
</file>

<file path=ppt/tags/tag3.xml><?xml version="1.0" encoding="utf-8"?>
<p:tagLst xmlns:p="http://schemas.openxmlformats.org/presentationml/2006/main">
  <p:tag name="KSO_WM_UNIT_TABLE_BEAUTIFY" val="smartTable{bcb8c187-2d61-4eba-a895-859321c3f605}"/>
</p:tagLst>
</file>

<file path=ppt/tags/tag4.xml><?xml version="1.0" encoding="utf-8"?>
<p:tagLst xmlns:p="http://schemas.openxmlformats.org/presentationml/2006/main">
  <p:tag name="KSO_WM_DOC_GUID" val="{39802f6b-657a-4be7-a5ad-6095bff105cc}"/>
</p:tagLst>
</file>

<file path=ppt/theme/theme1.xml><?xml version="1.0" encoding="utf-8"?>
<a:theme xmlns:a="http://schemas.openxmlformats.org/drawingml/2006/main" name="Network">
  <a:themeElements>
    <a:clrScheme name="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B8989"/>
      </a:accent6>
      <a:hlink>
        <a:srgbClr val="7E9CE8"/>
      </a:hlink>
      <a:folHlink>
        <a:srgbClr val="D8D8E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00"/>
        </a:lt1>
        <a:dk2>
          <a:srgbClr val="C0C0C0"/>
        </a:dk2>
        <a:lt2>
          <a:srgbClr val="4F747B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CDCDC"/>
        </a:accent4>
        <a:accent5>
          <a:srgbClr val="C3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D0B0B"/>
        </a:lt1>
        <a:dk2>
          <a:srgbClr val="FFFFFF"/>
        </a:dk2>
        <a:lt2>
          <a:srgbClr val="3C0000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CDCDC"/>
        </a:accent4>
        <a:accent5>
          <a:srgbClr val="B9B9AD"/>
        </a:accent5>
        <a:accent6>
          <a:srgbClr val="B72D00"/>
        </a:accent6>
        <a:hlink>
          <a:srgbClr val="CC9900"/>
        </a:hlink>
        <a:folHlink>
          <a:srgbClr val="CC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15192B"/>
        </a:lt1>
        <a:dk2>
          <a:srgbClr val="CCCCFF"/>
        </a:dk2>
        <a:lt2>
          <a:srgbClr val="666699"/>
        </a:lt2>
        <a:accent1>
          <a:srgbClr val="4F893D"/>
        </a:accent1>
        <a:accent2>
          <a:srgbClr val="666699"/>
        </a:accent2>
        <a:accent3>
          <a:srgbClr val="AAAAAC"/>
        </a:accent3>
        <a:accent4>
          <a:srgbClr val="DCDCDC"/>
        </a:accent4>
        <a:accent5>
          <a:srgbClr val="B3C4AF"/>
        </a:accent5>
        <a:accent6>
          <a:srgbClr val="5B5B89"/>
        </a:accent6>
        <a:hlink>
          <a:srgbClr val="CC9900"/>
        </a:hlink>
        <a:folHlink>
          <a:srgbClr val="4837C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6001A"/>
        </a:lt1>
        <a:dk2>
          <a:srgbClr val="CCCC66"/>
        </a:dk2>
        <a:lt2>
          <a:srgbClr val="666699"/>
        </a:lt2>
        <a:accent1>
          <a:srgbClr val="FF3300"/>
        </a:accent1>
        <a:accent2>
          <a:srgbClr val="FF6600"/>
        </a:accent2>
        <a:accent3>
          <a:srgbClr val="C3AAAA"/>
        </a:accent3>
        <a:accent4>
          <a:srgbClr val="DCDCDC"/>
        </a:accent4>
        <a:accent5>
          <a:srgbClr val="FFADAA"/>
        </a:accent5>
        <a:accent6>
          <a:srgbClr val="E55B00"/>
        </a:accent6>
        <a:hlink>
          <a:srgbClr val="CC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54"/>
        </a:lt1>
        <a:dk2>
          <a:srgbClr val="FFFFFF"/>
        </a:dk2>
        <a:lt2>
          <a:srgbClr val="666699"/>
        </a:lt2>
        <a:accent1>
          <a:srgbClr val="3333FF"/>
        </a:accent1>
        <a:accent2>
          <a:srgbClr val="006699"/>
        </a:accent2>
        <a:accent3>
          <a:srgbClr val="AAAAB4"/>
        </a:accent3>
        <a:accent4>
          <a:srgbClr val="DCDCDC"/>
        </a:accent4>
        <a:accent5>
          <a:srgbClr val="ADADFF"/>
        </a:accent5>
        <a:accent6>
          <a:srgbClr val="005B89"/>
        </a:accent6>
        <a:hlink>
          <a:srgbClr val="669900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0054B"/>
        </a:lt1>
        <a:dk2>
          <a:srgbClr val="FFFFFF"/>
        </a:dk2>
        <a:lt2>
          <a:srgbClr val="808080"/>
        </a:lt2>
        <a:accent1>
          <a:srgbClr val="797B9B"/>
        </a:accent1>
        <a:accent2>
          <a:srgbClr val="6B4FB1"/>
        </a:accent2>
        <a:accent3>
          <a:srgbClr val="ADAAB2"/>
        </a:accent3>
        <a:accent4>
          <a:srgbClr val="DCDCDC"/>
        </a:accent4>
        <a:accent5>
          <a:srgbClr val="BEBFCB"/>
        </a:accent5>
        <a:accent6>
          <a:srgbClr val="5F469E"/>
        </a:accent6>
        <a:hlink>
          <a:srgbClr val="7AACCE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29527B"/>
        </a:lt1>
        <a:dk2>
          <a:srgbClr val="FFFFFF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CDCAF"/>
        </a:accent4>
        <a:accent5>
          <a:srgbClr val="E2E2AA"/>
        </a:accent5>
        <a:accent6>
          <a:srgbClr val="5B8989"/>
        </a:accent6>
        <a:hlink>
          <a:srgbClr val="D8D8E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76949"/>
        </a:lt1>
        <a:dk2>
          <a:srgbClr val="FFFFFF"/>
        </a:dk2>
        <a:lt2>
          <a:srgbClr val="666699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CDCDC"/>
        </a:accent4>
        <a:accent5>
          <a:srgbClr val="E2B9AA"/>
        </a:accent5>
        <a:accent6>
          <a:srgbClr val="B78900"/>
        </a:accent6>
        <a:hlink>
          <a:srgbClr val="669900"/>
        </a:hlink>
        <a:folHlink>
          <a:srgbClr val="A452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7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B8989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2767</Words>
  <Application>WPS 演示</Application>
  <PresentationFormat>在屏幕上显示</PresentationFormat>
  <Paragraphs>458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39</vt:i4>
      </vt:variant>
      <vt:variant>
        <vt:lpstr>幻灯片标题</vt:lpstr>
      </vt:variant>
      <vt:variant>
        <vt:i4>26</vt:i4>
      </vt:variant>
    </vt:vector>
  </HeadingPairs>
  <TitlesOfParts>
    <vt:vector size="82" baseType="lpstr">
      <vt:lpstr>Arial</vt:lpstr>
      <vt:lpstr>宋体</vt:lpstr>
      <vt:lpstr>Wingdings</vt:lpstr>
      <vt:lpstr>楷体_GB2312</vt:lpstr>
      <vt:lpstr>Times New Roman</vt:lpstr>
      <vt:lpstr>黑体</vt:lpstr>
      <vt:lpstr>Symbol</vt:lpstr>
      <vt:lpstr>微软雅黑</vt:lpstr>
      <vt:lpstr>Arial Unicode MS</vt:lpstr>
      <vt:lpstr>Franklin Gothic Medium</vt:lpstr>
      <vt:lpstr>MS Mincho</vt:lpstr>
      <vt:lpstr>MS UI Gothic</vt:lpstr>
      <vt:lpstr>华文新魏</vt:lpstr>
      <vt:lpstr>Calibri</vt:lpstr>
      <vt:lpstr>Lucida Sans Unicode</vt:lpstr>
      <vt:lpstr>楷体</vt:lpstr>
      <vt:lpstr>Network</vt:lpstr>
      <vt:lpstr>Equation.3</vt:lpstr>
      <vt:lpstr>Equation.3</vt:lpstr>
      <vt:lpstr>Photoshop.Image.7</vt:lpstr>
      <vt:lpstr>Photoshop.Image.7</vt:lpstr>
      <vt:lpstr>Excel.Chart.8</vt:lpstr>
      <vt:lpstr>Equation.KSEE3</vt:lpstr>
      <vt:lpstr>Equation.KSEE3</vt:lpstr>
      <vt:lpstr>Equation.KSEE3</vt:lpstr>
      <vt:lpstr>Equation.3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Photoshop.Image.7</vt:lpstr>
      <vt:lpstr>Photoshop.Image.7</vt:lpstr>
      <vt:lpstr>Photoshop.Image.7</vt:lpstr>
      <vt:lpstr>Photoshop.Image.7</vt:lpstr>
      <vt:lpstr>Photoshop.Image.7</vt:lpstr>
      <vt:lpstr>Equation.3</vt:lpstr>
      <vt:lpstr>Photoshop.Image.7</vt:lpstr>
      <vt:lpstr>Photoshop.Image.7</vt:lpstr>
      <vt:lpstr>Photoshop.Image.7</vt:lpstr>
      <vt:lpstr>Photoshop.Image.7</vt:lpstr>
      <vt:lpstr>Photoshop.Image.7</vt:lpstr>
      <vt:lpstr>Equation.KSEE3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拉脱法 测量液体的表面张力系数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硅压阻式力敏传感器的结构及原理</vt:lpstr>
      <vt:lpstr>PowerPoint 演示文稿</vt:lpstr>
      <vt:lpstr>PowerPoint 演示文稿</vt:lpstr>
      <vt:lpstr>定标</vt:lpstr>
      <vt:lpstr>PowerPoint 演示文稿</vt:lpstr>
      <vt:lpstr>PowerPoint 演示文稿</vt:lpstr>
      <vt:lpstr>PowerPoint 演示文稿</vt:lpstr>
      <vt:lpstr>PowerPoint 演示文稿</vt:lpstr>
      <vt:lpstr>1. 阶段1的受力分析</vt:lpstr>
      <vt:lpstr>PowerPoint 演示文稿</vt:lpstr>
      <vt:lpstr>PowerPoint 演示文稿</vt:lpstr>
      <vt:lpstr>PowerPoint 演示文稿</vt:lpstr>
      <vt:lpstr>PowerPoint 演示文稿</vt:lpstr>
    </vt:vector>
  </TitlesOfParts>
  <Company>MS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液体表面张力系数的测量</dc:title>
  <dc:creator>MS User</dc:creator>
  <cp:lastModifiedBy>Administrator</cp:lastModifiedBy>
  <cp:revision>235</cp:revision>
  <dcterms:created xsi:type="dcterms:W3CDTF">2006-04-01T12:11:00Z</dcterms:created>
  <dcterms:modified xsi:type="dcterms:W3CDTF">2020-11-13T02:45:17Z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</Properties>
</file>