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doc" ContentType="application/msword"/>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3"/>
  </p:notesMasterIdLst>
  <p:sldIdLst>
    <p:sldId id="258" r:id="rId2"/>
    <p:sldId id="307" r:id="rId3"/>
    <p:sldId id="308" r:id="rId4"/>
    <p:sldId id="309" r:id="rId5"/>
    <p:sldId id="310" r:id="rId6"/>
    <p:sldId id="261" r:id="rId7"/>
    <p:sldId id="262" r:id="rId8"/>
    <p:sldId id="263" r:id="rId9"/>
    <p:sldId id="264" r:id="rId10"/>
    <p:sldId id="265" r:id="rId11"/>
    <p:sldId id="266" r:id="rId12"/>
    <p:sldId id="267" r:id="rId13"/>
    <p:sldId id="268" r:id="rId14"/>
    <p:sldId id="269" r:id="rId15"/>
    <p:sldId id="270" r:id="rId16"/>
    <p:sldId id="311" r:id="rId17"/>
    <p:sldId id="312" r:id="rId18"/>
    <p:sldId id="273" r:id="rId19"/>
    <p:sldId id="274" r:id="rId20"/>
    <p:sldId id="275" r:id="rId21"/>
    <p:sldId id="276" r:id="rId22"/>
    <p:sldId id="277" r:id="rId23"/>
    <p:sldId id="278" r:id="rId24"/>
    <p:sldId id="279" r:id="rId25"/>
    <p:sldId id="280" r:id="rId26"/>
    <p:sldId id="281" r:id="rId27"/>
    <p:sldId id="282" r:id="rId28"/>
    <p:sldId id="299" r:id="rId29"/>
    <p:sldId id="300" r:id="rId30"/>
    <p:sldId id="283" r:id="rId31"/>
    <p:sldId id="284" r:id="rId32"/>
    <p:sldId id="285" r:id="rId33"/>
    <p:sldId id="286" r:id="rId34"/>
    <p:sldId id="287" r:id="rId35"/>
    <p:sldId id="288" r:id="rId36"/>
    <p:sldId id="289" r:id="rId37"/>
    <p:sldId id="292" r:id="rId38"/>
    <p:sldId id="306" r:id="rId39"/>
    <p:sldId id="294" r:id="rId40"/>
    <p:sldId id="295" r:id="rId41"/>
    <p:sldId id="296" r:id="rId4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638"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 Id="rId4" Type="http://schemas.openxmlformats.org/officeDocument/2006/relationships/image" Target="../media/image4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1036D4-D529-4D3B-BBE4-73FC5485B282}" type="datetimeFigureOut">
              <a:rPr lang="zh-CN" altLang="en-US" smtClean="0"/>
              <a:t>2025/2/16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9010984-28B3-4ED9-9770-75E2BD088DC3}" type="slidenum">
              <a:rPr lang="zh-CN" altLang="en-US" smtClean="0"/>
              <a:t>‹#›</a:t>
            </a:fld>
            <a:endParaRPr lang="zh-CN" altLang="en-US"/>
          </a:p>
        </p:txBody>
      </p:sp>
    </p:spTree>
    <p:extLst>
      <p:ext uri="{BB962C8B-B14F-4D97-AF65-F5344CB8AC3E}">
        <p14:creationId xmlns:p14="http://schemas.microsoft.com/office/powerpoint/2010/main" val="3555025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430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pPr>
            <a:fld id="{36CEF1A9-3AD0-4234-8E68-255006A8C1F0}" type="slidenum">
              <a:rPr lang="zh-CN" altLang="en-US" smtClean="0">
                <a:latin typeface="Arial" pitchFamily="34" charset="0"/>
              </a:rPr>
              <a:pPr eaLnBrk="1" hangingPunct="1">
                <a:spcBef>
                  <a:spcPct val="0"/>
                </a:spcBef>
              </a:pPr>
              <a:t>26</a:t>
            </a:fld>
            <a:endParaRPr lang="zh-CN" altLang="en-US"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5018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pPr>
            <a:fld id="{7798BF08-4D6A-4296-A145-641C1D677DF7}" type="slidenum">
              <a:rPr lang="zh-CN" altLang="en-US" smtClean="0">
                <a:latin typeface="Arial" pitchFamily="34" charset="0"/>
              </a:rPr>
              <a:pPr eaLnBrk="1" hangingPunct="1">
                <a:spcBef>
                  <a:spcPct val="0"/>
                </a:spcBef>
              </a:pPr>
              <a:t>41</a:t>
            </a:fld>
            <a:endParaRPr lang="zh-CN" altLang="en-US"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4403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pPr>
            <a:fld id="{5CC14728-BC9E-442E-A6A5-EEDBCF12B906}" type="slidenum">
              <a:rPr lang="zh-CN" altLang="en-US" smtClean="0">
                <a:latin typeface="Arial" pitchFamily="34" charset="0"/>
              </a:rPr>
              <a:pPr eaLnBrk="1" hangingPunct="1">
                <a:spcBef>
                  <a:spcPct val="0"/>
                </a:spcBef>
              </a:pPr>
              <a:t>27</a:t>
            </a:fld>
            <a:endParaRPr lang="zh-CN" altLang="en-US" smtClean="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4403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pPr>
            <a:fld id="{5CC14728-BC9E-442E-A6A5-EEDBCF12B906}" type="slidenum">
              <a:rPr lang="zh-CN" altLang="en-US" smtClean="0">
                <a:latin typeface="Arial" pitchFamily="34" charset="0"/>
              </a:rPr>
              <a:pPr eaLnBrk="1" hangingPunct="1">
                <a:spcBef>
                  <a:spcPct val="0"/>
                </a:spcBef>
              </a:pPr>
              <a:t>28</a:t>
            </a:fld>
            <a:endParaRPr lang="zh-CN" altLang="en-US" smtClean="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4403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pPr>
            <a:fld id="{5CC14728-BC9E-442E-A6A5-EEDBCF12B906}" type="slidenum">
              <a:rPr lang="zh-CN" altLang="en-US" smtClean="0">
                <a:latin typeface="Arial" pitchFamily="34" charset="0"/>
              </a:rPr>
              <a:pPr eaLnBrk="1" hangingPunct="1">
                <a:spcBef>
                  <a:spcPct val="0"/>
                </a:spcBef>
              </a:pPr>
              <a:t>29</a:t>
            </a:fld>
            <a:endParaRPr lang="zh-CN" altLang="en-US" smtClean="0">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4506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pPr>
            <a:fld id="{A184E479-7D65-474E-8D6C-BB5058419370}" type="slidenum">
              <a:rPr lang="zh-CN" altLang="en-US" smtClean="0">
                <a:latin typeface="Arial" pitchFamily="34" charset="0"/>
              </a:rPr>
              <a:pPr eaLnBrk="1" hangingPunct="1">
                <a:spcBef>
                  <a:spcPct val="0"/>
                </a:spcBef>
              </a:pPr>
              <a:t>30</a:t>
            </a:fld>
            <a:endParaRPr lang="zh-CN" altLang="en-US" smtClean="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460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pPr>
            <a:fld id="{190CE5E9-B8DE-4CF1-9052-DF0523D7C931}" type="slidenum">
              <a:rPr lang="zh-CN" altLang="en-US" smtClean="0">
                <a:latin typeface="Arial" pitchFamily="34" charset="0"/>
              </a:rPr>
              <a:pPr eaLnBrk="1" hangingPunct="1">
                <a:spcBef>
                  <a:spcPct val="0"/>
                </a:spcBef>
              </a:pPr>
              <a:t>32</a:t>
            </a:fld>
            <a:endParaRPr lang="zh-CN" altLang="en-US" smtClean="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471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pPr>
            <a:fld id="{C9A54F45-B4C1-44D2-AC74-579BE9F11DCA}" type="slidenum">
              <a:rPr lang="zh-CN" altLang="en-US" smtClean="0">
                <a:latin typeface="Arial" pitchFamily="34" charset="0"/>
              </a:rPr>
              <a:pPr eaLnBrk="1" hangingPunct="1">
                <a:spcBef>
                  <a:spcPct val="0"/>
                </a:spcBef>
              </a:pPr>
              <a:t>34</a:t>
            </a:fld>
            <a:endParaRPr lang="zh-CN" altLang="en-US" smtClean="0">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4813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pPr>
            <a:fld id="{CE67BD3C-200E-42BD-BB05-68CCCB4C7925}" type="slidenum">
              <a:rPr lang="zh-CN" altLang="en-US" smtClean="0">
                <a:latin typeface="Arial" pitchFamily="34" charset="0"/>
              </a:rPr>
              <a:pPr eaLnBrk="1" hangingPunct="1">
                <a:spcBef>
                  <a:spcPct val="0"/>
                </a:spcBef>
              </a:pPr>
              <a:t>35</a:t>
            </a:fld>
            <a:endParaRPr lang="zh-CN" altLang="en-US" smtClean="0">
              <a:latin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491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pPr>
            <a:fld id="{1FA0698C-706C-447F-8D68-899928FEDA07}" type="slidenum">
              <a:rPr lang="zh-CN" altLang="en-US" smtClean="0">
                <a:latin typeface="Arial" pitchFamily="34" charset="0"/>
              </a:rPr>
              <a:pPr eaLnBrk="1" hangingPunct="1">
                <a:spcBef>
                  <a:spcPct val="0"/>
                </a:spcBef>
              </a:pPr>
              <a:t>36</a:t>
            </a:fld>
            <a:endParaRPr lang="zh-CN" altLang="en-US"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14588A84-EFA0-4F7A-9161-580F20E98A6D}" type="datetimeFigureOut">
              <a:rPr lang="zh-CN" altLang="en-US" smtClean="0"/>
              <a:t>2025/2/16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2A0ED9E-A76C-438F-AC4A-15D6B2685D90}" type="slidenum">
              <a:rPr lang="zh-CN" altLang="en-US" smtClean="0"/>
              <a:t>‹#›</a:t>
            </a:fld>
            <a:endParaRPr lang="zh-CN" altLang="en-US"/>
          </a:p>
        </p:txBody>
      </p:sp>
    </p:spTree>
    <p:extLst>
      <p:ext uri="{BB962C8B-B14F-4D97-AF65-F5344CB8AC3E}">
        <p14:creationId xmlns:p14="http://schemas.microsoft.com/office/powerpoint/2010/main" val="4037256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14588A84-EFA0-4F7A-9161-580F20E98A6D}" type="datetimeFigureOut">
              <a:rPr lang="zh-CN" altLang="en-US" smtClean="0"/>
              <a:t>2025/2/16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2A0ED9E-A76C-438F-AC4A-15D6B2685D90}" type="slidenum">
              <a:rPr lang="zh-CN" altLang="en-US" smtClean="0"/>
              <a:t>‹#›</a:t>
            </a:fld>
            <a:endParaRPr lang="zh-CN" altLang="en-US"/>
          </a:p>
        </p:txBody>
      </p:sp>
    </p:spTree>
    <p:extLst>
      <p:ext uri="{BB962C8B-B14F-4D97-AF65-F5344CB8AC3E}">
        <p14:creationId xmlns:p14="http://schemas.microsoft.com/office/powerpoint/2010/main" val="1070671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14588A84-EFA0-4F7A-9161-580F20E98A6D}" type="datetimeFigureOut">
              <a:rPr lang="zh-CN" altLang="en-US" smtClean="0"/>
              <a:t>2025/2/16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2A0ED9E-A76C-438F-AC4A-15D6B2685D90}" type="slidenum">
              <a:rPr lang="zh-CN" altLang="en-US" smtClean="0"/>
              <a:t>‹#›</a:t>
            </a:fld>
            <a:endParaRPr lang="zh-CN" altLang="en-US"/>
          </a:p>
        </p:txBody>
      </p:sp>
    </p:spTree>
    <p:extLst>
      <p:ext uri="{BB962C8B-B14F-4D97-AF65-F5344CB8AC3E}">
        <p14:creationId xmlns:p14="http://schemas.microsoft.com/office/powerpoint/2010/main" val="473948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4">
            <a:extLst>
              <a:ext uri="{FF2B5EF4-FFF2-40B4-BE49-F238E27FC236}"/>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extLst>
          </p:cNvPr>
          <p:cNvSpPr>
            <a:spLocks noGrp="1" noChangeArrowheads="1"/>
          </p:cNvSpPr>
          <p:nvPr>
            <p:ph type="sldNum" sz="quarter" idx="12"/>
          </p:nvPr>
        </p:nvSpPr>
        <p:spPr>
          <a:ln/>
        </p:spPr>
        <p:txBody>
          <a:bodyPr/>
          <a:lstStyle>
            <a:lvl1pPr>
              <a:defRPr/>
            </a:lvl1pPr>
          </a:lstStyle>
          <a:p>
            <a:pPr>
              <a:defRPr/>
            </a:pPr>
            <a:fld id="{42544E22-9CDF-4A58-B77F-030D4CE1CA98}" type="slidenum">
              <a:rPr lang="en-US" altLang="zh-CN"/>
              <a:pPr>
                <a:defRPr/>
              </a:pPr>
              <a:t>‹#›</a:t>
            </a:fld>
            <a:endParaRPr lang="en-US" altLang="zh-CN"/>
          </a:p>
        </p:txBody>
      </p:sp>
    </p:spTree>
    <p:extLst>
      <p:ext uri="{BB962C8B-B14F-4D97-AF65-F5344CB8AC3E}">
        <p14:creationId xmlns:p14="http://schemas.microsoft.com/office/powerpoint/2010/main" val="1470401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14588A84-EFA0-4F7A-9161-580F20E98A6D}" type="datetimeFigureOut">
              <a:rPr lang="zh-CN" altLang="en-US" smtClean="0"/>
              <a:t>2025/2/16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2A0ED9E-A76C-438F-AC4A-15D6B2685D90}" type="slidenum">
              <a:rPr lang="zh-CN" altLang="en-US" smtClean="0"/>
              <a:t>‹#›</a:t>
            </a:fld>
            <a:endParaRPr lang="zh-CN" altLang="en-US"/>
          </a:p>
        </p:txBody>
      </p:sp>
    </p:spTree>
    <p:extLst>
      <p:ext uri="{BB962C8B-B14F-4D97-AF65-F5344CB8AC3E}">
        <p14:creationId xmlns:p14="http://schemas.microsoft.com/office/powerpoint/2010/main" val="2582517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4588A84-EFA0-4F7A-9161-580F20E98A6D}" type="datetimeFigureOut">
              <a:rPr lang="zh-CN" altLang="en-US" smtClean="0"/>
              <a:t>2025/2/16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2A0ED9E-A76C-438F-AC4A-15D6B2685D90}" type="slidenum">
              <a:rPr lang="zh-CN" altLang="en-US" smtClean="0"/>
              <a:t>‹#›</a:t>
            </a:fld>
            <a:endParaRPr lang="zh-CN" altLang="en-US"/>
          </a:p>
        </p:txBody>
      </p:sp>
    </p:spTree>
    <p:extLst>
      <p:ext uri="{BB962C8B-B14F-4D97-AF65-F5344CB8AC3E}">
        <p14:creationId xmlns:p14="http://schemas.microsoft.com/office/powerpoint/2010/main" val="242159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14588A84-EFA0-4F7A-9161-580F20E98A6D}" type="datetimeFigureOut">
              <a:rPr lang="zh-CN" altLang="en-US" smtClean="0"/>
              <a:t>2025/2/16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2A0ED9E-A76C-438F-AC4A-15D6B2685D90}" type="slidenum">
              <a:rPr lang="zh-CN" altLang="en-US" smtClean="0"/>
              <a:t>‹#›</a:t>
            </a:fld>
            <a:endParaRPr lang="zh-CN" altLang="en-US"/>
          </a:p>
        </p:txBody>
      </p:sp>
    </p:spTree>
    <p:extLst>
      <p:ext uri="{BB962C8B-B14F-4D97-AF65-F5344CB8AC3E}">
        <p14:creationId xmlns:p14="http://schemas.microsoft.com/office/powerpoint/2010/main" val="2314369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14588A84-EFA0-4F7A-9161-580F20E98A6D}" type="datetimeFigureOut">
              <a:rPr lang="zh-CN" altLang="en-US" smtClean="0"/>
              <a:t>2025/2/16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2A0ED9E-A76C-438F-AC4A-15D6B2685D90}" type="slidenum">
              <a:rPr lang="zh-CN" altLang="en-US" smtClean="0"/>
              <a:t>‹#›</a:t>
            </a:fld>
            <a:endParaRPr lang="zh-CN" altLang="en-US"/>
          </a:p>
        </p:txBody>
      </p:sp>
    </p:spTree>
    <p:extLst>
      <p:ext uri="{BB962C8B-B14F-4D97-AF65-F5344CB8AC3E}">
        <p14:creationId xmlns:p14="http://schemas.microsoft.com/office/powerpoint/2010/main" val="1704303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4588A84-EFA0-4F7A-9161-580F20E98A6D}" type="datetimeFigureOut">
              <a:rPr lang="zh-CN" altLang="en-US" smtClean="0"/>
              <a:t>2025/2/16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2A0ED9E-A76C-438F-AC4A-15D6B2685D90}" type="slidenum">
              <a:rPr lang="zh-CN" altLang="en-US" smtClean="0"/>
              <a:t>‹#›</a:t>
            </a:fld>
            <a:endParaRPr lang="zh-CN" altLang="en-US"/>
          </a:p>
        </p:txBody>
      </p:sp>
    </p:spTree>
    <p:extLst>
      <p:ext uri="{BB962C8B-B14F-4D97-AF65-F5344CB8AC3E}">
        <p14:creationId xmlns:p14="http://schemas.microsoft.com/office/powerpoint/2010/main" val="1846393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588A84-EFA0-4F7A-9161-580F20E98A6D}" type="datetimeFigureOut">
              <a:rPr lang="zh-CN" altLang="en-US" smtClean="0"/>
              <a:t>2025/2/16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2A0ED9E-A76C-438F-AC4A-15D6B2685D90}" type="slidenum">
              <a:rPr lang="zh-CN" altLang="en-US" smtClean="0"/>
              <a:t>‹#›</a:t>
            </a:fld>
            <a:endParaRPr lang="zh-CN" altLang="en-US"/>
          </a:p>
        </p:txBody>
      </p:sp>
    </p:spTree>
    <p:extLst>
      <p:ext uri="{BB962C8B-B14F-4D97-AF65-F5344CB8AC3E}">
        <p14:creationId xmlns:p14="http://schemas.microsoft.com/office/powerpoint/2010/main" val="3174095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4588A84-EFA0-4F7A-9161-580F20E98A6D}" type="datetimeFigureOut">
              <a:rPr lang="zh-CN" altLang="en-US" smtClean="0"/>
              <a:t>2025/2/16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2A0ED9E-A76C-438F-AC4A-15D6B2685D90}" type="slidenum">
              <a:rPr lang="zh-CN" altLang="en-US" smtClean="0"/>
              <a:t>‹#›</a:t>
            </a:fld>
            <a:endParaRPr lang="zh-CN" altLang="en-US"/>
          </a:p>
        </p:txBody>
      </p:sp>
    </p:spTree>
    <p:extLst>
      <p:ext uri="{BB962C8B-B14F-4D97-AF65-F5344CB8AC3E}">
        <p14:creationId xmlns:p14="http://schemas.microsoft.com/office/powerpoint/2010/main" val="1057205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4588A84-EFA0-4F7A-9161-580F20E98A6D}" type="datetimeFigureOut">
              <a:rPr lang="zh-CN" altLang="en-US" smtClean="0"/>
              <a:t>2025/2/16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2A0ED9E-A76C-438F-AC4A-15D6B2685D90}" type="slidenum">
              <a:rPr lang="zh-CN" altLang="en-US" smtClean="0"/>
              <a:t>‹#›</a:t>
            </a:fld>
            <a:endParaRPr lang="zh-CN" altLang="en-US"/>
          </a:p>
        </p:txBody>
      </p:sp>
    </p:spTree>
    <p:extLst>
      <p:ext uri="{BB962C8B-B14F-4D97-AF65-F5344CB8AC3E}">
        <p14:creationId xmlns:p14="http://schemas.microsoft.com/office/powerpoint/2010/main" val="3355831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588A84-EFA0-4F7A-9161-580F20E98A6D}" type="datetimeFigureOut">
              <a:rPr lang="zh-CN" altLang="en-US" smtClean="0"/>
              <a:t>2025/2/16</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A0ED9E-A76C-438F-AC4A-15D6B2685D90}" type="slidenum">
              <a:rPr lang="zh-CN" altLang="en-US" smtClean="0"/>
              <a:t>‹#›</a:t>
            </a:fld>
            <a:endParaRPr lang="zh-CN" altLang="en-US"/>
          </a:p>
        </p:txBody>
      </p:sp>
    </p:spTree>
    <p:extLst>
      <p:ext uri="{BB962C8B-B14F-4D97-AF65-F5344CB8AC3E}">
        <p14:creationId xmlns:p14="http://schemas.microsoft.com/office/powerpoint/2010/main" val="10959142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Microsoft_Word_97_-_2003_Document1.doc"/><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Microsoft_Word_97_-_2003_Document2.doc"/><Relationship Id="rId4" Type="http://schemas.openxmlformats.org/officeDocument/2006/relationships/image" Target="../media/image2.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6.wmf"/><Relationship Id="rId7" Type="http://schemas.openxmlformats.org/officeDocument/2006/relationships/image" Target="../media/image5.wmf"/><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image" Target="../media/image4.wmf"/><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image" Target="../media/image10.wmf"/><Relationship Id="rId7" Type="http://schemas.openxmlformats.org/officeDocument/2006/relationships/image" Target="../media/image8.wmf"/><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7.wmf"/><Relationship Id="rId10" Type="http://schemas.openxmlformats.org/officeDocument/2006/relationships/image" Target="../media/image11.png"/><Relationship Id="rId4" Type="http://schemas.openxmlformats.org/officeDocument/2006/relationships/oleObject" Target="../embeddings/oleObject3.bin"/><Relationship Id="rId9" Type="http://schemas.openxmlformats.org/officeDocument/2006/relationships/image" Target="../media/image9.wmf"/></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12.xml"/><Relationship Id="rId1" Type="http://schemas.openxmlformats.org/officeDocument/2006/relationships/vmlDrawing" Target="../drawings/vmlDrawing4.vml"/><Relationship Id="rId6" Type="http://schemas.openxmlformats.org/officeDocument/2006/relationships/image" Target="../media/image18.wmf"/><Relationship Id="rId5" Type="http://schemas.openxmlformats.org/officeDocument/2006/relationships/oleObject" Target="../embeddings/oleObject7.bin"/><Relationship Id="rId4" Type="http://schemas.openxmlformats.org/officeDocument/2006/relationships/image" Target="../media/image17.wmf"/></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30.jpeg"/><Relationship Id="rId5" Type="http://schemas.openxmlformats.org/officeDocument/2006/relationships/image" Target="../media/image29.png"/><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37.png"/></Relationships>
</file>

<file path=ppt/slides/_rels/slide35.x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notesSlide" Target="../notesSlides/notesSlide8.xml"/><Relationship Id="rId7" Type="http://schemas.openxmlformats.org/officeDocument/2006/relationships/oleObject" Target="../embeddings/oleObject10.bin"/><Relationship Id="rId12" Type="http://schemas.openxmlformats.org/officeDocument/2006/relationships/image" Target="../media/image43.wmf"/><Relationship Id="rId2" Type="http://schemas.openxmlformats.org/officeDocument/2006/relationships/slideLayout" Target="../slideLayouts/slideLayout12.xml"/><Relationship Id="rId1" Type="http://schemas.openxmlformats.org/officeDocument/2006/relationships/vmlDrawing" Target="../drawings/vmlDrawing5.vml"/><Relationship Id="rId6" Type="http://schemas.openxmlformats.org/officeDocument/2006/relationships/image" Target="../media/image40.wmf"/><Relationship Id="rId11" Type="http://schemas.openxmlformats.org/officeDocument/2006/relationships/oleObject" Target="../embeddings/oleObject12.bin"/><Relationship Id="rId5" Type="http://schemas.openxmlformats.org/officeDocument/2006/relationships/oleObject" Target="../embeddings/oleObject9.bin"/><Relationship Id="rId10" Type="http://schemas.openxmlformats.org/officeDocument/2006/relationships/image" Target="../media/image42.wmf"/><Relationship Id="rId4" Type="http://schemas.openxmlformats.org/officeDocument/2006/relationships/image" Target="../media/image39.png"/><Relationship Id="rId9" Type="http://schemas.openxmlformats.org/officeDocument/2006/relationships/oleObject" Target="../embeddings/oleObject11.bin"/></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video" Target="file:///C:\Users\dfhan\origin.mp4" TargetMode="External"/><Relationship Id="rId5" Type="http://schemas.openxmlformats.org/officeDocument/2006/relationships/hyperlink" Target="https://www.bilibili.com/video/BV1aW411L7fh?from=search&amp;seid=2304848354918880098" TargetMode="External"/><Relationship Id="rId4" Type="http://schemas.openxmlformats.org/officeDocument/2006/relationships/image" Target="../media/image4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a:extLst>
              <a:ext uri="{FF2B5EF4-FFF2-40B4-BE49-F238E27FC236}"/>
            </a:extLst>
          </p:cNvPr>
          <p:cNvSpPr>
            <a:spLocks noGrp="1" noChangeArrowheads="1"/>
          </p:cNvSpPr>
          <p:nvPr>
            <p:ph type="ctrTitle"/>
          </p:nvPr>
        </p:nvSpPr>
        <p:spPr>
          <a:xfrm>
            <a:off x="827088" y="1773238"/>
            <a:ext cx="7273925" cy="1871662"/>
          </a:xfrm>
        </p:spPr>
        <p:txBody>
          <a:bodyPr/>
          <a:lstStyle/>
          <a:p>
            <a:pPr eaLnBrk="1" hangingPunct="1">
              <a:defRPr/>
            </a:pPr>
            <a:r>
              <a:rPr lang="zh-CN" altLang="en-US" sz="5400" b="1" dirty="0" smtClean="0">
                <a:solidFill>
                  <a:schemeClr val="accent2"/>
                </a:solidFill>
                <a:effectLst>
                  <a:outerShdw blurRad="38100" dist="38100" dir="2700000" algn="tl">
                    <a:srgbClr val="C0C0C0"/>
                  </a:outerShdw>
                </a:effectLst>
                <a:ea typeface="楷体_GB2312" pitchFamily="49" charset="-122"/>
              </a:rPr>
              <a:t>大学物理实验</a:t>
            </a:r>
            <a:r>
              <a:rPr lang="en-US" altLang="zh-CN" sz="5400" b="1" dirty="0" smtClean="0">
                <a:solidFill>
                  <a:schemeClr val="accent2"/>
                </a:solidFill>
                <a:effectLst>
                  <a:outerShdw blurRad="38100" dist="38100" dir="2700000" algn="tl">
                    <a:srgbClr val="C0C0C0"/>
                  </a:outerShdw>
                </a:effectLst>
                <a:ea typeface="楷体_GB2312" pitchFamily="49" charset="-122"/>
              </a:rPr>
              <a:t/>
            </a:r>
            <a:br>
              <a:rPr lang="en-US" altLang="zh-CN" sz="5400" b="1" dirty="0" smtClean="0">
                <a:solidFill>
                  <a:schemeClr val="accent2"/>
                </a:solidFill>
                <a:effectLst>
                  <a:outerShdw blurRad="38100" dist="38100" dir="2700000" algn="tl">
                    <a:srgbClr val="C0C0C0"/>
                  </a:outerShdw>
                </a:effectLst>
                <a:ea typeface="楷体_GB2312" pitchFamily="49" charset="-122"/>
              </a:rPr>
            </a:br>
            <a:r>
              <a:rPr lang="zh-CN" altLang="en-US" sz="4000" b="1" dirty="0">
                <a:solidFill>
                  <a:schemeClr val="accent2"/>
                </a:solidFill>
                <a:effectLst>
                  <a:outerShdw blurRad="38100" dist="38100" dir="2700000" algn="tl">
                    <a:srgbClr val="C0C0C0"/>
                  </a:outerShdw>
                </a:effectLst>
                <a:ea typeface="楷体_GB2312" pitchFamily="49" charset="-122"/>
              </a:rPr>
              <a:t>第一</a:t>
            </a:r>
            <a:r>
              <a:rPr lang="zh-CN" altLang="en-US" sz="4000" b="1" dirty="0" smtClean="0">
                <a:solidFill>
                  <a:schemeClr val="accent2"/>
                </a:solidFill>
                <a:effectLst>
                  <a:outerShdw blurRad="38100" dist="38100" dir="2700000" algn="tl">
                    <a:srgbClr val="C0C0C0"/>
                  </a:outerShdw>
                </a:effectLst>
                <a:ea typeface="楷体_GB2312" pitchFamily="49" charset="-122"/>
              </a:rPr>
              <a:t>讲  绪论</a:t>
            </a:r>
            <a:endParaRPr lang="zh-CN" altLang="en-US" sz="4000" b="1" dirty="0">
              <a:solidFill>
                <a:schemeClr val="accent2"/>
              </a:solidFill>
              <a:effectLst>
                <a:outerShdw blurRad="38100" dist="38100" dir="2700000" algn="tl">
                  <a:srgbClr val="C0C0C0"/>
                </a:outerShdw>
              </a:effectLst>
              <a:ea typeface="楷体_GB2312" pitchFamily="49" charset="-122"/>
            </a:endParaRPr>
          </a:p>
        </p:txBody>
      </p:sp>
      <p:sp>
        <p:nvSpPr>
          <p:cNvPr id="10" name="Rectangle 3">
            <a:extLst>
              <a:ext uri="{FF2B5EF4-FFF2-40B4-BE49-F238E27FC236}"/>
            </a:extLst>
          </p:cNvPr>
          <p:cNvSpPr>
            <a:spLocks noGrp="1" noChangeArrowheads="1"/>
          </p:cNvSpPr>
          <p:nvPr>
            <p:ph type="subTitle" idx="1"/>
          </p:nvPr>
        </p:nvSpPr>
        <p:spPr>
          <a:xfrm>
            <a:off x="1476375" y="5013325"/>
            <a:ext cx="6551613" cy="647700"/>
          </a:xfrm>
        </p:spPr>
        <p:txBody>
          <a:bodyPr/>
          <a:lstStyle/>
          <a:p>
            <a:pPr algn="l" eaLnBrk="1" hangingPunct="1">
              <a:defRPr/>
            </a:pPr>
            <a:r>
              <a:rPr lang="zh-CN" altLang="en-US" sz="2800" dirty="0" smtClean="0">
                <a:solidFill>
                  <a:schemeClr val="accent2"/>
                </a:solidFill>
                <a:effectLst>
                  <a:outerShdw blurRad="38100" dist="38100" dir="2700000" algn="tl">
                    <a:srgbClr val="C0C0C0"/>
                  </a:outerShdw>
                </a:effectLst>
                <a:ea typeface="黑体" pitchFamily="2" charset="-122"/>
              </a:rPr>
              <a:t>南昌大学物理</a:t>
            </a:r>
            <a:r>
              <a:rPr lang="zh-CN" altLang="en-US" sz="2800" dirty="0">
                <a:solidFill>
                  <a:schemeClr val="accent2"/>
                </a:solidFill>
                <a:effectLst>
                  <a:outerShdw blurRad="38100" dist="38100" dir="2700000" algn="tl">
                    <a:srgbClr val="C0C0C0"/>
                  </a:outerShdw>
                </a:effectLst>
                <a:ea typeface="黑体" pitchFamily="2" charset="-122"/>
              </a:rPr>
              <a:t>国家级</a:t>
            </a:r>
            <a:r>
              <a:rPr lang="zh-CN" altLang="en-US" sz="2800" dirty="0" smtClean="0">
                <a:solidFill>
                  <a:schemeClr val="accent2"/>
                </a:solidFill>
                <a:effectLst>
                  <a:outerShdw blurRad="38100" dist="38100" dir="2700000" algn="tl">
                    <a:srgbClr val="C0C0C0"/>
                  </a:outerShdw>
                </a:effectLst>
                <a:ea typeface="黑体" pitchFamily="2" charset="-122"/>
              </a:rPr>
              <a:t>实验教学示范中心 </a:t>
            </a:r>
            <a:endParaRPr lang="zh-CN" altLang="en-US" sz="2800" dirty="0">
              <a:solidFill>
                <a:schemeClr val="accent2"/>
              </a:solidFill>
              <a:effectLst>
                <a:outerShdw blurRad="38100" dist="38100" dir="2700000" algn="tl">
                  <a:srgbClr val="C0C0C0"/>
                </a:outerShdw>
              </a:effectLst>
              <a:ea typeface="黑体" pitchFamily="2" charset="-122"/>
            </a:endParaRPr>
          </a:p>
        </p:txBody>
      </p:sp>
    </p:spTree>
    <p:extLst>
      <p:ext uri="{BB962C8B-B14F-4D97-AF65-F5344CB8AC3E}">
        <p14:creationId xmlns:p14="http://schemas.microsoft.com/office/powerpoint/2010/main" val="32129210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a:spLocks noChangeArrowheads="1"/>
          </p:cNvSpPr>
          <p:nvPr/>
        </p:nvSpPr>
        <p:spPr bwMode="auto">
          <a:xfrm>
            <a:off x="503238" y="1125538"/>
            <a:ext cx="8461375" cy="105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lnSpc>
                <a:spcPct val="130000"/>
              </a:lnSpc>
              <a:spcBef>
                <a:spcPct val="0"/>
              </a:spcBef>
              <a:buFontTx/>
              <a:buNone/>
            </a:pPr>
            <a:r>
              <a:rPr lang="zh-CN" altLang="en-US" sz="2400" b="1">
                <a:solidFill>
                  <a:srgbClr val="0000FF"/>
                </a:solidFill>
              </a:rPr>
              <a:t>测量数据</a:t>
            </a:r>
            <a:endParaRPr lang="en-US" altLang="zh-CN" sz="2400" b="1">
              <a:solidFill>
                <a:srgbClr val="0000FF"/>
              </a:solidFill>
            </a:endParaRPr>
          </a:p>
          <a:p>
            <a:pPr eaLnBrk="1" hangingPunct="1">
              <a:lnSpc>
                <a:spcPct val="130000"/>
              </a:lnSpc>
              <a:spcBef>
                <a:spcPct val="0"/>
              </a:spcBef>
              <a:buFontTx/>
              <a:buNone/>
            </a:pPr>
            <a:r>
              <a:rPr lang="zh-CN" altLang="en-US" sz="2400">
                <a:solidFill>
                  <a:srgbClr val="000000"/>
                </a:solidFill>
              </a:rPr>
              <a:t>借助一定的测量工具或一定的测量标准而获得的数据。</a:t>
            </a:r>
            <a:endParaRPr lang="zh-CN" altLang="en-US" sz="2400">
              <a:solidFill>
                <a:srgbClr val="FF0000"/>
              </a:solidFill>
            </a:endParaRPr>
          </a:p>
        </p:txBody>
      </p:sp>
      <p:sp>
        <p:nvSpPr>
          <p:cNvPr id="12" name="矩形 11"/>
          <p:cNvSpPr>
            <a:spLocks noChangeArrowheads="1"/>
          </p:cNvSpPr>
          <p:nvPr/>
        </p:nvSpPr>
        <p:spPr bwMode="auto">
          <a:xfrm>
            <a:off x="582613" y="2157413"/>
            <a:ext cx="8318500" cy="105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lnSpc>
                <a:spcPct val="130000"/>
              </a:lnSpc>
              <a:spcBef>
                <a:spcPct val="0"/>
              </a:spcBef>
              <a:buFontTx/>
              <a:buNone/>
            </a:pPr>
            <a:r>
              <a:rPr lang="zh-CN" altLang="en-US" sz="2400">
                <a:solidFill>
                  <a:srgbClr val="FF0000"/>
                </a:solidFill>
              </a:rPr>
              <a:t>数据是</a:t>
            </a:r>
            <a:r>
              <a:rPr lang="zh-CN" altLang="en-US" sz="2400">
                <a:solidFill>
                  <a:srgbClr val="00B050"/>
                </a:solidFill>
              </a:rPr>
              <a:t>物理现象、物理规律</a:t>
            </a:r>
            <a:r>
              <a:rPr lang="zh-CN" altLang="en-US" sz="2400">
                <a:solidFill>
                  <a:srgbClr val="FF0000"/>
                </a:solidFill>
              </a:rPr>
              <a:t>的数字化表现形式。物理上，测量数据必须用</a:t>
            </a:r>
            <a:r>
              <a:rPr lang="zh-CN" altLang="en-US" sz="2400" b="1">
                <a:solidFill>
                  <a:srgbClr val="FF0000"/>
                </a:solidFill>
                <a:latin typeface="华文隶书" pitchFamily="2" charset="-122"/>
                <a:ea typeface="华文隶书" pitchFamily="2" charset="-122"/>
              </a:rPr>
              <a:t>有效数字</a:t>
            </a:r>
            <a:r>
              <a:rPr lang="zh-CN" altLang="en-US" sz="2400">
                <a:solidFill>
                  <a:srgbClr val="FF0000"/>
                </a:solidFill>
              </a:rPr>
              <a:t>表达。</a:t>
            </a:r>
          </a:p>
        </p:txBody>
      </p:sp>
      <p:sp>
        <p:nvSpPr>
          <p:cNvPr id="8" name="线形标注 3 7"/>
          <p:cNvSpPr/>
          <p:nvPr/>
        </p:nvSpPr>
        <p:spPr>
          <a:xfrm>
            <a:off x="684213" y="3429000"/>
            <a:ext cx="2663825" cy="1439863"/>
          </a:xfrm>
          <a:prstGeom prst="borderCallout3">
            <a:avLst>
              <a:gd name="adj1" fmla="val 47259"/>
              <a:gd name="adj2" fmla="val 101672"/>
              <a:gd name="adj3" fmla="val 46761"/>
              <a:gd name="adj4" fmla="val 118342"/>
              <a:gd name="adj5" fmla="val -18271"/>
              <a:gd name="adj6" fmla="val 117789"/>
              <a:gd name="adj7" fmla="val -17634"/>
              <a:gd name="adj8" fmla="val 6739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zh-CN" altLang="en-US" b="1" dirty="0">
                <a:solidFill>
                  <a:srgbClr val="FF0000"/>
                </a:solidFill>
              </a:rPr>
              <a:t>有效数字</a:t>
            </a:r>
            <a:endParaRPr lang="en-US" altLang="zh-CN" b="1" dirty="0">
              <a:solidFill>
                <a:srgbClr val="FF0000"/>
              </a:solidFill>
            </a:endParaRPr>
          </a:p>
          <a:p>
            <a:pPr algn="just">
              <a:defRPr/>
            </a:pPr>
            <a:r>
              <a:rPr lang="en-US" altLang="zh-CN" b="1" dirty="0">
                <a:solidFill>
                  <a:srgbClr val="FF0000"/>
                </a:solidFill>
              </a:rPr>
              <a:t>=</a:t>
            </a:r>
            <a:r>
              <a:rPr lang="zh-CN" altLang="en-US" b="1" dirty="0">
                <a:solidFill>
                  <a:srgbClr val="FF0000"/>
                </a:solidFill>
              </a:rPr>
              <a:t>准确数字</a:t>
            </a:r>
            <a:r>
              <a:rPr lang="en-US" altLang="zh-CN" b="1" dirty="0">
                <a:solidFill>
                  <a:srgbClr val="FF0000"/>
                </a:solidFill>
              </a:rPr>
              <a:t>+1</a:t>
            </a:r>
            <a:r>
              <a:rPr lang="zh-CN" altLang="en-US" b="1" dirty="0">
                <a:solidFill>
                  <a:srgbClr val="FF0000"/>
                </a:solidFill>
              </a:rPr>
              <a:t>位存疑数字</a:t>
            </a:r>
            <a:endParaRPr lang="en-US" altLang="zh-CN" b="1" dirty="0">
              <a:solidFill>
                <a:srgbClr val="FF0000"/>
              </a:solidFill>
            </a:endParaRPr>
          </a:p>
          <a:p>
            <a:pPr algn="just">
              <a:defRPr/>
            </a:pPr>
            <a:r>
              <a:rPr lang="zh-CN" altLang="en-US" b="1" dirty="0">
                <a:solidFill>
                  <a:srgbClr val="0000FF"/>
                </a:solidFill>
              </a:rPr>
              <a:t>  刻度部分</a:t>
            </a:r>
            <a:r>
              <a:rPr lang="en-US" altLang="zh-CN" b="1" dirty="0">
                <a:solidFill>
                  <a:srgbClr val="0000FF"/>
                </a:solidFill>
              </a:rPr>
              <a:t>     </a:t>
            </a:r>
            <a:r>
              <a:rPr lang="zh-CN" altLang="en-US" b="1" dirty="0">
                <a:solidFill>
                  <a:srgbClr val="0000FF"/>
                </a:solidFill>
              </a:rPr>
              <a:t>估计读数</a:t>
            </a:r>
          </a:p>
        </p:txBody>
      </p:sp>
      <p:grpSp>
        <p:nvGrpSpPr>
          <p:cNvPr id="6" name="组合 5"/>
          <p:cNvGrpSpPr>
            <a:grpSpLocks/>
          </p:cNvGrpSpPr>
          <p:nvPr/>
        </p:nvGrpSpPr>
        <p:grpSpPr bwMode="auto">
          <a:xfrm>
            <a:off x="3995738" y="3240088"/>
            <a:ext cx="4968875" cy="1765300"/>
            <a:chOff x="3995936" y="3239384"/>
            <a:chExt cx="4968677" cy="1766637"/>
          </a:xfrm>
        </p:grpSpPr>
        <p:sp>
          <p:nvSpPr>
            <p:cNvPr id="9225" name="矩形 1"/>
            <p:cNvSpPr>
              <a:spLocks noChangeArrowheads="1"/>
            </p:cNvSpPr>
            <p:nvPr/>
          </p:nvSpPr>
          <p:spPr bwMode="auto">
            <a:xfrm>
              <a:off x="3995936" y="3239384"/>
              <a:ext cx="4572000" cy="1766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just" eaLnBrk="1" hangingPunct="1">
                <a:buFontTx/>
                <a:buNone/>
              </a:pPr>
              <a:r>
                <a:rPr lang="en-US" altLang="zh-CN" b="1">
                  <a:solidFill>
                    <a:srgbClr val="000000"/>
                  </a:solidFill>
                  <a:latin typeface="Times New Roman" pitchFamily="18" charset="0"/>
                </a:rPr>
                <a:t>15.</a:t>
              </a:r>
              <a:r>
                <a:rPr lang="en-US" altLang="zh-CN" b="1">
                  <a:solidFill>
                    <a:srgbClr val="FF0000"/>
                  </a:solidFill>
                  <a:latin typeface="Times New Roman" pitchFamily="18" charset="0"/>
                </a:rPr>
                <a:t>2</a:t>
              </a:r>
              <a:r>
                <a:rPr lang="en-US" altLang="zh-CN" b="1">
                  <a:solidFill>
                    <a:srgbClr val="000000"/>
                  </a:solidFill>
                  <a:latin typeface="Times New Roman" pitchFamily="18" charset="0"/>
                </a:rPr>
                <a:t>mm</a:t>
              </a:r>
            </a:p>
            <a:p>
              <a:pPr algn="just" eaLnBrk="1" hangingPunct="1">
                <a:buFontTx/>
                <a:buNone/>
              </a:pPr>
              <a:endParaRPr lang="en-US" altLang="zh-CN" b="1">
                <a:solidFill>
                  <a:srgbClr val="000000"/>
                </a:solidFill>
                <a:latin typeface="Times New Roman" pitchFamily="18" charset="0"/>
              </a:endParaRPr>
            </a:p>
            <a:p>
              <a:pPr algn="just" eaLnBrk="1" hangingPunct="1">
                <a:buFontTx/>
                <a:buNone/>
              </a:pPr>
              <a:r>
                <a:rPr lang="en-US" altLang="zh-CN" b="1">
                  <a:solidFill>
                    <a:srgbClr val="000000"/>
                  </a:solidFill>
                  <a:latin typeface="Times New Roman" pitchFamily="18" charset="0"/>
                </a:rPr>
                <a:t>15.</a:t>
              </a:r>
              <a:r>
                <a:rPr lang="en-US" altLang="zh-CN" b="1">
                  <a:solidFill>
                    <a:srgbClr val="FF0000"/>
                  </a:solidFill>
                  <a:latin typeface="Times New Roman" pitchFamily="18" charset="0"/>
                </a:rPr>
                <a:t>0</a:t>
              </a:r>
              <a:r>
                <a:rPr lang="en-US" altLang="zh-CN" b="1">
                  <a:solidFill>
                    <a:srgbClr val="000000"/>
                  </a:solidFill>
                  <a:latin typeface="Times New Roman" pitchFamily="18" charset="0"/>
                </a:rPr>
                <a:t>mm</a:t>
              </a:r>
            </a:p>
          </p:txBody>
        </p:sp>
        <p:graphicFrame>
          <p:nvGraphicFramePr>
            <p:cNvPr id="9226" name="对象 2"/>
            <p:cNvGraphicFramePr>
              <a:graphicFrameLocks/>
            </p:cNvGraphicFramePr>
            <p:nvPr/>
          </p:nvGraphicFramePr>
          <p:xfrm>
            <a:off x="5652120" y="3254288"/>
            <a:ext cx="3312493" cy="720080"/>
          </p:xfrm>
          <a:graphic>
            <a:graphicData uri="http://schemas.openxmlformats.org/presentationml/2006/ole">
              <mc:AlternateContent xmlns:mc="http://schemas.openxmlformats.org/markup-compatibility/2006">
                <mc:Choice xmlns:v="urn:schemas-microsoft-com:vml" Requires="v">
                  <p:oleObj spid="_x0000_s1064" r:id="rId3" imgW="3150108" imgH="760476" progId="Word.Document.8">
                    <p:embed/>
                  </p:oleObj>
                </mc:Choice>
                <mc:Fallback>
                  <p:oleObj r:id="rId3" imgW="3150108" imgH="760476" progId="Word.Document.8">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2120" y="3254288"/>
                          <a:ext cx="3312493"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27" name="对象 3"/>
            <p:cNvGraphicFramePr>
              <a:graphicFrameLocks/>
            </p:cNvGraphicFramePr>
            <p:nvPr/>
          </p:nvGraphicFramePr>
          <p:xfrm>
            <a:off x="5652120" y="4406238"/>
            <a:ext cx="3312493" cy="575767"/>
          </p:xfrm>
          <a:graphic>
            <a:graphicData uri="http://schemas.openxmlformats.org/presentationml/2006/ole">
              <mc:AlternateContent xmlns:mc="http://schemas.openxmlformats.org/markup-compatibility/2006">
                <mc:Choice xmlns:v="urn:schemas-microsoft-com:vml" Requires="v">
                  <p:oleObj spid="_x0000_s1065" r:id="rId5" imgW="3150108" imgH="760476" progId="Word.Document.8">
                    <p:embed/>
                  </p:oleObj>
                </mc:Choice>
                <mc:Fallback>
                  <p:oleObj r:id="rId5" imgW="3150108" imgH="760476" progId="Word.Document.8">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52120" y="4406238"/>
                          <a:ext cx="3312493" cy="575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9" name="矩形 18"/>
          <p:cNvSpPr>
            <a:spLocks noChangeArrowheads="1"/>
          </p:cNvSpPr>
          <p:nvPr/>
        </p:nvSpPr>
        <p:spPr bwMode="auto">
          <a:xfrm>
            <a:off x="503238" y="5300663"/>
            <a:ext cx="84613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lnSpc>
                <a:spcPct val="130000"/>
              </a:lnSpc>
              <a:spcBef>
                <a:spcPct val="0"/>
              </a:spcBef>
              <a:buFontTx/>
              <a:buNone/>
            </a:pPr>
            <a:r>
              <a:rPr lang="zh-CN" altLang="en-US" sz="2400" b="1">
                <a:solidFill>
                  <a:srgbClr val="FF0000"/>
                </a:solidFill>
              </a:rPr>
              <a:t>注意：游标卡尺、数字式测量工具无需估读存疑数字！</a:t>
            </a:r>
            <a:endParaRPr lang="en-US" altLang="zh-CN" sz="2400" b="1">
              <a:solidFill>
                <a:srgbClr val="FF0000"/>
              </a:solidFill>
            </a:endParaRPr>
          </a:p>
        </p:txBody>
      </p:sp>
      <p:sp>
        <p:nvSpPr>
          <p:cNvPr id="20" name="Rectangle 7">
            <a:extLst>
              <a:ext uri="{FF2B5EF4-FFF2-40B4-BE49-F238E27FC236}"/>
            </a:extLst>
          </p:cNvPr>
          <p:cNvSpPr>
            <a:spLocks noChangeArrowheads="1"/>
          </p:cNvSpPr>
          <p:nvPr/>
        </p:nvSpPr>
        <p:spPr bwMode="auto">
          <a:xfrm>
            <a:off x="-16827" y="-233204"/>
            <a:ext cx="5218113" cy="922338"/>
          </a:xfrm>
          <a:prstGeom prst="rect">
            <a:avLst/>
          </a:prstGeom>
          <a:noFill/>
          <a:ln>
            <a:noFill/>
          </a:ln>
          <a:extLst/>
        </p:spPr>
        <p:txBody>
          <a:bodyPr anchor="ctr"/>
          <a:lstStyle/>
          <a:p>
            <a:pPr>
              <a:defRPr/>
            </a:pPr>
            <a:r>
              <a:rPr lang="zh-CN" altLang="en-US" sz="4000" b="1" dirty="0">
                <a:solidFill>
                  <a:schemeClr val="accent2"/>
                </a:solidFill>
                <a:effectLst>
                  <a:outerShdw blurRad="38100" dist="38100" dir="2700000" algn="tl">
                    <a:srgbClr val="C0C0C0"/>
                  </a:outerShdw>
                </a:effectLst>
                <a:latin typeface="黑体" pitchFamily="2" charset="-122"/>
                <a:ea typeface="黑体" pitchFamily="2" charset="-122"/>
              </a:rPr>
              <a:t> </a:t>
            </a:r>
            <a:r>
              <a:rPr lang="zh-CN" altLang="en-US" sz="3200" b="1" dirty="0">
                <a:solidFill>
                  <a:schemeClr val="accent2"/>
                </a:solidFill>
                <a:effectLst>
                  <a:outerShdw blurRad="38100" dist="38100" dir="2700000" algn="tl">
                    <a:srgbClr val="C0C0C0"/>
                  </a:outerShdw>
                </a:effectLst>
                <a:latin typeface="黑体" pitchFamily="2" charset="-122"/>
                <a:ea typeface="黑体" pitchFamily="2" charset="-122"/>
              </a:rPr>
              <a:t>测量数据</a:t>
            </a:r>
          </a:p>
        </p:txBody>
      </p:sp>
    </p:spTree>
    <p:extLst>
      <p:ext uri="{BB962C8B-B14F-4D97-AF65-F5344CB8AC3E}">
        <p14:creationId xmlns:p14="http://schemas.microsoft.com/office/powerpoint/2010/main" val="39500914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6" presetClass="entr" presetSubtype="16"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circle(in)">
                                      <p:cBhvr>
                                        <p:cTn id="21" dur="2000"/>
                                        <p:tgtEl>
                                          <p:spTgt spid="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2" grpId="0"/>
      <p:bldP spid="8" grpId="0" animBg="1"/>
      <p:bldP spid="1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a:spLocks noChangeArrowheads="1"/>
          </p:cNvSpPr>
          <p:nvPr/>
        </p:nvSpPr>
        <p:spPr bwMode="auto">
          <a:xfrm>
            <a:off x="368300" y="3716338"/>
            <a:ext cx="8318500" cy="153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lnSpc>
                <a:spcPct val="130000"/>
              </a:lnSpc>
              <a:spcBef>
                <a:spcPct val="0"/>
              </a:spcBef>
              <a:buFontTx/>
              <a:buNone/>
            </a:pPr>
            <a:r>
              <a:rPr lang="zh-CN" altLang="en-US" sz="2400"/>
              <a:t>物理实验数据本身反映了测量所达到的精确度，从数据可以反映所用的测量工具。如：</a:t>
            </a:r>
            <a:r>
              <a:rPr lang="en-US" altLang="zh-CN" sz="2400"/>
              <a:t>1.7326mA</a:t>
            </a:r>
            <a:r>
              <a:rPr lang="zh-CN" altLang="en-US" sz="2400"/>
              <a:t>、</a:t>
            </a:r>
            <a:r>
              <a:rPr lang="en-US" altLang="zh-CN" sz="2400"/>
              <a:t>3.254mm</a:t>
            </a:r>
            <a:r>
              <a:rPr lang="zh-CN" altLang="en-US" sz="2400"/>
              <a:t>、</a:t>
            </a:r>
            <a:r>
              <a:rPr lang="en-US" altLang="zh-CN" sz="2400"/>
              <a:t>8.352g/cm</a:t>
            </a:r>
            <a:r>
              <a:rPr lang="en-US" altLang="zh-CN" sz="2400" baseline="30000"/>
              <a:t>3</a:t>
            </a:r>
            <a:endParaRPr lang="zh-CN" altLang="en-US" sz="2400" baseline="30000"/>
          </a:p>
        </p:txBody>
      </p:sp>
      <p:sp>
        <p:nvSpPr>
          <p:cNvPr id="33" name="Rectangle 7">
            <a:extLst>
              <a:ext uri="{FF2B5EF4-FFF2-40B4-BE49-F238E27FC236}"/>
            </a:extLst>
          </p:cNvPr>
          <p:cNvSpPr>
            <a:spLocks noChangeArrowheads="1"/>
          </p:cNvSpPr>
          <p:nvPr/>
        </p:nvSpPr>
        <p:spPr bwMode="auto">
          <a:xfrm>
            <a:off x="0" y="357505"/>
            <a:ext cx="5218113" cy="922338"/>
          </a:xfrm>
          <a:prstGeom prst="rect">
            <a:avLst/>
          </a:prstGeom>
          <a:noFill/>
          <a:ln>
            <a:noFill/>
          </a:ln>
          <a:extLst/>
        </p:spPr>
        <p:txBody>
          <a:bodyPr anchor="ctr"/>
          <a:lstStyle/>
          <a:p>
            <a:pPr>
              <a:defRPr/>
            </a:pPr>
            <a:r>
              <a:rPr lang="zh-CN" altLang="en-US" sz="4000" b="1" dirty="0">
                <a:solidFill>
                  <a:schemeClr val="accent2"/>
                </a:solidFill>
                <a:effectLst>
                  <a:outerShdw blurRad="38100" dist="38100" dir="2700000" algn="tl">
                    <a:srgbClr val="C0C0C0"/>
                  </a:outerShdw>
                </a:effectLst>
                <a:latin typeface="黑体" pitchFamily="2" charset="-122"/>
                <a:ea typeface="黑体" pitchFamily="2" charset="-122"/>
              </a:rPr>
              <a:t> </a:t>
            </a:r>
            <a:r>
              <a:rPr lang="zh-CN" altLang="en-US" sz="3200" b="1" dirty="0">
                <a:solidFill>
                  <a:schemeClr val="accent2"/>
                </a:solidFill>
                <a:effectLst>
                  <a:outerShdw blurRad="38100" dist="38100" dir="2700000" algn="tl">
                    <a:srgbClr val="C0C0C0"/>
                  </a:outerShdw>
                </a:effectLst>
                <a:latin typeface="黑体" pitchFamily="2" charset="-122"/>
                <a:ea typeface="黑体" pitchFamily="2" charset="-122"/>
              </a:rPr>
              <a:t>测量数据</a:t>
            </a:r>
          </a:p>
        </p:txBody>
      </p:sp>
      <p:sp>
        <p:nvSpPr>
          <p:cNvPr id="5" name="矩形 4"/>
          <p:cNvSpPr>
            <a:spLocks noChangeArrowheads="1"/>
          </p:cNvSpPr>
          <p:nvPr/>
        </p:nvSpPr>
        <p:spPr bwMode="auto">
          <a:xfrm>
            <a:off x="395288" y="1341438"/>
            <a:ext cx="8604250" cy="201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lnSpc>
                <a:spcPct val="130000"/>
              </a:lnSpc>
              <a:spcBef>
                <a:spcPct val="0"/>
              </a:spcBef>
              <a:buFontTx/>
              <a:buNone/>
            </a:pPr>
            <a:r>
              <a:rPr lang="zh-CN" altLang="en-US" sz="2400" b="1">
                <a:solidFill>
                  <a:srgbClr val="FF0000"/>
                </a:solidFill>
              </a:rPr>
              <a:t>两类实验读数</a:t>
            </a:r>
            <a:endParaRPr lang="en-US" altLang="zh-CN" sz="2400" b="1">
              <a:solidFill>
                <a:srgbClr val="FF0000"/>
              </a:solidFill>
            </a:endParaRPr>
          </a:p>
          <a:p>
            <a:pPr eaLnBrk="1" hangingPunct="1">
              <a:lnSpc>
                <a:spcPct val="130000"/>
              </a:lnSpc>
              <a:spcBef>
                <a:spcPct val="0"/>
              </a:spcBef>
              <a:buFontTx/>
              <a:buNone/>
            </a:pPr>
            <a:r>
              <a:rPr lang="en-US" altLang="zh-CN" sz="2400" b="1">
                <a:solidFill>
                  <a:srgbClr val="FF0000"/>
                </a:solidFill>
              </a:rPr>
              <a:t>——</a:t>
            </a:r>
            <a:r>
              <a:rPr lang="zh-CN" altLang="en-US" sz="2400" b="1">
                <a:solidFill>
                  <a:srgbClr val="FF0000"/>
                </a:solidFill>
              </a:rPr>
              <a:t>刻度式，按有效数字规则读数，估读到最小刻度的下一位。</a:t>
            </a:r>
            <a:endParaRPr lang="en-US" altLang="zh-CN" sz="2400" b="1">
              <a:solidFill>
                <a:srgbClr val="FF0000"/>
              </a:solidFill>
            </a:endParaRPr>
          </a:p>
          <a:p>
            <a:pPr eaLnBrk="1" hangingPunct="1">
              <a:lnSpc>
                <a:spcPct val="130000"/>
              </a:lnSpc>
              <a:spcBef>
                <a:spcPct val="0"/>
              </a:spcBef>
              <a:buFontTx/>
              <a:buNone/>
            </a:pPr>
            <a:r>
              <a:rPr lang="en-US" altLang="zh-CN" sz="2400" b="1">
                <a:solidFill>
                  <a:srgbClr val="FF0000"/>
                </a:solidFill>
              </a:rPr>
              <a:t>——</a:t>
            </a:r>
            <a:r>
              <a:rPr lang="zh-CN" altLang="en-US" sz="2400" b="1">
                <a:solidFill>
                  <a:srgbClr val="FF0000"/>
                </a:solidFill>
              </a:rPr>
              <a:t>数字式，按仪器仪表实际显示读数，不需估读，默认最后一位是误差位。</a:t>
            </a:r>
          </a:p>
        </p:txBody>
      </p:sp>
    </p:spTree>
    <p:extLst>
      <p:ext uri="{BB962C8B-B14F-4D97-AF65-F5344CB8AC3E}">
        <p14:creationId xmlns:p14="http://schemas.microsoft.com/office/powerpoint/2010/main" val="1947178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Line 2"/>
          <p:cNvSpPr>
            <a:spLocks noChangeShapeType="1"/>
          </p:cNvSpPr>
          <p:nvPr/>
        </p:nvSpPr>
        <p:spPr bwMode="auto">
          <a:xfrm>
            <a:off x="0" y="1125538"/>
            <a:ext cx="9144000" cy="0"/>
          </a:xfrm>
          <a:prstGeom prst="line">
            <a:avLst/>
          </a:prstGeom>
          <a:noFill/>
          <a:ln w="38100">
            <a:solidFill>
              <a:srgbClr val="33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52" name="Rectangle 8">
            <a:extLst>
              <a:ext uri="{FF2B5EF4-FFF2-40B4-BE49-F238E27FC236}"/>
            </a:extLst>
          </p:cNvPr>
          <p:cNvSpPr>
            <a:spLocks noChangeArrowheads="1"/>
          </p:cNvSpPr>
          <p:nvPr/>
        </p:nvSpPr>
        <p:spPr bwMode="auto">
          <a:xfrm>
            <a:off x="1042988" y="2625725"/>
            <a:ext cx="7237412" cy="984250"/>
          </a:xfrm>
          <a:prstGeom prst="rect">
            <a:avLst/>
          </a:prstGeom>
          <a:noFill/>
          <a:ln>
            <a:noFill/>
          </a:ln>
          <a:effectLst/>
          <a:extLst/>
        </p:spPr>
        <p:txBody>
          <a:bodyPr>
            <a:spAutoFit/>
          </a:bodyPr>
          <a:lstStyle/>
          <a:p>
            <a:pPr marL="342900" indent="-342900">
              <a:lnSpc>
                <a:spcPct val="145000"/>
              </a:lnSpc>
              <a:buFont typeface="Wingdings" pitchFamily="2" charset="2"/>
              <a:buNone/>
              <a:defRPr/>
            </a:pPr>
            <a:r>
              <a:rPr kumimoji="1" lang="zh-CN" altLang="en-US" sz="4000" b="1" dirty="0">
                <a:solidFill>
                  <a:schemeClr val="accent2"/>
                </a:solidFill>
                <a:effectLst>
                  <a:outerShdw blurRad="38100" dist="38100" dir="2700000" algn="tl">
                    <a:srgbClr val="C0C0C0"/>
                  </a:outerShdw>
                </a:effectLst>
              </a:rPr>
              <a:t>二、  误差及不确定度理论</a:t>
            </a:r>
          </a:p>
        </p:txBody>
      </p:sp>
    </p:spTree>
    <p:extLst>
      <p:ext uri="{BB962C8B-B14F-4D97-AF65-F5344CB8AC3E}">
        <p14:creationId xmlns:p14="http://schemas.microsoft.com/office/powerpoint/2010/main" val="14278959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a:spLocks noChangeArrowheads="1"/>
          </p:cNvSpPr>
          <p:nvPr/>
        </p:nvSpPr>
        <p:spPr bwMode="auto">
          <a:xfrm>
            <a:off x="503238" y="805498"/>
            <a:ext cx="5364162" cy="105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lnSpc>
                <a:spcPct val="130000"/>
              </a:lnSpc>
              <a:spcBef>
                <a:spcPct val="0"/>
              </a:spcBef>
              <a:buFontTx/>
              <a:buNone/>
            </a:pPr>
            <a:r>
              <a:rPr lang="zh-CN" altLang="en-US" sz="2400" b="1" dirty="0">
                <a:solidFill>
                  <a:srgbClr val="0000FF"/>
                </a:solidFill>
              </a:rPr>
              <a:t>测量误差</a:t>
            </a:r>
            <a:endParaRPr lang="en-US" altLang="zh-CN" sz="2400" b="1" dirty="0">
              <a:solidFill>
                <a:srgbClr val="0000FF"/>
              </a:solidFill>
            </a:endParaRPr>
          </a:p>
          <a:p>
            <a:pPr eaLnBrk="1" hangingPunct="1">
              <a:lnSpc>
                <a:spcPct val="130000"/>
              </a:lnSpc>
              <a:spcBef>
                <a:spcPct val="0"/>
              </a:spcBef>
              <a:buFontTx/>
              <a:buNone/>
            </a:pPr>
            <a:r>
              <a:rPr lang="zh-CN" altLang="en-US" sz="2400" dirty="0">
                <a:solidFill>
                  <a:srgbClr val="000000"/>
                </a:solidFill>
              </a:rPr>
              <a:t>测量值与真值之差异称为误差</a:t>
            </a:r>
          </a:p>
        </p:txBody>
      </p:sp>
      <p:sp>
        <p:nvSpPr>
          <p:cNvPr id="8" name="矩形 7"/>
          <p:cNvSpPr>
            <a:spLocks noChangeArrowheads="1"/>
          </p:cNvSpPr>
          <p:nvPr/>
        </p:nvSpPr>
        <p:spPr bwMode="auto">
          <a:xfrm>
            <a:off x="503238" y="1873885"/>
            <a:ext cx="80724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en-US" sz="2000">
                <a:solidFill>
                  <a:srgbClr val="FF0000"/>
                </a:solidFill>
              </a:rPr>
              <a:t>设被测量的真值（真正的大小）为</a:t>
            </a:r>
            <a:r>
              <a:rPr lang="en-US" altLang="zh-CN" sz="2000">
                <a:solidFill>
                  <a:srgbClr val="FF0000"/>
                </a:solidFill>
              </a:rPr>
              <a:t>a</a:t>
            </a:r>
            <a:r>
              <a:rPr lang="zh-CN" altLang="en-US" sz="2000">
                <a:solidFill>
                  <a:srgbClr val="FF0000"/>
                </a:solidFill>
              </a:rPr>
              <a:t>，测得值为</a:t>
            </a:r>
            <a:r>
              <a:rPr lang="en-US" altLang="zh-CN" sz="2000">
                <a:solidFill>
                  <a:srgbClr val="FF0000"/>
                </a:solidFill>
              </a:rPr>
              <a:t>x</a:t>
            </a:r>
            <a:r>
              <a:rPr lang="zh-CN" altLang="en-US" sz="2000">
                <a:solidFill>
                  <a:srgbClr val="FF0000"/>
                </a:solidFill>
              </a:rPr>
              <a:t>，误差为</a:t>
            </a:r>
            <a:r>
              <a:rPr lang="en-US" altLang="zh-CN" sz="2000">
                <a:solidFill>
                  <a:srgbClr val="FF0000"/>
                </a:solidFill>
              </a:rPr>
              <a:t>ε</a:t>
            </a:r>
            <a:r>
              <a:rPr lang="zh-CN" altLang="en-US" sz="2000">
                <a:solidFill>
                  <a:srgbClr val="FF0000"/>
                </a:solidFill>
              </a:rPr>
              <a:t>，则：</a:t>
            </a:r>
            <a:r>
              <a:rPr lang="en-US" altLang="zh-CN" sz="2000">
                <a:solidFill>
                  <a:srgbClr val="FF0000"/>
                </a:solidFill>
              </a:rPr>
              <a:t>ε=x-a</a:t>
            </a:r>
            <a:endParaRPr lang="zh-CN" altLang="en-US" sz="2000">
              <a:solidFill>
                <a:srgbClr val="FF0000"/>
              </a:solidFill>
            </a:endParaRPr>
          </a:p>
        </p:txBody>
      </p:sp>
      <p:grpSp>
        <p:nvGrpSpPr>
          <p:cNvPr id="18" name="组合 17"/>
          <p:cNvGrpSpPr>
            <a:grpSpLocks/>
          </p:cNvGrpSpPr>
          <p:nvPr/>
        </p:nvGrpSpPr>
        <p:grpSpPr bwMode="auto">
          <a:xfrm>
            <a:off x="500063" y="2729548"/>
            <a:ext cx="1946275" cy="2017712"/>
            <a:chOff x="564228" y="3050360"/>
            <a:chExt cx="1947052" cy="2016224"/>
          </a:xfrm>
        </p:grpSpPr>
        <p:sp>
          <p:nvSpPr>
            <p:cNvPr id="12302" name="矩形 12"/>
            <p:cNvSpPr>
              <a:spLocks noChangeArrowheads="1"/>
            </p:cNvSpPr>
            <p:nvPr/>
          </p:nvSpPr>
          <p:spPr bwMode="auto">
            <a:xfrm>
              <a:off x="564228" y="3772240"/>
              <a:ext cx="1518328" cy="572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lnSpc>
                  <a:spcPct val="130000"/>
                </a:lnSpc>
                <a:spcBef>
                  <a:spcPct val="0"/>
                </a:spcBef>
                <a:buFontTx/>
                <a:buNone/>
              </a:pPr>
              <a:r>
                <a:rPr lang="zh-CN" altLang="en-US" sz="2400" b="1">
                  <a:solidFill>
                    <a:srgbClr val="0000FF"/>
                  </a:solidFill>
                </a:rPr>
                <a:t>误差分类</a:t>
              </a:r>
              <a:endParaRPr lang="en-US" altLang="zh-CN" sz="2400" b="1">
                <a:solidFill>
                  <a:srgbClr val="0000FF"/>
                </a:solidFill>
              </a:endParaRPr>
            </a:p>
          </p:txBody>
        </p:sp>
        <p:sp>
          <p:nvSpPr>
            <p:cNvPr id="17" name="左大括号 16"/>
            <p:cNvSpPr/>
            <p:nvPr/>
          </p:nvSpPr>
          <p:spPr>
            <a:xfrm>
              <a:off x="2052309" y="3050360"/>
              <a:ext cx="458971" cy="2016224"/>
            </a:xfrm>
            <a:prstGeom prst="leftBrace">
              <a:avLst/>
            </a:prstGeom>
          </p:spPr>
          <p:style>
            <a:lnRef idx="1">
              <a:schemeClr val="accent4"/>
            </a:lnRef>
            <a:fillRef idx="0">
              <a:schemeClr val="accent4"/>
            </a:fillRef>
            <a:effectRef idx="0">
              <a:schemeClr val="accent4"/>
            </a:effectRef>
            <a:fontRef idx="minor">
              <a:schemeClr val="tx1"/>
            </a:fontRef>
          </p:style>
          <p:txBody>
            <a:bodyPr anchor="ctr"/>
            <a:lstStyle/>
            <a:p>
              <a:pPr algn="ctr">
                <a:defRPr/>
              </a:pPr>
              <a:endParaRPr lang="zh-CN" altLang="en-US"/>
            </a:p>
          </p:txBody>
        </p:sp>
      </p:grpSp>
      <p:sp>
        <p:nvSpPr>
          <p:cNvPr id="20" name="矩形 19"/>
          <p:cNvSpPr>
            <a:spLocks noChangeArrowheads="1"/>
          </p:cNvSpPr>
          <p:nvPr/>
        </p:nvSpPr>
        <p:spPr bwMode="auto">
          <a:xfrm>
            <a:off x="2446338" y="2392998"/>
            <a:ext cx="6265862" cy="153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lnSpc>
                <a:spcPct val="130000"/>
              </a:lnSpc>
              <a:spcBef>
                <a:spcPct val="0"/>
              </a:spcBef>
              <a:buFontTx/>
              <a:buNone/>
            </a:pPr>
            <a:r>
              <a:rPr lang="zh-CN" altLang="en-US" sz="2400" b="1">
                <a:solidFill>
                  <a:srgbClr val="0000FF"/>
                </a:solidFill>
              </a:rPr>
              <a:t>系统误差</a:t>
            </a:r>
            <a:endParaRPr lang="en-US" altLang="zh-CN" sz="2400" b="1">
              <a:solidFill>
                <a:srgbClr val="0000FF"/>
              </a:solidFill>
            </a:endParaRPr>
          </a:p>
          <a:p>
            <a:pPr eaLnBrk="1" hangingPunct="1">
              <a:lnSpc>
                <a:spcPct val="130000"/>
              </a:lnSpc>
              <a:spcBef>
                <a:spcPct val="0"/>
              </a:spcBef>
              <a:buFontTx/>
              <a:buNone/>
            </a:pPr>
            <a:r>
              <a:rPr lang="zh-CN" altLang="en-US" sz="1600">
                <a:solidFill>
                  <a:srgbClr val="333333"/>
                </a:solidFill>
              </a:rPr>
              <a:t>由于实验本身所依据的理论、公式的近似性，或者对实验条件、测量方法的考虑不周；由于仪器结构上不够完善或仪器未经很好校准；测量者因素，例如反应速度，分辨能力，固有习惯等造成的误差。</a:t>
            </a:r>
            <a:endParaRPr lang="en-US" altLang="zh-CN" sz="1600" b="1">
              <a:solidFill>
                <a:srgbClr val="0000FF"/>
              </a:solidFill>
            </a:endParaRPr>
          </a:p>
        </p:txBody>
      </p:sp>
      <p:sp>
        <p:nvSpPr>
          <p:cNvPr id="21" name="矩形 20"/>
          <p:cNvSpPr>
            <a:spLocks noChangeArrowheads="1"/>
          </p:cNvSpPr>
          <p:nvPr/>
        </p:nvSpPr>
        <p:spPr bwMode="auto">
          <a:xfrm>
            <a:off x="2482850" y="3920173"/>
            <a:ext cx="5902325" cy="153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lnSpc>
                <a:spcPct val="130000"/>
              </a:lnSpc>
              <a:spcBef>
                <a:spcPct val="0"/>
              </a:spcBef>
              <a:buFontTx/>
              <a:buNone/>
            </a:pPr>
            <a:r>
              <a:rPr lang="zh-CN" altLang="en-US" sz="2400" b="1">
                <a:solidFill>
                  <a:srgbClr val="0000FF"/>
                </a:solidFill>
              </a:rPr>
              <a:t>随机误差</a:t>
            </a:r>
            <a:endParaRPr lang="en-US" altLang="zh-CN" sz="2400" b="1">
              <a:solidFill>
                <a:srgbClr val="0000FF"/>
              </a:solidFill>
            </a:endParaRPr>
          </a:p>
          <a:p>
            <a:pPr eaLnBrk="1" hangingPunct="1">
              <a:lnSpc>
                <a:spcPct val="130000"/>
              </a:lnSpc>
              <a:spcBef>
                <a:spcPct val="0"/>
              </a:spcBef>
              <a:buFontTx/>
              <a:buNone/>
            </a:pPr>
            <a:r>
              <a:rPr lang="zh-CN" altLang="en-US" sz="1600">
                <a:solidFill>
                  <a:srgbClr val="333333"/>
                </a:solidFill>
              </a:rPr>
              <a:t>在相同条件下，对同一物理量进行多次测量，由于各种偶然因素，会出现测量值时而偏大，时而偏小的误差现象，这种类型的误差叫做随机误差。产生随机误差的原因很多。。。</a:t>
            </a:r>
            <a:endParaRPr lang="en-US" altLang="zh-CN" sz="1600" b="1">
              <a:solidFill>
                <a:srgbClr val="0000FF"/>
              </a:solidFill>
            </a:endParaRPr>
          </a:p>
        </p:txBody>
      </p:sp>
      <p:sp>
        <p:nvSpPr>
          <p:cNvPr id="19" name="矩形 18"/>
          <p:cNvSpPr>
            <a:spLocks noChangeArrowheads="1"/>
          </p:cNvSpPr>
          <p:nvPr/>
        </p:nvSpPr>
        <p:spPr bwMode="auto">
          <a:xfrm>
            <a:off x="503238" y="5458460"/>
            <a:ext cx="820896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en-US" sz="1800" b="1">
                <a:solidFill>
                  <a:srgbClr val="FF0000"/>
                </a:solidFill>
              </a:rPr>
              <a:t>例如读数时，视线的位置不正确，测量点的位置不准确，实验仪器由于环境温度、湿度、电源电压不稳定、振动等因素的影响而产生微小变化等等。</a:t>
            </a:r>
          </a:p>
        </p:txBody>
      </p:sp>
      <p:sp>
        <p:nvSpPr>
          <p:cNvPr id="24" name="矩形 23"/>
          <p:cNvSpPr>
            <a:spLocks noChangeArrowheads="1"/>
          </p:cNvSpPr>
          <p:nvPr/>
        </p:nvSpPr>
        <p:spPr bwMode="auto">
          <a:xfrm>
            <a:off x="3619500" y="2386648"/>
            <a:ext cx="3976688"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lnSpc>
                <a:spcPct val="130000"/>
              </a:lnSpc>
              <a:spcBef>
                <a:spcPct val="0"/>
              </a:spcBef>
              <a:buFontTx/>
              <a:buNone/>
            </a:pPr>
            <a:r>
              <a:rPr lang="zh-CN" altLang="en-US" sz="2000" b="1">
                <a:solidFill>
                  <a:srgbClr val="53D105"/>
                </a:solidFill>
              </a:rPr>
              <a:t>（确定性，可特定方法消除）</a:t>
            </a:r>
            <a:endParaRPr lang="en-US" altLang="zh-CN" sz="2000" b="1">
              <a:solidFill>
                <a:srgbClr val="53D105"/>
              </a:solidFill>
            </a:endParaRPr>
          </a:p>
        </p:txBody>
      </p:sp>
      <p:sp>
        <p:nvSpPr>
          <p:cNvPr id="25" name="矩形 24"/>
          <p:cNvSpPr>
            <a:spLocks noChangeArrowheads="1"/>
          </p:cNvSpPr>
          <p:nvPr/>
        </p:nvSpPr>
        <p:spPr bwMode="auto">
          <a:xfrm>
            <a:off x="3619500" y="3918585"/>
            <a:ext cx="525145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lnSpc>
                <a:spcPct val="130000"/>
              </a:lnSpc>
              <a:spcBef>
                <a:spcPct val="0"/>
              </a:spcBef>
              <a:buFontTx/>
              <a:buNone/>
            </a:pPr>
            <a:r>
              <a:rPr lang="zh-CN" altLang="en-US" sz="2000" b="1">
                <a:solidFill>
                  <a:srgbClr val="53D105"/>
                </a:solidFill>
              </a:rPr>
              <a:t>（随机性，不可消除，可多次测量减小。）</a:t>
            </a:r>
            <a:endParaRPr lang="en-US" altLang="zh-CN" sz="2000" b="1">
              <a:solidFill>
                <a:srgbClr val="53D105"/>
              </a:solidFill>
            </a:endParaRPr>
          </a:p>
        </p:txBody>
      </p:sp>
      <p:sp>
        <p:nvSpPr>
          <p:cNvPr id="22" name="线形标注 1 21"/>
          <p:cNvSpPr/>
          <p:nvPr/>
        </p:nvSpPr>
        <p:spPr>
          <a:xfrm>
            <a:off x="7678738" y="1021398"/>
            <a:ext cx="1141412" cy="492125"/>
          </a:xfrm>
          <a:prstGeom prst="borderCallout1">
            <a:avLst>
              <a:gd name="adj1" fmla="val 102785"/>
              <a:gd name="adj2" fmla="val 48081"/>
              <a:gd name="adj3" fmla="val 192194"/>
              <a:gd name="adj4" fmla="val 24554"/>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solidFill>
                  <a:srgbClr val="FF0000"/>
                </a:solidFill>
              </a:rPr>
              <a:t>绝对误差</a:t>
            </a:r>
          </a:p>
        </p:txBody>
      </p:sp>
      <p:sp>
        <p:nvSpPr>
          <p:cNvPr id="28" name="线形标注 1 27"/>
          <p:cNvSpPr/>
          <p:nvPr/>
        </p:nvSpPr>
        <p:spPr>
          <a:xfrm>
            <a:off x="5461000" y="1084898"/>
            <a:ext cx="1435100" cy="493712"/>
          </a:xfrm>
          <a:prstGeom prst="borderCallout1">
            <a:avLst>
              <a:gd name="adj1" fmla="val 43917"/>
              <a:gd name="adj2" fmla="val 100811"/>
              <a:gd name="adj3" fmla="val 46114"/>
              <a:gd name="adj4" fmla="val 14707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zh-CN" altLang="en-US" b="1" dirty="0">
                <a:solidFill>
                  <a:srgbClr val="FF0000"/>
                </a:solidFill>
              </a:rPr>
              <a:t>相对误差</a:t>
            </a:r>
            <a:r>
              <a:rPr lang="en-US" altLang="zh-CN" b="1" dirty="0">
                <a:solidFill>
                  <a:srgbClr val="FF0000"/>
                </a:solidFill>
              </a:rPr>
              <a:t>(</a:t>
            </a:r>
            <a:r>
              <a:rPr lang="en-US" altLang="zh-CN" dirty="0">
                <a:solidFill>
                  <a:srgbClr val="FF0000"/>
                </a:solidFill>
              </a:rPr>
              <a:t>ε/a)</a:t>
            </a:r>
            <a:r>
              <a:rPr lang="zh-CN" altLang="en-US" dirty="0">
                <a:solidFill>
                  <a:srgbClr val="FF0000"/>
                </a:solidFill>
              </a:rPr>
              <a:t>*</a:t>
            </a:r>
            <a:r>
              <a:rPr lang="en-US" altLang="zh-CN" dirty="0">
                <a:solidFill>
                  <a:srgbClr val="FF0000"/>
                </a:solidFill>
              </a:rPr>
              <a:t>100%</a:t>
            </a:r>
            <a:endParaRPr lang="zh-CN" altLang="en-US" b="1" dirty="0">
              <a:solidFill>
                <a:srgbClr val="FF0000"/>
              </a:solidFill>
            </a:endParaRPr>
          </a:p>
        </p:txBody>
      </p:sp>
      <p:sp>
        <p:nvSpPr>
          <p:cNvPr id="16" name="Rectangle 7">
            <a:extLst>
              <a:ext uri="{FF2B5EF4-FFF2-40B4-BE49-F238E27FC236}"/>
            </a:extLst>
          </p:cNvPr>
          <p:cNvSpPr>
            <a:spLocks noChangeArrowheads="1"/>
          </p:cNvSpPr>
          <p:nvPr/>
        </p:nvSpPr>
        <p:spPr bwMode="auto">
          <a:xfrm>
            <a:off x="0" y="-168275"/>
            <a:ext cx="5218113" cy="922338"/>
          </a:xfrm>
          <a:prstGeom prst="rect">
            <a:avLst/>
          </a:prstGeom>
          <a:noFill/>
          <a:ln>
            <a:noFill/>
          </a:ln>
          <a:extLst/>
        </p:spPr>
        <p:txBody>
          <a:bodyPr anchor="ctr"/>
          <a:lstStyle/>
          <a:p>
            <a:pPr>
              <a:defRPr/>
            </a:pPr>
            <a:r>
              <a:rPr lang="zh-CN" altLang="en-US" sz="3200" b="1" dirty="0">
                <a:solidFill>
                  <a:schemeClr val="accent2"/>
                </a:solidFill>
                <a:effectLst>
                  <a:outerShdw blurRad="38100" dist="38100" dir="2700000" algn="tl">
                    <a:srgbClr val="C0C0C0"/>
                  </a:outerShdw>
                </a:effectLst>
                <a:latin typeface="黑体" pitchFamily="2" charset="-122"/>
                <a:ea typeface="黑体" pitchFamily="2" charset="-122"/>
              </a:rPr>
              <a:t>误差的概念</a:t>
            </a:r>
          </a:p>
        </p:txBody>
      </p:sp>
    </p:spTree>
    <p:extLst>
      <p:ext uri="{BB962C8B-B14F-4D97-AF65-F5344CB8AC3E}">
        <p14:creationId xmlns:p14="http://schemas.microsoft.com/office/powerpoint/2010/main" val="22547144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4" presetClass="entr" presetSubtype="1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randombar(horizontal)">
                                      <p:cBhvr>
                                        <p:cTn id="11" dur="500"/>
                                        <p:tgtEl>
                                          <p:spTgt spid="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barn(inVertical)">
                                      <p:cBhvr>
                                        <p:cTn id="16" dur="500"/>
                                        <p:tgtEl>
                                          <p:spTgt spid="2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barn(inVertical)">
                                      <p:cBhvr>
                                        <p:cTn id="21" dur="500"/>
                                        <p:tgtEl>
                                          <p:spTgt spid="28"/>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53" presetClass="entr" presetSubtype="16" fill="hold" nodeType="clickEffect">
                                  <p:stCondLst>
                                    <p:cond delay="0"/>
                                  </p:stCondLst>
                                  <p:childTnLst>
                                    <p:set>
                                      <p:cBhvr>
                                        <p:cTn id="25" dur="1" fill="hold">
                                          <p:stCondLst>
                                            <p:cond delay="0"/>
                                          </p:stCondLst>
                                        </p:cTn>
                                        <p:tgtEl>
                                          <p:spTgt spid="18"/>
                                        </p:tgtEl>
                                        <p:attrNameLst>
                                          <p:attrName>style.visibility</p:attrName>
                                        </p:attrNameLst>
                                      </p:cBhvr>
                                      <p:to>
                                        <p:strVal val="visible"/>
                                      </p:to>
                                    </p:set>
                                    <p:anim calcmode="lin" valueType="num">
                                      <p:cBhvr>
                                        <p:cTn id="26" dur="500" fill="hold"/>
                                        <p:tgtEl>
                                          <p:spTgt spid="18"/>
                                        </p:tgtEl>
                                        <p:attrNameLst>
                                          <p:attrName>ppt_w</p:attrName>
                                        </p:attrNameLst>
                                      </p:cBhvr>
                                      <p:tavLst>
                                        <p:tav tm="0">
                                          <p:val>
                                            <p:fltVal val="0"/>
                                          </p:val>
                                        </p:tav>
                                        <p:tav tm="100000">
                                          <p:val>
                                            <p:strVal val="#ppt_w"/>
                                          </p:val>
                                        </p:tav>
                                      </p:tavLst>
                                    </p:anim>
                                    <p:anim calcmode="lin" valueType="num">
                                      <p:cBhvr>
                                        <p:cTn id="27" dur="500" fill="hold"/>
                                        <p:tgtEl>
                                          <p:spTgt spid="18"/>
                                        </p:tgtEl>
                                        <p:attrNameLst>
                                          <p:attrName>ppt_h</p:attrName>
                                        </p:attrNameLst>
                                      </p:cBhvr>
                                      <p:tavLst>
                                        <p:tav tm="0">
                                          <p:val>
                                            <p:fltVal val="0"/>
                                          </p:val>
                                        </p:tav>
                                        <p:tav tm="100000">
                                          <p:val>
                                            <p:strVal val="#ppt_h"/>
                                          </p:val>
                                        </p:tav>
                                      </p:tavLst>
                                    </p:anim>
                                    <p:animEffect transition="in" filter="fade">
                                      <p:cBhvr>
                                        <p:cTn id="28" dur="500"/>
                                        <p:tgtEl>
                                          <p:spTgt spid="18"/>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9"/>
                                        </p:tgtEl>
                                        <p:attrNameLst>
                                          <p:attrName>style.visibility</p:attrName>
                                        </p:attrNameLst>
                                      </p:cBhvr>
                                      <p:to>
                                        <p:strVal val="visible"/>
                                      </p:to>
                                    </p:set>
                                    <p:anim calcmode="lin" valueType="num">
                                      <p:cBhvr additive="base">
                                        <p:cTn id="41" dur="500" fill="hold"/>
                                        <p:tgtEl>
                                          <p:spTgt spid="19"/>
                                        </p:tgtEl>
                                        <p:attrNameLst>
                                          <p:attrName>ppt_x</p:attrName>
                                        </p:attrNameLst>
                                      </p:cBhvr>
                                      <p:tavLst>
                                        <p:tav tm="0">
                                          <p:val>
                                            <p:strVal val="#ppt_x"/>
                                          </p:val>
                                        </p:tav>
                                        <p:tav tm="100000">
                                          <p:val>
                                            <p:strVal val="#ppt_x"/>
                                          </p:val>
                                        </p:tav>
                                      </p:tavLst>
                                    </p:anim>
                                    <p:anim calcmode="lin" valueType="num">
                                      <p:cBhvr additive="base">
                                        <p:cTn id="4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xit" presetSubtype="4" fill="hold" grpId="1" nodeType="clickEffect">
                                  <p:stCondLst>
                                    <p:cond delay="0"/>
                                  </p:stCondLst>
                                  <p:childTnLst>
                                    <p:anim calcmode="lin" valueType="num">
                                      <p:cBhvr additive="base">
                                        <p:cTn id="46" dur="500"/>
                                        <p:tgtEl>
                                          <p:spTgt spid="19"/>
                                        </p:tgtEl>
                                        <p:attrNameLst>
                                          <p:attrName>ppt_x</p:attrName>
                                        </p:attrNameLst>
                                      </p:cBhvr>
                                      <p:tavLst>
                                        <p:tav tm="0">
                                          <p:val>
                                            <p:strVal val="ppt_x"/>
                                          </p:val>
                                        </p:tav>
                                        <p:tav tm="100000">
                                          <p:val>
                                            <p:strVal val="ppt_x"/>
                                          </p:val>
                                        </p:tav>
                                      </p:tavLst>
                                    </p:anim>
                                    <p:anim calcmode="lin" valueType="num">
                                      <p:cBhvr additive="base">
                                        <p:cTn id="47" dur="500"/>
                                        <p:tgtEl>
                                          <p:spTgt spid="19"/>
                                        </p:tgtEl>
                                        <p:attrNameLst>
                                          <p:attrName>ppt_y</p:attrName>
                                        </p:attrNameLst>
                                      </p:cBhvr>
                                      <p:tavLst>
                                        <p:tav tm="0">
                                          <p:val>
                                            <p:strVal val="ppt_y"/>
                                          </p:val>
                                        </p:tav>
                                        <p:tav tm="100000">
                                          <p:val>
                                            <p:strVal val="1+ppt_h/2"/>
                                          </p:val>
                                        </p:tav>
                                      </p:tavLst>
                                    </p:anim>
                                    <p:set>
                                      <p:cBhvr>
                                        <p:cTn id="48" dur="1" fill="hold">
                                          <p:stCondLst>
                                            <p:cond delay="499"/>
                                          </p:stCondLst>
                                        </p:cTn>
                                        <p:tgtEl>
                                          <p:spTgt spid="19"/>
                                        </p:tgtEl>
                                        <p:attrNameLst>
                                          <p:attrName>style.visibility</p:attrName>
                                        </p:attrNameLst>
                                      </p:cBhvr>
                                      <p:to>
                                        <p:strVal val="hidden"/>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4"/>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20" grpId="0"/>
      <p:bldP spid="21" grpId="0"/>
      <p:bldP spid="19" grpId="0"/>
      <p:bldP spid="19" grpId="1"/>
      <p:bldP spid="24" grpId="0"/>
      <p:bldP spid="25" grpId="0"/>
      <p:bldP spid="22" grpId="0" animBg="1"/>
      <p:bldP spid="2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a:spLocks noChangeArrowheads="1"/>
          </p:cNvSpPr>
          <p:nvPr/>
        </p:nvSpPr>
        <p:spPr bwMode="auto">
          <a:xfrm>
            <a:off x="503238" y="1003618"/>
            <a:ext cx="8245475"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lnSpc>
                <a:spcPct val="130000"/>
              </a:lnSpc>
              <a:spcBef>
                <a:spcPct val="0"/>
              </a:spcBef>
              <a:buFontTx/>
              <a:buNone/>
            </a:pPr>
            <a:r>
              <a:rPr lang="zh-CN" altLang="en-US" sz="2400" b="1">
                <a:solidFill>
                  <a:srgbClr val="0000FF"/>
                </a:solidFill>
              </a:rPr>
              <a:t>随机测量结果的统计学分布：正态分布（无限次数）</a:t>
            </a:r>
            <a:endParaRPr lang="en-US" altLang="zh-CN" sz="2400" b="1">
              <a:solidFill>
                <a:srgbClr val="0000FF"/>
              </a:solidFill>
            </a:endParaRPr>
          </a:p>
        </p:txBody>
      </p:sp>
      <p:pic>
        <p:nvPicPr>
          <p:cNvPr id="16" name="图片 416773" descr="Graph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425" y="1722755"/>
            <a:ext cx="3810000" cy="317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对象 1"/>
          <p:cNvGraphicFramePr>
            <a:graphicFrameLocks/>
          </p:cNvGraphicFramePr>
          <p:nvPr>
            <p:extLst>
              <p:ext uri="{D42A27DB-BD31-4B8C-83A1-F6EECF244321}">
                <p14:modId xmlns:p14="http://schemas.microsoft.com/office/powerpoint/2010/main" val="500611757"/>
              </p:ext>
            </p:extLst>
          </p:nvPr>
        </p:nvGraphicFramePr>
        <p:xfrm>
          <a:off x="4162425" y="1794193"/>
          <a:ext cx="3581400" cy="2078037"/>
        </p:xfrm>
        <a:graphic>
          <a:graphicData uri="http://schemas.openxmlformats.org/presentationml/2006/ole">
            <mc:AlternateContent xmlns:mc="http://schemas.openxmlformats.org/markup-compatibility/2006">
              <mc:Choice xmlns:v="urn:schemas-microsoft-com:vml" Requires="v">
                <p:oleObj spid="_x0000_s2088" r:id="rId4" imgW="2057400" imgH="1193800" progId="Equation.3">
                  <p:embed/>
                </p:oleObj>
              </mc:Choice>
              <mc:Fallback>
                <p:oleObj r:id="rId4" imgW="2057400" imgH="1193800" progId="Equation.3">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62425" y="1794193"/>
                        <a:ext cx="3581400" cy="2078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 name="对象 2"/>
          <p:cNvGraphicFramePr>
            <a:graphicFrameLocks/>
          </p:cNvGraphicFramePr>
          <p:nvPr>
            <p:extLst>
              <p:ext uri="{D42A27DB-BD31-4B8C-83A1-F6EECF244321}">
                <p14:modId xmlns:p14="http://schemas.microsoft.com/office/powerpoint/2010/main" val="124446857"/>
              </p:ext>
            </p:extLst>
          </p:nvPr>
        </p:nvGraphicFramePr>
        <p:xfrm>
          <a:off x="4284663" y="4065905"/>
          <a:ext cx="4614862" cy="1331913"/>
        </p:xfrm>
        <a:graphic>
          <a:graphicData uri="http://schemas.openxmlformats.org/presentationml/2006/ole">
            <mc:AlternateContent xmlns:mc="http://schemas.openxmlformats.org/markup-compatibility/2006">
              <mc:Choice xmlns:v="urn:schemas-microsoft-com:vml" Requires="v">
                <p:oleObj spid="_x0000_s2089" r:id="rId6" imgW="2413000" imgH="698500" progId="Equation.DSMT4">
                  <p:embed/>
                </p:oleObj>
              </mc:Choice>
              <mc:Fallback>
                <p:oleObj r:id="rId6" imgW="2413000" imgH="698500" progId="Equation.DSMT4">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84663" y="4065905"/>
                        <a:ext cx="4614862" cy="133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3" name="矩形 22"/>
          <p:cNvSpPr>
            <a:spLocks noChangeArrowheads="1"/>
          </p:cNvSpPr>
          <p:nvPr/>
        </p:nvSpPr>
        <p:spPr bwMode="auto">
          <a:xfrm>
            <a:off x="1835150" y="4732655"/>
            <a:ext cx="1114425"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lnSpc>
                <a:spcPct val="130000"/>
              </a:lnSpc>
              <a:spcBef>
                <a:spcPct val="0"/>
              </a:spcBef>
              <a:buFontTx/>
              <a:buNone/>
            </a:pPr>
            <a:r>
              <a:rPr lang="zh-CN" altLang="en-US" sz="1800" b="1">
                <a:solidFill>
                  <a:srgbClr val="FF0000"/>
                </a:solidFill>
              </a:rPr>
              <a:t>正态分布</a:t>
            </a:r>
            <a:endParaRPr lang="en-US" altLang="zh-CN" sz="1800" b="1">
              <a:solidFill>
                <a:srgbClr val="FF0000"/>
              </a:solidFill>
            </a:endParaRPr>
          </a:p>
        </p:txBody>
      </p:sp>
      <p:sp>
        <p:nvSpPr>
          <p:cNvPr id="26" name="Rectangle 7">
            <a:extLst>
              <a:ext uri="{FF2B5EF4-FFF2-40B4-BE49-F238E27FC236}"/>
            </a:extLst>
          </p:cNvPr>
          <p:cNvSpPr>
            <a:spLocks noChangeArrowheads="1"/>
          </p:cNvSpPr>
          <p:nvPr/>
        </p:nvSpPr>
        <p:spPr bwMode="auto">
          <a:xfrm>
            <a:off x="-16829" y="-203359"/>
            <a:ext cx="5218113" cy="922338"/>
          </a:xfrm>
          <a:prstGeom prst="rect">
            <a:avLst/>
          </a:prstGeom>
          <a:noFill/>
          <a:ln>
            <a:noFill/>
          </a:ln>
          <a:extLst/>
        </p:spPr>
        <p:txBody>
          <a:bodyPr anchor="ctr"/>
          <a:lstStyle/>
          <a:p>
            <a:pPr>
              <a:defRPr/>
            </a:pPr>
            <a:r>
              <a:rPr lang="zh-CN" altLang="en-US" sz="4000" b="1" dirty="0">
                <a:solidFill>
                  <a:schemeClr val="accent2"/>
                </a:solidFill>
                <a:effectLst>
                  <a:outerShdw blurRad="38100" dist="38100" dir="2700000" algn="tl">
                    <a:srgbClr val="C0C0C0"/>
                  </a:outerShdw>
                </a:effectLst>
                <a:latin typeface="黑体" pitchFamily="2" charset="-122"/>
                <a:ea typeface="黑体" pitchFamily="2" charset="-122"/>
              </a:rPr>
              <a:t> </a:t>
            </a:r>
            <a:r>
              <a:rPr lang="zh-CN" altLang="en-US" sz="3200" b="1" dirty="0">
                <a:solidFill>
                  <a:schemeClr val="accent2"/>
                </a:solidFill>
                <a:effectLst>
                  <a:outerShdw blurRad="38100" dist="38100" dir="2700000" algn="tl">
                    <a:srgbClr val="C0C0C0"/>
                  </a:outerShdw>
                </a:effectLst>
                <a:latin typeface="黑体" pitchFamily="2" charset="-122"/>
                <a:ea typeface="黑体" pitchFamily="2" charset="-122"/>
              </a:rPr>
              <a:t>随机误差理论</a:t>
            </a:r>
          </a:p>
        </p:txBody>
      </p:sp>
    </p:spTree>
    <p:extLst>
      <p:ext uri="{BB962C8B-B14F-4D97-AF65-F5344CB8AC3E}">
        <p14:creationId xmlns:p14="http://schemas.microsoft.com/office/powerpoint/2010/main" val="3684476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23">
                                            <p:txEl>
                                              <p:pRg st="0" end="0"/>
                                            </p:txEl>
                                          </p:spTgt>
                                        </p:tgtEl>
                                        <p:attrNameLst>
                                          <p:attrName>style.visibility</p:attrName>
                                        </p:attrNameLst>
                                      </p:cBhvr>
                                      <p:to>
                                        <p:strVal val="visible"/>
                                      </p:to>
                                    </p:set>
                                    <p:animEffect transition="in" filter="barn(inVertical)">
                                      <p:cBhvr>
                                        <p:cTn id="17" dur="500"/>
                                        <p:tgtEl>
                                          <p:spTgt spid="23">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arn(inVertical)">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down)">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a:spLocks noChangeArrowheads="1"/>
          </p:cNvSpPr>
          <p:nvPr/>
        </p:nvSpPr>
        <p:spPr bwMode="auto">
          <a:xfrm>
            <a:off x="504825" y="1131888"/>
            <a:ext cx="3995738"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lnSpc>
                <a:spcPct val="130000"/>
              </a:lnSpc>
              <a:spcBef>
                <a:spcPct val="0"/>
              </a:spcBef>
              <a:buFontTx/>
              <a:buNone/>
            </a:pPr>
            <a:r>
              <a:rPr lang="zh-CN" altLang="en-US" sz="2400" b="1">
                <a:solidFill>
                  <a:srgbClr val="0000FF"/>
                </a:solidFill>
              </a:rPr>
              <a:t>随机测量结果的概率分布</a:t>
            </a:r>
            <a:endParaRPr lang="en-US" altLang="zh-CN" sz="2400" b="1">
              <a:solidFill>
                <a:srgbClr val="0000FF"/>
              </a:solidFill>
            </a:endParaRPr>
          </a:p>
        </p:txBody>
      </p:sp>
      <p:grpSp>
        <p:nvGrpSpPr>
          <p:cNvPr id="7" name="组合 6"/>
          <p:cNvGrpSpPr>
            <a:grpSpLocks/>
          </p:cNvGrpSpPr>
          <p:nvPr/>
        </p:nvGrpSpPr>
        <p:grpSpPr bwMode="auto">
          <a:xfrm>
            <a:off x="379413" y="1844675"/>
            <a:ext cx="4495800" cy="4079875"/>
            <a:chOff x="380206" y="1844824"/>
            <a:chExt cx="4495800" cy="4081055"/>
          </a:xfrm>
        </p:grpSpPr>
        <p:pic>
          <p:nvPicPr>
            <p:cNvPr id="14350" name="图片 93189" descr="Graph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206" y="1844824"/>
              <a:ext cx="4495800" cy="3675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4351" name="对象 3"/>
            <p:cNvGraphicFramePr>
              <a:graphicFrameLocks/>
            </p:cNvGraphicFramePr>
            <p:nvPr/>
          </p:nvGraphicFramePr>
          <p:xfrm>
            <a:off x="1620465" y="5346441"/>
            <a:ext cx="2551112" cy="579438"/>
          </p:xfrm>
          <a:graphic>
            <a:graphicData uri="http://schemas.openxmlformats.org/presentationml/2006/ole">
              <mc:AlternateContent xmlns:mc="http://schemas.openxmlformats.org/markup-compatibility/2006">
                <mc:Choice xmlns:v="urn:schemas-microsoft-com:vml" Requires="v">
                  <p:oleObj spid="_x0000_s3128" r:id="rId4" imgW="889000" imgH="203200" progId="Equation.3">
                    <p:embed/>
                  </p:oleObj>
                </mc:Choice>
                <mc:Fallback>
                  <p:oleObj r:id="rId4" imgW="889000" imgH="203200" progId="Equation.3">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0465" y="5346441"/>
                          <a:ext cx="255111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aphicFrame>
        <p:nvGraphicFramePr>
          <p:cNvPr id="6" name="对象 5"/>
          <p:cNvGraphicFramePr>
            <a:graphicFrameLocks/>
          </p:cNvGraphicFramePr>
          <p:nvPr/>
        </p:nvGraphicFramePr>
        <p:xfrm>
          <a:off x="4560888" y="1557338"/>
          <a:ext cx="3997325" cy="968375"/>
        </p:xfrm>
        <a:graphic>
          <a:graphicData uri="http://schemas.openxmlformats.org/presentationml/2006/ole">
            <mc:AlternateContent xmlns:mc="http://schemas.openxmlformats.org/markup-compatibility/2006">
              <mc:Choice xmlns:v="urn:schemas-microsoft-com:vml" Requires="v">
                <p:oleObj spid="_x0000_s3129" r:id="rId6" imgW="1460500" imgH="355600" progId="Equation.3">
                  <p:embed/>
                </p:oleObj>
              </mc:Choice>
              <mc:Fallback>
                <p:oleObj r:id="rId6" imgW="1460500" imgH="355600" progId="Equation.3">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60888" y="1557338"/>
                        <a:ext cx="3997325"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9" name="矩形 8"/>
          <p:cNvSpPr>
            <a:spLocks noChangeArrowheads="1"/>
          </p:cNvSpPr>
          <p:nvPr/>
        </p:nvSpPr>
        <p:spPr bwMode="auto">
          <a:xfrm>
            <a:off x="7486650" y="2325688"/>
            <a:ext cx="1108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en-US" sz="1800">
                <a:solidFill>
                  <a:srgbClr val="FF0000"/>
                </a:solidFill>
                <a:latin typeface="黑体" pitchFamily="49" charset="-122"/>
                <a:ea typeface="黑体" pitchFamily="49" charset="-122"/>
              </a:rPr>
              <a:t>置信概率</a:t>
            </a:r>
            <a:endParaRPr lang="zh-CN" altLang="en-US" sz="1800"/>
          </a:p>
        </p:txBody>
      </p:sp>
      <p:sp>
        <p:nvSpPr>
          <p:cNvPr id="10" name="矩形 9"/>
          <p:cNvSpPr>
            <a:spLocks noChangeArrowheads="1"/>
          </p:cNvSpPr>
          <p:nvPr/>
        </p:nvSpPr>
        <p:spPr bwMode="auto">
          <a:xfrm>
            <a:off x="2073275" y="5764213"/>
            <a:ext cx="11128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buClr>
                <a:schemeClr val="accent2"/>
              </a:buClr>
              <a:buSzPct val="75000"/>
              <a:buFont typeface="Monotype Sorts"/>
              <a:buNone/>
            </a:pPr>
            <a:r>
              <a:rPr lang="zh-CN" altLang="en-US" sz="1800">
                <a:solidFill>
                  <a:srgbClr val="FF0000"/>
                </a:solidFill>
                <a:latin typeface="黑体" pitchFamily="49" charset="-122"/>
                <a:ea typeface="黑体" pitchFamily="49" charset="-122"/>
              </a:rPr>
              <a:t>置信区间</a:t>
            </a:r>
            <a:endParaRPr lang="zh-CN" altLang="en-US" sz="1800"/>
          </a:p>
        </p:txBody>
      </p:sp>
      <p:grpSp>
        <p:nvGrpSpPr>
          <p:cNvPr id="14344" name="组合 11"/>
          <p:cNvGrpSpPr>
            <a:grpSpLocks/>
          </p:cNvGrpSpPr>
          <p:nvPr/>
        </p:nvGrpSpPr>
        <p:grpSpPr bwMode="auto">
          <a:xfrm>
            <a:off x="4630738" y="2876550"/>
            <a:ext cx="4498975" cy="1374775"/>
            <a:chOff x="4826699" y="3339720"/>
            <a:chExt cx="4497292" cy="1375670"/>
          </a:xfrm>
        </p:grpSpPr>
        <p:graphicFrame>
          <p:nvGraphicFramePr>
            <p:cNvPr id="14348" name="对象 10"/>
            <p:cNvGraphicFramePr>
              <a:graphicFrameLocks/>
            </p:cNvGraphicFramePr>
            <p:nvPr/>
          </p:nvGraphicFramePr>
          <p:xfrm>
            <a:off x="4848088" y="3804165"/>
            <a:ext cx="3025775" cy="911225"/>
          </p:xfrm>
          <a:graphic>
            <a:graphicData uri="http://schemas.openxmlformats.org/presentationml/2006/ole">
              <mc:AlternateContent xmlns:mc="http://schemas.openxmlformats.org/markup-compatibility/2006">
                <mc:Choice xmlns:v="urn:schemas-microsoft-com:vml" Requires="v">
                  <p:oleObj spid="_x0000_s3130" r:id="rId8" imgW="635552" imgH="190666" progId="Equation.3">
                    <p:embed/>
                  </p:oleObj>
                </mc:Choice>
                <mc:Fallback>
                  <p:oleObj r:id="rId8" imgW="635552" imgH="190666" progId="Equation.3">
                    <p:embed/>
                    <p:pic>
                      <p:nvPicPr>
                        <p:cNvPr id="0" name=""/>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48088" y="3804165"/>
                          <a:ext cx="3025775"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4349" name="矩形 14"/>
            <p:cNvSpPr>
              <a:spLocks noChangeArrowheads="1"/>
            </p:cNvSpPr>
            <p:nvPr/>
          </p:nvSpPr>
          <p:spPr bwMode="auto">
            <a:xfrm>
              <a:off x="4826699" y="3339720"/>
              <a:ext cx="4497292" cy="519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lnSpc>
                  <a:spcPct val="130000"/>
                </a:lnSpc>
                <a:spcBef>
                  <a:spcPct val="0"/>
                </a:spcBef>
                <a:buFontTx/>
                <a:buNone/>
              </a:pPr>
              <a:r>
                <a:rPr lang="zh-CN" altLang="en-US" sz="2400" b="1">
                  <a:solidFill>
                    <a:srgbClr val="0000FF"/>
                  </a:solidFill>
                </a:rPr>
                <a:t>测量结果表示为：</a:t>
              </a:r>
              <a:endParaRPr lang="en-US" altLang="zh-CN" sz="2400" b="1">
                <a:solidFill>
                  <a:srgbClr val="0000FF"/>
                </a:solidFill>
              </a:endParaRPr>
            </a:p>
          </p:txBody>
        </p:sp>
      </p:grpSp>
      <p:sp>
        <p:nvSpPr>
          <p:cNvPr id="13" name="云形标注 12"/>
          <p:cNvSpPr/>
          <p:nvPr/>
        </p:nvSpPr>
        <p:spPr>
          <a:xfrm>
            <a:off x="7164388" y="4060825"/>
            <a:ext cx="1584325" cy="966788"/>
          </a:xfrm>
          <a:prstGeom prst="cloudCallout">
            <a:avLst>
              <a:gd name="adj1" fmla="val -38885"/>
              <a:gd name="adj2" fmla="val -60531"/>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rgbClr val="FF0000"/>
                </a:solidFill>
              </a:rPr>
              <a:t>可信度</a:t>
            </a:r>
            <a:r>
              <a:rPr lang="en-US" altLang="zh-CN" dirty="0">
                <a:solidFill>
                  <a:srgbClr val="FF0000"/>
                </a:solidFill>
              </a:rPr>
              <a:t>68.3%</a:t>
            </a:r>
            <a:endParaRPr lang="zh-CN" altLang="en-US" dirty="0">
              <a:solidFill>
                <a:srgbClr val="FF0000"/>
              </a:solidFill>
            </a:endParaRPr>
          </a:p>
        </p:txBody>
      </p:sp>
      <p:sp>
        <p:nvSpPr>
          <p:cNvPr id="19" name="Rectangle 7">
            <a:extLst>
              <a:ext uri="{FF2B5EF4-FFF2-40B4-BE49-F238E27FC236}"/>
            </a:extLst>
          </p:cNvPr>
          <p:cNvSpPr>
            <a:spLocks noChangeArrowheads="1"/>
          </p:cNvSpPr>
          <p:nvPr/>
        </p:nvSpPr>
        <p:spPr bwMode="auto">
          <a:xfrm>
            <a:off x="-1" y="-198755"/>
            <a:ext cx="5218113" cy="922338"/>
          </a:xfrm>
          <a:prstGeom prst="rect">
            <a:avLst/>
          </a:prstGeom>
          <a:noFill/>
          <a:ln>
            <a:noFill/>
          </a:ln>
          <a:extLst/>
        </p:spPr>
        <p:txBody>
          <a:bodyPr anchor="ctr"/>
          <a:lstStyle/>
          <a:p>
            <a:pPr>
              <a:defRPr/>
            </a:pPr>
            <a:r>
              <a:rPr lang="zh-CN" altLang="en-US" sz="4000" b="1" dirty="0">
                <a:solidFill>
                  <a:schemeClr val="accent2"/>
                </a:solidFill>
                <a:effectLst>
                  <a:outerShdw blurRad="38100" dist="38100" dir="2700000" algn="tl">
                    <a:srgbClr val="C0C0C0"/>
                  </a:outerShdw>
                </a:effectLst>
                <a:latin typeface="黑体" pitchFamily="2" charset="-122"/>
                <a:ea typeface="黑体" pitchFamily="2" charset="-122"/>
              </a:rPr>
              <a:t> </a:t>
            </a:r>
            <a:r>
              <a:rPr lang="zh-CN" altLang="en-US" sz="3200" b="1" dirty="0">
                <a:solidFill>
                  <a:schemeClr val="accent2"/>
                </a:solidFill>
                <a:effectLst>
                  <a:outerShdw blurRad="38100" dist="38100" dir="2700000" algn="tl">
                    <a:srgbClr val="C0C0C0"/>
                  </a:outerShdw>
                </a:effectLst>
                <a:latin typeface="黑体" pitchFamily="2" charset="-122"/>
                <a:ea typeface="黑体" pitchFamily="2" charset="-122"/>
              </a:rPr>
              <a:t>随机误差理论</a:t>
            </a:r>
          </a:p>
        </p:txBody>
      </p:sp>
      <p:sp>
        <p:nvSpPr>
          <p:cNvPr id="15" name="矩形 14"/>
          <p:cNvSpPr>
            <a:spLocks noRot="1" noChangeAspect="1" noMove="1" noResize="1" noEditPoints="1" noAdjustHandles="1" noChangeArrowheads="1" noChangeShapeType="1" noTextEdit="1"/>
          </p:cNvSpPr>
          <p:nvPr/>
        </p:nvSpPr>
        <p:spPr bwMode="auto">
          <a:xfrm>
            <a:off x="4355976" y="5168277"/>
            <a:ext cx="4788024" cy="572464"/>
          </a:xfrm>
          <a:prstGeom prst="rect">
            <a:avLst/>
          </a:prstGeom>
          <a:blipFill rotWithShape="1">
            <a:blip r:embed="rId10"/>
            <a:stretch>
              <a:fillRect l="-2038" t="-1064" r="-127" b="-15957"/>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zh-CN" altLang="en-US">
                <a:noFill/>
              </a:rPr>
              <a:t> </a:t>
            </a:r>
          </a:p>
        </p:txBody>
      </p:sp>
    </p:spTree>
    <p:extLst>
      <p:ext uri="{BB962C8B-B14F-4D97-AF65-F5344CB8AC3E}">
        <p14:creationId xmlns:p14="http://schemas.microsoft.com/office/powerpoint/2010/main" val="4654957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4"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down)">
                                      <p:cBhvr>
                                        <p:cTn id="11" dur="500"/>
                                        <p:tgtEl>
                                          <p:spTgt spid="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4" presetClass="entr" presetSubtype="10"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randombar(horizontal)">
                                      <p:cBhvr>
                                        <p:cTn id="16" dur="500"/>
                                        <p:tgtEl>
                                          <p:spTgt spid="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barn(inVertical)">
                                      <p:cBhvr>
                                        <p:cTn id="33" dur="500"/>
                                        <p:tgtEl>
                                          <p:spTgt spid="13"/>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nodeType="clickEffect">
                                  <p:stCondLst>
                                    <p:cond delay="0"/>
                                  </p:stCondLst>
                                  <p:childTnLst>
                                    <p:set>
                                      <p:cBhvr>
                                        <p:cTn id="37"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0" grpId="0"/>
      <p:bldP spid="1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3" name="Rectangle 7">
            <a:extLst>
              <a:ext uri="{FF2B5EF4-FFF2-40B4-BE49-F238E27FC236}"/>
            </a:extLst>
          </p:cNvPr>
          <p:cNvSpPr>
            <a:spLocks noChangeArrowheads="1"/>
          </p:cNvSpPr>
          <p:nvPr/>
        </p:nvSpPr>
        <p:spPr bwMode="auto">
          <a:xfrm>
            <a:off x="-9209" y="-198755"/>
            <a:ext cx="5218113" cy="922338"/>
          </a:xfrm>
          <a:prstGeom prst="rect">
            <a:avLst/>
          </a:prstGeom>
          <a:noFill/>
          <a:ln>
            <a:noFill/>
          </a:ln>
          <a:extLst/>
        </p:spPr>
        <p:txBody>
          <a:bodyPr anchor="ctr"/>
          <a:lstStyle/>
          <a:p>
            <a:pPr>
              <a:defRPr/>
            </a:pPr>
            <a:r>
              <a:rPr lang="zh-CN" altLang="en-US" sz="3600" b="1" dirty="0">
                <a:solidFill>
                  <a:schemeClr val="accent2"/>
                </a:solidFill>
                <a:effectLst>
                  <a:outerShdw blurRad="38100" dist="38100" dir="2700000" algn="tl">
                    <a:srgbClr val="C0C0C0"/>
                  </a:outerShdw>
                </a:effectLst>
                <a:latin typeface="黑体" pitchFamily="2" charset="-122"/>
                <a:ea typeface="黑体" pitchFamily="2" charset="-122"/>
              </a:rPr>
              <a:t> 随机误差理论</a:t>
            </a:r>
          </a:p>
        </p:txBody>
      </p:sp>
      <p:sp>
        <p:nvSpPr>
          <p:cNvPr id="5" name="矩形 4"/>
          <p:cNvSpPr>
            <a:spLocks noChangeArrowheads="1"/>
          </p:cNvSpPr>
          <p:nvPr/>
        </p:nvSpPr>
        <p:spPr bwMode="auto">
          <a:xfrm>
            <a:off x="503238" y="1125538"/>
            <a:ext cx="7885112"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lnSpc>
                <a:spcPct val="130000"/>
              </a:lnSpc>
              <a:spcBef>
                <a:spcPct val="0"/>
              </a:spcBef>
              <a:buFontTx/>
              <a:buNone/>
            </a:pPr>
            <a:r>
              <a:rPr lang="zh-CN" altLang="en-US" sz="2400" b="1">
                <a:solidFill>
                  <a:srgbClr val="0000FF"/>
                </a:solidFill>
              </a:rPr>
              <a:t>然而，实际测量次数是有限的，测量结果服从</a:t>
            </a:r>
            <a:r>
              <a:rPr lang="en-US" altLang="zh-CN" sz="2400" b="1">
                <a:solidFill>
                  <a:srgbClr val="0000FF"/>
                </a:solidFill>
              </a:rPr>
              <a:t>t</a:t>
            </a:r>
            <a:r>
              <a:rPr lang="zh-CN" altLang="en-US" sz="2400" b="1">
                <a:solidFill>
                  <a:srgbClr val="0000FF"/>
                </a:solidFill>
              </a:rPr>
              <a:t>分布</a:t>
            </a:r>
            <a:endParaRPr lang="en-US" altLang="zh-CN" sz="2400" b="1">
              <a:solidFill>
                <a:srgbClr val="0000FF"/>
              </a:solidFill>
            </a:endParaRPr>
          </a:p>
        </p:txBody>
      </p:sp>
      <p:pic>
        <p:nvPicPr>
          <p:cNvPr id="675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475" y="1668463"/>
            <a:ext cx="4591050" cy="269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6" name="直接箭头连接符 25"/>
          <p:cNvCxnSpPr/>
          <p:nvPr/>
        </p:nvCxnSpPr>
        <p:spPr>
          <a:xfrm>
            <a:off x="6397099" y="3162225"/>
            <a:ext cx="0" cy="635704"/>
          </a:xfrm>
          <a:prstGeom prst="straightConnector1">
            <a:avLst/>
          </a:prstGeom>
          <a:ln>
            <a:solidFill>
              <a:srgbClr val="FF0000"/>
            </a:solidFill>
            <a:tailEnd type="arrow"/>
          </a:ln>
        </p:spPr>
        <p:style>
          <a:lnRef idx="1">
            <a:schemeClr val="accent4"/>
          </a:lnRef>
          <a:fillRef idx="0">
            <a:schemeClr val="accent4"/>
          </a:fillRef>
          <a:effectRef idx="0">
            <a:schemeClr val="accent4"/>
          </a:effectRef>
          <a:fontRef idx="minor">
            <a:schemeClr val="tx1"/>
          </a:fontRef>
        </p:style>
      </p:cxnSp>
      <p:sp>
        <p:nvSpPr>
          <p:cNvPr id="35" name="矩形 464905"/>
          <p:cNvSpPr>
            <a:spLocks noChangeArrowheads="1"/>
          </p:cNvSpPr>
          <p:nvPr/>
        </p:nvSpPr>
        <p:spPr bwMode="auto">
          <a:xfrm>
            <a:off x="4043363" y="5085631"/>
            <a:ext cx="130175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46800" bIns="46800">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nSpc>
                <a:spcPct val="120000"/>
              </a:lnSpc>
              <a:spcBef>
                <a:spcPct val="50000"/>
              </a:spcBef>
              <a:buFontTx/>
              <a:buNone/>
            </a:pPr>
            <a:r>
              <a:rPr lang="en-US" altLang="zh-CN" b="1" dirty="0">
                <a:solidFill>
                  <a:srgbClr val="FF0000"/>
                </a:solidFill>
                <a:latin typeface="Times New Roman" pitchFamily="18" charset="0"/>
              </a:rPr>
              <a:t>95%</a:t>
            </a:r>
          </a:p>
        </p:txBody>
      </p:sp>
      <p:pic>
        <p:nvPicPr>
          <p:cNvPr id="67596" name="Picture 12"/>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5440084" y="4934208"/>
            <a:ext cx="3133725" cy="13683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7" name="组合 6"/>
          <p:cNvGrpSpPr/>
          <p:nvPr/>
        </p:nvGrpSpPr>
        <p:grpSpPr>
          <a:xfrm>
            <a:off x="4694238" y="1609725"/>
            <a:ext cx="4883150" cy="1687492"/>
            <a:chOff x="4694238" y="1609725"/>
            <a:chExt cx="4883150" cy="1687492"/>
          </a:xfrm>
        </p:grpSpPr>
        <p:grpSp>
          <p:nvGrpSpPr>
            <p:cNvPr id="21" name="组合 20"/>
            <p:cNvGrpSpPr>
              <a:grpSpLocks/>
            </p:cNvGrpSpPr>
            <p:nvPr/>
          </p:nvGrpSpPr>
          <p:grpSpPr bwMode="auto">
            <a:xfrm>
              <a:off x="4694238" y="1609725"/>
              <a:ext cx="4883150" cy="1056764"/>
              <a:chOff x="4607551" y="1259431"/>
              <a:chExt cx="4883787" cy="1056272"/>
            </a:xfrm>
          </p:grpSpPr>
          <p:sp>
            <p:nvSpPr>
              <p:cNvPr id="15377" name="矩形 17"/>
              <p:cNvSpPr>
                <a:spLocks noChangeArrowheads="1"/>
              </p:cNvSpPr>
              <p:nvPr/>
            </p:nvSpPr>
            <p:spPr bwMode="auto">
              <a:xfrm>
                <a:off x="4607551" y="1743445"/>
                <a:ext cx="3406166" cy="572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lnSpc>
                    <a:spcPct val="130000"/>
                  </a:lnSpc>
                  <a:spcBef>
                    <a:spcPct val="0"/>
                  </a:spcBef>
                  <a:buFontTx/>
                  <a:buNone/>
                </a:pPr>
                <a:r>
                  <a:rPr lang="zh-CN" altLang="en-US" sz="2400" b="1" dirty="0">
                    <a:solidFill>
                      <a:srgbClr val="0000FF"/>
                    </a:solidFill>
                  </a:rPr>
                  <a:t>无限次中任意单次结果</a:t>
                </a:r>
                <a:endParaRPr lang="en-US" altLang="zh-CN" sz="2400" b="1" dirty="0">
                  <a:solidFill>
                    <a:srgbClr val="0000FF"/>
                  </a:solidFill>
                </a:endParaRPr>
              </a:p>
            </p:txBody>
          </p:sp>
          <p:sp>
            <p:nvSpPr>
              <p:cNvPr id="19" name="云形标注 18"/>
              <p:cNvSpPr/>
              <p:nvPr/>
            </p:nvSpPr>
            <p:spPr>
              <a:xfrm>
                <a:off x="7906806" y="1259431"/>
                <a:ext cx="1584532" cy="967924"/>
              </a:xfrm>
              <a:prstGeom prst="cloudCallout">
                <a:avLst>
                  <a:gd name="adj1" fmla="val -63331"/>
                  <a:gd name="adj2" fmla="val 5173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rgbClr val="FF0000"/>
                    </a:solidFill>
                  </a:rPr>
                  <a:t>可信度</a:t>
                </a:r>
                <a:r>
                  <a:rPr lang="en-US" altLang="zh-CN" dirty="0">
                    <a:solidFill>
                      <a:srgbClr val="FF0000"/>
                    </a:solidFill>
                  </a:rPr>
                  <a:t>68.3%</a:t>
                </a:r>
                <a:endParaRPr lang="zh-CN" altLang="en-US" dirty="0">
                  <a:solidFill>
                    <a:srgbClr val="FF0000"/>
                  </a:solidFill>
                </a:endParaRPr>
              </a:p>
            </p:txBody>
          </p:sp>
        </p:grpSp>
        <mc:AlternateContent xmlns:mc="http://schemas.openxmlformats.org/markup-compatibility/2006" xmlns:a14="http://schemas.microsoft.com/office/drawing/2010/main">
          <mc:Choice Requires="a14">
            <p:sp>
              <p:nvSpPr>
                <p:cNvPr id="4" name="TextBox 3"/>
                <p:cNvSpPr txBox="1"/>
                <p:nvPr/>
              </p:nvSpPr>
              <p:spPr>
                <a:xfrm>
                  <a:off x="4835179" y="2466220"/>
                  <a:ext cx="3278333" cy="83099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4800" b="0" i="1" smtClean="0">
                            <a:latin typeface="Cambria Math"/>
                          </a:rPr>
                          <m:t>𝑥</m:t>
                        </m:r>
                        <m:r>
                          <a:rPr lang="en-US" altLang="zh-CN" sz="4800" b="0" i="1" smtClean="0">
                            <a:latin typeface="Cambria Math"/>
                          </a:rPr>
                          <m:t>=</m:t>
                        </m:r>
                        <m:r>
                          <a:rPr lang="zh-CN" altLang="en-US" sz="4800" b="0" i="1" smtClean="0">
                            <a:latin typeface="Cambria Math"/>
                          </a:rPr>
                          <m:t>𝜇</m:t>
                        </m:r>
                        <m:r>
                          <a:rPr lang="en-US" altLang="zh-CN" sz="4800" b="0" i="1" smtClean="0">
                            <a:latin typeface="Cambria Math"/>
                            <a:ea typeface="Cambria Math"/>
                          </a:rPr>
                          <m:t>±</m:t>
                        </m:r>
                        <m:sSub>
                          <m:sSubPr>
                            <m:ctrlPr>
                              <a:rPr lang="en-US" altLang="zh-CN" sz="4800" i="1" smtClean="0">
                                <a:latin typeface="Cambria Math"/>
                                <a:ea typeface="Cambria Math"/>
                              </a:rPr>
                            </m:ctrlPr>
                          </m:sSubPr>
                          <m:e>
                            <m:r>
                              <a:rPr lang="zh-CN" altLang="en-US" sz="4800" b="0" i="1" smtClean="0">
                                <a:latin typeface="Cambria Math"/>
                                <a:ea typeface="Cambria Math"/>
                              </a:rPr>
                              <m:t>𝜎</m:t>
                            </m:r>
                          </m:e>
                          <m:sub>
                            <m:r>
                              <a:rPr lang="en-US" altLang="zh-CN" sz="4800" b="0" i="1" smtClean="0">
                                <a:latin typeface="Cambria Math"/>
                                <a:ea typeface="Cambria Math"/>
                              </a:rPr>
                              <m:t>𝑥</m:t>
                            </m:r>
                          </m:sub>
                        </m:sSub>
                      </m:oMath>
                    </m:oMathPara>
                  </a14:m>
                  <a:endParaRPr lang="zh-CN" altLang="en-US" sz="4800" dirty="0"/>
                </a:p>
              </p:txBody>
            </p:sp>
          </mc:Choice>
          <mc:Fallback xmlns="">
            <p:sp>
              <p:nvSpPr>
                <p:cNvPr id="4" name="TextBox 3"/>
                <p:cNvSpPr txBox="1">
                  <a:spLocks noRot="1" noChangeAspect="1" noMove="1" noResize="1" noEditPoints="1" noAdjustHandles="1" noChangeArrowheads="1" noChangeShapeType="1" noTextEdit="1"/>
                </p:cNvSpPr>
                <p:nvPr/>
              </p:nvSpPr>
              <p:spPr>
                <a:xfrm>
                  <a:off x="4835179" y="2466220"/>
                  <a:ext cx="3278333" cy="830997"/>
                </a:xfrm>
                <a:prstGeom prst="rect">
                  <a:avLst/>
                </a:prstGeom>
                <a:blipFill rotWithShape="1">
                  <a:blip r:embed="rId4"/>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22" name="TextBox 21"/>
              <p:cNvSpPr txBox="1"/>
              <p:nvPr/>
            </p:nvSpPr>
            <p:spPr>
              <a:xfrm>
                <a:off x="4835179" y="3369549"/>
                <a:ext cx="4179734" cy="156465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4800" b="0" i="1" smtClean="0">
                          <a:latin typeface="Cambria Math"/>
                        </a:rPr>
                        <m:t>𝑥</m:t>
                      </m:r>
                      <m:r>
                        <a:rPr lang="en-US" altLang="zh-CN" sz="4800" b="0" i="1" smtClean="0">
                          <a:latin typeface="Cambria Math"/>
                        </a:rPr>
                        <m:t>=</m:t>
                      </m:r>
                      <m:acc>
                        <m:accPr>
                          <m:chr m:val="̅"/>
                          <m:ctrlPr>
                            <a:rPr lang="en-US" altLang="zh-CN" sz="4800" b="0" i="1" smtClean="0">
                              <a:latin typeface="Cambria Math"/>
                            </a:rPr>
                          </m:ctrlPr>
                        </m:accPr>
                        <m:e>
                          <m:r>
                            <a:rPr lang="en-US" altLang="zh-CN" sz="4800" b="0" i="1" smtClean="0">
                              <a:latin typeface="Cambria Math"/>
                            </a:rPr>
                            <m:t>𝑥</m:t>
                          </m:r>
                        </m:e>
                      </m:acc>
                      <m:r>
                        <a:rPr lang="en-US" altLang="zh-CN" sz="4800" b="0" i="1" smtClean="0">
                          <a:latin typeface="Cambria Math"/>
                          <a:ea typeface="Cambria Math"/>
                        </a:rPr>
                        <m:t>±</m:t>
                      </m:r>
                      <m:sSub>
                        <m:sSubPr>
                          <m:ctrlPr>
                            <a:rPr lang="en-US" altLang="zh-CN" sz="4800" i="1" smtClean="0">
                              <a:latin typeface="Cambria Math"/>
                              <a:ea typeface="Cambria Math"/>
                            </a:rPr>
                          </m:ctrlPr>
                        </m:sSubPr>
                        <m:e>
                          <m:f>
                            <m:fPr>
                              <m:ctrlPr>
                                <a:rPr lang="en-US" altLang="zh-CN" sz="4800" i="1" smtClean="0">
                                  <a:latin typeface="Cambria Math"/>
                                  <a:ea typeface="Cambria Math"/>
                                </a:rPr>
                              </m:ctrlPr>
                            </m:fPr>
                            <m:num>
                              <m:r>
                                <a:rPr lang="en-US" altLang="zh-CN" sz="4800" b="0" i="1" smtClean="0">
                                  <a:latin typeface="Cambria Math"/>
                                  <a:ea typeface="Cambria Math"/>
                                </a:rPr>
                                <m:t>𝑡</m:t>
                              </m:r>
                            </m:num>
                            <m:den>
                              <m:rad>
                                <m:radPr>
                                  <m:degHide m:val="on"/>
                                  <m:ctrlPr>
                                    <a:rPr lang="en-US" altLang="zh-CN" sz="4800" i="1" smtClean="0">
                                      <a:latin typeface="Cambria Math"/>
                                      <a:ea typeface="Cambria Math"/>
                                    </a:rPr>
                                  </m:ctrlPr>
                                </m:radPr>
                                <m:deg/>
                                <m:e>
                                  <m:r>
                                    <a:rPr lang="en-US" altLang="zh-CN" sz="4800" b="0" i="1" smtClean="0">
                                      <a:latin typeface="Cambria Math"/>
                                      <a:ea typeface="Cambria Math"/>
                                    </a:rPr>
                                    <m:t>𝑛</m:t>
                                  </m:r>
                                </m:e>
                              </m:rad>
                            </m:den>
                          </m:f>
                          <m:r>
                            <a:rPr lang="zh-CN" altLang="en-US" sz="4800" b="0" i="1" smtClean="0">
                              <a:latin typeface="Cambria Math"/>
                              <a:ea typeface="Cambria Math"/>
                            </a:rPr>
                            <m:t>𝜎</m:t>
                          </m:r>
                        </m:e>
                        <m:sub>
                          <m:r>
                            <a:rPr lang="en-US" altLang="zh-CN" sz="4800" b="0" i="1" smtClean="0">
                              <a:latin typeface="Cambria Math"/>
                              <a:ea typeface="Cambria Math"/>
                            </a:rPr>
                            <m:t>𝑥</m:t>
                          </m:r>
                        </m:sub>
                      </m:sSub>
                    </m:oMath>
                  </m:oMathPara>
                </a14:m>
                <a:endParaRPr lang="zh-CN" altLang="en-US" sz="4800" dirty="0"/>
              </a:p>
            </p:txBody>
          </p:sp>
        </mc:Choice>
        <mc:Fallback xmlns="">
          <p:sp>
            <p:nvSpPr>
              <p:cNvPr id="22" name="TextBox 21"/>
              <p:cNvSpPr txBox="1">
                <a:spLocks noRot="1" noChangeAspect="1" noMove="1" noResize="1" noEditPoints="1" noAdjustHandles="1" noChangeArrowheads="1" noChangeShapeType="1" noTextEdit="1"/>
              </p:cNvSpPr>
              <p:nvPr/>
            </p:nvSpPr>
            <p:spPr>
              <a:xfrm>
                <a:off x="4835179" y="3369549"/>
                <a:ext cx="4179734" cy="1564659"/>
              </a:xfrm>
              <a:prstGeom prst="rect">
                <a:avLst/>
              </a:prstGeom>
              <a:blipFill rotWithShape="1">
                <a:blip r:embed="rId5"/>
                <a:stretch>
                  <a:fillRect/>
                </a:stretch>
              </a:blipFill>
            </p:spPr>
            <p:txBody>
              <a:bodyPr/>
              <a:lstStyle/>
              <a:p>
                <a:r>
                  <a:rPr lang="zh-CN" altLang="en-US">
                    <a:noFill/>
                  </a:rPr>
                  <a:t> </a:t>
                </a:r>
              </a:p>
            </p:txBody>
          </p:sp>
        </mc:Fallback>
      </mc:AlternateContent>
      <p:sp>
        <p:nvSpPr>
          <p:cNvPr id="9" name="矩形 8"/>
          <p:cNvSpPr/>
          <p:nvPr/>
        </p:nvSpPr>
        <p:spPr>
          <a:xfrm>
            <a:off x="7263442" y="3480077"/>
            <a:ext cx="836518" cy="138522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495986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6" presetClass="entr" presetSubtype="16" fill="hold" nodeType="clickEffect">
                                  <p:stCondLst>
                                    <p:cond delay="0"/>
                                  </p:stCondLst>
                                  <p:childTnLst>
                                    <p:set>
                                      <p:cBhvr>
                                        <p:cTn id="10" dur="1" fill="hold">
                                          <p:stCondLst>
                                            <p:cond delay="0"/>
                                          </p:stCondLst>
                                        </p:cTn>
                                        <p:tgtEl>
                                          <p:spTgt spid="67586"/>
                                        </p:tgtEl>
                                        <p:attrNameLst>
                                          <p:attrName>style.visibility</p:attrName>
                                        </p:attrNameLst>
                                      </p:cBhvr>
                                      <p:to>
                                        <p:strVal val="visible"/>
                                      </p:to>
                                    </p:set>
                                    <p:animEffect transition="in" filter="circle(in)">
                                      <p:cBhvr>
                                        <p:cTn id="11" dur="2000"/>
                                        <p:tgtEl>
                                          <p:spTgt spid="6758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6" presetClass="entr" presetSubtype="21"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arn(inVertical)">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additive="base">
                                        <p:cTn id="21" dur="500" fill="hold"/>
                                        <p:tgtEl>
                                          <p:spTgt spid="22"/>
                                        </p:tgtEl>
                                        <p:attrNameLst>
                                          <p:attrName>ppt_x</p:attrName>
                                        </p:attrNameLst>
                                      </p:cBhvr>
                                      <p:tavLst>
                                        <p:tav tm="0">
                                          <p:val>
                                            <p:strVal val="#ppt_x"/>
                                          </p:val>
                                        </p:tav>
                                        <p:tav tm="100000">
                                          <p:val>
                                            <p:strVal val="#ppt_x"/>
                                          </p:val>
                                        </p:tav>
                                      </p:tavLst>
                                    </p:anim>
                                    <p:anim calcmode="lin" valueType="num">
                                      <p:cBhvr additive="base">
                                        <p:cTn id="2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anim calcmode="lin" valueType="num">
                                      <p:cBhvr>
                                        <p:cTn id="27" dur="500" fill="hold"/>
                                        <p:tgtEl>
                                          <p:spTgt spid="26"/>
                                        </p:tgtEl>
                                        <p:attrNameLst>
                                          <p:attrName>ppt_w</p:attrName>
                                        </p:attrNameLst>
                                      </p:cBhvr>
                                      <p:tavLst>
                                        <p:tav tm="0">
                                          <p:val>
                                            <p:fltVal val="0"/>
                                          </p:val>
                                        </p:tav>
                                        <p:tav tm="100000">
                                          <p:val>
                                            <p:strVal val="#ppt_w"/>
                                          </p:val>
                                        </p:tav>
                                      </p:tavLst>
                                    </p:anim>
                                    <p:anim calcmode="lin" valueType="num">
                                      <p:cBhvr>
                                        <p:cTn id="28" dur="500" fill="hold"/>
                                        <p:tgtEl>
                                          <p:spTgt spid="26"/>
                                        </p:tgtEl>
                                        <p:attrNameLst>
                                          <p:attrName>ppt_h</p:attrName>
                                        </p:attrNameLst>
                                      </p:cBhvr>
                                      <p:tavLst>
                                        <p:tav tm="0">
                                          <p:val>
                                            <p:fltVal val="0"/>
                                          </p:val>
                                        </p:tav>
                                        <p:tav tm="100000">
                                          <p:val>
                                            <p:strVal val="#ppt_h"/>
                                          </p:val>
                                        </p:tav>
                                      </p:tavLst>
                                    </p:anim>
                                    <p:animEffect transition="in" filter="fade">
                                      <p:cBhvr>
                                        <p:cTn id="29" dur="500"/>
                                        <p:tgtEl>
                                          <p:spTgt spid="26"/>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 calcmode="lin" valueType="num">
                                      <p:cBhvr additive="base">
                                        <p:cTn id="34" dur="500" fill="hold"/>
                                        <p:tgtEl>
                                          <p:spTgt spid="9"/>
                                        </p:tgtEl>
                                        <p:attrNameLst>
                                          <p:attrName>ppt_x</p:attrName>
                                        </p:attrNameLst>
                                      </p:cBhvr>
                                      <p:tavLst>
                                        <p:tav tm="0">
                                          <p:val>
                                            <p:strVal val="#ppt_x"/>
                                          </p:val>
                                        </p:tav>
                                        <p:tav tm="100000">
                                          <p:val>
                                            <p:strVal val="#ppt_x"/>
                                          </p:val>
                                        </p:tav>
                                      </p:tavLst>
                                    </p:anim>
                                    <p:anim calcmode="lin" valueType="num">
                                      <p:cBhvr additive="base">
                                        <p:cTn id="3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grpId="0" nodeType="clickEffect">
                                  <p:stCondLst>
                                    <p:cond delay="0"/>
                                  </p:stCondLst>
                                  <p:childTnLst>
                                    <p:set>
                                      <p:cBhvr>
                                        <p:cTn id="39" dur="1" fill="hold">
                                          <p:stCondLst>
                                            <p:cond delay="0"/>
                                          </p:stCondLst>
                                        </p:cTn>
                                        <p:tgtEl>
                                          <p:spTgt spid="35"/>
                                        </p:tgtEl>
                                        <p:attrNameLst>
                                          <p:attrName>style.visibility</p:attrName>
                                        </p:attrNameLst>
                                      </p:cBhvr>
                                      <p:to>
                                        <p:strVal val="visible"/>
                                      </p:to>
                                    </p:set>
                                    <p:animEffect transition="in" filter="barn(inVertical)">
                                      <p:cBhvr>
                                        <p:cTn id="40" dur="500"/>
                                        <p:tgtEl>
                                          <p:spTgt spid="35"/>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6" presetClass="entr" presetSubtype="0" fill="hold" nodeType="clickEffect">
                                  <p:stCondLst>
                                    <p:cond delay="0"/>
                                  </p:stCondLst>
                                  <p:childTnLst>
                                    <p:set>
                                      <p:cBhvr>
                                        <p:cTn id="44" dur="1" fill="hold">
                                          <p:stCondLst>
                                            <p:cond delay="0"/>
                                          </p:stCondLst>
                                        </p:cTn>
                                        <p:tgtEl>
                                          <p:spTgt spid="67596"/>
                                        </p:tgtEl>
                                        <p:attrNameLst>
                                          <p:attrName>style.visibility</p:attrName>
                                        </p:attrNameLst>
                                      </p:cBhvr>
                                      <p:to>
                                        <p:strVal val="visible"/>
                                      </p:to>
                                    </p:set>
                                    <p:animEffect transition="in" filter="wipe(down)">
                                      <p:cBhvr>
                                        <p:cTn id="45" dur="580">
                                          <p:stCondLst>
                                            <p:cond delay="0"/>
                                          </p:stCondLst>
                                        </p:cTn>
                                        <p:tgtEl>
                                          <p:spTgt spid="67596"/>
                                        </p:tgtEl>
                                      </p:cBhvr>
                                    </p:animEffect>
                                    <p:anim calcmode="lin" valueType="num">
                                      <p:cBhvr>
                                        <p:cTn id="46" dur="1822" tmFilter="0,0; 0.14,0.36; 0.43,0.73; 0.71,0.91; 1.0,1.0">
                                          <p:stCondLst>
                                            <p:cond delay="0"/>
                                          </p:stCondLst>
                                        </p:cTn>
                                        <p:tgtEl>
                                          <p:spTgt spid="67596"/>
                                        </p:tgtEl>
                                        <p:attrNameLst>
                                          <p:attrName>ppt_x</p:attrName>
                                        </p:attrNameLst>
                                      </p:cBhvr>
                                      <p:tavLst>
                                        <p:tav tm="0">
                                          <p:val>
                                            <p:strVal val="#ppt_x-0.25"/>
                                          </p:val>
                                        </p:tav>
                                        <p:tav tm="100000">
                                          <p:val>
                                            <p:strVal val="#ppt_x"/>
                                          </p:val>
                                        </p:tav>
                                      </p:tavLst>
                                    </p:anim>
                                    <p:anim calcmode="lin" valueType="num">
                                      <p:cBhvr>
                                        <p:cTn id="47" dur="664" tmFilter="0.0,0.0; 0.25,0.07; 0.50,0.2; 0.75,0.467; 1.0,1.0">
                                          <p:stCondLst>
                                            <p:cond delay="0"/>
                                          </p:stCondLst>
                                        </p:cTn>
                                        <p:tgtEl>
                                          <p:spTgt spid="67596"/>
                                        </p:tgtEl>
                                        <p:attrNameLst>
                                          <p:attrName>ppt_y</p:attrName>
                                        </p:attrNameLst>
                                      </p:cBhvr>
                                      <p:tavLst>
                                        <p:tav tm="0" fmla="#ppt_y-sin(pi*$)/3">
                                          <p:val>
                                            <p:fltVal val="0.5"/>
                                          </p:val>
                                        </p:tav>
                                        <p:tav tm="100000">
                                          <p:val>
                                            <p:fltVal val="1"/>
                                          </p:val>
                                        </p:tav>
                                      </p:tavLst>
                                    </p:anim>
                                    <p:anim calcmode="lin" valueType="num">
                                      <p:cBhvr>
                                        <p:cTn id="48" dur="664" tmFilter="0, 0; 0.125,0.2665; 0.25,0.4; 0.375,0.465; 0.5,0.5;  0.625,0.535; 0.75,0.6; 0.875,0.7335; 1,1">
                                          <p:stCondLst>
                                            <p:cond delay="664"/>
                                          </p:stCondLst>
                                        </p:cTn>
                                        <p:tgtEl>
                                          <p:spTgt spid="67596"/>
                                        </p:tgtEl>
                                        <p:attrNameLst>
                                          <p:attrName>ppt_y</p:attrName>
                                        </p:attrNameLst>
                                      </p:cBhvr>
                                      <p:tavLst>
                                        <p:tav tm="0" fmla="#ppt_y-sin(pi*$)/9">
                                          <p:val>
                                            <p:fltVal val="0"/>
                                          </p:val>
                                        </p:tav>
                                        <p:tav tm="100000">
                                          <p:val>
                                            <p:fltVal val="1"/>
                                          </p:val>
                                        </p:tav>
                                      </p:tavLst>
                                    </p:anim>
                                    <p:anim calcmode="lin" valueType="num">
                                      <p:cBhvr>
                                        <p:cTn id="49" dur="332" tmFilter="0, 0; 0.125,0.2665; 0.25,0.4; 0.375,0.465; 0.5,0.5;  0.625,0.535; 0.75,0.6; 0.875,0.7335; 1,1">
                                          <p:stCondLst>
                                            <p:cond delay="1324"/>
                                          </p:stCondLst>
                                        </p:cTn>
                                        <p:tgtEl>
                                          <p:spTgt spid="67596"/>
                                        </p:tgtEl>
                                        <p:attrNameLst>
                                          <p:attrName>ppt_y</p:attrName>
                                        </p:attrNameLst>
                                      </p:cBhvr>
                                      <p:tavLst>
                                        <p:tav tm="0" fmla="#ppt_y-sin(pi*$)/27">
                                          <p:val>
                                            <p:fltVal val="0"/>
                                          </p:val>
                                        </p:tav>
                                        <p:tav tm="100000">
                                          <p:val>
                                            <p:fltVal val="1"/>
                                          </p:val>
                                        </p:tav>
                                      </p:tavLst>
                                    </p:anim>
                                    <p:anim calcmode="lin" valueType="num">
                                      <p:cBhvr>
                                        <p:cTn id="50" dur="164" tmFilter="0, 0; 0.125,0.2665; 0.25,0.4; 0.375,0.465; 0.5,0.5;  0.625,0.535; 0.75,0.6; 0.875,0.7335; 1,1">
                                          <p:stCondLst>
                                            <p:cond delay="1656"/>
                                          </p:stCondLst>
                                        </p:cTn>
                                        <p:tgtEl>
                                          <p:spTgt spid="67596"/>
                                        </p:tgtEl>
                                        <p:attrNameLst>
                                          <p:attrName>ppt_y</p:attrName>
                                        </p:attrNameLst>
                                      </p:cBhvr>
                                      <p:tavLst>
                                        <p:tav tm="0" fmla="#ppt_y-sin(pi*$)/81">
                                          <p:val>
                                            <p:fltVal val="0"/>
                                          </p:val>
                                        </p:tav>
                                        <p:tav tm="100000">
                                          <p:val>
                                            <p:fltVal val="1"/>
                                          </p:val>
                                        </p:tav>
                                      </p:tavLst>
                                    </p:anim>
                                    <p:animScale>
                                      <p:cBhvr>
                                        <p:cTn id="51" dur="26">
                                          <p:stCondLst>
                                            <p:cond delay="650"/>
                                          </p:stCondLst>
                                        </p:cTn>
                                        <p:tgtEl>
                                          <p:spTgt spid="67596"/>
                                        </p:tgtEl>
                                      </p:cBhvr>
                                      <p:to x="100000" y="60000"/>
                                    </p:animScale>
                                    <p:animScale>
                                      <p:cBhvr>
                                        <p:cTn id="52" dur="166" decel="50000">
                                          <p:stCondLst>
                                            <p:cond delay="676"/>
                                          </p:stCondLst>
                                        </p:cTn>
                                        <p:tgtEl>
                                          <p:spTgt spid="67596"/>
                                        </p:tgtEl>
                                      </p:cBhvr>
                                      <p:to x="100000" y="100000"/>
                                    </p:animScale>
                                    <p:animScale>
                                      <p:cBhvr>
                                        <p:cTn id="53" dur="26">
                                          <p:stCondLst>
                                            <p:cond delay="1312"/>
                                          </p:stCondLst>
                                        </p:cTn>
                                        <p:tgtEl>
                                          <p:spTgt spid="67596"/>
                                        </p:tgtEl>
                                      </p:cBhvr>
                                      <p:to x="100000" y="80000"/>
                                    </p:animScale>
                                    <p:animScale>
                                      <p:cBhvr>
                                        <p:cTn id="54" dur="166" decel="50000">
                                          <p:stCondLst>
                                            <p:cond delay="1338"/>
                                          </p:stCondLst>
                                        </p:cTn>
                                        <p:tgtEl>
                                          <p:spTgt spid="67596"/>
                                        </p:tgtEl>
                                      </p:cBhvr>
                                      <p:to x="100000" y="100000"/>
                                    </p:animScale>
                                    <p:animScale>
                                      <p:cBhvr>
                                        <p:cTn id="55" dur="26">
                                          <p:stCondLst>
                                            <p:cond delay="1642"/>
                                          </p:stCondLst>
                                        </p:cTn>
                                        <p:tgtEl>
                                          <p:spTgt spid="67596"/>
                                        </p:tgtEl>
                                      </p:cBhvr>
                                      <p:to x="100000" y="90000"/>
                                    </p:animScale>
                                    <p:animScale>
                                      <p:cBhvr>
                                        <p:cTn id="56" dur="166" decel="50000">
                                          <p:stCondLst>
                                            <p:cond delay="1668"/>
                                          </p:stCondLst>
                                        </p:cTn>
                                        <p:tgtEl>
                                          <p:spTgt spid="67596"/>
                                        </p:tgtEl>
                                      </p:cBhvr>
                                      <p:to x="100000" y="100000"/>
                                    </p:animScale>
                                    <p:animScale>
                                      <p:cBhvr>
                                        <p:cTn id="57" dur="26">
                                          <p:stCondLst>
                                            <p:cond delay="1808"/>
                                          </p:stCondLst>
                                        </p:cTn>
                                        <p:tgtEl>
                                          <p:spTgt spid="67596"/>
                                        </p:tgtEl>
                                      </p:cBhvr>
                                      <p:to x="100000" y="95000"/>
                                    </p:animScale>
                                    <p:animScale>
                                      <p:cBhvr>
                                        <p:cTn id="58" dur="166" decel="50000">
                                          <p:stCondLst>
                                            <p:cond delay="1834"/>
                                          </p:stCondLst>
                                        </p:cTn>
                                        <p:tgtEl>
                                          <p:spTgt spid="6759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5" grpId="0"/>
      <p:bldP spid="22" grpId="0"/>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4296" y="884064"/>
            <a:ext cx="5667375" cy="1485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矩形 4"/>
          <p:cNvSpPr>
            <a:spLocks noChangeArrowheads="1"/>
          </p:cNvSpPr>
          <p:nvPr/>
        </p:nvSpPr>
        <p:spPr bwMode="auto">
          <a:xfrm>
            <a:off x="1357252" y="4493946"/>
            <a:ext cx="4474205" cy="572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lnSpc>
                <a:spcPct val="130000"/>
              </a:lnSpc>
              <a:spcBef>
                <a:spcPct val="0"/>
              </a:spcBef>
              <a:buFontTx/>
              <a:buNone/>
            </a:pPr>
            <a:r>
              <a:rPr lang="zh-CN" altLang="en-US" sz="2400" b="1" dirty="0">
                <a:solidFill>
                  <a:srgbClr val="0000FF"/>
                </a:solidFill>
              </a:rPr>
              <a:t>物理实验中置信度一般取</a:t>
            </a:r>
            <a:r>
              <a:rPr lang="en-US" altLang="zh-CN" sz="2400" b="1" dirty="0">
                <a:solidFill>
                  <a:srgbClr val="0000FF"/>
                </a:solidFill>
              </a:rPr>
              <a:t>95</a:t>
            </a:r>
            <a:r>
              <a:rPr lang="en-US" altLang="zh-CN" sz="2400" b="1" dirty="0" smtClean="0">
                <a:solidFill>
                  <a:srgbClr val="0000FF"/>
                </a:solidFill>
              </a:rPr>
              <a:t>%</a:t>
            </a:r>
            <a:endParaRPr lang="en-US" altLang="zh-CN" sz="2400" b="1" dirty="0">
              <a:solidFill>
                <a:srgbClr val="0000FF"/>
              </a:solidFill>
            </a:endParaRPr>
          </a:p>
        </p:txBody>
      </p:sp>
      <p:sp>
        <p:nvSpPr>
          <p:cNvPr id="4" name="矩形 3"/>
          <p:cNvSpPr/>
          <p:nvPr/>
        </p:nvSpPr>
        <p:spPr>
          <a:xfrm>
            <a:off x="5133646" y="896455"/>
            <a:ext cx="990600" cy="1512887"/>
          </a:xfrm>
          <a:prstGeom prst="rect">
            <a:avLst/>
          </a:prstGeom>
          <a:noFill/>
          <a:ln w="38100">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zh-CN" altLang="en-US"/>
          </a:p>
        </p:txBody>
      </p:sp>
      <p:sp>
        <p:nvSpPr>
          <p:cNvPr id="22" name="Rectangle 7">
            <a:extLst>
              <a:ext uri="{FF2B5EF4-FFF2-40B4-BE49-F238E27FC236}"/>
            </a:extLst>
          </p:cNvPr>
          <p:cNvSpPr>
            <a:spLocks noChangeArrowheads="1"/>
          </p:cNvSpPr>
          <p:nvPr/>
        </p:nvSpPr>
        <p:spPr bwMode="auto">
          <a:xfrm>
            <a:off x="-1" y="-228600"/>
            <a:ext cx="5218113" cy="922338"/>
          </a:xfrm>
          <a:prstGeom prst="rect">
            <a:avLst/>
          </a:prstGeom>
          <a:noFill/>
          <a:ln>
            <a:noFill/>
          </a:ln>
          <a:extLst/>
        </p:spPr>
        <p:txBody>
          <a:bodyPr anchor="ctr"/>
          <a:lstStyle/>
          <a:p>
            <a:pPr>
              <a:defRPr/>
            </a:pPr>
            <a:r>
              <a:rPr lang="zh-CN" altLang="en-US" sz="4000" b="1" dirty="0">
                <a:solidFill>
                  <a:schemeClr val="accent2"/>
                </a:solidFill>
                <a:effectLst>
                  <a:outerShdw blurRad="38100" dist="38100" dir="2700000" algn="tl">
                    <a:srgbClr val="C0C0C0"/>
                  </a:outerShdw>
                </a:effectLst>
                <a:latin typeface="黑体" pitchFamily="2" charset="-122"/>
                <a:ea typeface="黑体" pitchFamily="2" charset="-122"/>
              </a:rPr>
              <a:t> </a:t>
            </a:r>
            <a:r>
              <a:rPr lang="zh-CN" altLang="en-US" sz="3200" b="1" dirty="0">
                <a:solidFill>
                  <a:schemeClr val="accent2"/>
                </a:solidFill>
                <a:effectLst>
                  <a:outerShdw blurRad="38100" dist="38100" dir="2700000" algn="tl">
                    <a:srgbClr val="C0C0C0"/>
                  </a:outerShdw>
                </a:effectLst>
                <a:latin typeface="黑体" pitchFamily="2" charset="-122"/>
                <a:ea typeface="黑体" pitchFamily="2" charset="-122"/>
              </a:rPr>
              <a:t>误差理论</a:t>
            </a:r>
          </a:p>
        </p:txBody>
      </p:sp>
      <mc:AlternateContent xmlns:mc="http://schemas.openxmlformats.org/markup-compatibility/2006" xmlns:a14="http://schemas.microsoft.com/office/drawing/2010/main">
        <mc:Choice Requires="a14">
          <p:sp>
            <p:nvSpPr>
              <p:cNvPr id="7" name="TextBox 6"/>
              <p:cNvSpPr txBox="1"/>
              <p:nvPr/>
            </p:nvSpPr>
            <p:spPr>
              <a:xfrm>
                <a:off x="1055870" y="2747480"/>
                <a:ext cx="7084888" cy="156465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4800" b="0" i="1" smtClean="0">
                          <a:latin typeface="Cambria Math"/>
                        </a:rPr>
                        <m:t>𝑥</m:t>
                      </m:r>
                      <m:r>
                        <a:rPr lang="en-US" altLang="zh-CN" sz="4800" b="0" i="1" smtClean="0">
                          <a:latin typeface="Cambria Math"/>
                        </a:rPr>
                        <m:t>=</m:t>
                      </m:r>
                      <m:acc>
                        <m:accPr>
                          <m:chr m:val="̅"/>
                          <m:ctrlPr>
                            <a:rPr lang="en-US" altLang="zh-CN" sz="4800" b="0" i="1" smtClean="0">
                              <a:latin typeface="Cambria Math"/>
                            </a:rPr>
                          </m:ctrlPr>
                        </m:accPr>
                        <m:e>
                          <m:r>
                            <a:rPr lang="en-US" altLang="zh-CN" sz="4800" b="0" i="1" smtClean="0">
                              <a:latin typeface="Cambria Math"/>
                            </a:rPr>
                            <m:t>𝑥</m:t>
                          </m:r>
                        </m:e>
                      </m:acc>
                      <m:r>
                        <a:rPr lang="en-US" altLang="zh-CN" sz="4800" b="0" i="1" smtClean="0">
                          <a:latin typeface="Cambria Math"/>
                          <a:ea typeface="Cambria Math"/>
                        </a:rPr>
                        <m:t>±</m:t>
                      </m:r>
                      <m:sSub>
                        <m:sSubPr>
                          <m:ctrlPr>
                            <a:rPr lang="en-US" altLang="zh-CN" sz="4800" i="1" smtClean="0">
                              <a:latin typeface="Cambria Math"/>
                              <a:ea typeface="Cambria Math"/>
                            </a:rPr>
                          </m:ctrlPr>
                        </m:sSubPr>
                        <m:e>
                          <m:f>
                            <m:fPr>
                              <m:ctrlPr>
                                <a:rPr lang="en-US" altLang="zh-CN" sz="4800" i="1" smtClean="0">
                                  <a:latin typeface="Cambria Math"/>
                                  <a:ea typeface="Cambria Math"/>
                                </a:rPr>
                              </m:ctrlPr>
                            </m:fPr>
                            <m:num>
                              <m:sSub>
                                <m:sSubPr>
                                  <m:ctrlPr>
                                    <a:rPr lang="en-US" altLang="zh-CN" sz="4800" i="1" smtClean="0">
                                      <a:latin typeface="Cambria Math"/>
                                      <a:ea typeface="Cambria Math"/>
                                    </a:rPr>
                                  </m:ctrlPr>
                                </m:sSubPr>
                                <m:e>
                                  <m:r>
                                    <a:rPr lang="en-US" altLang="zh-CN" sz="4800" b="0" i="1" smtClean="0">
                                      <a:latin typeface="Cambria Math"/>
                                      <a:ea typeface="Cambria Math"/>
                                    </a:rPr>
                                    <m:t>𝑡</m:t>
                                  </m:r>
                                </m:e>
                                <m:sub>
                                  <m:r>
                                    <a:rPr lang="en-US" altLang="zh-CN" sz="4800" b="0" i="1" smtClean="0">
                                      <a:latin typeface="Cambria Math"/>
                                      <a:ea typeface="Cambria Math"/>
                                    </a:rPr>
                                    <m:t>0.95</m:t>
                                  </m:r>
                                </m:sub>
                              </m:sSub>
                            </m:num>
                            <m:den>
                              <m:rad>
                                <m:radPr>
                                  <m:degHide m:val="on"/>
                                  <m:ctrlPr>
                                    <a:rPr lang="en-US" altLang="zh-CN" sz="4800" i="1" smtClean="0">
                                      <a:latin typeface="Cambria Math"/>
                                      <a:ea typeface="Cambria Math"/>
                                    </a:rPr>
                                  </m:ctrlPr>
                                </m:radPr>
                                <m:deg/>
                                <m:e>
                                  <m:r>
                                    <a:rPr lang="en-US" altLang="zh-CN" sz="4800" b="0" i="1" smtClean="0">
                                      <a:latin typeface="Cambria Math"/>
                                      <a:ea typeface="Cambria Math"/>
                                    </a:rPr>
                                    <m:t>𝑛</m:t>
                                  </m:r>
                                </m:e>
                              </m:rad>
                            </m:den>
                          </m:f>
                          <m:r>
                            <a:rPr lang="zh-CN" altLang="en-US" sz="4800" b="0" i="1" smtClean="0">
                              <a:latin typeface="Cambria Math"/>
                              <a:ea typeface="Cambria Math"/>
                            </a:rPr>
                            <m:t>𝜎</m:t>
                          </m:r>
                        </m:e>
                        <m:sub>
                          <m:r>
                            <a:rPr lang="en-US" altLang="zh-CN" sz="4800" b="0" i="1" smtClean="0">
                              <a:latin typeface="Cambria Math"/>
                              <a:ea typeface="Cambria Math"/>
                            </a:rPr>
                            <m:t>𝑥</m:t>
                          </m:r>
                        </m:sub>
                      </m:sSub>
                      <m:r>
                        <a:rPr lang="en-US" altLang="zh-CN" sz="4800" b="0" i="1" smtClean="0">
                          <a:latin typeface="Cambria Math"/>
                          <a:ea typeface="Cambria Math"/>
                        </a:rPr>
                        <m:t>=</m:t>
                      </m:r>
                      <m:acc>
                        <m:accPr>
                          <m:chr m:val="̅"/>
                          <m:ctrlPr>
                            <a:rPr lang="en-US" altLang="zh-CN" sz="4800" i="1">
                              <a:solidFill>
                                <a:prstClr val="black"/>
                              </a:solidFill>
                              <a:latin typeface="Cambria Math"/>
                            </a:rPr>
                          </m:ctrlPr>
                        </m:accPr>
                        <m:e>
                          <m:r>
                            <a:rPr lang="en-US" altLang="zh-CN" sz="4800" i="1">
                              <a:solidFill>
                                <a:prstClr val="black"/>
                              </a:solidFill>
                              <a:latin typeface="Cambria Math"/>
                            </a:rPr>
                            <m:t>𝑥</m:t>
                          </m:r>
                        </m:e>
                      </m:acc>
                      <m:r>
                        <a:rPr lang="en-US" altLang="zh-CN" sz="4800" i="1">
                          <a:solidFill>
                            <a:prstClr val="black"/>
                          </a:solidFill>
                          <a:latin typeface="Cambria Math"/>
                          <a:ea typeface="Cambria Math"/>
                        </a:rPr>
                        <m:t>±</m:t>
                      </m:r>
                      <m:sSub>
                        <m:sSubPr>
                          <m:ctrlPr>
                            <a:rPr lang="en-US" altLang="zh-CN" sz="4800" i="1" smtClean="0">
                              <a:solidFill>
                                <a:prstClr val="black"/>
                              </a:solidFill>
                              <a:latin typeface="Cambria Math"/>
                              <a:ea typeface="Cambria Math"/>
                            </a:rPr>
                          </m:ctrlPr>
                        </m:sSubPr>
                        <m:e>
                          <m:r>
                            <a:rPr lang="zh-CN" altLang="en-US" sz="4800" i="1" smtClean="0">
                              <a:solidFill>
                                <a:prstClr val="black"/>
                              </a:solidFill>
                              <a:latin typeface="Cambria Math"/>
                              <a:ea typeface="Cambria Math"/>
                            </a:rPr>
                            <m:t>𝜎</m:t>
                          </m:r>
                        </m:e>
                        <m:sub>
                          <m:r>
                            <a:rPr lang="en-US" altLang="zh-CN" sz="4800" b="0" i="1" smtClean="0">
                              <a:solidFill>
                                <a:prstClr val="black"/>
                              </a:solidFill>
                              <a:latin typeface="Cambria Math"/>
                              <a:ea typeface="Cambria Math"/>
                            </a:rPr>
                            <m:t>𝑥</m:t>
                          </m:r>
                        </m:sub>
                      </m:sSub>
                    </m:oMath>
                  </m:oMathPara>
                </a14:m>
                <a:endParaRPr lang="zh-CN" altLang="en-US" sz="4800" dirty="0"/>
              </a:p>
            </p:txBody>
          </p:sp>
        </mc:Choice>
        <mc:Fallback xmlns="">
          <p:sp>
            <p:nvSpPr>
              <p:cNvPr id="7" name="TextBox 6"/>
              <p:cNvSpPr txBox="1">
                <a:spLocks noRot="1" noChangeAspect="1" noMove="1" noResize="1" noEditPoints="1" noAdjustHandles="1" noChangeArrowheads="1" noChangeShapeType="1" noTextEdit="1"/>
              </p:cNvSpPr>
              <p:nvPr/>
            </p:nvSpPr>
            <p:spPr>
              <a:xfrm>
                <a:off x="1055870" y="2747480"/>
                <a:ext cx="7084888" cy="1564659"/>
              </a:xfrm>
              <a:prstGeom prst="rect">
                <a:avLst/>
              </a:prstGeom>
              <a:blipFill rotWithShape="1">
                <a:blip r:embed="rId3"/>
                <a:stretch>
                  <a:fillRect/>
                </a:stretch>
              </a:blipFill>
            </p:spPr>
            <p:txBody>
              <a:bodyPr/>
              <a:lstStyle/>
              <a:p>
                <a:r>
                  <a:rPr lang="zh-CN" altLang="en-US">
                    <a:noFill/>
                  </a:rPr>
                  <a:t> </a:t>
                </a:r>
              </a:p>
            </p:txBody>
          </p:sp>
        </mc:Fallback>
      </mc:AlternateContent>
      <p:sp>
        <p:nvSpPr>
          <p:cNvPr id="8" name="矩形 464905"/>
          <p:cNvSpPr>
            <a:spLocks noChangeArrowheads="1"/>
          </p:cNvSpPr>
          <p:nvPr/>
        </p:nvSpPr>
        <p:spPr bwMode="auto">
          <a:xfrm>
            <a:off x="7191375" y="2409342"/>
            <a:ext cx="1301750" cy="685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46800" bIns="46800">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nSpc>
                <a:spcPct val="120000"/>
              </a:lnSpc>
              <a:spcBef>
                <a:spcPct val="50000"/>
              </a:spcBef>
              <a:buFontTx/>
              <a:buNone/>
            </a:pPr>
            <a:r>
              <a:rPr lang="en-US" altLang="zh-CN" b="1" dirty="0" smtClean="0">
                <a:solidFill>
                  <a:srgbClr val="FF0000"/>
                </a:solidFill>
                <a:latin typeface="Times New Roman" pitchFamily="18" charset="0"/>
              </a:rPr>
              <a:t>95</a:t>
            </a:r>
            <a:r>
              <a:rPr lang="en-US" altLang="zh-CN" b="1" dirty="0">
                <a:solidFill>
                  <a:srgbClr val="FF0000"/>
                </a:solidFill>
                <a:latin typeface="Times New Roman" pitchFamily="18" charset="0"/>
              </a:rPr>
              <a:t>%</a:t>
            </a:r>
          </a:p>
        </p:txBody>
      </p:sp>
    </p:spTree>
    <p:extLst>
      <p:ext uri="{BB962C8B-B14F-4D97-AF65-F5344CB8AC3E}">
        <p14:creationId xmlns:p14="http://schemas.microsoft.com/office/powerpoint/2010/main" val="37795206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68611"/>
                                        </p:tgtEl>
                                        <p:attrNameLst>
                                          <p:attrName>style.visibility</p:attrName>
                                        </p:attrNameLst>
                                      </p:cBhvr>
                                      <p:to>
                                        <p:strVal val="visible"/>
                                      </p:to>
                                    </p:set>
                                    <p:animEffect transition="in" filter="wipe(down)">
                                      <p:cBhvr>
                                        <p:cTn id="7" dur="500"/>
                                        <p:tgtEl>
                                          <p:spTgt spid="68611"/>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childTnLst>
                          </p:cTn>
                        </p:par>
                        <p:par>
                          <p:cTn id="13" fill="hold">
                            <p:stCondLst>
                              <p:cond delay="2000"/>
                            </p:stCondLst>
                            <p:childTnLst>
                              <p:par>
                                <p:cTn id="14" presetID="26" presetClass="emph" presetSubtype="0" fill="hold" grpId="1" nodeType="afterEffect">
                                  <p:stCondLst>
                                    <p:cond delay="0"/>
                                  </p:stCondLst>
                                  <p:childTnLst>
                                    <p:animEffect transition="out" filter="fade">
                                      <p:cBhvr>
                                        <p:cTn id="15" dur="500" tmFilter="0, 0; .2, .5; .8, .5; 1, 0"/>
                                        <p:tgtEl>
                                          <p:spTgt spid="4"/>
                                        </p:tgtEl>
                                      </p:cBhvr>
                                    </p:animEffect>
                                    <p:animScale>
                                      <p:cBhvr>
                                        <p:cTn id="16" dur="250" autoRev="1" fill="hold"/>
                                        <p:tgtEl>
                                          <p:spTgt spid="4"/>
                                        </p:tgtEl>
                                      </p:cBhvr>
                                      <p:by x="105000" y="105000"/>
                                    </p:animScale>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arn(inVertical)">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animBg="1"/>
      <p:bldP spid="4" grpId="1" animBg="1"/>
      <p:bldP spid="7"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3" name="Rectangle 7">
            <a:extLst>
              <a:ext uri="{FF2B5EF4-FFF2-40B4-BE49-F238E27FC236}"/>
            </a:extLst>
          </p:cNvPr>
          <p:cNvSpPr>
            <a:spLocks noChangeArrowheads="1"/>
          </p:cNvSpPr>
          <p:nvPr/>
        </p:nvSpPr>
        <p:spPr bwMode="auto">
          <a:xfrm>
            <a:off x="0" y="-229235"/>
            <a:ext cx="5218113" cy="922338"/>
          </a:xfrm>
          <a:prstGeom prst="rect">
            <a:avLst/>
          </a:prstGeom>
          <a:noFill/>
          <a:ln>
            <a:noFill/>
          </a:ln>
          <a:extLst/>
        </p:spPr>
        <p:txBody>
          <a:bodyPr anchor="ctr"/>
          <a:lstStyle/>
          <a:p>
            <a:pPr>
              <a:defRPr/>
            </a:pPr>
            <a:r>
              <a:rPr lang="zh-CN" altLang="en-US" sz="4000" b="1" dirty="0">
                <a:solidFill>
                  <a:schemeClr val="accent2"/>
                </a:solidFill>
                <a:effectLst>
                  <a:outerShdw blurRad="38100" dist="38100" dir="2700000" algn="tl">
                    <a:srgbClr val="C0C0C0"/>
                  </a:outerShdw>
                </a:effectLst>
                <a:latin typeface="黑体" pitchFamily="2" charset="-122"/>
                <a:ea typeface="黑体" pitchFamily="2" charset="-122"/>
              </a:rPr>
              <a:t> </a:t>
            </a:r>
            <a:r>
              <a:rPr lang="zh-CN" altLang="en-US" sz="3600" b="1" dirty="0">
                <a:solidFill>
                  <a:schemeClr val="accent2"/>
                </a:solidFill>
                <a:effectLst>
                  <a:outerShdw blurRad="38100" dist="38100" dir="2700000" algn="tl">
                    <a:srgbClr val="C0C0C0"/>
                  </a:outerShdw>
                </a:effectLst>
                <a:latin typeface="黑体" pitchFamily="2" charset="-122"/>
                <a:ea typeface="黑体" pitchFamily="2" charset="-122"/>
              </a:rPr>
              <a:t>测量的不确定度</a:t>
            </a:r>
          </a:p>
        </p:txBody>
      </p:sp>
      <p:sp>
        <p:nvSpPr>
          <p:cNvPr id="5" name="矩形 4"/>
          <p:cNvSpPr>
            <a:spLocks noChangeArrowheads="1"/>
          </p:cNvSpPr>
          <p:nvPr/>
        </p:nvSpPr>
        <p:spPr bwMode="auto">
          <a:xfrm>
            <a:off x="444500" y="803593"/>
            <a:ext cx="8658225" cy="185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lnSpc>
                <a:spcPct val="130000"/>
              </a:lnSpc>
              <a:spcBef>
                <a:spcPct val="0"/>
              </a:spcBef>
              <a:buFontTx/>
              <a:buNone/>
            </a:pPr>
            <a:r>
              <a:rPr lang="zh-CN" altLang="en-US" sz="2400" b="1" dirty="0">
                <a:solidFill>
                  <a:srgbClr val="0000FF"/>
                </a:solidFill>
              </a:rPr>
              <a:t>测量的不确定</a:t>
            </a:r>
            <a:endParaRPr lang="en-US" altLang="zh-CN" sz="2400" b="1" dirty="0">
              <a:solidFill>
                <a:srgbClr val="0000FF"/>
              </a:solidFill>
            </a:endParaRPr>
          </a:p>
          <a:p>
            <a:pPr eaLnBrk="1" hangingPunct="1">
              <a:lnSpc>
                <a:spcPct val="130000"/>
              </a:lnSpc>
              <a:spcBef>
                <a:spcPct val="0"/>
              </a:spcBef>
              <a:buFontTx/>
              <a:buNone/>
            </a:pPr>
            <a:r>
              <a:rPr lang="en-US" altLang="zh-CN" sz="2000" b="1" dirty="0"/>
              <a:t>*</a:t>
            </a:r>
            <a:r>
              <a:rPr lang="zh-CN" altLang="en-US" sz="2000" b="1" dirty="0"/>
              <a:t>不确定度</a:t>
            </a:r>
            <a:r>
              <a:rPr lang="en-US" altLang="zh-CN" sz="2000" b="1" dirty="0"/>
              <a:t>u</a:t>
            </a:r>
            <a:r>
              <a:rPr lang="zh-CN" altLang="en-US" sz="2000" b="1" dirty="0"/>
              <a:t>是由于测量误差存在而对被测量值不能确定的程度。</a:t>
            </a:r>
          </a:p>
          <a:p>
            <a:pPr eaLnBrk="1" hangingPunct="1">
              <a:lnSpc>
                <a:spcPct val="130000"/>
              </a:lnSpc>
              <a:spcBef>
                <a:spcPct val="0"/>
              </a:spcBef>
              <a:buFontTx/>
              <a:buNone/>
            </a:pPr>
            <a:r>
              <a:rPr lang="en-US" altLang="zh-CN" sz="2000" b="1" dirty="0"/>
              <a:t>*</a:t>
            </a:r>
            <a:r>
              <a:rPr lang="zh-CN" altLang="en-US" sz="2000" b="1" dirty="0"/>
              <a:t>不确定度是一定置信概率下的误差限值</a:t>
            </a:r>
            <a:r>
              <a:rPr lang="en-US" altLang="zh-CN" sz="2000" b="1" dirty="0"/>
              <a:t>, </a:t>
            </a:r>
            <a:r>
              <a:rPr lang="zh-CN" altLang="en-US" sz="2000" b="1" dirty="0"/>
              <a:t>反映了可能存在的误差分布范围。</a:t>
            </a:r>
          </a:p>
          <a:p>
            <a:pPr eaLnBrk="1" hangingPunct="1">
              <a:lnSpc>
                <a:spcPct val="130000"/>
              </a:lnSpc>
              <a:spcBef>
                <a:spcPct val="0"/>
              </a:spcBef>
              <a:buFontTx/>
              <a:buNone/>
            </a:pPr>
            <a:endParaRPr lang="en-US" altLang="zh-CN" sz="2400" b="1" dirty="0">
              <a:solidFill>
                <a:srgbClr val="0000FF"/>
              </a:solidFill>
            </a:endParaRPr>
          </a:p>
        </p:txBody>
      </p:sp>
      <p:graphicFrame>
        <p:nvGraphicFramePr>
          <p:cNvPr id="17413" name="对象 2"/>
          <p:cNvGraphicFramePr>
            <a:graphicFrameLocks/>
          </p:cNvGraphicFramePr>
          <p:nvPr>
            <p:extLst>
              <p:ext uri="{D42A27DB-BD31-4B8C-83A1-F6EECF244321}">
                <p14:modId xmlns:p14="http://schemas.microsoft.com/office/powerpoint/2010/main" val="3335558864"/>
              </p:ext>
            </p:extLst>
          </p:nvPr>
        </p:nvGraphicFramePr>
        <p:xfrm>
          <a:off x="684213" y="2735580"/>
          <a:ext cx="3095625" cy="792163"/>
        </p:xfrm>
        <a:graphic>
          <a:graphicData uri="http://schemas.openxmlformats.org/presentationml/2006/ole">
            <mc:AlternateContent xmlns:mc="http://schemas.openxmlformats.org/markup-compatibility/2006">
              <mc:Choice xmlns:v="urn:schemas-microsoft-com:vml" Requires="v">
                <p:oleObj spid="_x0000_s6203" r:id="rId3" imgW="1003300" imgH="317500" progId="Equation.3">
                  <p:embed/>
                </p:oleObj>
              </mc:Choice>
              <mc:Fallback>
                <p:oleObj r:id="rId3" imgW="1003300" imgH="317500"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2735580"/>
                        <a:ext cx="3095625"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7414" name="组合 11"/>
          <p:cNvGrpSpPr>
            <a:grpSpLocks/>
          </p:cNvGrpSpPr>
          <p:nvPr/>
        </p:nvGrpSpPr>
        <p:grpSpPr bwMode="auto">
          <a:xfrm>
            <a:off x="584200" y="4213543"/>
            <a:ext cx="7343775" cy="685800"/>
            <a:chOff x="755576" y="4141764"/>
            <a:chExt cx="7343775" cy="685800"/>
          </a:xfrm>
        </p:grpSpPr>
        <p:sp>
          <p:nvSpPr>
            <p:cNvPr id="17418" name="矩形 319504"/>
            <p:cNvSpPr>
              <a:spLocks noChangeArrowheads="1"/>
            </p:cNvSpPr>
            <p:nvPr/>
          </p:nvSpPr>
          <p:spPr bwMode="auto">
            <a:xfrm>
              <a:off x="755576" y="4304648"/>
              <a:ext cx="7343775" cy="432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buFontTx/>
                <a:buNone/>
              </a:pPr>
              <a:r>
                <a:rPr lang="en-US" altLang="zh-CN" sz="1800" i="1">
                  <a:solidFill>
                    <a:schemeClr val="accent2"/>
                  </a:solidFill>
                  <a:latin typeface="Times New Roman" pitchFamily="18" charset="0"/>
                  <a:ea typeface="黑体" pitchFamily="49" charset="-122"/>
                </a:rPr>
                <a:t>B </a:t>
              </a:r>
              <a:r>
                <a:rPr lang="zh-CN" altLang="en-US" sz="1800">
                  <a:solidFill>
                    <a:schemeClr val="accent2"/>
                  </a:solidFill>
                  <a:latin typeface="Times New Roman" pitchFamily="18" charset="0"/>
                  <a:ea typeface="黑体" pitchFamily="49" charset="-122"/>
                </a:rPr>
                <a:t>类分量</a:t>
              </a:r>
              <a:r>
                <a:rPr lang="zh-CN" altLang="en-US" sz="1800" b="1">
                  <a:solidFill>
                    <a:schemeClr val="accent2"/>
                  </a:solidFill>
                  <a:latin typeface="Times New Roman" pitchFamily="18" charset="0"/>
                </a:rPr>
                <a:t>         </a:t>
              </a:r>
              <a:r>
                <a:rPr lang="en-US" altLang="zh-CN" sz="1800" b="1">
                  <a:solidFill>
                    <a:schemeClr val="accent2"/>
                  </a:solidFill>
                  <a:latin typeface="Times New Roman" pitchFamily="18" charset="0"/>
                </a:rPr>
                <a:t>:</a:t>
              </a:r>
              <a:r>
                <a:rPr lang="en-US" altLang="zh-CN" sz="1800" b="1">
                  <a:solidFill>
                    <a:srgbClr val="FF0000"/>
                  </a:solidFill>
                  <a:latin typeface="Times New Roman" pitchFamily="18" charset="0"/>
                </a:rPr>
                <a:t> </a:t>
              </a:r>
              <a:r>
                <a:rPr lang="zh-CN" altLang="en-US" sz="1800" b="1">
                  <a:solidFill>
                    <a:schemeClr val="accent2"/>
                  </a:solidFill>
                  <a:latin typeface="楷体_GB2312"/>
                  <a:ea typeface="楷体_GB2312"/>
                  <a:cs typeface="楷体_GB2312"/>
                </a:rPr>
                <a:t>不能用统计学方法估算的分量，一般指系统误差。</a:t>
              </a:r>
            </a:p>
            <a:p>
              <a:pPr eaLnBrk="1" hangingPunct="1">
                <a:buFontTx/>
                <a:buNone/>
              </a:pPr>
              <a:r>
                <a:rPr lang="zh-CN" altLang="en-US" sz="2000" b="1">
                  <a:latin typeface="Times New Roman" pitchFamily="18" charset="0"/>
                </a:rPr>
                <a:t>                 </a:t>
              </a:r>
            </a:p>
            <a:p>
              <a:pPr eaLnBrk="1" hangingPunct="1"/>
              <a:endParaRPr lang="zh-CN" altLang="en-US" sz="2000" b="1">
                <a:latin typeface="Times New Roman" pitchFamily="18" charset="0"/>
              </a:endParaRPr>
            </a:p>
            <a:p>
              <a:pPr eaLnBrk="1" hangingPunct="1">
                <a:buClr>
                  <a:schemeClr val="tx1"/>
                </a:buClr>
                <a:buFont typeface="Arial" pitchFamily="34" charset="0"/>
                <a:buChar char=" "/>
              </a:pPr>
              <a:r>
                <a:rPr lang="zh-CN" altLang="en-US" sz="2000" b="1">
                  <a:latin typeface="Times New Roman" pitchFamily="18" charset="0"/>
                </a:rPr>
                <a:t> </a:t>
              </a:r>
              <a:endParaRPr lang="zh-CN" altLang="en-US" sz="2800" b="1">
                <a:solidFill>
                  <a:srgbClr val="FF3300"/>
                </a:solidFill>
                <a:latin typeface="Times New Roman" pitchFamily="18" charset="0"/>
                <a:ea typeface="黑体" pitchFamily="49" charset="-122"/>
              </a:endParaRPr>
            </a:p>
          </p:txBody>
        </p:sp>
        <p:graphicFrame>
          <p:nvGraphicFramePr>
            <p:cNvPr id="17419" name="对象 6"/>
            <p:cNvGraphicFramePr>
              <a:graphicFrameLocks/>
            </p:cNvGraphicFramePr>
            <p:nvPr/>
          </p:nvGraphicFramePr>
          <p:xfrm>
            <a:off x="1835696" y="4141764"/>
            <a:ext cx="685800" cy="685800"/>
          </p:xfrm>
          <a:graphic>
            <a:graphicData uri="http://schemas.openxmlformats.org/presentationml/2006/ole">
              <mc:AlternateContent xmlns:mc="http://schemas.openxmlformats.org/markup-compatibility/2006">
                <mc:Choice xmlns:v="urn:schemas-microsoft-com:vml" Requires="v">
                  <p:oleObj spid="_x0000_s6204" r:id="rId5" imgW="216181" imgH="216181" progId="Equation.3">
                    <p:embed/>
                  </p:oleObj>
                </mc:Choice>
                <mc:Fallback>
                  <p:oleObj r:id="rId5" imgW="216181" imgH="216181" progId="Equation.3">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5696" y="4141764"/>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17415" name="组合 8"/>
          <p:cNvGrpSpPr>
            <a:grpSpLocks/>
          </p:cNvGrpSpPr>
          <p:nvPr/>
        </p:nvGrpSpPr>
        <p:grpSpPr bwMode="auto">
          <a:xfrm>
            <a:off x="584200" y="3478530"/>
            <a:ext cx="6913563" cy="685800"/>
            <a:chOff x="755576" y="3586498"/>
            <a:chExt cx="6912768" cy="685800"/>
          </a:xfrm>
        </p:grpSpPr>
        <p:sp>
          <p:nvSpPr>
            <p:cNvPr id="17416" name="矩形 5"/>
            <p:cNvSpPr>
              <a:spLocks noChangeArrowheads="1"/>
            </p:cNvSpPr>
            <p:nvPr/>
          </p:nvSpPr>
          <p:spPr bwMode="auto">
            <a:xfrm>
              <a:off x="755576" y="3717032"/>
              <a:ext cx="6912768"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lnSpc>
                  <a:spcPct val="120000"/>
                </a:lnSpc>
                <a:spcBef>
                  <a:spcPct val="0"/>
                </a:spcBef>
                <a:buClr>
                  <a:schemeClr val="accent2"/>
                </a:buClr>
                <a:buSzPct val="150000"/>
                <a:buFont typeface="Arial" pitchFamily="34" charset="0"/>
                <a:buChar char=" "/>
              </a:pPr>
              <a:r>
                <a:rPr lang="en-US" altLang="zh-CN" sz="1800" i="1">
                  <a:solidFill>
                    <a:schemeClr val="accent2"/>
                  </a:solidFill>
                  <a:ea typeface="黑体" pitchFamily="49" charset="-122"/>
                </a:rPr>
                <a:t>A </a:t>
              </a:r>
              <a:r>
                <a:rPr lang="zh-CN" altLang="zh-CN" sz="1800">
                  <a:solidFill>
                    <a:schemeClr val="accent2"/>
                  </a:solidFill>
                  <a:ea typeface="黑体" pitchFamily="49" charset="-122"/>
                </a:rPr>
                <a:t>类分量</a:t>
              </a:r>
              <a:r>
                <a:rPr lang="zh-CN" altLang="zh-CN" sz="1800" b="1">
                  <a:solidFill>
                    <a:srgbClr val="FF0000"/>
                  </a:solidFill>
                </a:rPr>
                <a:t>         </a:t>
              </a:r>
              <a:r>
                <a:rPr lang="zh-CN" altLang="zh-CN" sz="1800" b="1">
                  <a:solidFill>
                    <a:schemeClr val="accent2"/>
                  </a:solidFill>
                </a:rPr>
                <a:t>:</a:t>
              </a:r>
              <a:r>
                <a:rPr lang="en-US" altLang="zh-CN" sz="1800" b="1">
                  <a:solidFill>
                    <a:schemeClr val="accent2"/>
                  </a:solidFill>
                </a:rPr>
                <a:t> </a:t>
              </a:r>
              <a:r>
                <a:rPr lang="zh-CN" altLang="en-US" sz="1800" b="1">
                  <a:solidFill>
                    <a:schemeClr val="accent2"/>
                  </a:solidFill>
                  <a:latin typeface="楷体_GB2312"/>
                  <a:ea typeface="楷体_GB2312"/>
                  <a:cs typeface="楷体_GB2312"/>
                </a:rPr>
                <a:t>可以用统计学方法估算的分量，一般指随机误差。</a:t>
              </a:r>
              <a:endParaRPr lang="zh-CN" altLang="en-US" sz="1600" b="1">
                <a:solidFill>
                  <a:schemeClr val="accent2"/>
                </a:solidFill>
                <a:latin typeface="楷体_GB2312"/>
                <a:ea typeface="楷体_GB2312"/>
                <a:cs typeface="楷体_GB2312"/>
              </a:endParaRPr>
            </a:p>
          </p:txBody>
        </p:sp>
        <p:graphicFrame>
          <p:nvGraphicFramePr>
            <p:cNvPr id="17417" name="对象 7"/>
            <p:cNvGraphicFramePr>
              <a:graphicFrameLocks/>
            </p:cNvGraphicFramePr>
            <p:nvPr/>
          </p:nvGraphicFramePr>
          <p:xfrm>
            <a:off x="1763688" y="3586498"/>
            <a:ext cx="685800" cy="685800"/>
          </p:xfrm>
          <a:graphic>
            <a:graphicData uri="http://schemas.openxmlformats.org/presentationml/2006/ole">
              <mc:AlternateContent xmlns:mc="http://schemas.openxmlformats.org/markup-compatibility/2006">
                <mc:Choice xmlns:v="urn:schemas-microsoft-com:vml" Requires="v">
                  <p:oleObj spid="_x0000_s6205" r:id="rId7" imgW="216181" imgH="216181" progId="Equation.3">
                    <p:embed/>
                  </p:oleObj>
                </mc:Choice>
                <mc:Fallback>
                  <p:oleObj r:id="rId7" imgW="216181" imgH="216181" progId="Equation.3">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63688" y="3586498"/>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Tree>
    <p:extLst>
      <p:ext uri="{BB962C8B-B14F-4D97-AF65-F5344CB8AC3E}">
        <p14:creationId xmlns:p14="http://schemas.microsoft.com/office/powerpoint/2010/main" val="6235361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a:spLocks noChangeArrowheads="1"/>
          </p:cNvSpPr>
          <p:nvPr/>
        </p:nvSpPr>
        <p:spPr bwMode="auto">
          <a:xfrm>
            <a:off x="503238" y="747078"/>
            <a:ext cx="6372225"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lnSpc>
                <a:spcPct val="130000"/>
              </a:lnSpc>
              <a:spcBef>
                <a:spcPct val="0"/>
              </a:spcBef>
              <a:buFontTx/>
              <a:buNone/>
            </a:pPr>
            <a:r>
              <a:rPr lang="zh-CN" altLang="en-US" b="1" dirty="0">
                <a:solidFill>
                  <a:srgbClr val="FF0000"/>
                </a:solidFill>
              </a:rPr>
              <a:t>测量的结果表达的基本形式</a:t>
            </a:r>
            <a:endParaRPr lang="en-US" altLang="zh-CN" b="1" dirty="0">
              <a:solidFill>
                <a:srgbClr val="FF0000"/>
              </a:solidFill>
            </a:endParaRPr>
          </a:p>
        </p:txBody>
      </p:sp>
      <p:sp>
        <p:nvSpPr>
          <p:cNvPr id="14" name="Rectangle 7">
            <a:extLst>
              <a:ext uri="{FF2B5EF4-FFF2-40B4-BE49-F238E27FC236}"/>
            </a:extLst>
          </p:cNvPr>
          <p:cNvSpPr>
            <a:spLocks noChangeArrowheads="1"/>
          </p:cNvSpPr>
          <p:nvPr/>
        </p:nvSpPr>
        <p:spPr bwMode="auto">
          <a:xfrm>
            <a:off x="636" y="-175260"/>
            <a:ext cx="5218113" cy="922338"/>
          </a:xfrm>
          <a:prstGeom prst="rect">
            <a:avLst/>
          </a:prstGeom>
          <a:noFill/>
          <a:ln>
            <a:noFill/>
          </a:ln>
          <a:extLst/>
        </p:spPr>
        <p:txBody>
          <a:bodyPr anchor="ctr"/>
          <a:lstStyle/>
          <a:p>
            <a:pPr>
              <a:defRPr/>
            </a:pPr>
            <a:r>
              <a:rPr lang="zh-CN" altLang="en-US" sz="3200" b="1" dirty="0">
                <a:solidFill>
                  <a:schemeClr val="accent2"/>
                </a:solidFill>
                <a:effectLst>
                  <a:outerShdw blurRad="38100" dist="38100" dir="2700000" algn="tl">
                    <a:srgbClr val="C0C0C0"/>
                  </a:outerShdw>
                </a:effectLst>
                <a:latin typeface="黑体" pitchFamily="2" charset="-122"/>
                <a:ea typeface="黑体" pitchFamily="2" charset="-122"/>
              </a:rPr>
              <a:t>测量结果的不确定度表达</a:t>
            </a:r>
          </a:p>
        </p:txBody>
      </p:sp>
      <p:pic>
        <p:nvPicPr>
          <p:cNvPr id="1843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4110" y="1476375"/>
            <a:ext cx="6153150" cy="4486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668563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3" name="Rectangle 7">
            <a:extLst>
              <a:ext uri="{FF2B5EF4-FFF2-40B4-BE49-F238E27FC236}"/>
            </a:extLst>
          </p:cNvPr>
          <p:cNvSpPr>
            <a:spLocks noChangeArrowheads="1"/>
          </p:cNvSpPr>
          <p:nvPr/>
        </p:nvSpPr>
        <p:spPr bwMode="auto">
          <a:xfrm>
            <a:off x="0" y="-201771"/>
            <a:ext cx="5218113" cy="922338"/>
          </a:xfrm>
          <a:prstGeom prst="rect">
            <a:avLst/>
          </a:prstGeom>
          <a:noFill/>
          <a:ln>
            <a:noFill/>
          </a:ln>
          <a:extLst/>
        </p:spPr>
        <p:txBody>
          <a:bodyPr anchor="ctr"/>
          <a:lstStyle/>
          <a:p>
            <a:pPr>
              <a:defRPr/>
            </a:pPr>
            <a:r>
              <a:rPr lang="zh-CN" altLang="en-US" sz="3600" b="1" dirty="0" smtClean="0">
                <a:solidFill>
                  <a:schemeClr val="accent2"/>
                </a:solidFill>
                <a:effectLst>
                  <a:outerShdw blurRad="38100" dist="38100" dir="2700000" algn="tl">
                    <a:srgbClr val="C0C0C0"/>
                  </a:outerShdw>
                </a:effectLst>
                <a:latin typeface="黑体" pitchFamily="2" charset="-122"/>
                <a:ea typeface="黑体" pitchFamily="2" charset="-122"/>
              </a:rPr>
              <a:t>  了解物理实验</a:t>
            </a:r>
            <a:endParaRPr lang="zh-CN" altLang="en-US" sz="3600" b="1" dirty="0">
              <a:solidFill>
                <a:schemeClr val="accent2"/>
              </a:solidFill>
              <a:effectLst>
                <a:outerShdw blurRad="38100" dist="38100" dir="2700000" algn="tl">
                  <a:srgbClr val="C0C0C0"/>
                </a:outerShdw>
              </a:effectLst>
              <a:latin typeface="黑体" pitchFamily="2" charset="-122"/>
              <a:ea typeface="黑体" pitchFamily="2" charset="-122"/>
            </a:endParaRPr>
          </a:p>
        </p:txBody>
      </p:sp>
      <p:sp>
        <p:nvSpPr>
          <p:cNvPr id="9" name="矩形 8"/>
          <p:cNvSpPr>
            <a:spLocks noChangeArrowheads="1"/>
          </p:cNvSpPr>
          <p:nvPr/>
        </p:nvSpPr>
        <p:spPr bwMode="auto">
          <a:xfrm>
            <a:off x="500063" y="2363106"/>
            <a:ext cx="8423066" cy="1479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lnSpc>
                <a:spcPct val="130000"/>
              </a:lnSpc>
              <a:spcBef>
                <a:spcPct val="0"/>
              </a:spcBef>
              <a:buFont typeface="Wingdings" panose="05000000000000000000" pitchFamily="2" charset="2"/>
              <a:buChar char="l"/>
            </a:pPr>
            <a:r>
              <a:rPr lang="zh-CN" altLang="en-US" sz="2400" dirty="0" smtClean="0">
                <a:solidFill>
                  <a:srgbClr val="000000"/>
                </a:solidFill>
              </a:rPr>
              <a:t> 是同学们系统</a:t>
            </a:r>
            <a:r>
              <a:rPr lang="zh-CN" altLang="en-US" sz="2400" u="sng" dirty="0" smtClean="0">
                <a:solidFill>
                  <a:srgbClr val="000000"/>
                </a:solidFill>
              </a:rPr>
              <a:t>学习实验知识、锻炼实验技能、掌握实验方法、分析和评估实验结果，训练科学探索与创新能力</a:t>
            </a:r>
            <a:r>
              <a:rPr lang="zh-CN" altLang="en-US" sz="2400" dirty="0" smtClean="0">
                <a:solidFill>
                  <a:srgbClr val="000000"/>
                </a:solidFill>
              </a:rPr>
              <a:t>的重要课程。</a:t>
            </a:r>
            <a:endParaRPr lang="zh-CN" altLang="en-US" sz="1800" dirty="0"/>
          </a:p>
        </p:txBody>
      </p:sp>
      <p:sp>
        <p:nvSpPr>
          <p:cNvPr id="7" name="矩形 6"/>
          <p:cNvSpPr>
            <a:spLocks noChangeArrowheads="1"/>
          </p:cNvSpPr>
          <p:nvPr/>
        </p:nvSpPr>
        <p:spPr bwMode="auto">
          <a:xfrm>
            <a:off x="492334" y="3912877"/>
            <a:ext cx="8423066" cy="99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lnSpc>
                <a:spcPct val="130000"/>
              </a:lnSpc>
              <a:spcBef>
                <a:spcPct val="0"/>
              </a:spcBef>
              <a:buFont typeface="Wingdings" panose="05000000000000000000" pitchFamily="2" charset="2"/>
              <a:buChar char="l"/>
            </a:pPr>
            <a:r>
              <a:rPr lang="zh-CN" altLang="en-US" sz="2400" dirty="0" smtClean="0">
                <a:solidFill>
                  <a:srgbClr val="000000"/>
                </a:solidFill>
              </a:rPr>
              <a:t>物理实验包括了</a:t>
            </a:r>
            <a:r>
              <a:rPr lang="zh-CN" altLang="en-US" sz="2400" dirty="0" smtClean="0">
                <a:solidFill>
                  <a:srgbClr val="FF0000"/>
                </a:solidFill>
              </a:rPr>
              <a:t>理论和实践</a:t>
            </a:r>
            <a:r>
              <a:rPr lang="zh-CN" altLang="en-US" sz="2400" dirty="0" smtClean="0">
                <a:solidFill>
                  <a:srgbClr val="000000"/>
                </a:solidFill>
              </a:rPr>
              <a:t>的培养，综合调动同学们知识构建、实践应用和开拓创新能力的</a:t>
            </a:r>
            <a:r>
              <a:rPr lang="zh-CN" altLang="en-US" sz="2400" dirty="0" smtClean="0">
                <a:solidFill>
                  <a:srgbClr val="FF0000"/>
                </a:solidFill>
              </a:rPr>
              <a:t>协同发展</a:t>
            </a:r>
            <a:r>
              <a:rPr lang="zh-CN" altLang="en-US" sz="2400" dirty="0" smtClean="0">
                <a:solidFill>
                  <a:srgbClr val="000000"/>
                </a:solidFill>
              </a:rPr>
              <a:t>。</a:t>
            </a:r>
            <a:endParaRPr lang="zh-CN" altLang="en-US" sz="1800" dirty="0"/>
          </a:p>
        </p:txBody>
      </p:sp>
      <p:sp>
        <p:nvSpPr>
          <p:cNvPr id="6" name="矩形 5"/>
          <p:cNvSpPr>
            <a:spLocks noChangeArrowheads="1"/>
          </p:cNvSpPr>
          <p:nvPr/>
        </p:nvSpPr>
        <p:spPr bwMode="auto">
          <a:xfrm>
            <a:off x="500063" y="1197002"/>
            <a:ext cx="8515350" cy="99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marL="0" indent="0" eaLnBrk="1" hangingPunct="1">
              <a:lnSpc>
                <a:spcPct val="130000"/>
              </a:lnSpc>
              <a:spcBef>
                <a:spcPct val="0"/>
              </a:spcBef>
              <a:buNone/>
            </a:pPr>
            <a:r>
              <a:rPr lang="zh-CN" altLang="en-US" sz="2400" dirty="0" smtClean="0"/>
              <a:t>物理实验课程</a:t>
            </a:r>
            <a:endParaRPr lang="en-US" altLang="zh-CN" sz="2400" dirty="0" smtClean="0"/>
          </a:p>
          <a:p>
            <a:pPr eaLnBrk="1" hangingPunct="1">
              <a:lnSpc>
                <a:spcPct val="130000"/>
              </a:lnSpc>
              <a:spcBef>
                <a:spcPct val="0"/>
              </a:spcBef>
              <a:buFont typeface="Wingdings" panose="05000000000000000000" pitchFamily="2" charset="2"/>
              <a:buChar char="l"/>
            </a:pPr>
            <a:r>
              <a:rPr lang="zh-CN" altLang="en-US" sz="2400" dirty="0" smtClean="0"/>
              <a:t>是培养同学们</a:t>
            </a:r>
            <a:r>
              <a:rPr lang="zh-CN" altLang="en-US" sz="2400" u="sng" dirty="0" smtClean="0">
                <a:solidFill>
                  <a:srgbClr val="FF0000"/>
                </a:solidFill>
              </a:rPr>
              <a:t>物理科学素养</a:t>
            </a:r>
            <a:r>
              <a:rPr lang="zh-CN" altLang="en-US" sz="2400" dirty="0" smtClean="0"/>
              <a:t>和</a:t>
            </a:r>
            <a:r>
              <a:rPr lang="zh-CN" altLang="en-US" sz="2400" u="sng" dirty="0" smtClean="0">
                <a:solidFill>
                  <a:srgbClr val="FF0000"/>
                </a:solidFill>
              </a:rPr>
              <a:t>实践创新能力</a:t>
            </a:r>
            <a:r>
              <a:rPr lang="zh-CN" altLang="en-US" sz="2400" dirty="0" smtClean="0"/>
              <a:t>的基础课程。</a:t>
            </a:r>
            <a:endParaRPr lang="zh-CN" altLang="en-US" sz="1800" dirty="0"/>
          </a:p>
        </p:txBody>
      </p:sp>
      <p:sp>
        <p:nvSpPr>
          <p:cNvPr id="8" name="矩形 7"/>
          <p:cNvSpPr>
            <a:spLocks noChangeArrowheads="1"/>
          </p:cNvSpPr>
          <p:nvPr/>
        </p:nvSpPr>
        <p:spPr bwMode="auto">
          <a:xfrm>
            <a:off x="363538" y="693580"/>
            <a:ext cx="8551862" cy="519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marL="0" indent="0" eaLnBrk="1" hangingPunct="1">
              <a:lnSpc>
                <a:spcPct val="130000"/>
              </a:lnSpc>
              <a:spcBef>
                <a:spcPct val="0"/>
              </a:spcBef>
              <a:buNone/>
            </a:pPr>
            <a:r>
              <a:rPr lang="zh-CN" altLang="en-US" sz="2400" b="1" dirty="0" smtClean="0">
                <a:solidFill>
                  <a:srgbClr val="0000FF"/>
                </a:solidFill>
              </a:rPr>
              <a:t>同学们好，非常欢迎大家来学习物理实验！</a:t>
            </a:r>
            <a:endParaRPr lang="en-US" altLang="zh-CN" sz="2400" b="1" dirty="0">
              <a:solidFill>
                <a:srgbClr val="0000FF"/>
              </a:solidFill>
            </a:endParaRPr>
          </a:p>
        </p:txBody>
      </p:sp>
    </p:spTree>
    <p:extLst>
      <p:ext uri="{BB962C8B-B14F-4D97-AF65-F5344CB8AC3E}">
        <p14:creationId xmlns:p14="http://schemas.microsoft.com/office/powerpoint/2010/main" val="1242110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down)">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down)">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7" grpId="0"/>
      <p:bldP spid="6" grpId="0"/>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a:spLocks noChangeArrowheads="1"/>
          </p:cNvSpPr>
          <p:nvPr/>
        </p:nvSpPr>
        <p:spPr bwMode="auto">
          <a:xfrm>
            <a:off x="503238" y="835978"/>
            <a:ext cx="6372225" cy="661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lnSpc>
                <a:spcPct val="130000"/>
              </a:lnSpc>
              <a:spcBef>
                <a:spcPct val="0"/>
              </a:spcBef>
              <a:buFontTx/>
              <a:buNone/>
            </a:pPr>
            <a:r>
              <a:rPr lang="zh-CN" altLang="en-US" b="1" dirty="0">
                <a:solidFill>
                  <a:srgbClr val="FF0000"/>
                </a:solidFill>
              </a:rPr>
              <a:t>如何利用数据数据表达测量结果？</a:t>
            </a:r>
            <a:endParaRPr lang="en-US" altLang="zh-CN" b="1" dirty="0">
              <a:solidFill>
                <a:srgbClr val="FF0000"/>
              </a:solidFill>
            </a:endParaRPr>
          </a:p>
        </p:txBody>
      </p:sp>
      <p:sp>
        <p:nvSpPr>
          <p:cNvPr id="6" name="矩形 5"/>
          <p:cNvSpPr>
            <a:spLocks noChangeArrowheads="1"/>
          </p:cNvSpPr>
          <p:nvPr/>
        </p:nvSpPr>
        <p:spPr bwMode="auto">
          <a:xfrm>
            <a:off x="585788" y="2379028"/>
            <a:ext cx="61007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en-US" sz="1800"/>
              <a:t>用螺旋测微计测某一钢丝的直径，请给出完整的测量结果。</a:t>
            </a:r>
          </a:p>
        </p:txBody>
      </p:sp>
      <p:pic>
        <p:nvPicPr>
          <p:cNvPr id="6963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988" y="2747328"/>
            <a:ext cx="7426325" cy="2305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矩形 12"/>
          <p:cNvSpPr>
            <a:spLocks noChangeArrowheads="1"/>
          </p:cNvSpPr>
          <p:nvPr/>
        </p:nvSpPr>
        <p:spPr bwMode="auto">
          <a:xfrm>
            <a:off x="503238" y="1745615"/>
            <a:ext cx="31321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lnSpc>
                <a:spcPct val="130000"/>
              </a:lnSpc>
              <a:spcBef>
                <a:spcPct val="0"/>
              </a:spcBef>
              <a:buFontTx/>
              <a:buNone/>
            </a:pPr>
            <a:r>
              <a:rPr lang="zh-CN" altLang="en-US" sz="2400" b="1">
                <a:solidFill>
                  <a:srgbClr val="0000FF"/>
                </a:solidFill>
              </a:rPr>
              <a:t>直接测量举例</a:t>
            </a:r>
            <a:endParaRPr lang="en-US" altLang="zh-CN" sz="2400" b="1">
              <a:solidFill>
                <a:srgbClr val="0000FF"/>
              </a:solidFill>
            </a:endParaRPr>
          </a:p>
        </p:txBody>
      </p:sp>
      <p:sp>
        <p:nvSpPr>
          <p:cNvPr id="8" name="Rectangle 7">
            <a:extLst>
              <a:ext uri="{FF2B5EF4-FFF2-40B4-BE49-F238E27FC236}"/>
            </a:extLst>
          </p:cNvPr>
          <p:cNvSpPr>
            <a:spLocks noChangeArrowheads="1"/>
          </p:cNvSpPr>
          <p:nvPr/>
        </p:nvSpPr>
        <p:spPr bwMode="auto">
          <a:xfrm>
            <a:off x="0" y="-160655"/>
            <a:ext cx="5218113" cy="922338"/>
          </a:xfrm>
          <a:prstGeom prst="rect">
            <a:avLst/>
          </a:prstGeom>
          <a:noFill/>
          <a:ln>
            <a:noFill/>
          </a:ln>
          <a:extLst/>
        </p:spPr>
        <p:txBody>
          <a:bodyPr anchor="ctr"/>
          <a:lstStyle/>
          <a:p>
            <a:pPr>
              <a:defRPr/>
            </a:pPr>
            <a:r>
              <a:rPr lang="zh-CN" altLang="en-US" sz="3200" b="1" dirty="0">
                <a:solidFill>
                  <a:schemeClr val="accent2"/>
                </a:solidFill>
                <a:effectLst>
                  <a:outerShdw blurRad="38100" dist="38100" dir="2700000" algn="tl">
                    <a:srgbClr val="C0C0C0"/>
                  </a:outerShdw>
                </a:effectLst>
                <a:latin typeface="黑体" pitchFamily="2" charset="-122"/>
                <a:ea typeface="黑体" pitchFamily="2" charset="-122"/>
              </a:rPr>
              <a:t>测量结果的不确定度表达</a:t>
            </a:r>
          </a:p>
        </p:txBody>
      </p:sp>
    </p:spTree>
    <p:extLst>
      <p:ext uri="{BB962C8B-B14F-4D97-AF65-F5344CB8AC3E}">
        <p14:creationId xmlns:p14="http://schemas.microsoft.com/office/powerpoint/2010/main" val="21754459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inVertical)">
                                      <p:cBhvr>
                                        <p:cTn id="15" dur="500"/>
                                        <p:tgtEl>
                                          <p:spTgt spid="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4" fill="hold" nodeType="clickEffect">
                                  <p:stCondLst>
                                    <p:cond delay="0"/>
                                  </p:stCondLst>
                                  <p:childTnLst>
                                    <p:set>
                                      <p:cBhvr>
                                        <p:cTn id="19" dur="1" fill="hold">
                                          <p:stCondLst>
                                            <p:cond delay="0"/>
                                          </p:stCondLst>
                                        </p:cTn>
                                        <p:tgtEl>
                                          <p:spTgt spid="69638"/>
                                        </p:tgtEl>
                                        <p:attrNameLst>
                                          <p:attrName>style.visibility</p:attrName>
                                        </p:attrNameLst>
                                      </p:cBhvr>
                                      <p:to>
                                        <p:strVal val="visible"/>
                                      </p:to>
                                    </p:set>
                                    <p:animEffect transition="in" filter="wipe(down)">
                                      <p:cBhvr>
                                        <p:cTn id="20" dur="500"/>
                                        <p:tgtEl>
                                          <p:spTgt spid="696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 y="1341438"/>
            <a:ext cx="8248650" cy="4457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7">
            <a:extLst>
              <a:ext uri="{FF2B5EF4-FFF2-40B4-BE49-F238E27FC236}"/>
            </a:extLst>
          </p:cNvPr>
          <p:cNvSpPr>
            <a:spLocks noChangeArrowheads="1"/>
          </p:cNvSpPr>
          <p:nvPr/>
        </p:nvSpPr>
        <p:spPr bwMode="auto">
          <a:xfrm>
            <a:off x="0" y="-191135"/>
            <a:ext cx="5218113" cy="922338"/>
          </a:xfrm>
          <a:prstGeom prst="rect">
            <a:avLst/>
          </a:prstGeom>
          <a:noFill/>
          <a:ln>
            <a:noFill/>
          </a:ln>
          <a:extLst/>
        </p:spPr>
        <p:txBody>
          <a:bodyPr anchor="ctr"/>
          <a:lstStyle/>
          <a:p>
            <a:pPr>
              <a:defRPr/>
            </a:pPr>
            <a:r>
              <a:rPr lang="zh-CN" altLang="en-US" sz="3200" b="1" dirty="0">
                <a:solidFill>
                  <a:schemeClr val="accent2"/>
                </a:solidFill>
                <a:effectLst>
                  <a:outerShdw blurRad="38100" dist="38100" dir="2700000" algn="tl">
                    <a:srgbClr val="C0C0C0"/>
                  </a:outerShdw>
                </a:effectLst>
                <a:latin typeface="黑体" pitchFamily="2" charset="-122"/>
                <a:ea typeface="黑体" pitchFamily="2" charset="-122"/>
              </a:rPr>
              <a:t>测量结果的不确定度表达</a:t>
            </a:r>
          </a:p>
        </p:txBody>
      </p:sp>
    </p:spTree>
    <p:extLst>
      <p:ext uri="{BB962C8B-B14F-4D97-AF65-F5344CB8AC3E}">
        <p14:creationId xmlns:p14="http://schemas.microsoft.com/office/powerpoint/2010/main" val="42222243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 y="3730308"/>
            <a:ext cx="3960813" cy="17287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6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775970"/>
            <a:ext cx="6972300" cy="2962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7">
            <a:extLst>
              <a:ext uri="{FF2B5EF4-FFF2-40B4-BE49-F238E27FC236}"/>
            </a:extLst>
          </p:cNvPr>
          <p:cNvSpPr>
            <a:spLocks noChangeArrowheads="1"/>
          </p:cNvSpPr>
          <p:nvPr/>
        </p:nvSpPr>
        <p:spPr bwMode="auto">
          <a:xfrm>
            <a:off x="0" y="-183515"/>
            <a:ext cx="5218113" cy="922338"/>
          </a:xfrm>
          <a:prstGeom prst="rect">
            <a:avLst/>
          </a:prstGeom>
          <a:noFill/>
          <a:ln>
            <a:noFill/>
          </a:ln>
          <a:extLst/>
        </p:spPr>
        <p:txBody>
          <a:bodyPr anchor="ctr"/>
          <a:lstStyle/>
          <a:p>
            <a:pPr>
              <a:defRPr/>
            </a:pPr>
            <a:r>
              <a:rPr lang="zh-CN" altLang="en-US" sz="3200" b="1" dirty="0">
                <a:solidFill>
                  <a:schemeClr val="accent2"/>
                </a:solidFill>
                <a:effectLst>
                  <a:outerShdw blurRad="38100" dist="38100" dir="2700000" algn="tl">
                    <a:srgbClr val="C0C0C0"/>
                  </a:outerShdw>
                </a:effectLst>
                <a:latin typeface="黑体" pitchFamily="2" charset="-122"/>
                <a:ea typeface="黑体" pitchFamily="2" charset="-122"/>
              </a:rPr>
              <a:t>测量结果的不确定度表达</a:t>
            </a:r>
          </a:p>
        </p:txBody>
      </p:sp>
    </p:spTree>
    <p:extLst>
      <p:ext uri="{BB962C8B-B14F-4D97-AF65-F5344CB8AC3E}">
        <p14:creationId xmlns:p14="http://schemas.microsoft.com/office/powerpoint/2010/main" val="20318133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1683"/>
                                        </p:tgtEl>
                                        <p:attrNameLst>
                                          <p:attrName>style.visibility</p:attrName>
                                        </p:attrNameLst>
                                      </p:cBhvr>
                                      <p:to>
                                        <p:strVal val="visible"/>
                                      </p:to>
                                    </p:set>
                                    <p:anim calcmode="lin" valueType="num">
                                      <p:cBhvr additive="base">
                                        <p:cTn id="7" dur="500" fill="hold"/>
                                        <p:tgtEl>
                                          <p:spTgt spid="71683"/>
                                        </p:tgtEl>
                                        <p:attrNameLst>
                                          <p:attrName>ppt_x</p:attrName>
                                        </p:attrNameLst>
                                      </p:cBhvr>
                                      <p:tavLst>
                                        <p:tav tm="0">
                                          <p:val>
                                            <p:strVal val="#ppt_x"/>
                                          </p:val>
                                        </p:tav>
                                        <p:tav tm="100000">
                                          <p:val>
                                            <p:strVal val="#ppt_x"/>
                                          </p:val>
                                        </p:tav>
                                      </p:tavLst>
                                    </p:anim>
                                    <p:anim calcmode="lin" valueType="num">
                                      <p:cBhvr additive="base">
                                        <p:cTn id="8" dur="500" fill="hold"/>
                                        <p:tgtEl>
                                          <p:spTgt spid="7168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6" presetClass="entr" presetSubtype="21" fill="hold" nodeType="clickEffect">
                                  <p:stCondLst>
                                    <p:cond delay="0"/>
                                  </p:stCondLst>
                                  <p:childTnLst>
                                    <p:set>
                                      <p:cBhvr>
                                        <p:cTn id="12" dur="1" fill="hold">
                                          <p:stCondLst>
                                            <p:cond delay="0"/>
                                          </p:stCondLst>
                                        </p:cTn>
                                        <p:tgtEl>
                                          <p:spTgt spid="71682"/>
                                        </p:tgtEl>
                                        <p:attrNameLst>
                                          <p:attrName>style.visibility</p:attrName>
                                        </p:attrNameLst>
                                      </p:cBhvr>
                                      <p:to>
                                        <p:strVal val="visible"/>
                                      </p:to>
                                    </p:set>
                                    <p:animEffect transition="in" filter="barn(inVertical)">
                                      <p:cBhvr>
                                        <p:cTn id="13" dur="500"/>
                                        <p:tgtEl>
                                          <p:spTgt spid="716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a:spLocks noChangeArrowheads="1"/>
          </p:cNvSpPr>
          <p:nvPr/>
        </p:nvSpPr>
        <p:spPr bwMode="auto">
          <a:xfrm>
            <a:off x="414338" y="761683"/>
            <a:ext cx="3132137"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lnSpc>
                <a:spcPct val="130000"/>
              </a:lnSpc>
              <a:spcBef>
                <a:spcPct val="0"/>
              </a:spcBef>
              <a:buFontTx/>
              <a:buNone/>
            </a:pPr>
            <a:r>
              <a:rPr lang="zh-CN" altLang="en-US" sz="2400" b="1" dirty="0">
                <a:solidFill>
                  <a:srgbClr val="0000FF"/>
                </a:solidFill>
              </a:rPr>
              <a:t>间接测量举例</a:t>
            </a:r>
            <a:endParaRPr lang="en-US" altLang="zh-CN" sz="2400" b="1" dirty="0">
              <a:solidFill>
                <a:srgbClr val="0000FF"/>
              </a:solidFill>
            </a:endParaRPr>
          </a:p>
        </p:txBody>
      </p:sp>
      <p:pic>
        <p:nvPicPr>
          <p:cNvPr id="7270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338" y="1412081"/>
            <a:ext cx="7993062" cy="4654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7">
            <a:extLst>
              <a:ext uri="{FF2B5EF4-FFF2-40B4-BE49-F238E27FC236}"/>
            </a:extLst>
          </p:cNvPr>
          <p:cNvSpPr>
            <a:spLocks noChangeArrowheads="1"/>
          </p:cNvSpPr>
          <p:nvPr/>
        </p:nvSpPr>
        <p:spPr bwMode="auto">
          <a:xfrm>
            <a:off x="0" y="-160655"/>
            <a:ext cx="5218113" cy="922338"/>
          </a:xfrm>
          <a:prstGeom prst="rect">
            <a:avLst/>
          </a:prstGeom>
          <a:noFill/>
          <a:ln>
            <a:noFill/>
          </a:ln>
          <a:extLst/>
        </p:spPr>
        <p:txBody>
          <a:bodyPr anchor="ctr"/>
          <a:lstStyle/>
          <a:p>
            <a:pPr>
              <a:defRPr/>
            </a:pPr>
            <a:r>
              <a:rPr lang="zh-CN" altLang="en-US" sz="3200" b="1" dirty="0">
                <a:solidFill>
                  <a:schemeClr val="accent2"/>
                </a:solidFill>
                <a:effectLst>
                  <a:outerShdw blurRad="38100" dist="38100" dir="2700000" algn="tl">
                    <a:srgbClr val="C0C0C0"/>
                  </a:outerShdw>
                </a:effectLst>
                <a:latin typeface="黑体" pitchFamily="2" charset="-122"/>
                <a:ea typeface="黑体" pitchFamily="2" charset="-122"/>
              </a:rPr>
              <a:t>测量结果的不确定度表达</a:t>
            </a:r>
          </a:p>
        </p:txBody>
      </p:sp>
    </p:spTree>
    <p:extLst>
      <p:ext uri="{BB962C8B-B14F-4D97-AF65-F5344CB8AC3E}">
        <p14:creationId xmlns:p14="http://schemas.microsoft.com/office/powerpoint/2010/main" val="34918562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8" fill="hold" nodeType="clickEffect">
                                  <p:stCondLst>
                                    <p:cond delay="0"/>
                                  </p:stCondLst>
                                  <p:childTnLst>
                                    <p:set>
                                      <p:cBhvr>
                                        <p:cTn id="10" dur="1" fill="hold">
                                          <p:stCondLst>
                                            <p:cond delay="0"/>
                                          </p:stCondLst>
                                        </p:cTn>
                                        <p:tgtEl>
                                          <p:spTgt spid="72708"/>
                                        </p:tgtEl>
                                        <p:attrNameLst>
                                          <p:attrName>style.visibility</p:attrName>
                                        </p:attrNameLst>
                                      </p:cBhvr>
                                      <p:to>
                                        <p:strVal val="visible"/>
                                      </p:to>
                                    </p:set>
                                    <p:anim calcmode="lin" valueType="num">
                                      <p:cBhvr additive="base">
                                        <p:cTn id="11" dur="500" fill="hold"/>
                                        <p:tgtEl>
                                          <p:spTgt spid="72708"/>
                                        </p:tgtEl>
                                        <p:attrNameLst>
                                          <p:attrName>ppt_x</p:attrName>
                                        </p:attrNameLst>
                                      </p:cBhvr>
                                      <p:tavLst>
                                        <p:tav tm="0">
                                          <p:val>
                                            <p:strVal val="0-#ppt_w/2"/>
                                          </p:val>
                                        </p:tav>
                                        <p:tav tm="100000">
                                          <p:val>
                                            <p:strVal val="#ppt_x"/>
                                          </p:val>
                                        </p:tav>
                                      </p:tavLst>
                                    </p:anim>
                                    <p:anim calcmode="lin" valueType="num">
                                      <p:cBhvr additive="base">
                                        <p:cTn id="12" dur="500" fill="hold"/>
                                        <p:tgtEl>
                                          <p:spTgt spid="7270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a:spLocks noChangeArrowheads="1"/>
          </p:cNvSpPr>
          <p:nvPr/>
        </p:nvSpPr>
        <p:spPr bwMode="auto">
          <a:xfrm>
            <a:off x="503238" y="790258"/>
            <a:ext cx="3132137"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lnSpc>
                <a:spcPct val="130000"/>
              </a:lnSpc>
              <a:spcBef>
                <a:spcPct val="0"/>
              </a:spcBef>
              <a:buFontTx/>
              <a:buNone/>
            </a:pPr>
            <a:r>
              <a:rPr lang="zh-CN" altLang="en-US" sz="2400" b="1">
                <a:solidFill>
                  <a:srgbClr val="0000FF"/>
                </a:solidFill>
              </a:rPr>
              <a:t>间接测量举例</a:t>
            </a:r>
            <a:endParaRPr lang="en-US" altLang="zh-CN" sz="2400" b="1">
              <a:solidFill>
                <a:srgbClr val="0000FF"/>
              </a:solidFill>
            </a:endParaRPr>
          </a:p>
        </p:txBody>
      </p:sp>
      <p:pic>
        <p:nvPicPr>
          <p:cNvPr id="7270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150" y="1653858"/>
            <a:ext cx="4486275" cy="3638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7">
            <a:extLst>
              <a:ext uri="{FF2B5EF4-FFF2-40B4-BE49-F238E27FC236}"/>
            </a:extLst>
          </p:cNvPr>
          <p:cNvSpPr>
            <a:spLocks noChangeArrowheads="1"/>
          </p:cNvSpPr>
          <p:nvPr/>
        </p:nvSpPr>
        <p:spPr bwMode="auto">
          <a:xfrm>
            <a:off x="-1" y="-153035"/>
            <a:ext cx="5218113" cy="922338"/>
          </a:xfrm>
          <a:prstGeom prst="rect">
            <a:avLst/>
          </a:prstGeom>
          <a:noFill/>
          <a:ln>
            <a:noFill/>
          </a:ln>
          <a:extLst/>
        </p:spPr>
        <p:txBody>
          <a:bodyPr anchor="ctr"/>
          <a:lstStyle/>
          <a:p>
            <a:pPr>
              <a:defRPr/>
            </a:pPr>
            <a:r>
              <a:rPr lang="zh-CN" altLang="en-US" sz="3200" b="1" dirty="0">
                <a:solidFill>
                  <a:schemeClr val="accent2"/>
                </a:solidFill>
                <a:effectLst>
                  <a:outerShdw blurRad="38100" dist="38100" dir="2700000" algn="tl">
                    <a:srgbClr val="C0C0C0"/>
                  </a:outerShdw>
                </a:effectLst>
                <a:latin typeface="黑体" pitchFamily="2" charset="-122"/>
                <a:ea typeface="黑体" pitchFamily="2" charset="-122"/>
              </a:rPr>
              <a:t>测量结果的不确定度表达</a:t>
            </a:r>
          </a:p>
        </p:txBody>
      </p:sp>
    </p:spTree>
    <p:extLst>
      <p:ext uri="{BB962C8B-B14F-4D97-AF65-F5344CB8AC3E}">
        <p14:creationId xmlns:p14="http://schemas.microsoft.com/office/powerpoint/2010/main" val="806057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nodeType="clickEffect">
                                  <p:stCondLst>
                                    <p:cond delay="0"/>
                                  </p:stCondLst>
                                  <p:childTnLst>
                                    <p:set>
                                      <p:cBhvr>
                                        <p:cTn id="10" dur="1" fill="hold">
                                          <p:stCondLst>
                                            <p:cond delay="0"/>
                                          </p:stCondLst>
                                        </p:cTn>
                                        <p:tgtEl>
                                          <p:spTgt spid="72707"/>
                                        </p:tgtEl>
                                        <p:attrNameLst>
                                          <p:attrName>style.visibility</p:attrName>
                                        </p:attrNameLst>
                                      </p:cBhvr>
                                      <p:to>
                                        <p:strVal val="visible"/>
                                      </p:to>
                                    </p:set>
                                    <p:anim calcmode="lin" valueType="num">
                                      <p:cBhvr additive="base">
                                        <p:cTn id="11" dur="500" fill="hold"/>
                                        <p:tgtEl>
                                          <p:spTgt spid="72707"/>
                                        </p:tgtEl>
                                        <p:attrNameLst>
                                          <p:attrName>ppt_x</p:attrName>
                                        </p:attrNameLst>
                                      </p:cBhvr>
                                      <p:tavLst>
                                        <p:tav tm="0">
                                          <p:val>
                                            <p:strVal val="#ppt_x"/>
                                          </p:val>
                                        </p:tav>
                                        <p:tav tm="100000">
                                          <p:val>
                                            <p:strVal val="#ppt_x"/>
                                          </p:val>
                                        </p:tav>
                                      </p:tavLst>
                                    </p:anim>
                                    <p:anim calcmode="lin" valueType="num">
                                      <p:cBhvr additive="base">
                                        <p:cTn id="12" dur="500" fill="hold"/>
                                        <p:tgtEl>
                                          <p:spTgt spid="727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Line 2"/>
          <p:cNvSpPr>
            <a:spLocks noChangeShapeType="1"/>
          </p:cNvSpPr>
          <p:nvPr/>
        </p:nvSpPr>
        <p:spPr bwMode="auto">
          <a:xfrm>
            <a:off x="0" y="1125538"/>
            <a:ext cx="9144000" cy="0"/>
          </a:xfrm>
          <a:prstGeom prst="line">
            <a:avLst/>
          </a:prstGeom>
          <a:noFill/>
          <a:ln w="38100">
            <a:solidFill>
              <a:srgbClr val="33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52" name="Rectangle 8">
            <a:extLst>
              <a:ext uri="{FF2B5EF4-FFF2-40B4-BE49-F238E27FC236}"/>
            </a:extLst>
          </p:cNvPr>
          <p:cNvSpPr>
            <a:spLocks noChangeArrowheads="1"/>
          </p:cNvSpPr>
          <p:nvPr/>
        </p:nvSpPr>
        <p:spPr bwMode="auto">
          <a:xfrm>
            <a:off x="1439863" y="2625725"/>
            <a:ext cx="6264275" cy="984250"/>
          </a:xfrm>
          <a:prstGeom prst="rect">
            <a:avLst/>
          </a:prstGeom>
          <a:noFill/>
          <a:ln>
            <a:noFill/>
          </a:ln>
          <a:effectLst/>
          <a:extLst/>
        </p:spPr>
        <p:txBody>
          <a:bodyPr>
            <a:spAutoFit/>
          </a:bodyPr>
          <a:lstStyle/>
          <a:p>
            <a:pPr marL="342900" indent="-342900">
              <a:lnSpc>
                <a:spcPct val="145000"/>
              </a:lnSpc>
              <a:buFont typeface="Wingdings" pitchFamily="2" charset="2"/>
              <a:buNone/>
              <a:defRPr/>
            </a:pPr>
            <a:r>
              <a:rPr kumimoji="1" lang="zh-CN" altLang="en-US" sz="4000" b="1" dirty="0">
                <a:solidFill>
                  <a:schemeClr val="accent2"/>
                </a:solidFill>
                <a:effectLst>
                  <a:outerShdw blurRad="38100" dist="38100" dir="2700000" algn="tl">
                    <a:srgbClr val="C0C0C0"/>
                  </a:outerShdw>
                </a:effectLst>
              </a:rPr>
              <a:t>三、实验仪器及操作规范</a:t>
            </a:r>
          </a:p>
        </p:txBody>
      </p:sp>
    </p:spTree>
    <p:extLst>
      <p:ext uri="{BB962C8B-B14F-4D97-AF65-F5344CB8AC3E}">
        <p14:creationId xmlns:p14="http://schemas.microsoft.com/office/powerpoint/2010/main" val="28824784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7">
            <a:extLst>
              <a:ext uri="{FF2B5EF4-FFF2-40B4-BE49-F238E27FC236}"/>
            </a:extLst>
          </p:cNvPr>
          <p:cNvSpPr>
            <a:spLocks noChangeArrowheads="1"/>
          </p:cNvSpPr>
          <p:nvPr/>
        </p:nvSpPr>
        <p:spPr bwMode="auto">
          <a:xfrm>
            <a:off x="19049" y="-213360"/>
            <a:ext cx="5218113" cy="922338"/>
          </a:xfrm>
          <a:prstGeom prst="rect">
            <a:avLst/>
          </a:prstGeom>
          <a:noFill/>
          <a:ln>
            <a:noFill/>
          </a:ln>
          <a:extLst/>
        </p:spPr>
        <p:txBody>
          <a:bodyPr anchor="ctr"/>
          <a:lstStyle/>
          <a:p>
            <a:pPr>
              <a:defRPr/>
            </a:pPr>
            <a:r>
              <a:rPr lang="zh-CN" altLang="en-US" sz="4000" b="1" dirty="0">
                <a:solidFill>
                  <a:schemeClr val="accent2"/>
                </a:solidFill>
                <a:effectLst>
                  <a:outerShdw blurRad="38100" dist="38100" dir="2700000" algn="tl">
                    <a:srgbClr val="C0C0C0"/>
                  </a:outerShdw>
                </a:effectLst>
                <a:latin typeface="黑体" pitchFamily="2" charset="-122"/>
                <a:ea typeface="黑体" pitchFamily="2" charset="-122"/>
              </a:rPr>
              <a:t> </a:t>
            </a:r>
            <a:r>
              <a:rPr lang="zh-CN" altLang="en-US" sz="3600" b="1" dirty="0">
                <a:solidFill>
                  <a:schemeClr val="accent2"/>
                </a:solidFill>
                <a:effectLst>
                  <a:outerShdw blurRad="38100" dist="38100" dir="2700000" algn="tl">
                    <a:srgbClr val="C0C0C0"/>
                  </a:outerShdw>
                </a:effectLst>
                <a:latin typeface="黑体" pitchFamily="2" charset="-122"/>
                <a:ea typeface="黑体" pitchFamily="2" charset="-122"/>
              </a:rPr>
              <a:t>物理实验基本仪器</a:t>
            </a:r>
          </a:p>
        </p:txBody>
      </p:sp>
      <p:sp>
        <p:nvSpPr>
          <p:cNvPr id="2" name="矩形 1"/>
          <p:cNvSpPr/>
          <p:nvPr/>
        </p:nvSpPr>
        <p:spPr>
          <a:xfrm>
            <a:off x="1027113" y="1775460"/>
            <a:ext cx="7273925" cy="36718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圆角矩形 4"/>
          <p:cNvSpPr/>
          <p:nvPr/>
        </p:nvSpPr>
        <p:spPr>
          <a:xfrm>
            <a:off x="6415088" y="2708910"/>
            <a:ext cx="1433512" cy="14684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4000" b="1" dirty="0">
                <a:solidFill>
                  <a:srgbClr val="00B050"/>
                </a:solidFill>
              </a:rPr>
              <a:t>显示</a:t>
            </a:r>
          </a:p>
        </p:txBody>
      </p:sp>
      <p:sp>
        <p:nvSpPr>
          <p:cNvPr id="6" name="椭圆 5"/>
          <p:cNvSpPr/>
          <p:nvPr/>
        </p:nvSpPr>
        <p:spPr>
          <a:xfrm>
            <a:off x="1343025" y="2769235"/>
            <a:ext cx="1441450" cy="14684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4000" b="1" dirty="0">
                <a:solidFill>
                  <a:srgbClr val="FF0000"/>
                </a:solidFill>
              </a:rPr>
              <a:t>源</a:t>
            </a:r>
          </a:p>
        </p:txBody>
      </p:sp>
      <p:sp>
        <p:nvSpPr>
          <p:cNvPr id="8" name="六边形 7"/>
          <p:cNvSpPr/>
          <p:nvPr/>
        </p:nvSpPr>
        <p:spPr>
          <a:xfrm>
            <a:off x="2790825" y="2335848"/>
            <a:ext cx="2520950" cy="2333625"/>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4000" dirty="0">
                <a:solidFill>
                  <a:srgbClr val="0000FF"/>
                </a:solidFill>
              </a:rPr>
              <a:t>控制、连接或转换</a:t>
            </a:r>
          </a:p>
        </p:txBody>
      </p:sp>
      <p:sp>
        <p:nvSpPr>
          <p:cNvPr id="9" name="缺角矩形 8"/>
          <p:cNvSpPr/>
          <p:nvPr/>
        </p:nvSpPr>
        <p:spPr>
          <a:xfrm>
            <a:off x="5311775" y="3005773"/>
            <a:ext cx="1079500" cy="935037"/>
          </a:xfrm>
          <a:prstGeom prst="plaqu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rgbClr val="CC00FF"/>
                </a:solidFill>
              </a:rPr>
              <a:t>探测</a:t>
            </a:r>
          </a:p>
        </p:txBody>
      </p:sp>
      <p:sp>
        <p:nvSpPr>
          <p:cNvPr id="20" name="矩形 19"/>
          <p:cNvSpPr>
            <a:spLocks noChangeArrowheads="1"/>
          </p:cNvSpPr>
          <p:nvPr/>
        </p:nvSpPr>
        <p:spPr bwMode="auto">
          <a:xfrm>
            <a:off x="1003300" y="1126173"/>
            <a:ext cx="48244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lnSpc>
                <a:spcPct val="130000"/>
              </a:lnSpc>
              <a:spcBef>
                <a:spcPct val="0"/>
              </a:spcBef>
              <a:buFontTx/>
              <a:buNone/>
            </a:pPr>
            <a:r>
              <a:rPr lang="zh-CN" altLang="en-US" sz="2400" b="1">
                <a:solidFill>
                  <a:srgbClr val="0000FF"/>
                </a:solidFill>
              </a:rPr>
              <a:t>抽象化的物理实验装置系统</a:t>
            </a:r>
            <a:endParaRPr lang="en-US" altLang="zh-CN" sz="2400" b="1">
              <a:solidFill>
                <a:srgbClr val="0000FF"/>
              </a:solidFill>
            </a:endParaRPr>
          </a:p>
        </p:txBody>
      </p:sp>
    </p:spTree>
    <p:extLst>
      <p:ext uri="{BB962C8B-B14F-4D97-AF65-F5344CB8AC3E}">
        <p14:creationId xmlns:p14="http://schemas.microsoft.com/office/powerpoint/2010/main" val="13354532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7">
            <a:extLst>
              <a:ext uri="{FF2B5EF4-FFF2-40B4-BE49-F238E27FC236}"/>
            </a:extLst>
          </p:cNvPr>
          <p:cNvSpPr>
            <a:spLocks noChangeArrowheads="1"/>
          </p:cNvSpPr>
          <p:nvPr/>
        </p:nvSpPr>
        <p:spPr bwMode="auto">
          <a:xfrm>
            <a:off x="0" y="-198755"/>
            <a:ext cx="5218113" cy="922338"/>
          </a:xfrm>
          <a:prstGeom prst="rect">
            <a:avLst/>
          </a:prstGeom>
          <a:noFill/>
          <a:ln>
            <a:noFill/>
          </a:ln>
          <a:extLst/>
        </p:spPr>
        <p:txBody>
          <a:bodyPr anchor="ctr"/>
          <a:lstStyle/>
          <a:p>
            <a:pPr>
              <a:defRPr/>
            </a:pPr>
            <a:r>
              <a:rPr lang="zh-CN" altLang="en-US" sz="4000" b="1" dirty="0">
                <a:solidFill>
                  <a:schemeClr val="accent2"/>
                </a:solidFill>
                <a:effectLst>
                  <a:outerShdw blurRad="38100" dist="38100" dir="2700000" algn="tl">
                    <a:srgbClr val="C0C0C0"/>
                  </a:outerShdw>
                </a:effectLst>
                <a:latin typeface="黑体" pitchFamily="2" charset="-122"/>
                <a:ea typeface="黑体" pitchFamily="2" charset="-122"/>
              </a:rPr>
              <a:t> </a:t>
            </a:r>
            <a:r>
              <a:rPr lang="zh-CN" altLang="en-US" sz="3600" b="1" dirty="0">
                <a:solidFill>
                  <a:schemeClr val="accent2"/>
                </a:solidFill>
                <a:effectLst>
                  <a:outerShdw blurRad="38100" dist="38100" dir="2700000" algn="tl">
                    <a:srgbClr val="C0C0C0"/>
                  </a:outerShdw>
                </a:effectLst>
                <a:latin typeface="黑体" pitchFamily="2" charset="-122"/>
                <a:ea typeface="黑体" pitchFamily="2" charset="-122"/>
              </a:rPr>
              <a:t>物理实验基本仪器</a:t>
            </a:r>
          </a:p>
        </p:txBody>
      </p:sp>
      <p:sp>
        <p:nvSpPr>
          <p:cNvPr id="15" name="矩形 14"/>
          <p:cNvSpPr>
            <a:spLocks noChangeArrowheads="1"/>
          </p:cNvSpPr>
          <p:nvPr/>
        </p:nvSpPr>
        <p:spPr bwMode="auto">
          <a:xfrm>
            <a:off x="484188" y="811213"/>
            <a:ext cx="8172450" cy="973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lnSpc>
                <a:spcPct val="130000"/>
              </a:lnSpc>
              <a:spcBef>
                <a:spcPct val="0"/>
              </a:spcBef>
              <a:buFontTx/>
              <a:buNone/>
            </a:pPr>
            <a:r>
              <a:rPr lang="zh-CN" altLang="en-US" sz="2400" b="1" dirty="0">
                <a:solidFill>
                  <a:srgbClr val="0000FF"/>
                </a:solidFill>
              </a:rPr>
              <a:t>电源、信号源、光源</a:t>
            </a:r>
            <a:endParaRPr lang="en-US" altLang="zh-CN" sz="2400" b="1" dirty="0">
              <a:solidFill>
                <a:srgbClr val="0000FF"/>
              </a:solidFill>
            </a:endParaRPr>
          </a:p>
          <a:p>
            <a:pPr eaLnBrk="1" hangingPunct="1">
              <a:lnSpc>
                <a:spcPct val="130000"/>
              </a:lnSpc>
              <a:spcBef>
                <a:spcPct val="0"/>
              </a:spcBef>
              <a:buFontTx/>
              <a:buNone/>
            </a:pPr>
            <a:r>
              <a:rPr lang="zh-CN" altLang="en-US" sz="2000" dirty="0"/>
              <a:t>直流稳压电源、信号源、激光器、钠灯、汞灯、</a:t>
            </a:r>
            <a:r>
              <a:rPr lang="en-US" altLang="zh-CN" sz="2000" dirty="0"/>
              <a:t>LED</a:t>
            </a:r>
            <a:r>
              <a:rPr lang="zh-CN" altLang="en-US" sz="2000" dirty="0"/>
              <a:t>光源、加热器等</a:t>
            </a:r>
            <a:endParaRPr lang="en-US" altLang="zh-CN" sz="2000" dirty="0"/>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188" y="1880054"/>
            <a:ext cx="2419033" cy="15128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6"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75953" y="1994902"/>
            <a:ext cx="2478260" cy="12831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7"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23207" y="1979383"/>
            <a:ext cx="1795853" cy="12986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8"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84188" y="4047742"/>
            <a:ext cx="2524443" cy="15786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9"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87896" y="4047742"/>
            <a:ext cx="2355616" cy="15786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200"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80760" y="4047743"/>
            <a:ext cx="2116280" cy="15786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981484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7">
            <a:extLst>
              <a:ext uri="{FF2B5EF4-FFF2-40B4-BE49-F238E27FC236}"/>
            </a:extLst>
          </p:cNvPr>
          <p:cNvSpPr>
            <a:spLocks noChangeArrowheads="1"/>
          </p:cNvSpPr>
          <p:nvPr/>
        </p:nvSpPr>
        <p:spPr bwMode="auto">
          <a:xfrm>
            <a:off x="0" y="-198755"/>
            <a:ext cx="5218113" cy="922338"/>
          </a:xfrm>
          <a:prstGeom prst="rect">
            <a:avLst/>
          </a:prstGeom>
          <a:noFill/>
          <a:ln>
            <a:noFill/>
          </a:ln>
          <a:extLst/>
        </p:spPr>
        <p:txBody>
          <a:bodyPr anchor="ctr"/>
          <a:lstStyle/>
          <a:p>
            <a:pPr>
              <a:defRPr/>
            </a:pPr>
            <a:r>
              <a:rPr lang="zh-CN" altLang="en-US" sz="4000" b="1" dirty="0">
                <a:solidFill>
                  <a:schemeClr val="accent2"/>
                </a:solidFill>
                <a:effectLst>
                  <a:outerShdw blurRad="38100" dist="38100" dir="2700000" algn="tl">
                    <a:srgbClr val="C0C0C0"/>
                  </a:outerShdw>
                </a:effectLst>
                <a:latin typeface="黑体" pitchFamily="2" charset="-122"/>
                <a:ea typeface="黑体" pitchFamily="2" charset="-122"/>
              </a:rPr>
              <a:t> </a:t>
            </a:r>
            <a:r>
              <a:rPr lang="zh-CN" altLang="en-US" sz="3600" b="1" dirty="0">
                <a:solidFill>
                  <a:schemeClr val="accent2"/>
                </a:solidFill>
                <a:effectLst>
                  <a:outerShdw blurRad="38100" dist="38100" dir="2700000" algn="tl">
                    <a:srgbClr val="C0C0C0"/>
                  </a:outerShdw>
                </a:effectLst>
                <a:latin typeface="黑体" pitchFamily="2" charset="-122"/>
                <a:ea typeface="黑体" pitchFamily="2" charset="-122"/>
              </a:rPr>
              <a:t>物理实验基本仪器</a:t>
            </a:r>
          </a:p>
        </p:txBody>
      </p:sp>
      <p:sp>
        <p:nvSpPr>
          <p:cNvPr id="17" name="矩形 16"/>
          <p:cNvSpPr>
            <a:spLocks noChangeArrowheads="1"/>
          </p:cNvSpPr>
          <p:nvPr/>
        </p:nvSpPr>
        <p:spPr bwMode="auto">
          <a:xfrm>
            <a:off x="484188" y="862965"/>
            <a:ext cx="8172450" cy="972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lnSpc>
                <a:spcPct val="130000"/>
              </a:lnSpc>
              <a:spcBef>
                <a:spcPct val="0"/>
              </a:spcBef>
              <a:buFontTx/>
              <a:buNone/>
            </a:pPr>
            <a:r>
              <a:rPr lang="zh-CN" altLang="en-US" sz="2400" b="1" dirty="0" smtClean="0">
                <a:solidFill>
                  <a:srgbClr val="0000FF"/>
                </a:solidFill>
              </a:rPr>
              <a:t>探测器</a:t>
            </a:r>
            <a:endParaRPr lang="en-US" altLang="zh-CN" sz="2400" b="1" dirty="0">
              <a:solidFill>
                <a:srgbClr val="0000FF"/>
              </a:solidFill>
            </a:endParaRPr>
          </a:p>
          <a:p>
            <a:pPr eaLnBrk="1" hangingPunct="1">
              <a:lnSpc>
                <a:spcPct val="130000"/>
              </a:lnSpc>
              <a:spcBef>
                <a:spcPct val="0"/>
              </a:spcBef>
              <a:buFontTx/>
              <a:buNone/>
            </a:pPr>
            <a:r>
              <a:rPr lang="zh-CN" altLang="en-US" sz="2000" dirty="0"/>
              <a:t>光电</a:t>
            </a:r>
            <a:r>
              <a:rPr lang="zh-CN" altLang="en-US" sz="2000" dirty="0" smtClean="0"/>
              <a:t>探测器、振动探测器</a:t>
            </a:r>
            <a:endParaRPr lang="en-US" altLang="zh-CN" sz="2000"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 y="1943100"/>
            <a:ext cx="1676400" cy="1485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2660" y="1943100"/>
            <a:ext cx="3047569" cy="1485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6260" y="3877628"/>
            <a:ext cx="3254692" cy="13671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1"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404360" y="3761082"/>
            <a:ext cx="3276600"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32551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7">
            <a:extLst>
              <a:ext uri="{FF2B5EF4-FFF2-40B4-BE49-F238E27FC236}"/>
            </a:extLst>
          </p:cNvPr>
          <p:cNvSpPr>
            <a:spLocks noChangeArrowheads="1"/>
          </p:cNvSpPr>
          <p:nvPr/>
        </p:nvSpPr>
        <p:spPr bwMode="auto">
          <a:xfrm>
            <a:off x="0" y="-198755"/>
            <a:ext cx="5218113" cy="922338"/>
          </a:xfrm>
          <a:prstGeom prst="rect">
            <a:avLst/>
          </a:prstGeom>
          <a:noFill/>
          <a:ln>
            <a:noFill/>
          </a:ln>
          <a:extLst/>
        </p:spPr>
        <p:txBody>
          <a:bodyPr anchor="ctr"/>
          <a:lstStyle/>
          <a:p>
            <a:pPr>
              <a:defRPr/>
            </a:pPr>
            <a:r>
              <a:rPr lang="zh-CN" altLang="en-US" sz="4000" b="1" dirty="0">
                <a:solidFill>
                  <a:schemeClr val="accent2"/>
                </a:solidFill>
                <a:effectLst>
                  <a:outerShdw blurRad="38100" dist="38100" dir="2700000" algn="tl">
                    <a:srgbClr val="C0C0C0"/>
                  </a:outerShdw>
                </a:effectLst>
                <a:latin typeface="黑体" pitchFamily="2" charset="-122"/>
                <a:ea typeface="黑体" pitchFamily="2" charset="-122"/>
              </a:rPr>
              <a:t> </a:t>
            </a:r>
            <a:r>
              <a:rPr lang="zh-CN" altLang="en-US" sz="3600" b="1" dirty="0">
                <a:solidFill>
                  <a:schemeClr val="accent2"/>
                </a:solidFill>
                <a:effectLst>
                  <a:outerShdw blurRad="38100" dist="38100" dir="2700000" algn="tl">
                    <a:srgbClr val="C0C0C0"/>
                  </a:outerShdw>
                </a:effectLst>
                <a:latin typeface="黑体" pitchFamily="2" charset="-122"/>
                <a:ea typeface="黑体" pitchFamily="2" charset="-122"/>
              </a:rPr>
              <a:t>物理实验基本仪器</a:t>
            </a:r>
          </a:p>
        </p:txBody>
      </p:sp>
      <p:sp>
        <p:nvSpPr>
          <p:cNvPr id="17" name="矩形 16"/>
          <p:cNvSpPr>
            <a:spLocks noChangeArrowheads="1"/>
          </p:cNvSpPr>
          <p:nvPr/>
        </p:nvSpPr>
        <p:spPr bwMode="auto">
          <a:xfrm>
            <a:off x="484188" y="862965"/>
            <a:ext cx="8172450" cy="97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lnSpc>
                <a:spcPct val="130000"/>
              </a:lnSpc>
              <a:spcBef>
                <a:spcPct val="0"/>
              </a:spcBef>
              <a:buFontTx/>
              <a:buNone/>
            </a:pPr>
            <a:r>
              <a:rPr lang="zh-CN" altLang="en-US" sz="2400" b="1" dirty="0">
                <a:solidFill>
                  <a:srgbClr val="0000FF"/>
                </a:solidFill>
              </a:rPr>
              <a:t>探测器</a:t>
            </a:r>
            <a:endParaRPr lang="en-US" altLang="zh-CN" sz="2400" b="1" dirty="0">
              <a:solidFill>
                <a:srgbClr val="0000FF"/>
              </a:solidFill>
            </a:endParaRPr>
          </a:p>
          <a:p>
            <a:pPr eaLnBrk="1" hangingPunct="1">
              <a:lnSpc>
                <a:spcPct val="130000"/>
              </a:lnSpc>
              <a:spcBef>
                <a:spcPct val="0"/>
              </a:spcBef>
              <a:buFontTx/>
              <a:buNone/>
            </a:pPr>
            <a:r>
              <a:rPr lang="zh-CN" altLang="en-US" sz="2000" dirty="0"/>
              <a:t>光电探测器</a:t>
            </a:r>
            <a:endParaRPr lang="en-US" altLang="zh-CN" sz="2000" dirty="0"/>
          </a:p>
        </p:txBody>
      </p:sp>
      <p:sp>
        <p:nvSpPr>
          <p:cNvPr id="18" name="矩形 17"/>
          <p:cNvSpPr>
            <a:spLocks noChangeArrowheads="1"/>
          </p:cNvSpPr>
          <p:nvPr/>
        </p:nvSpPr>
        <p:spPr bwMode="auto">
          <a:xfrm>
            <a:off x="484188" y="2611438"/>
            <a:ext cx="8172450"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lnSpc>
                <a:spcPct val="130000"/>
              </a:lnSpc>
              <a:spcBef>
                <a:spcPct val="0"/>
              </a:spcBef>
              <a:buFontTx/>
              <a:buNone/>
            </a:pPr>
            <a:r>
              <a:rPr lang="zh-CN" altLang="en-US" sz="2400" b="1" dirty="0">
                <a:solidFill>
                  <a:srgbClr val="0000FF"/>
                </a:solidFill>
              </a:rPr>
              <a:t>控制、连接、转换设备或元器件</a:t>
            </a:r>
          </a:p>
          <a:p>
            <a:pPr eaLnBrk="1" hangingPunct="1">
              <a:lnSpc>
                <a:spcPct val="130000"/>
              </a:lnSpc>
              <a:spcBef>
                <a:spcPct val="0"/>
              </a:spcBef>
              <a:buFontTx/>
              <a:buNone/>
            </a:pPr>
            <a:r>
              <a:rPr lang="zh-CN" altLang="en-US" sz="2000" dirty="0"/>
              <a:t>电光调制器、压电转换、磁光调制器、声光栅</a:t>
            </a:r>
            <a:endParaRPr lang="en-US" altLang="zh-CN" sz="2000" dirty="0"/>
          </a:p>
          <a:p>
            <a:pPr eaLnBrk="1" hangingPunct="1">
              <a:lnSpc>
                <a:spcPct val="130000"/>
              </a:lnSpc>
              <a:spcBef>
                <a:spcPct val="0"/>
              </a:spcBef>
              <a:buFontTx/>
              <a:buNone/>
            </a:pPr>
            <a:r>
              <a:rPr lang="zh-CN" altLang="en-US" sz="2000" dirty="0"/>
              <a:t>电阻（感、容）、透镜、棱镜、牛顿环、导线、面包板、机械调整架等</a:t>
            </a:r>
            <a:endParaRPr lang="en-US" altLang="zh-CN" sz="2000" dirty="0"/>
          </a:p>
        </p:txBody>
      </p:sp>
      <p:sp>
        <p:nvSpPr>
          <p:cNvPr id="19" name="矩形 18"/>
          <p:cNvSpPr>
            <a:spLocks noChangeArrowheads="1"/>
          </p:cNvSpPr>
          <p:nvPr/>
        </p:nvSpPr>
        <p:spPr bwMode="auto">
          <a:xfrm>
            <a:off x="522288" y="4113213"/>
            <a:ext cx="8174037"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lnSpc>
                <a:spcPct val="130000"/>
              </a:lnSpc>
              <a:spcBef>
                <a:spcPct val="0"/>
              </a:spcBef>
              <a:buFontTx/>
              <a:buNone/>
            </a:pPr>
            <a:r>
              <a:rPr lang="zh-CN" altLang="en-US" sz="2400" b="1">
                <a:solidFill>
                  <a:srgbClr val="0000FF"/>
                </a:solidFill>
              </a:rPr>
              <a:t>测量、显示工具：</a:t>
            </a:r>
            <a:endParaRPr lang="en-US" altLang="zh-CN" sz="2400" b="1">
              <a:solidFill>
                <a:srgbClr val="0000FF"/>
              </a:solidFill>
            </a:endParaRPr>
          </a:p>
          <a:p>
            <a:pPr eaLnBrk="1" hangingPunct="1">
              <a:lnSpc>
                <a:spcPct val="130000"/>
              </a:lnSpc>
              <a:spcBef>
                <a:spcPct val="0"/>
              </a:spcBef>
              <a:buFontTx/>
              <a:buNone/>
            </a:pPr>
            <a:r>
              <a:rPr lang="zh-CN" altLang="en-US" sz="2000"/>
              <a:t>天平、游标卡尺、螺旋测微计、米尺、秒表、温度计、电流表、电压表、万用表、示波器、光谱仪、频谱仪，</a:t>
            </a:r>
            <a:r>
              <a:rPr lang="zh-CN" altLang="en-US" sz="2000" b="1">
                <a:solidFill>
                  <a:srgbClr val="FF0000"/>
                </a:solidFill>
              </a:rPr>
              <a:t>智能手机传感器</a:t>
            </a:r>
            <a:endParaRPr lang="en-US" altLang="zh-CN" sz="2000" b="1">
              <a:solidFill>
                <a:srgbClr val="FF0000"/>
              </a:solidFill>
            </a:endParaRPr>
          </a:p>
        </p:txBody>
      </p:sp>
    </p:spTree>
    <p:extLst>
      <p:ext uri="{BB962C8B-B14F-4D97-AF65-F5344CB8AC3E}">
        <p14:creationId xmlns:p14="http://schemas.microsoft.com/office/powerpoint/2010/main" val="42189175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3" name="Rectangle 7">
            <a:extLst>
              <a:ext uri="{FF2B5EF4-FFF2-40B4-BE49-F238E27FC236}"/>
            </a:extLst>
          </p:cNvPr>
          <p:cNvSpPr>
            <a:spLocks noChangeArrowheads="1"/>
          </p:cNvSpPr>
          <p:nvPr/>
        </p:nvSpPr>
        <p:spPr bwMode="auto">
          <a:xfrm>
            <a:off x="0" y="-201771"/>
            <a:ext cx="5218113" cy="922338"/>
          </a:xfrm>
          <a:prstGeom prst="rect">
            <a:avLst/>
          </a:prstGeom>
          <a:noFill/>
          <a:ln>
            <a:noFill/>
          </a:ln>
          <a:extLst/>
        </p:spPr>
        <p:txBody>
          <a:bodyPr anchor="ctr"/>
          <a:lstStyle/>
          <a:p>
            <a:pPr>
              <a:defRPr/>
            </a:pPr>
            <a:r>
              <a:rPr lang="zh-CN" altLang="en-US" sz="3600" b="1" dirty="0">
                <a:solidFill>
                  <a:schemeClr val="accent2"/>
                </a:solidFill>
                <a:effectLst>
                  <a:outerShdw blurRad="38100" dist="38100" dir="2700000" algn="tl">
                    <a:srgbClr val="C0C0C0"/>
                  </a:outerShdw>
                </a:effectLst>
                <a:latin typeface="黑体" pitchFamily="2" charset="-122"/>
                <a:ea typeface="黑体" pitchFamily="2" charset="-122"/>
              </a:rPr>
              <a:t> 了解</a:t>
            </a:r>
            <a:r>
              <a:rPr lang="zh-CN" altLang="en-US" sz="3600" b="1" dirty="0" smtClean="0">
                <a:solidFill>
                  <a:schemeClr val="accent2"/>
                </a:solidFill>
                <a:effectLst>
                  <a:outerShdw blurRad="38100" dist="38100" dir="2700000" algn="tl">
                    <a:srgbClr val="C0C0C0"/>
                  </a:outerShdw>
                </a:effectLst>
                <a:latin typeface="黑体" pitchFamily="2" charset="-122"/>
                <a:ea typeface="黑体" pitchFamily="2" charset="-122"/>
              </a:rPr>
              <a:t>物理实验</a:t>
            </a:r>
            <a:endParaRPr lang="zh-CN" altLang="en-US" sz="3600" b="1" dirty="0">
              <a:solidFill>
                <a:schemeClr val="accent2"/>
              </a:solidFill>
              <a:effectLst>
                <a:outerShdw blurRad="38100" dist="38100" dir="2700000" algn="tl">
                  <a:srgbClr val="C0C0C0"/>
                </a:outerShdw>
              </a:effectLst>
              <a:latin typeface="黑体" pitchFamily="2" charset="-122"/>
              <a:ea typeface="黑体" pitchFamily="2" charset="-122"/>
            </a:endParaRPr>
          </a:p>
        </p:txBody>
      </p:sp>
      <p:sp>
        <p:nvSpPr>
          <p:cNvPr id="3" name="矩形 2"/>
          <p:cNvSpPr>
            <a:spLocks noChangeArrowheads="1"/>
          </p:cNvSpPr>
          <p:nvPr/>
        </p:nvSpPr>
        <p:spPr bwMode="auto">
          <a:xfrm>
            <a:off x="370681" y="1195257"/>
            <a:ext cx="8551862" cy="2439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lnSpc>
                <a:spcPct val="130000"/>
              </a:lnSpc>
              <a:spcBef>
                <a:spcPct val="0"/>
              </a:spcBef>
              <a:buFont typeface="Wingdings" pitchFamily="2" charset="2"/>
              <a:buChar char="p"/>
            </a:pPr>
            <a:r>
              <a:rPr lang="zh-CN" altLang="en-US" sz="2400" u="sng" dirty="0">
                <a:solidFill>
                  <a:srgbClr val="0000FF"/>
                </a:solidFill>
              </a:rPr>
              <a:t>从人类认知和科学技术发展来看</a:t>
            </a:r>
            <a:r>
              <a:rPr lang="zh-CN" altLang="en-US" sz="2400" dirty="0">
                <a:solidFill>
                  <a:srgbClr val="0000FF"/>
                </a:solidFill>
              </a:rPr>
              <a:t>，</a:t>
            </a:r>
            <a:r>
              <a:rPr lang="zh-CN" altLang="en-US" sz="2400" b="1" u="sng" dirty="0" smtClean="0">
                <a:solidFill>
                  <a:srgbClr val="0000FF"/>
                </a:solidFill>
              </a:rPr>
              <a:t>实验</a:t>
            </a:r>
            <a:r>
              <a:rPr lang="zh-CN" altLang="en-US" sz="2400" dirty="0">
                <a:solidFill>
                  <a:srgbClr val="000000"/>
                </a:solidFill>
              </a:rPr>
              <a:t>是</a:t>
            </a:r>
            <a:r>
              <a:rPr lang="zh-CN" altLang="en-US" sz="2400" dirty="0" smtClean="0">
                <a:solidFill>
                  <a:srgbClr val="000000"/>
                </a:solidFill>
              </a:rPr>
              <a:t>科学研究的基础</a:t>
            </a:r>
            <a:r>
              <a:rPr lang="zh-CN" altLang="en-US" sz="2400" dirty="0" smtClean="0">
                <a:solidFill>
                  <a:srgbClr val="000000"/>
                </a:solidFill>
              </a:rPr>
              <a:t>、</a:t>
            </a:r>
            <a:r>
              <a:rPr lang="zh-CN" altLang="en-US" sz="2400" dirty="0" smtClean="0">
                <a:solidFill>
                  <a:srgbClr val="000000"/>
                </a:solidFill>
              </a:rPr>
              <a:t>探索</a:t>
            </a:r>
            <a:r>
              <a:rPr lang="zh-CN" altLang="en-US" sz="2400" dirty="0">
                <a:solidFill>
                  <a:srgbClr val="000000"/>
                </a:solidFill>
              </a:rPr>
              <a:t>未知领域、验证理论假设的核心方法，又是发现问题本质、构建解决方案的系统工具，其本质是</a:t>
            </a:r>
            <a:r>
              <a:rPr lang="zh-CN" altLang="en-US" sz="2400" dirty="0" smtClean="0">
                <a:solidFill>
                  <a:srgbClr val="000000"/>
                </a:solidFill>
              </a:rPr>
              <a:t>通过实践</a:t>
            </a:r>
            <a:r>
              <a:rPr lang="zh-CN" altLang="en-US" sz="2400" dirty="0">
                <a:solidFill>
                  <a:srgbClr val="000000"/>
                </a:solidFill>
              </a:rPr>
              <a:t>过程推动知识迭代与技术革新</a:t>
            </a:r>
            <a:r>
              <a:rPr lang="zh-CN" altLang="en-US" sz="2400" dirty="0" smtClean="0">
                <a:solidFill>
                  <a:srgbClr val="000000"/>
                </a:solidFill>
              </a:rPr>
              <a:t>，成为</a:t>
            </a:r>
            <a:r>
              <a:rPr lang="zh-CN" altLang="en-US" sz="2400" dirty="0">
                <a:solidFill>
                  <a:srgbClr val="000000"/>
                </a:solidFill>
              </a:rPr>
              <a:t>孕育新原理、创造新技术、开拓新应用的创新</a:t>
            </a:r>
            <a:r>
              <a:rPr lang="zh-CN" altLang="en-US" sz="2400" dirty="0" smtClean="0">
                <a:solidFill>
                  <a:srgbClr val="000000"/>
                </a:solidFill>
              </a:rPr>
              <a:t>策源地。</a:t>
            </a:r>
            <a:endParaRPr lang="en-US" altLang="zh-CN" sz="2400" dirty="0">
              <a:solidFill>
                <a:srgbClr val="000000"/>
              </a:solidFill>
            </a:endParaRPr>
          </a:p>
        </p:txBody>
      </p:sp>
      <p:sp>
        <p:nvSpPr>
          <p:cNvPr id="9" name="矩形 8"/>
          <p:cNvSpPr>
            <a:spLocks noChangeArrowheads="1"/>
          </p:cNvSpPr>
          <p:nvPr/>
        </p:nvSpPr>
        <p:spPr bwMode="auto">
          <a:xfrm>
            <a:off x="388937" y="3780751"/>
            <a:ext cx="8515350" cy="2012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lnSpc>
                <a:spcPct val="130000"/>
              </a:lnSpc>
              <a:spcBef>
                <a:spcPct val="0"/>
              </a:spcBef>
              <a:buFont typeface="Wingdings" pitchFamily="2" charset="2"/>
              <a:buChar char="p"/>
            </a:pPr>
            <a:r>
              <a:rPr lang="zh-CN" altLang="en-US" sz="2400" u="sng" dirty="0">
                <a:solidFill>
                  <a:srgbClr val="0000FF"/>
                </a:solidFill>
              </a:rPr>
              <a:t>从</a:t>
            </a:r>
            <a:r>
              <a:rPr lang="zh-CN" altLang="en-US" sz="2400" u="sng" dirty="0" smtClean="0">
                <a:solidFill>
                  <a:srgbClr val="0000FF"/>
                </a:solidFill>
              </a:rPr>
              <a:t>物理科学发展</a:t>
            </a:r>
            <a:r>
              <a:rPr lang="zh-CN" altLang="en-US" sz="2400" u="sng" dirty="0">
                <a:solidFill>
                  <a:srgbClr val="0000FF"/>
                </a:solidFill>
              </a:rPr>
              <a:t>历史看</a:t>
            </a:r>
            <a:r>
              <a:rPr lang="zh-CN" altLang="en-US" sz="2400" dirty="0">
                <a:solidFill>
                  <a:srgbClr val="0000FF"/>
                </a:solidFill>
              </a:rPr>
              <a:t>，</a:t>
            </a:r>
            <a:r>
              <a:rPr lang="zh-CN" altLang="en-US" sz="2400" b="1" u="sng" dirty="0">
                <a:solidFill>
                  <a:srgbClr val="0000FF"/>
                </a:solidFill>
              </a:rPr>
              <a:t>物理实验</a:t>
            </a:r>
            <a:r>
              <a:rPr lang="zh-CN" altLang="en-US" sz="2400" dirty="0">
                <a:solidFill>
                  <a:srgbClr val="000000"/>
                </a:solidFill>
              </a:rPr>
              <a:t>是</a:t>
            </a:r>
            <a:r>
              <a:rPr lang="zh-CN" altLang="en-US" sz="2400" dirty="0"/>
              <a:t>物理学发展的基础</a:t>
            </a:r>
            <a:r>
              <a:rPr lang="zh-CN" altLang="en-US" sz="2400" dirty="0" smtClean="0"/>
              <a:t>，</a:t>
            </a:r>
            <a:r>
              <a:rPr lang="zh-CN" altLang="en-US" sz="2400" dirty="0">
                <a:solidFill>
                  <a:srgbClr val="000000"/>
                </a:solidFill>
              </a:rPr>
              <a:t>物理现象的发现、物理</a:t>
            </a:r>
            <a:r>
              <a:rPr lang="zh-CN" altLang="en-US" sz="2400" dirty="0" smtClean="0">
                <a:solidFill>
                  <a:srgbClr val="000000"/>
                </a:solidFill>
              </a:rPr>
              <a:t>规律的验证，都依赖于物理</a:t>
            </a:r>
            <a:r>
              <a:rPr lang="zh-CN" altLang="en-US" sz="2400" dirty="0">
                <a:solidFill>
                  <a:srgbClr val="000000"/>
                </a:solidFill>
              </a:rPr>
              <a:t>实验的设计思想、技术</a:t>
            </a:r>
            <a:r>
              <a:rPr lang="zh-CN" altLang="en-US" sz="2400" dirty="0" smtClean="0">
                <a:solidFill>
                  <a:srgbClr val="000000"/>
                </a:solidFill>
              </a:rPr>
              <a:t>手段和方法</a:t>
            </a:r>
            <a:r>
              <a:rPr lang="zh-CN" altLang="en-US" sz="2400" dirty="0">
                <a:solidFill>
                  <a:srgbClr val="000000"/>
                </a:solidFill>
              </a:rPr>
              <a:t>应用</a:t>
            </a:r>
            <a:r>
              <a:rPr lang="zh-CN" altLang="en-US" sz="2400" dirty="0" smtClean="0">
                <a:solidFill>
                  <a:srgbClr val="000000"/>
                </a:solidFill>
              </a:rPr>
              <a:t>，推动</a:t>
            </a:r>
            <a:r>
              <a:rPr lang="zh-CN" altLang="en-US" sz="2400" dirty="0" smtClean="0"/>
              <a:t>物理学</a:t>
            </a:r>
            <a:r>
              <a:rPr lang="zh-CN" altLang="en-US" sz="2400" dirty="0" smtClean="0">
                <a:solidFill>
                  <a:srgbClr val="000000"/>
                </a:solidFill>
              </a:rPr>
              <a:t>不断创新、</a:t>
            </a:r>
            <a:r>
              <a:rPr lang="zh-CN" altLang="en-US" sz="2400" dirty="0" smtClean="0"/>
              <a:t>发展</a:t>
            </a:r>
            <a:r>
              <a:rPr lang="zh-CN" altLang="en-US" sz="2400" dirty="0"/>
              <a:t>、</a:t>
            </a:r>
            <a:r>
              <a:rPr lang="zh-CN" altLang="en-US" sz="2400" dirty="0" smtClean="0"/>
              <a:t>完善</a:t>
            </a:r>
            <a:r>
              <a:rPr lang="zh-CN" altLang="en-US" sz="2400" dirty="0" smtClean="0">
                <a:solidFill>
                  <a:srgbClr val="000000"/>
                </a:solidFill>
              </a:rPr>
              <a:t>。</a:t>
            </a:r>
            <a:endParaRPr lang="zh-CN" altLang="en-US" sz="1800" dirty="0"/>
          </a:p>
        </p:txBody>
      </p:sp>
      <p:sp>
        <p:nvSpPr>
          <p:cNvPr id="7" name="矩形 6"/>
          <p:cNvSpPr>
            <a:spLocks noChangeArrowheads="1"/>
          </p:cNvSpPr>
          <p:nvPr/>
        </p:nvSpPr>
        <p:spPr bwMode="auto">
          <a:xfrm>
            <a:off x="435079" y="720567"/>
            <a:ext cx="842306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marL="0" indent="0" eaLnBrk="1" hangingPunct="1">
              <a:spcBef>
                <a:spcPct val="0"/>
              </a:spcBef>
              <a:buNone/>
            </a:pPr>
            <a:r>
              <a:rPr lang="zh-CN" altLang="en-US" sz="2400" dirty="0" smtClean="0">
                <a:solidFill>
                  <a:srgbClr val="000000"/>
                </a:solidFill>
              </a:rPr>
              <a:t>具体而言，我们可以从以下几方面来认识和理解物理实验</a:t>
            </a:r>
            <a:endParaRPr lang="zh-CN" altLang="en-US" sz="1800" dirty="0"/>
          </a:p>
        </p:txBody>
      </p:sp>
    </p:spTree>
    <p:extLst>
      <p:ext uri="{BB962C8B-B14F-4D97-AF65-F5344CB8AC3E}">
        <p14:creationId xmlns:p14="http://schemas.microsoft.com/office/powerpoint/2010/main" val="35159705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down)">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down)">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7">
            <a:extLst>
              <a:ext uri="{FF2B5EF4-FFF2-40B4-BE49-F238E27FC236}"/>
            </a:extLst>
          </p:cNvPr>
          <p:cNvSpPr>
            <a:spLocks noChangeArrowheads="1"/>
          </p:cNvSpPr>
          <p:nvPr/>
        </p:nvSpPr>
        <p:spPr bwMode="auto">
          <a:xfrm>
            <a:off x="19050" y="-183515"/>
            <a:ext cx="5218113" cy="922338"/>
          </a:xfrm>
          <a:prstGeom prst="rect">
            <a:avLst/>
          </a:prstGeom>
          <a:noFill/>
          <a:ln>
            <a:noFill/>
          </a:ln>
          <a:extLst/>
        </p:spPr>
        <p:txBody>
          <a:bodyPr anchor="ctr"/>
          <a:lstStyle/>
          <a:p>
            <a:pPr>
              <a:defRPr/>
            </a:pPr>
            <a:r>
              <a:rPr lang="zh-CN" altLang="en-US" sz="3600" b="1" dirty="0">
                <a:solidFill>
                  <a:schemeClr val="accent2"/>
                </a:solidFill>
                <a:effectLst>
                  <a:outerShdw blurRad="38100" dist="38100" dir="2700000" algn="tl">
                    <a:srgbClr val="C0C0C0"/>
                  </a:outerShdw>
                </a:effectLst>
                <a:latin typeface="黑体" pitchFamily="2" charset="-122"/>
                <a:ea typeface="黑体" pitchFamily="2" charset="-122"/>
              </a:rPr>
              <a:t> 实验操作规范</a:t>
            </a:r>
          </a:p>
        </p:txBody>
      </p:sp>
      <p:sp>
        <p:nvSpPr>
          <p:cNvPr id="15" name="矩形 14"/>
          <p:cNvSpPr>
            <a:spLocks noChangeArrowheads="1"/>
          </p:cNvSpPr>
          <p:nvPr/>
        </p:nvSpPr>
        <p:spPr bwMode="auto">
          <a:xfrm>
            <a:off x="484188" y="917893"/>
            <a:ext cx="81724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lnSpc>
                <a:spcPct val="130000"/>
              </a:lnSpc>
              <a:spcBef>
                <a:spcPct val="0"/>
              </a:spcBef>
              <a:buFontTx/>
              <a:buNone/>
            </a:pPr>
            <a:r>
              <a:rPr lang="zh-CN" altLang="en-US" sz="2400" b="1">
                <a:solidFill>
                  <a:srgbClr val="0000FF"/>
                </a:solidFill>
              </a:rPr>
              <a:t>熟悉实验室安全规范</a:t>
            </a:r>
            <a:endParaRPr lang="en-US" altLang="zh-CN" sz="2400" b="1">
              <a:solidFill>
                <a:srgbClr val="0000FF"/>
              </a:solidFill>
            </a:endParaRPr>
          </a:p>
        </p:txBody>
      </p:sp>
      <p:sp>
        <p:nvSpPr>
          <p:cNvPr id="17" name="矩形 16"/>
          <p:cNvSpPr>
            <a:spLocks noChangeArrowheads="1"/>
          </p:cNvSpPr>
          <p:nvPr/>
        </p:nvSpPr>
        <p:spPr bwMode="auto">
          <a:xfrm>
            <a:off x="484188" y="1792605"/>
            <a:ext cx="81724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lnSpc>
                <a:spcPct val="130000"/>
              </a:lnSpc>
              <a:spcBef>
                <a:spcPct val="0"/>
              </a:spcBef>
              <a:buFontTx/>
              <a:buNone/>
            </a:pPr>
            <a:r>
              <a:rPr lang="zh-CN" altLang="en-US" sz="2400" b="1">
                <a:solidFill>
                  <a:srgbClr val="0000FF"/>
                </a:solidFill>
              </a:rPr>
              <a:t>精密仪器需先培训或先阅读使用说明书，掌握操作方法。</a:t>
            </a:r>
            <a:endParaRPr lang="en-US" altLang="zh-CN" sz="2000"/>
          </a:p>
        </p:txBody>
      </p:sp>
      <p:sp>
        <p:nvSpPr>
          <p:cNvPr id="18" name="矩形 17"/>
          <p:cNvSpPr>
            <a:spLocks noChangeArrowheads="1"/>
          </p:cNvSpPr>
          <p:nvPr/>
        </p:nvSpPr>
        <p:spPr bwMode="auto">
          <a:xfrm>
            <a:off x="484188" y="2718118"/>
            <a:ext cx="6824662"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lnSpc>
                <a:spcPct val="130000"/>
              </a:lnSpc>
              <a:spcBef>
                <a:spcPct val="0"/>
              </a:spcBef>
              <a:buFontTx/>
              <a:buNone/>
            </a:pPr>
            <a:r>
              <a:rPr lang="zh-CN" altLang="en-US" sz="2400" b="1">
                <a:solidFill>
                  <a:srgbClr val="0000FF"/>
                </a:solidFill>
              </a:rPr>
              <a:t>精密元器件防腐、防尘、防污渍、防磁、防静电。</a:t>
            </a:r>
          </a:p>
        </p:txBody>
      </p:sp>
      <p:sp>
        <p:nvSpPr>
          <p:cNvPr id="19" name="矩形 18"/>
          <p:cNvSpPr>
            <a:spLocks noChangeArrowheads="1"/>
          </p:cNvSpPr>
          <p:nvPr/>
        </p:nvSpPr>
        <p:spPr bwMode="auto">
          <a:xfrm>
            <a:off x="528638" y="3554730"/>
            <a:ext cx="8174037" cy="105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lnSpc>
                <a:spcPct val="130000"/>
              </a:lnSpc>
              <a:spcBef>
                <a:spcPct val="0"/>
              </a:spcBef>
              <a:buFontTx/>
              <a:buNone/>
            </a:pPr>
            <a:r>
              <a:rPr lang="zh-CN" altLang="en-US" sz="2400" b="1">
                <a:solidFill>
                  <a:srgbClr val="0000FF"/>
                </a:solidFill>
              </a:rPr>
              <a:t>用电仪器先接电源再开开关，电路实验先查线路再通电；实验结束后关闭仪器、切断电源。</a:t>
            </a:r>
            <a:endParaRPr lang="en-US" altLang="zh-CN" sz="2000"/>
          </a:p>
        </p:txBody>
      </p:sp>
      <p:sp>
        <p:nvSpPr>
          <p:cNvPr id="8" name="矩形 7"/>
          <p:cNvSpPr>
            <a:spLocks noChangeArrowheads="1"/>
          </p:cNvSpPr>
          <p:nvPr/>
        </p:nvSpPr>
        <p:spPr bwMode="auto">
          <a:xfrm>
            <a:off x="509588" y="4734243"/>
            <a:ext cx="8174037"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lnSpc>
                <a:spcPct val="130000"/>
              </a:lnSpc>
              <a:spcBef>
                <a:spcPct val="0"/>
              </a:spcBef>
              <a:buFontTx/>
              <a:buNone/>
            </a:pPr>
            <a:r>
              <a:rPr lang="zh-CN" altLang="en-US" sz="2400" b="1">
                <a:solidFill>
                  <a:srgbClr val="0000FF"/>
                </a:solidFill>
              </a:rPr>
              <a:t>易燃、易爆、腐蚀性、危险品避免直接接触，谨慎操作。</a:t>
            </a:r>
            <a:endParaRPr lang="en-US" altLang="zh-CN" sz="2400" b="1">
              <a:solidFill>
                <a:srgbClr val="0000FF"/>
              </a:solidFill>
            </a:endParaRPr>
          </a:p>
        </p:txBody>
      </p:sp>
    </p:spTree>
    <p:extLst>
      <p:ext uri="{BB962C8B-B14F-4D97-AF65-F5344CB8AC3E}">
        <p14:creationId xmlns:p14="http://schemas.microsoft.com/office/powerpoint/2010/main" val="27643177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P spid="18" grpId="0"/>
      <p:bldP spid="19" grpId="0"/>
      <p:bldP spid="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Line 2"/>
          <p:cNvSpPr>
            <a:spLocks noChangeShapeType="1"/>
          </p:cNvSpPr>
          <p:nvPr/>
        </p:nvSpPr>
        <p:spPr bwMode="auto">
          <a:xfrm>
            <a:off x="0" y="1125538"/>
            <a:ext cx="9144000" cy="0"/>
          </a:xfrm>
          <a:prstGeom prst="line">
            <a:avLst/>
          </a:prstGeom>
          <a:noFill/>
          <a:ln w="38100">
            <a:solidFill>
              <a:srgbClr val="33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52" name="Rectangle 8">
            <a:extLst>
              <a:ext uri="{FF2B5EF4-FFF2-40B4-BE49-F238E27FC236}"/>
            </a:extLst>
          </p:cNvPr>
          <p:cNvSpPr>
            <a:spLocks noChangeArrowheads="1"/>
          </p:cNvSpPr>
          <p:nvPr/>
        </p:nvSpPr>
        <p:spPr bwMode="auto">
          <a:xfrm>
            <a:off x="1439863" y="2625725"/>
            <a:ext cx="6948487" cy="984250"/>
          </a:xfrm>
          <a:prstGeom prst="rect">
            <a:avLst/>
          </a:prstGeom>
          <a:noFill/>
          <a:ln>
            <a:noFill/>
          </a:ln>
          <a:effectLst/>
          <a:extLst/>
        </p:spPr>
        <p:txBody>
          <a:bodyPr>
            <a:spAutoFit/>
          </a:bodyPr>
          <a:lstStyle/>
          <a:p>
            <a:pPr marL="342900" indent="-342900">
              <a:lnSpc>
                <a:spcPct val="145000"/>
              </a:lnSpc>
              <a:buFont typeface="Wingdings" pitchFamily="2" charset="2"/>
              <a:buNone/>
              <a:defRPr/>
            </a:pPr>
            <a:r>
              <a:rPr kumimoji="1" lang="zh-CN" altLang="en-US" sz="4000" b="1" dirty="0">
                <a:solidFill>
                  <a:schemeClr val="accent2"/>
                </a:solidFill>
                <a:effectLst>
                  <a:outerShdw blurRad="38100" dist="38100" dir="2700000" algn="tl">
                    <a:srgbClr val="C0C0C0"/>
                  </a:outerShdw>
                </a:effectLst>
              </a:rPr>
              <a:t>四、实验数据记录和处理方法</a:t>
            </a:r>
          </a:p>
        </p:txBody>
      </p:sp>
    </p:spTree>
    <p:extLst>
      <p:ext uri="{BB962C8B-B14F-4D97-AF65-F5344CB8AC3E}">
        <p14:creationId xmlns:p14="http://schemas.microsoft.com/office/powerpoint/2010/main" val="225759310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7">
            <a:extLst>
              <a:ext uri="{FF2B5EF4-FFF2-40B4-BE49-F238E27FC236}"/>
            </a:extLst>
          </p:cNvPr>
          <p:cNvSpPr>
            <a:spLocks noChangeArrowheads="1"/>
          </p:cNvSpPr>
          <p:nvPr/>
        </p:nvSpPr>
        <p:spPr bwMode="auto">
          <a:xfrm>
            <a:off x="0" y="-213995"/>
            <a:ext cx="5218113" cy="922338"/>
          </a:xfrm>
          <a:prstGeom prst="rect">
            <a:avLst/>
          </a:prstGeom>
          <a:noFill/>
          <a:ln>
            <a:noFill/>
          </a:ln>
          <a:extLst/>
        </p:spPr>
        <p:txBody>
          <a:bodyPr anchor="ctr"/>
          <a:lstStyle/>
          <a:p>
            <a:pPr>
              <a:defRPr/>
            </a:pPr>
            <a:r>
              <a:rPr lang="zh-CN" altLang="en-US" sz="4000" b="1" dirty="0">
                <a:solidFill>
                  <a:schemeClr val="accent2"/>
                </a:solidFill>
                <a:effectLst>
                  <a:outerShdw blurRad="38100" dist="38100" dir="2700000" algn="tl">
                    <a:srgbClr val="C0C0C0"/>
                  </a:outerShdw>
                </a:effectLst>
                <a:latin typeface="黑体" pitchFamily="2" charset="-122"/>
                <a:ea typeface="黑体" pitchFamily="2" charset="-122"/>
              </a:rPr>
              <a:t> </a:t>
            </a:r>
            <a:r>
              <a:rPr lang="zh-CN" altLang="en-US" sz="3600" b="1" dirty="0">
                <a:solidFill>
                  <a:schemeClr val="accent2"/>
                </a:solidFill>
                <a:effectLst>
                  <a:outerShdw blurRad="38100" dist="38100" dir="2700000" algn="tl">
                    <a:srgbClr val="C0C0C0"/>
                  </a:outerShdw>
                </a:effectLst>
                <a:latin typeface="黑体" pitchFamily="2" charset="-122"/>
                <a:ea typeface="黑体" pitchFamily="2" charset="-122"/>
              </a:rPr>
              <a:t>数据记录</a:t>
            </a:r>
          </a:p>
        </p:txBody>
      </p:sp>
      <p:sp>
        <p:nvSpPr>
          <p:cNvPr id="15" name="矩形 14"/>
          <p:cNvSpPr>
            <a:spLocks noChangeArrowheads="1"/>
          </p:cNvSpPr>
          <p:nvPr/>
        </p:nvSpPr>
        <p:spPr bwMode="auto">
          <a:xfrm>
            <a:off x="484188" y="978853"/>
            <a:ext cx="8172450" cy="56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lnSpc>
                <a:spcPct val="145000"/>
              </a:lnSpc>
              <a:spcBef>
                <a:spcPct val="0"/>
              </a:spcBef>
              <a:buFontTx/>
              <a:buNone/>
            </a:pPr>
            <a:r>
              <a:rPr lang="en-US" altLang="zh-CN" sz="2400" b="1">
                <a:solidFill>
                  <a:srgbClr val="0000FF"/>
                </a:solidFill>
              </a:rPr>
              <a:t>1</a:t>
            </a:r>
            <a:r>
              <a:rPr lang="zh-CN" altLang="en-US" sz="2400" b="1">
                <a:solidFill>
                  <a:srgbClr val="0000FF"/>
                </a:solidFill>
              </a:rPr>
              <a:t>、用表格记录实验数据</a:t>
            </a:r>
            <a:endParaRPr lang="en-US" altLang="zh-CN" sz="2400" b="1">
              <a:solidFill>
                <a:srgbClr val="0000FF"/>
              </a:solidFill>
            </a:endParaRPr>
          </a:p>
        </p:txBody>
      </p:sp>
      <p:pic>
        <p:nvPicPr>
          <p:cNvPr id="2970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 y="2275840"/>
            <a:ext cx="8456613" cy="1095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9702" name="矩形 1"/>
          <p:cNvSpPr>
            <a:spLocks noChangeArrowheads="1"/>
          </p:cNvSpPr>
          <p:nvPr/>
        </p:nvSpPr>
        <p:spPr bwMode="auto">
          <a:xfrm>
            <a:off x="484188" y="1624965"/>
            <a:ext cx="343852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lnSpc>
                <a:spcPct val="145000"/>
              </a:lnSpc>
              <a:spcBef>
                <a:spcPct val="0"/>
              </a:spcBef>
              <a:buFontTx/>
              <a:buNone/>
            </a:pPr>
            <a:r>
              <a:rPr lang="zh-CN" altLang="en-US" sz="1800" b="1">
                <a:solidFill>
                  <a:srgbClr val="0000FF"/>
                </a:solidFill>
              </a:rPr>
              <a:t>例如：用伏安法测量电阻的实验</a:t>
            </a:r>
            <a:endParaRPr lang="en-US" altLang="zh-CN" sz="1800" b="1">
              <a:solidFill>
                <a:srgbClr val="0000FF"/>
              </a:solidFill>
            </a:endParaRPr>
          </a:p>
        </p:txBody>
      </p:sp>
      <p:sp>
        <p:nvSpPr>
          <p:cNvPr id="29703" name="矩形 8"/>
          <p:cNvSpPr>
            <a:spLocks noChangeArrowheads="1"/>
          </p:cNvSpPr>
          <p:nvPr/>
        </p:nvSpPr>
        <p:spPr bwMode="auto">
          <a:xfrm>
            <a:off x="519113" y="3644265"/>
            <a:ext cx="8137525" cy="129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lnSpc>
                <a:spcPct val="145000"/>
              </a:lnSpc>
              <a:spcBef>
                <a:spcPct val="0"/>
              </a:spcBef>
              <a:buFontTx/>
              <a:buNone/>
            </a:pPr>
            <a:r>
              <a:rPr lang="zh-CN" altLang="en-US" sz="1800" b="1">
                <a:solidFill>
                  <a:srgbClr val="0000FF"/>
                </a:solidFill>
              </a:rPr>
              <a:t>表格的好处：整体简洁有序、逻辑关系清晰</a:t>
            </a:r>
            <a:endParaRPr lang="en-US" altLang="zh-CN" sz="1800" b="1">
              <a:solidFill>
                <a:srgbClr val="0000FF"/>
              </a:solidFill>
            </a:endParaRPr>
          </a:p>
          <a:p>
            <a:pPr eaLnBrk="1" hangingPunct="1">
              <a:lnSpc>
                <a:spcPct val="145000"/>
              </a:lnSpc>
              <a:spcBef>
                <a:spcPct val="0"/>
              </a:spcBef>
              <a:buFontTx/>
              <a:buNone/>
            </a:pPr>
            <a:r>
              <a:rPr lang="zh-CN" altLang="en-US" sz="1800" b="1">
                <a:solidFill>
                  <a:srgbClr val="0000FF"/>
                </a:solidFill>
              </a:rPr>
              <a:t>设计方法：搞清楚要记录的物理量，理顺物理量之间的逻辑关系，需要的测量 </a:t>
            </a:r>
            <a:endParaRPr lang="en-US" altLang="zh-CN" sz="1800" b="1">
              <a:solidFill>
                <a:srgbClr val="0000FF"/>
              </a:solidFill>
            </a:endParaRPr>
          </a:p>
          <a:p>
            <a:pPr eaLnBrk="1" hangingPunct="1">
              <a:lnSpc>
                <a:spcPct val="145000"/>
              </a:lnSpc>
              <a:spcBef>
                <a:spcPct val="0"/>
              </a:spcBef>
              <a:buFontTx/>
              <a:buNone/>
            </a:pPr>
            <a:r>
              <a:rPr lang="en-US" altLang="zh-CN" sz="1800" b="1">
                <a:solidFill>
                  <a:srgbClr val="0000FF"/>
                </a:solidFill>
              </a:rPr>
              <a:t>                   </a:t>
            </a:r>
            <a:r>
              <a:rPr lang="zh-CN" altLang="en-US" sz="1800" b="1">
                <a:solidFill>
                  <a:srgbClr val="0000FF"/>
                </a:solidFill>
              </a:rPr>
              <a:t>次数（数据量）</a:t>
            </a:r>
            <a:endParaRPr lang="en-US" altLang="zh-CN" sz="1800" b="1">
              <a:solidFill>
                <a:srgbClr val="0000FF"/>
              </a:solidFill>
            </a:endParaRPr>
          </a:p>
        </p:txBody>
      </p:sp>
    </p:spTree>
    <p:extLst>
      <p:ext uri="{BB962C8B-B14F-4D97-AF65-F5344CB8AC3E}">
        <p14:creationId xmlns:p14="http://schemas.microsoft.com/office/powerpoint/2010/main" val="29842614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1862138"/>
            <a:ext cx="7019925" cy="3895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矩形 4"/>
          <p:cNvSpPr>
            <a:spLocks noChangeArrowheads="1"/>
          </p:cNvSpPr>
          <p:nvPr/>
        </p:nvSpPr>
        <p:spPr bwMode="auto">
          <a:xfrm>
            <a:off x="684213" y="828675"/>
            <a:ext cx="3654425"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lnSpc>
                <a:spcPct val="145000"/>
              </a:lnSpc>
              <a:spcBef>
                <a:spcPct val="0"/>
              </a:spcBef>
              <a:buFontTx/>
              <a:buNone/>
            </a:pPr>
            <a:r>
              <a:rPr lang="en-US" altLang="zh-CN" sz="2400" b="1">
                <a:solidFill>
                  <a:srgbClr val="0000FF"/>
                </a:solidFill>
              </a:rPr>
              <a:t>2</a:t>
            </a:r>
            <a:r>
              <a:rPr lang="zh-CN" altLang="en-US" sz="2400" b="1">
                <a:solidFill>
                  <a:srgbClr val="0000FF"/>
                </a:solidFill>
              </a:rPr>
              <a:t>、用逐差法处理数据</a:t>
            </a:r>
            <a:endParaRPr lang="en-US" altLang="zh-CN" sz="2400" b="1">
              <a:solidFill>
                <a:srgbClr val="0000FF"/>
              </a:solidFill>
            </a:endParaRPr>
          </a:p>
        </p:txBody>
      </p:sp>
      <p:sp>
        <p:nvSpPr>
          <p:cNvPr id="6" name="Rectangle 7">
            <a:extLst>
              <a:ext uri="{FF2B5EF4-FFF2-40B4-BE49-F238E27FC236}"/>
            </a:extLst>
          </p:cNvPr>
          <p:cNvSpPr>
            <a:spLocks noChangeArrowheads="1"/>
          </p:cNvSpPr>
          <p:nvPr/>
        </p:nvSpPr>
        <p:spPr bwMode="auto">
          <a:xfrm>
            <a:off x="0" y="-228600"/>
            <a:ext cx="5218113" cy="922338"/>
          </a:xfrm>
          <a:prstGeom prst="rect">
            <a:avLst/>
          </a:prstGeom>
          <a:noFill/>
          <a:ln>
            <a:noFill/>
          </a:ln>
          <a:extLst/>
        </p:spPr>
        <p:txBody>
          <a:bodyPr anchor="ctr"/>
          <a:lstStyle/>
          <a:p>
            <a:pPr>
              <a:defRPr/>
            </a:pPr>
            <a:r>
              <a:rPr lang="zh-CN" altLang="en-US" sz="4000" b="1" dirty="0">
                <a:solidFill>
                  <a:schemeClr val="accent2"/>
                </a:solidFill>
                <a:effectLst>
                  <a:outerShdw blurRad="38100" dist="38100" dir="2700000" algn="tl">
                    <a:srgbClr val="C0C0C0"/>
                  </a:outerShdw>
                </a:effectLst>
                <a:latin typeface="黑体" pitchFamily="2" charset="-122"/>
                <a:ea typeface="黑体" pitchFamily="2" charset="-122"/>
              </a:rPr>
              <a:t> </a:t>
            </a:r>
            <a:r>
              <a:rPr lang="zh-CN" altLang="en-US" sz="3600" b="1" dirty="0">
                <a:solidFill>
                  <a:schemeClr val="accent2"/>
                </a:solidFill>
                <a:effectLst>
                  <a:outerShdw blurRad="38100" dist="38100" dir="2700000" algn="tl">
                    <a:srgbClr val="C0C0C0"/>
                  </a:outerShdw>
                </a:effectLst>
                <a:latin typeface="黑体" pitchFamily="2" charset="-122"/>
                <a:ea typeface="黑体" pitchFamily="2" charset="-122"/>
              </a:rPr>
              <a:t>数据处理</a:t>
            </a:r>
          </a:p>
        </p:txBody>
      </p:sp>
    </p:spTree>
    <p:extLst>
      <p:ext uri="{BB962C8B-B14F-4D97-AF65-F5344CB8AC3E}">
        <p14:creationId xmlns:p14="http://schemas.microsoft.com/office/powerpoint/2010/main" val="969428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7">
            <a:extLst>
              <a:ext uri="{FF2B5EF4-FFF2-40B4-BE49-F238E27FC236}"/>
            </a:extLst>
          </p:cNvPr>
          <p:cNvSpPr>
            <a:spLocks noChangeArrowheads="1"/>
          </p:cNvSpPr>
          <p:nvPr/>
        </p:nvSpPr>
        <p:spPr bwMode="auto">
          <a:xfrm>
            <a:off x="0" y="-206375"/>
            <a:ext cx="5218113" cy="922338"/>
          </a:xfrm>
          <a:prstGeom prst="rect">
            <a:avLst/>
          </a:prstGeom>
          <a:noFill/>
          <a:ln>
            <a:noFill/>
          </a:ln>
          <a:extLst/>
        </p:spPr>
        <p:txBody>
          <a:bodyPr anchor="ctr"/>
          <a:lstStyle/>
          <a:p>
            <a:pPr>
              <a:defRPr/>
            </a:pPr>
            <a:r>
              <a:rPr lang="zh-CN" altLang="en-US" sz="4000" b="1" dirty="0">
                <a:solidFill>
                  <a:schemeClr val="accent2"/>
                </a:solidFill>
                <a:effectLst>
                  <a:outerShdw blurRad="38100" dist="38100" dir="2700000" algn="tl">
                    <a:srgbClr val="C0C0C0"/>
                  </a:outerShdw>
                </a:effectLst>
                <a:latin typeface="黑体" pitchFamily="2" charset="-122"/>
                <a:ea typeface="黑体" pitchFamily="2" charset="-122"/>
              </a:rPr>
              <a:t> </a:t>
            </a:r>
            <a:r>
              <a:rPr lang="zh-CN" altLang="en-US" sz="3600" b="1" dirty="0">
                <a:solidFill>
                  <a:schemeClr val="accent2"/>
                </a:solidFill>
                <a:effectLst>
                  <a:outerShdw blurRad="38100" dist="38100" dir="2700000" algn="tl">
                    <a:srgbClr val="C0C0C0"/>
                  </a:outerShdw>
                </a:effectLst>
                <a:latin typeface="黑体" pitchFamily="2" charset="-122"/>
                <a:ea typeface="黑体" pitchFamily="2" charset="-122"/>
              </a:rPr>
              <a:t>数据处理</a:t>
            </a:r>
          </a:p>
        </p:txBody>
      </p:sp>
      <p:sp>
        <p:nvSpPr>
          <p:cNvPr id="15" name="矩形 14"/>
          <p:cNvSpPr>
            <a:spLocks noChangeArrowheads="1"/>
          </p:cNvSpPr>
          <p:nvPr/>
        </p:nvSpPr>
        <p:spPr bwMode="auto">
          <a:xfrm>
            <a:off x="293688" y="757873"/>
            <a:ext cx="3656012"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lnSpc>
                <a:spcPct val="145000"/>
              </a:lnSpc>
              <a:spcBef>
                <a:spcPct val="0"/>
              </a:spcBef>
              <a:buFontTx/>
              <a:buNone/>
            </a:pPr>
            <a:r>
              <a:rPr lang="en-US" altLang="zh-CN" sz="2400" b="1">
                <a:solidFill>
                  <a:srgbClr val="0000FF"/>
                </a:solidFill>
              </a:rPr>
              <a:t>3</a:t>
            </a:r>
            <a:r>
              <a:rPr lang="zh-CN" altLang="en-US" sz="2400" b="1">
                <a:solidFill>
                  <a:srgbClr val="0000FF"/>
                </a:solidFill>
              </a:rPr>
              <a:t>、用图像描绘实验数据</a:t>
            </a:r>
            <a:endParaRPr lang="en-US" altLang="zh-CN" sz="2400" b="1">
              <a:solidFill>
                <a:srgbClr val="0000FF"/>
              </a:solidFill>
            </a:endParaRPr>
          </a:p>
        </p:txBody>
      </p:sp>
      <p:pic>
        <p:nvPicPr>
          <p:cNvPr id="3174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688" y="2702560"/>
            <a:ext cx="3208337" cy="3195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175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3688" y="1478598"/>
            <a:ext cx="8456612" cy="1095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1751" name="矩形 1"/>
          <p:cNvSpPr>
            <a:spLocks noChangeArrowheads="1"/>
          </p:cNvSpPr>
          <p:nvPr/>
        </p:nvSpPr>
        <p:spPr bwMode="auto">
          <a:xfrm>
            <a:off x="3733800" y="2702560"/>
            <a:ext cx="4572000" cy="189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lnSpc>
                <a:spcPct val="130000"/>
              </a:lnSpc>
              <a:spcBef>
                <a:spcPct val="0"/>
              </a:spcBef>
              <a:buFontTx/>
              <a:buNone/>
            </a:pPr>
            <a:r>
              <a:rPr lang="zh-CN" altLang="en-US" sz="1800" b="1">
                <a:solidFill>
                  <a:srgbClr val="0000FF"/>
                </a:solidFill>
              </a:rPr>
              <a:t>图像的好处：</a:t>
            </a:r>
            <a:endParaRPr lang="en-US" altLang="zh-CN" sz="1800" b="1">
              <a:solidFill>
                <a:srgbClr val="0000FF"/>
              </a:solidFill>
            </a:endParaRPr>
          </a:p>
          <a:p>
            <a:pPr eaLnBrk="1" hangingPunct="1">
              <a:lnSpc>
                <a:spcPct val="130000"/>
              </a:lnSpc>
              <a:spcBef>
                <a:spcPct val="0"/>
              </a:spcBef>
              <a:buFontTx/>
              <a:buNone/>
            </a:pPr>
            <a:r>
              <a:rPr lang="zh-CN" altLang="en-US" sz="1800" b="1">
                <a:solidFill>
                  <a:srgbClr val="0000FF"/>
                </a:solidFill>
              </a:rPr>
              <a:t>形象反映物理量之间的变化关系，便于总结和预测物理规律。</a:t>
            </a:r>
            <a:endParaRPr lang="en-US" altLang="zh-CN" sz="1800" b="1">
              <a:solidFill>
                <a:srgbClr val="0000FF"/>
              </a:solidFill>
            </a:endParaRPr>
          </a:p>
          <a:p>
            <a:pPr eaLnBrk="1" hangingPunct="1">
              <a:lnSpc>
                <a:spcPct val="130000"/>
              </a:lnSpc>
              <a:spcBef>
                <a:spcPct val="0"/>
              </a:spcBef>
              <a:buFontTx/>
              <a:buNone/>
            </a:pPr>
            <a:r>
              <a:rPr lang="en-US" altLang="zh-CN" sz="1800" b="1">
                <a:solidFill>
                  <a:srgbClr val="0000FF"/>
                </a:solidFill>
              </a:rPr>
              <a:t>1</a:t>
            </a:r>
            <a:r>
              <a:rPr lang="zh-CN" altLang="en-US" sz="1800" b="1">
                <a:solidFill>
                  <a:srgbClr val="0000FF"/>
                </a:solidFill>
              </a:rPr>
              <a:t>）预测非实验点结果</a:t>
            </a:r>
            <a:endParaRPr lang="en-US" altLang="zh-CN" sz="1800" b="1">
              <a:solidFill>
                <a:srgbClr val="0000FF"/>
              </a:solidFill>
            </a:endParaRPr>
          </a:p>
          <a:p>
            <a:pPr eaLnBrk="1" hangingPunct="1">
              <a:lnSpc>
                <a:spcPct val="130000"/>
              </a:lnSpc>
              <a:spcBef>
                <a:spcPct val="0"/>
              </a:spcBef>
              <a:buFontTx/>
              <a:buNone/>
            </a:pPr>
            <a:r>
              <a:rPr lang="en-US" altLang="zh-CN" sz="1800" b="1">
                <a:solidFill>
                  <a:srgbClr val="0000FF"/>
                </a:solidFill>
              </a:rPr>
              <a:t>2</a:t>
            </a:r>
            <a:r>
              <a:rPr lang="zh-CN" altLang="en-US" sz="1800" b="1">
                <a:solidFill>
                  <a:srgbClr val="0000FF"/>
                </a:solidFill>
              </a:rPr>
              <a:t>）看清物理量之间的依赖关系</a:t>
            </a:r>
            <a:endParaRPr lang="en-US" altLang="zh-CN" sz="1800" b="1">
              <a:solidFill>
                <a:srgbClr val="0000FF"/>
              </a:solidFill>
            </a:endParaRPr>
          </a:p>
        </p:txBody>
      </p:sp>
      <p:sp>
        <p:nvSpPr>
          <p:cNvPr id="31752" name="矩形 1"/>
          <p:cNvSpPr>
            <a:spLocks noChangeArrowheads="1"/>
          </p:cNvSpPr>
          <p:nvPr/>
        </p:nvSpPr>
        <p:spPr bwMode="auto">
          <a:xfrm>
            <a:off x="3708400" y="4580573"/>
            <a:ext cx="5426075" cy="117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lnSpc>
                <a:spcPct val="130000"/>
              </a:lnSpc>
              <a:spcBef>
                <a:spcPct val="0"/>
              </a:spcBef>
              <a:buFontTx/>
              <a:buNone/>
            </a:pPr>
            <a:r>
              <a:rPr lang="zh-CN" altLang="en-US" sz="1800" b="1">
                <a:solidFill>
                  <a:srgbClr val="FF0000"/>
                </a:solidFill>
              </a:rPr>
              <a:t>绘制图像的方法：</a:t>
            </a:r>
            <a:endParaRPr lang="en-US" altLang="zh-CN" sz="1800" b="1">
              <a:solidFill>
                <a:srgbClr val="FF0000"/>
              </a:solidFill>
            </a:endParaRPr>
          </a:p>
          <a:p>
            <a:pPr eaLnBrk="1" hangingPunct="1">
              <a:lnSpc>
                <a:spcPct val="130000"/>
              </a:lnSpc>
              <a:spcBef>
                <a:spcPct val="0"/>
              </a:spcBef>
              <a:buFontTx/>
              <a:buNone/>
            </a:pPr>
            <a:r>
              <a:rPr lang="en-US" altLang="zh-CN" sz="1800" b="1">
                <a:solidFill>
                  <a:srgbClr val="FF0000"/>
                </a:solidFill>
              </a:rPr>
              <a:t>1</a:t>
            </a:r>
            <a:r>
              <a:rPr lang="zh-CN" altLang="en-US" sz="1800" b="1">
                <a:solidFill>
                  <a:srgbClr val="FF0000"/>
                </a:solidFill>
              </a:rPr>
              <a:t>）手工作图：列表、构建坐标、描点、连线、标示</a:t>
            </a:r>
            <a:endParaRPr lang="en-US" altLang="zh-CN" sz="1800" b="1">
              <a:solidFill>
                <a:srgbClr val="FF0000"/>
              </a:solidFill>
            </a:endParaRPr>
          </a:p>
          <a:p>
            <a:pPr eaLnBrk="1" hangingPunct="1">
              <a:lnSpc>
                <a:spcPct val="130000"/>
              </a:lnSpc>
              <a:spcBef>
                <a:spcPct val="0"/>
              </a:spcBef>
              <a:buFontTx/>
              <a:buNone/>
            </a:pPr>
            <a:r>
              <a:rPr lang="en-US" altLang="zh-CN" sz="1800" b="1">
                <a:solidFill>
                  <a:srgbClr val="FF0000"/>
                </a:solidFill>
              </a:rPr>
              <a:t>2</a:t>
            </a:r>
            <a:r>
              <a:rPr lang="zh-CN" altLang="en-US" sz="1800" b="1">
                <a:solidFill>
                  <a:srgbClr val="FF0000"/>
                </a:solidFill>
              </a:rPr>
              <a:t>）计算机作图：数据表、绘图</a:t>
            </a:r>
            <a:endParaRPr lang="en-US" altLang="zh-CN" sz="1800" b="1">
              <a:solidFill>
                <a:srgbClr val="FF0000"/>
              </a:solidFill>
            </a:endParaRPr>
          </a:p>
        </p:txBody>
      </p:sp>
    </p:spTree>
    <p:extLst>
      <p:ext uri="{BB962C8B-B14F-4D97-AF65-F5344CB8AC3E}">
        <p14:creationId xmlns:p14="http://schemas.microsoft.com/office/powerpoint/2010/main" val="15934851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7">
            <a:extLst>
              <a:ext uri="{FF2B5EF4-FFF2-40B4-BE49-F238E27FC236}"/>
            </a:extLst>
          </p:cNvPr>
          <p:cNvSpPr>
            <a:spLocks noChangeArrowheads="1"/>
          </p:cNvSpPr>
          <p:nvPr/>
        </p:nvSpPr>
        <p:spPr bwMode="auto">
          <a:xfrm>
            <a:off x="-16827" y="-198755"/>
            <a:ext cx="5218113" cy="922338"/>
          </a:xfrm>
          <a:prstGeom prst="rect">
            <a:avLst/>
          </a:prstGeom>
          <a:noFill/>
          <a:ln>
            <a:noFill/>
          </a:ln>
          <a:extLst/>
        </p:spPr>
        <p:txBody>
          <a:bodyPr anchor="ctr"/>
          <a:lstStyle/>
          <a:p>
            <a:pPr>
              <a:defRPr/>
            </a:pPr>
            <a:r>
              <a:rPr lang="zh-CN" altLang="en-US" sz="4000" b="1" dirty="0">
                <a:solidFill>
                  <a:schemeClr val="accent2"/>
                </a:solidFill>
                <a:effectLst>
                  <a:outerShdw blurRad="38100" dist="38100" dir="2700000" algn="tl">
                    <a:srgbClr val="C0C0C0"/>
                  </a:outerShdw>
                </a:effectLst>
                <a:latin typeface="黑体" pitchFamily="2" charset="-122"/>
                <a:ea typeface="黑体" pitchFamily="2" charset="-122"/>
              </a:rPr>
              <a:t> </a:t>
            </a:r>
            <a:r>
              <a:rPr lang="zh-CN" altLang="en-US" sz="3600" b="1" dirty="0">
                <a:solidFill>
                  <a:schemeClr val="accent2"/>
                </a:solidFill>
                <a:effectLst>
                  <a:outerShdw blurRad="38100" dist="38100" dir="2700000" algn="tl">
                    <a:srgbClr val="C0C0C0"/>
                  </a:outerShdw>
                </a:effectLst>
                <a:latin typeface="黑体" pitchFamily="2" charset="-122"/>
                <a:ea typeface="黑体" pitchFamily="2" charset="-122"/>
              </a:rPr>
              <a:t>数据处理</a:t>
            </a:r>
          </a:p>
        </p:txBody>
      </p:sp>
      <p:sp>
        <p:nvSpPr>
          <p:cNvPr id="15" name="矩形 14"/>
          <p:cNvSpPr>
            <a:spLocks noChangeArrowheads="1"/>
          </p:cNvSpPr>
          <p:nvPr/>
        </p:nvSpPr>
        <p:spPr bwMode="auto">
          <a:xfrm>
            <a:off x="484188" y="856933"/>
            <a:ext cx="5851525" cy="627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lnSpc>
                <a:spcPct val="145000"/>
              </a:lnSpc>
              <a:spcBef>
                <a:spcPct val="0"/>
              </a:spcBef>
              <a:buFontTx/>
              <a:buNone/>
            </a:pPr>
            <a:r>
              <a:rPr lang="en-US" altLang="zh-CN" sz="2400" b="1" dirty="0">
                <a:solidFill>
                  <a:srgbClr val="0000FF"/>
                </a:solidFill>
              </a:rPr>
              <a:t>4</a:t>
            </a:r>
            <a:r>
              <a:rPr lang="zh-CN" altLang="en-US" sz="2400" b="1" dirty="0">
                <a:solidFill>
                  <a:srgbClr val="0000FF"/>
                </a:solidFill>
              </a:rPr>
              <a:t>、用</a:t>
            </a:r>
            <a:r>
              <a:rPr lang="zh-CN" altLang="en-US" sz="2400" b="1" dirty="0" smtClean="0">
                <a:solidFill>
                  <a:srgbClr val="0000FF"/>
                </a:solidFill>
              </a:rPr>
              <a:t>图像做数据拟合</a:t>
            </a:r>
            <a:r>
              <a:rPr lang="zh-CN" altLang="en-US" sz="2400" b="1" dirty="0">
                <a:solidFill>
                  <a:srgbClr val="0000FF"/>
                </a:solidFill>
              </a:rPr>
              <a:t>，构建函数关系</a:t>
            </a:r>
            <a:endParaRPr lang="en-US" altLang="zh-CN" sz="2400" b="1" dirty="0">
              <a:solidFill>
                <a:srgbClr val="0000FF"/>
              </a:solidFill>
            </a:endParaRPr>
          </a:p>
        </p:txBody>
      </p:sp>
      <p:pic>
        <p:nvPicPr>
          <p:cNvPr id="3277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713" y="1722120"/>
            <a:ext cx="3208337" cy="3195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矩形 8"/>
          <p:cNvSpPr>
            <a:spLocks noChangeArrowheads="1"/>
          </p:cNvSpPr>
          <p:nvPr/>
        </p:nvSpPr>
        <p:spPr bwMode="auto">
          <a:xfrm>
            <a:off x="3924300" y="1496695"/>
            <a:ext cx="4824413" cy="1163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lnSpc>
                <a:spcPct val="145000"/>
              </a:lnSpc>
              <a:spcBef>
                <a:spcPct val="0"/>
              </a:spcBef>
              <a:buFontTx/>
              <a:buNone/>
            </a:pPr>
            <a:r>
              <a:rPr lang="zh-CN" altLang="en-US" sz="2400" b="1">
                <a:solidFill>
                  <a:srgbClr val="0000FF"/>
                </a:solidFill>
              </a:rPr>
              <a:t>数据拟合：</a:t>
            </a:r>
            <a:endParaRPr lang="en-US" altLang="zh-CN" sz="2400" b="1">
              <a:solidFill>
                <a:srgbClr val="0000FF"/>
              </a:solidFill>
            </a:endParaRPr>
          </a:p>
          <a:p>
            <a:pPr eaLnBrk="1" hangingPunct="1">
              <a:lnSpc>
                <a:spcPct val="145000"/>
              </a:lnSpc>
              <a:spcBef>
                <a:spcPct val="0"/>
              </a:spcBef>
              <a:buFontTx/>
              <a:buNone/>
            </a:pPr>
            <a:r>
              <a:rPr lang="zh-CN" altLang="en-US" sz="2400" b="1">
                <a:solidFill>
                  <a:srgbClr val="0000FF"/>
                </a:solidFill>
              </a:rPr>
              <a:t>从实验数据得到函数表达式</a:t>
            </a:r>
            <a:endParaRPr lang="en-US" altLang="zh-CN" sz="2400" b="1">
              <a:solidFill>
                <a:srgbClr val="0000FF"/>
              </a:solidFill>
            </a:endParaRPr>
          </a:p>
        </p:txBody>
      </p:sp>
      <p:sp>
        <p:nvSpPr>
          <p:cNvPr id="32775" name="矩形 1"/>
          <p:cNvSpPr>
            <a:spLocks noChangeArrowheads="1"/>
          </p:cNvSpPr>
          <p:nvPr/>
        </p:nvSpPr>
        <p:spPr bwMode="auto">
          <a:xfrm>
            <a:off x="3924300" y="2660333"/>
            <a:ext cx="37179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en-US" altLang="zh-CN" sz="1800"/>
              <a:t>     </a:t>
            </a:r>
            <a:r>
              <a:rPr lang="zh-CN" altLang="en-US" sz="1800"/>
              <a:t>先</a:t>
            </a:r>
            <a:r>
              <a:rPr lang="zh-CN" altLang="zh-CN" sz="1800"/>
              <a:t>函数</a:t>
            </a:r>
            <a:r>
              <a:rPr lang="en-US" altLang="zh-CN" sz="1800"/>
              <a:t>y = f(x)</a:t>
            </a:r>
            <a:r>
              <a:rPr lang="zh-CN" altLang="zh-CN" sz="1800"/>
              <a:t>形式为</a:t>
            </a:r>
            <a:r>
              <a:rPr lang="en-US" altLang="zh-CN" sz="1800" i="1"/>
              <a:t>y = b+ax</a:t>
            </a:r>
            <a:r>
              <a:rPr lang="zh-CN" altLang="zh-CN" sz="1800"/>
              <a:t>，</a:t>
            </a:r>
            <a:endParaRPr lang="zh-CN" altLang="en-US" sz="1800"/>
          </a:p>
        </p:txBody>
      </p:sp>
      <p:sp>
        <p:nvSpPr>
          <p:cNvPr id="3"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spAutoFit/>
          </a:bodyPr>
          <a:lstStyle/>
          <a:p>
            <a:pPr>
              <a:defRPr/>
            </a:pPr>
            <a:endParaRPr lang="zh-CN" altLang="en-US"/>
          </a:p>
        </p:txBody>
      </p:sp>
      <p:graphicFrame>
        <p:nvGraphicFramePr>
          <p:cNvPr id="32777" name="对象 3"/>
          <p:cNvGraphicFramePr>
            <a:graphicFrameLocks noChangeAspect="1"/>
          </p:cNvGraphicFramePr>
          <p:nvPr>
            <p:extLst>
              <p:ext uri="{D42A27DB-BD31-4B8C-83A1-F6EECF244321}">
                <p14:modId xmlns:p14="http://schemas.microsoft.com/office/powerpoint/2010/main" val="3559547726"/>
              </p:ext>
            </p:extLst>
          </p:nvPr>
        </p:nvGraphicFramePr>
        <p:xfrm>
          <a:off x="4427538" y="3028633"/>
          <a:ext cx="2286000" cy="914400"/>
        </p:xfrm>
        <a:graphic>
          <a:graphicData uri="http://schemas.openxmlformats.org/presentationml/2006/ole">
            <mc:AlternateContent xmlns:mc="http://schemas.openxmlformats.org/markup-compatibility/2006">
              <mc:Choice xmlns:v="urn:schemas-microsoft-com:vml" Requires="v">
                <p:oleObj spid="_x0000_s7250" r:id="rId5" imgW="2286000" imgH="914400" progId="Equation.3">
                  <p:embed/>
                </p:oleObj>
              </mc:Choice>
              <mc:Fallback>
                <p:oleObj r:id="rId5" imgW="2286000" imgH="9144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27538" y="3028633"/>
                        <a:ext cx="2286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2778" name="对象 4"/>
          <p:cNvGraphicFramePr>
            <a:graphicFrameLocks noChangeAspect="1"/>
          </p:cNvGraphicFramePr>
          <p:nvPr>
            <p:extLst>
              <p:ext uri="{D42A27DB-BD31-4B8C-83A1-F6EECF244321}">
                <p14:modId xmlns:p14="http://schemas.microsoft.com/office/powerpoint/2010/main" val="397294600"/>
              </p:ext>
            </p:extLst>
          </p:nvPr>
        </p:nvGraphicFramePr>
        <p:xfrm>
          <a:off x="4356100" y="3954145"/>
          <a:ext cx="3543300" cy="255588"/>
        </p:xfrm>
        <a:graphic>
          <a:graphicData uri="http://schemas.openxmlformats.org/presentationml/2006/ole">
            <mc:AlternateContent xmlns:mc="http://schemas.openxmlformats.org/markup-compatibility/2006">
              <mc:Choice xmlns:v="urn:schemas-microsoft-com:vml" Requires="v">
                <p:oleObj spid="_x0000_s7251" r:id="rId7" imgW="3340100" imgH="254000" progId="">
                  <p:embed/>
                </p:oleObj>
              </mc:Choice>
              <mc:Fallback>
                <p:oleObj r:id="rId7" imgW="3340100" imgH="25400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56100" y="3954145"/>
                        <a:ext cx="3543300" cy="255588"/>
                      </a:xfrm>
                      <a:prstGeom prst="rect">
                        <a:avLst/>
                      </a:prstGeom>
                      <a:solidFill>
                        <a:srgbClr val="FFFFFF"/>
                      </a:solidFill>
                      <a:ln>
                        <a:noFill/>
                      </a:ln>
                      <a:effectLst/>
                      <a:extLst>
                        <a:ext uri="{91240B29-F687-4F45-9708-019B960494DF}">
                          <a14:hiddenLine xmlns:a14="http://schemas.microsoft.com/office/drawing/2010/main" w="9525">
                            <a:solidFill>
                              <a:srgbClr val="00E4A8"/>
                            </a:solidFill>
                            <a:miter lim="800000"/>
                            <a:headEnd/>
                            <a:tailEnd/>
                          </a14:hiddenLine>
                        </a:ext>
                        <a:ext uri="{AF507438-7753-43E0-B8FC-AC1667EBCBE1}">
                          <a14:hiddenEffects xmlns:a14="http://schemas.microsoft.com/office/drawing/2010/main">
                            <a:effectLst>
                              <a:outerShdw dist="35921" dir="2700000" algn="ctr" rotWithShape="0">
                                <a:srgbClr val="1C1C1C"/>
                              </a:outerShdw>
                            </a:effectLst>
                          </a14:hiddenEffects>
                        </a:ext>
                      </a:extLst>
                    </p:spPr>
                  </p:pic>
                </p:oleObj>
              </mc:Fallback>
            </mc:AlternateContent>
          </a:graphicData>
        </a:graphic>
      </p:graphicFrame>
      <p:grpSp>
        <p:nvGrpSpPr>
          <p:cNvPr id="32779" name="组合 8"/>
          <p:cNvGrpSpPr>
            <a:grpSpLocks/>
          </p:cNvGrpSpPr>
          <p:nvPr/>
        </p:nvGrpSpPr>
        <p:grpSpPr bwMode="auto">
          <a:xfrm>
            <a:off x="4356100" y="4500245"/>
            <a:ext cx="1362075" cy="833438"/>
            <a:chOff x="2160" y="5652"/>
            <a:chExt cx="2144" cy="1311"/>
          </a:xfrm>
        </p:grpSpPr>
        <p:graphicFrame>
          <p:nvGraphicFramePr>
            <p:cNvPr id="32780" name="对象 6"/>
            <p:cNvGraphicFramePr>
              <a:graphicFrameLocks noChangeAspect="1"/>
            </p:cNvGraphicFramePr>
            <p:nvPr/>
          </p:nvGraphicFramePr>
          <p:xfrm>
            <a:off x="2520" y="5652"/>
            <a:ext cx="1784" cy="722"/>
          </p:xfrm>
          <a:graphic>
            <a:graphicData uri="http://schemas.openxmlformats.org/presentationml/2006/ole">
              <mc:AlternateContent xmlns:mc="http://schemas.openxmlformats.org/markup-compatibility/2006">
                <mc:Choice xmlns:v="urn:schemas-microsoft-com:vml" Requires="v">
                  <p:oleObj spid="_x0000_s7252" r:id="rId9" imgW="850900" imgH="457200" progId="">
                    <p:embed/>
                  </p:oleObj>
                </mc:Choice>
                <mc:Fallback>
                  <p:oleObj r:id="rId9" imgW="850900" imgH="45720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20" y="5652"/>
                          <a:ext cx="1784" cy="722"/>
                        </a:xfrm>
                        <a:prstGeom prst="rect">
                          <a:avLst/>
                        </a:prstGeom>
                        <a:solidFill>
                          <a:srgbClr val="FFFFFF"/>
                        </a:solidFill>
                        <a:ln>
                          <a:noFill/>
                        </a:ln>
                        <a:effectLst/>
                        <a:extLst>
                          <a:ext uri="{91240B29-F687-4F45-9708-019B960494DF}">
                            <a14:hiddenLine xmlns:a14="http://schemas.microsoft.com/office/drawing/2010/main" w="9525">
                              <a:solidFill>
                                <a:srgbClr val="00E4A8"/>
                              </a:solidFill>
                              <a:miter lim="800000"/>
                              <a:headEnd/>
                              <a:tailEnd/>
                            </a14:hiddenLine>
                          </a:ext>
                          <a:ext uri="{AF507438-7753-43E0-B8FC-AC1667EBCBE1}">
                            <a14:hiddenEffects xmlns:a14="http://schemas.microsoft.com/office/drawing/2010/main">
                              <a:effectLst>
                                <a:outerShdw dist="35921" dir="2700000" algn="ctr" rotWithShape="0">
                                  <a:srgbClr val="1C1C1C"/>
                                </a:outerShdw>
                              </a:effectLst>
                            </a14:hiddenEffects>
                          </a:ext>
                        </a:extLst>
                      </p:spPr>
                    </p:pic>
                  </p:oleObj>
                </mc:Fallback>
              </mc:AlternateContent>
            </a:graphicData>
          </a:graphic>
        </p:graphicFrame>
        <p:graphicFrame>
          <p:nvGraphicFramePr>
            <p:cNvPr id="32781" name="对象 9"/>
            <p:cNvGraphicFramePr>
              <a:graphicFrameLocks noChangeAspect="1"/>
            </p:cNvGraphicFramePr>
            <p:nvPr/>
          </p:nvGraphicFramePr>
          <p:xfrm>
            <a:off x="2700" y="6588"/>
            <a:ext cx="1330" cy="375"/>
          </p:xfrm>
          <a:graphic>
            <a:graphicData uri="http://schemas.openxmlformats.org/presentationml/2006/ole">
              <mc:AlternateContent xmlns:mc="http://schemas.openxmlformats.org/markup-compatibility/2006">
                <mc:Choice xmlns:v="urn:schemas-microsoft-com:vml" Requires="v">
                  <p:oleObj spid="_x0000_s7253" r:id="rId11" imgW="672808" imgH="241195" progId="">
                    <p:embed/>
                  </p:oleObj>
                </mc:Choice>
                <mc:Fallback>
                  <p:oleObj r:id="rId11" imgW="672808" imgH="241195"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00" y="6588"/>
                          <a:ext cx="1330" cy="375"/>
                        </a:xfrm>
                        <a:prstGeom prst="rect">
                          <a:avLst/>
                        </a:prstGeom>
                        <a:solidFill>
                          <a:srgbClr val="FFFFFF"/>
                        </a:solidFill>
                        <a:ln>
                          <a:noFill/>
                        </a:ln>
                        <a:effectLst/>
                        <a:extLst>
                          <a:ext uri="{91240B29-F687-4F45-9708-019B960494DF}">
                            <a14:hiddenLine xmlns:a14="http://schemas.microsoft.com/office/drawing/2010/main" w="9525">
                              <a:solidFill>
                                <a:srgbClr val="00E4A8"/>
                              </a:solidFill>
                              <a:miter lim="800000"/>
                              <a:headEnd/>
                              <a:tailEnd/>
                            </a14:hiddenLine>
                          </a:ext>
                          <a:ext uri="{AF507438-7753-43E0-B8FC-AC1667EBCBE1}">
                            <a14:hiddenEffects xmlns:a14="http://schemas.microsoft.com/office/drawing/2010/main">
                              <a:effectLst>
                                <a:outerShdw dist="35921" dir="2700000" algn="ctr" rotWithShape="0">
                                  <a:srgbClr val="1C1C1C"/>
                                </a:outerShdw>
                              </a:effectLst>
                            </a14:hiddenEffects>
                          </a:ext>
                        </a:extLst>
                      </p:spPr>
                    </p:pic>
                  </p:oleObj>
                </mc:Fallback>
              </mc:AlternateContent>
            </a:graphicData>
          </a:graphic>
        </p:graphicFrame>
        <p:sp>
          <p:nvSpPr>
            <p:cNvPr id="32782" name="自选图形 11"/>
            <p:cNvSpPr>
              <a:spLocks/>
            </p:cNvSpPr>
            <p:nvPr/>
          </p:nvSpPr>
          <p:spPr bwMode="auto">
            <a:xfrm>
              <a:off x="2160" y="5964"/>
              <a:ext cx="360" cy="780"/>
            </a:xfrm>
            <a:prstGeom prst="leftBrace">
              <a:avLst>
                <a:gd name="adj1" fmla="val 18056"/>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endParaRPr lang="zh-CN" altLang="en-US" sz="1800"/>
            </a:p>
          </p:txBody>
        </p:sp>
      </p:grpSp>
    </p:spTree>
    <p:extLst>
      <p:ext uri="{BB962C8B-B14F-4D97-AF65-F5344CB8AC3E}">
        <p14:creationId xmlns:p14="http://schemas.microsoft.com/office/powerpoint/2010/main" val="17881732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7">
            <a:extLst>
              <a:ext uri="{FF2B5EF4-FFF2-40B4-BE49-F238E27FC236}"/>
            </a:extLst>
          </p:cNvPr>
          <p:cNvSpPr>
            <a:spLocks noChangeArrowheads="1"/>
          </p:cNvSpPr>
          <p:nvPr/>
        </p:nvSpPr>
        <p:spPr bwMode="auto">
          <a:xfrm>
            <a:off x="0" y="-202724"/>
            <a:ext cx="5218113" cy="922338"/>
          </a:xfrm>
          <a:prstGeom prst="rect">
            <a:avLst/>
          </a:prstGeom>
          <a:noFill/>
          <a:ln>
            <a:noFill/>
          </a:ln>
          <a:extLst/>
        </p:spPr>
        <p:txBody>
          <a:bodyPr anchor="ctr"/>
          <a:lstStyle/>
          <a:p>
            <a:pPr>
              <a:defRPr/>
            </a:pPr>
            <a:r>
              <a:rPr lang="zh-CN" altLang="en-US" sz="4000" b="1" dirty="0">
                <a:solidFill>
                  <a:schemeClr val="accent2"/>
                </a:solidFill>
                <a:effectLst>
                  <a:outerShdw blurRad="38100" dist="38100" dir="2700000" algn="tl">
                    <a:srgbClr val="C0C0C0"/>
                  </a:outerShdw>
                </a:effectLst>
                <a:latin typeface="黑体" pitchFamily="2" charset="-122"/>
                <a:ea typeface="黑体" pitchFamily="2" charset="-122"/>
              </a:rPr>
              <a:t> </a:t>
            </a:r>
            <a:r>
              <a:rPr lang="zh-CN" altLang="en-US" sz="3600" b="1" dirty="0">
                <a:solidFill>
                  <a:schemeClr val="accent2"/>
                </a:solidFill>
                <a:effectLst>
                  <a:outerShdw blurRad="38100" dist="38100" dir="2700000" algn="tl">
                    <a:srgbClr val="C0C0C0"/>
                  </a:outerShdw>
                </a:effectLst>
                <a:latin typeface="黑体" pitchFamily="2" charset="-122"/>
                <a:ea typeface="黑体" pitchFamily="2" charset="-122"/>
              </a:rPr>
              <a:t>数据处理</a:t>
            </a:r>
          </a:p>
        </p:txBody>
      </p:sp>
      <p:sp>
        <p:nvSpPr>
          <p:cNvPr id="33796" name="矩形 14"/>
          <p:cNvSpPr>
            <a:spLocks noChangeArrowheads="1"/>
          </p:cNvSpPr>
          <p:nvPr/>
        </p:nvSpPr>
        <p:spPr bwMode="auto">
          <a:xfrm>
            <a:off x="484188" y="1268413"/>
            <a:ext cx="6507162"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lnSpc>
                <a:spcPct val="145000"/>
              </a:lnSpc>
              <a:spcBef>
                <a:spcPct val="0"/>
              </a:spcBef>
              <a:buFontTx/>
              <a:buNone/>
            </a:pPr>
            <a:r>
              <a:rPr lang="en-US" altLang="zh-CN" sz="2400" b="1">
                <a:solidFill>
                  <a:srgbClr val="0000FF"/>
                </a:solidFill>
              </a:rPr>
              <a:t>5</a:t>
            </a:r>
            <a:r>
              <a:rPr lang="zh-CN" altLang="en-US" sz="2400" b="1">
                <a:solidFill>
                  <a:srgbClr val="0000FF"/>
                </a:solidFill>
              </a:rPr>
              <a:t>、用计算机作图（</a:t>
            </a:r>
            <a:r>
              <a:rPr lang="en-US" altLang="zh-CN" sz="2400" b="1">
                <a:solidFill>
                  <a:srgbClr val="0000FF"/>
                </a:solidFill>
              </a:rPr>
              <a:t>origin</a:t>
            </a:r>
            <a:r>
              <a:rPr lang="zh-CN" altLang="en-US" sz="2400" b="1">
                <a:solidFill>
                  <a:srgbClr val="0000FF"/>
                </a:solidFill>
              </a:rPr>
              <a:t>软件作图为例）</a:t>
            </a:r>
            <a:endParaRPr lang="en-US" altLang="zh-CN" sz="2400" b="1">
              <a:solidFill>
                <a:srgbClr val="0000FF"/>
              </a:solidFill>
            </a:endParaRPr>
          </a:p>
        </p:txBody>
      </p:sp>
      <p:pic>
        <p:nvPicPr>
          <p:cNvPr id="5" name="origin.mp4">
            <a:hlinkClick r:id="" action="ppaction://media"/>
          </p:cNvPr>
          <p:cNvPicPr>
            <a:picLocks noRot="1" noChangeAspect="1"/>
          </p:cNvPicPr>
          <p:nvPr>
            <a:videoFile r:link="rId1"/>
          </p:nvPr>
        </p:nvPicPr>
        <p:blipFill>
          <a:blip r:embed="rId4">
            <a:extLst>
              <a:ext uri="{28A0092B-C50C-407E-A947-70E740481C1C}">
                <a14:useLocalDpi xmlns:a14="http://schemas.microsoft.com/office/drawing/2010/main" val="0"/>
              </a:ext>
            </a:extLst>
          </a:blip>
          <a:srcRect/>
          <a:stretch>
            <a:fillRect/>
          </a:stretch>
        </p:blipFill>
        <p:spPr bwMode="auto">
          <a:xfrm>
            <a:off x="611188" y="1989138"/>
            <a:ext cx="5588000" cy="354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8" name="矩形 5"/>
          <p:cNvSpPr>
            <a:spLocks noChangeArrowheads="1"/>
          </p:cNvSpPr>
          <p:nvPr/>
        </p:nvSpPr>
        <p:spPr bwMode="auto">
          <a:xfrm>
            <a:off x="6300788" y="1935163"/>
            <a:ext cx="2519362" cy="250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lnSpc>
                <a:spcPct val="145000"/>
              </a:lnSpc>
              <a:spcBef>
                <a:spcPct val="0"/>
              </a:spcBef>
              <a:buFontTx/>
              <a:buNone/>
            </a:pPr>
            <a:r>
              <a:rPr lang="zh-CN" altLang="en-US" sz="1800" b="1">
                <a:solidFill>
                  <a:srgbClr val="0000FF"/>
                </a:solidFill>
              </a:rPr>
              <a:t>视频来源</a:t>
            </a:r>
            <a:r>
              <a:rPr lang="en-US" altLang="zh-CN" sz="1800">
                <a:hlinkClick r:id="rId5"/>
              </a:rPr>
              <a:t>https://www.bilibili.com/video/BV1aW411L7fh?from=search&amp;seid=2304848354918880098</a:t>
            </a:r>
            <a:endParaRPr lang="en-US" altLang="zh-CN" sz="1800" b="1">
              <a:solidFill>
                <a:srgbClr val="0000FF"/>
              </a:solidFill>
            </a:endParaRPr>
          </a:p>
        </p:txBody>
      </p:sp>
    </p:spTree>
    <p:extLst>
      <p:ext uri="{BB962C8B-B14F-4D97-AF65-F5344CB8AC3E}">
        <p14:creationId xmlns:p14="http://schemas.microsoft.com/office/powerpoint/2010/main" val="287815150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nodeType="clickPar">
                      <p:stCondLst>
                        <p:cond delay="0"/>
                      </p:stCondLst>
                      <p:childTnLst>
                        <p:par>
                          <p:cTn id="4" fill="hold" nodeType="withGroup">
                            <p:stCondLst>
                              <p:cond delay="0"/>
                            </p:stCondLst>
                            <p:childTnLst>
                              <p:par>
                                <p:cTn id="5" presetID="2" presetClass="mediacall" presetSubtype="0" fill="hold" nodeType="clickEffect">
                                  <p:stCondLst>
                                    <p:cond delay="0"/>
                                  </p:stCondLst>
                                  <p:childTnLst>
                                    <p:cmd type="call" cmd="togglePause">
                                      <p:cBhvr>
                                        <p:cTn id="6" dur="1" fill="hold"/>
                                        <p:tgtEl>
                                          <p:spTgt spid="5"/>
                                        </p:tgtEl>
                                      </p:cBhvr>
                                    </p:cmd>
                                  </p:childTnLst>
                                </p:cTn>
                              </p:par>
                            </p:childTnLst>
                          </p:cTn>
                        </p:par>
                      </p:childTnLst>
                    </p:cTn>
                  </p:par>
                </p:childTnLst>
              </p:cTn>
              <p:nextCondLst>
                <p:cond evt="onClick" delay="0">
                  <p:tgtEl>
                    <p:spTgt spid="5"/>
                  </p:tgtEl>
                </p:cond>
              </p:nextCondLst>
            </p:seq>
            <p:video>
              <p:cMediaNode vol="80000">
                <p:cTn id="7" fill="hold" display="0">
                  <p:stCondLst>
                    <p:cond delay="indefinite"/>
                  </p:stCondLst>
                </p:cTn>
                <p:tgtEl>
                  <p:spTgt spid="5"/>
                </p:tgtEl>
              </p:cMediaNode>
            </p:video>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8">
            <a:extLst>
              <a:ext uri="{FF2B5EF4-FFF2-40B4-BE49-F238E27FC236}"/>
            </a:extLst>
          </p:cNvPr>
          <p:cNvSpPr>
            <a:spLocks noChangeArrowheads="1"/>
          </p:cNvSpPr>
          <p:nvPr/>
        </p:nvSpPr>
        <p:spPr bwMode="auto">
          <a:xfrm>
            <a:off x="989648" y="1108075"/>
            <a:ext cx="7561262" cy="1877437"/>
          </a:xfrm>
          <a:prstGeom prst="rect">
            <a:avLst/>
          </a:prstGeom>
          <a:noFill/>
          <a:ln>
            <a:noFill/>
          </a:ln>
          <a:effectLst/>
          <a:extLst/>
        </p:spPr>
        <p:txBody>
          <a:bodyPr>
            <a:spAutoFit/>
          </a:bodyPr>
          <a:lstStyle/>
          <a:p>
            <a:pPr marL="342900" indent="-342900">
              <a:lnSpc>
                <a:spcPct val="145000"/>
              </a:lnSpc>
              <a:buFont typeface="Wingdings" pitchFamily="2" charset="2"/>
              <a:buNone/>
              <a:defRPr/>
            </a:pPr>
            <a:r>
              <a:rPr kumimoji="1" lang="zh-CN" altLang="en-US" sz="4000" b="1" dirty="0">
                <a:solidFill>
                  <a:schemeClr val="accent2"/>
                </a:solidFill>
                <a:effectLst>
                  <a:outerShdw blurRad="38100" dist="38100" dir="2700000" algn="tl">
                    <a:srgbClr val="C0C0C0"/>
                  </a:outerShdw>
                </a:effectLst>
              </a:rPr>
              <a:t>五</a:t>
            </a:r>
            <a:r>
              <a:rPr kumimoji="1" lang="zh-CN" altLang="en-US" sz="4000" b="1" dirty="0" smtClean="0">
                <a:solidFill>
                  <a:schemeClr val="accent2"/>
                </a:solidFill>
                <a:effectLst>
                  <a:outerShdw blurRad="38100" dist="38100" dir="2700000" algn="tl">
                    <a:srgbClr val="C0C0C0"/>
                  </a:outerShdw>
                </a:effectLst>
              </a:rPr>
              <a:t>、</a:t>
            </a:r>
            <a:r>
              <a:rPr kumimoji="1" lang="zh-CN" altLang="en-US" sz="4000" b="1" dirty="0">
                <a:solidFill>
                  <a:schemeClr val="accent2"/>
                </a:solidFill>
                <a:effectLst>
                  <a:outerShdw blurRad="38100" dist="38100" dir="2700000" algn="tl">
                    <a:srgbClr val="C0C0C0"/>
                  </a:outerShdw>
                </a:effectLst>
              </a:rPr>
              <a:t>教学各环节要求。</a:t>
            </a:r>
            <a:endParaRPr kumimoji="1" lang="en-US" altLang="zh-CN" sz="4000" b="1" dirty="0">
              <a:solidFill>
                <a:schemeClr val="accent2"/>
              </a:solidFill>
              <a:effectLst>
                <a:outerShdw blurRad="38100" dist="38100" dir="2700000" algn="tl">
                  <a:srgbClr val="C0C0C0"/>
                </a:outerShdw>
              </a:effectLst>
            </a:endParaRPr>
          </a:p>
          <a:p>
            <a:pPr marL="342900" indent="-342900">
              <a:lnSpc>
                <a:spcPct val="145000"/>
              </a:lnSpc>
              <a:buFont typeface="Wingdings" pitchFamily="2" charset="2"/>
              <a:buNone/>
              <a:defRPr/>
            </a:pPr>
            <a:r>
              <a:rPr kumimoji="1" lang="zh-CN" altLang="en-US" sz="4000" b="1" dirty="0">
                <a:solidFill>
                  <a:schemeClr val="accent2"/>
                </a:solidFill>
                <a:effectLst>
                  <a:outerShdw blurRad="38100" dist="38100" dir="2700000" algn="tl">
                    <a:srgbClr val="C0C0C0"/>
                  </a:outerShdw>
                </a:effectLst>
              </a:rPr>
              <a:t>预习</a:t>
            </a:r>
            <a:r>
              <a:rPr kumimoji="1" lang="en-US" altLang="zh-CN" sz="4000" b="1" dirty="0">
                <a:solidFill>
                  <a:schemeClr val="accent2"/>
                </a:solidFill>
                <a:effectLst>
                  <a:outerShdw blurRad="38100" dist="38100" dir="2700000" algn="tl">
                    <a:srgbClr val="C0C0C0"/>
                  </a:outerShdw>
                </a:effectLst>
              </a:rPr>
              <a:t>-</a:t>
            </a:r>
            <a:r>
              <a:rPr kumimoji="1" lang="zh-CN" altLang="en-US" sz="4000" b="1" dirty="0">
                <a:solidFill>
                  <a:schemeClr val="accent2"/>
                </a:solidFill>
                <a:effectLst>
                  <a:outerShdw blurRad="38100" dist="38100" dir="2700000" algn="tl">
                    <a:srgbClr val="C0C0C0"/>
                  </a:outerShdw>
                </a:effectLst>
              </a:rPr>
              <a:t>实验</a:t>
            </a:r>
            <a:r>
              <a:rPr kumimoji="1" lang="en-US" altLang="zh-CN" sz="4000" b="1" dirty="0">
                <a:solidFill>
                  <a:schemeClr val="accent2"/>
                </a:solidFill>
                <a:effectLst>
                  <a:outerShdw blurRad="38100" dist="38100" dir="2700000" algn="tl">
                    <a:srgbClr val="C0C0C0"/>
                  </a:outerShdw>
                </a:effectLst>
              </a:rPr>
              <a:t>-</a:t>
            </a:r>
            <a:r>
              <a:rPr kumimoji="1" lang="zh-CN" altLang="en-US" sz="4000" b="1" dirty="0">
                <a:solidFill>
                  <a:schemeClr val="accent2"/>
                </a:solidFill>
                <a:effectLst>
                  <a:outerShdw blurRad="38100" dist="38100" dir="2700000" algn="tl">
                    <a:srgbClr val="C0C0C0"/>
                  </a:outerShdw>
                </a:effectLst>
              </a:rPr>
              <a:t>实验</a:t>
            </a:r>
            <a:r>
              <a:rPr kumimoji="1" lang="zh-CN" altLang="en-US" sz="4000" b="1" dirty="0" smtClean="0">
                <a:solidFill>
                  <a:schemeClr val="accent2"/>
                </a:solidFill>
                <a:effectLst>
                  <a:outerShdw blurRad="38100" dist="38100" dir="2700000" algn="tl">
                    <a:srgbClr val="C0C0C0"/>
                  </a:outerShdw>
                </a:effectLst>
              </a:rPr>
              <a:t>报告</a:t>
            </a:r>
            <a:endParaRPr kumimoji="1" lang="en-US" altLang="zh-CN" sz="4000" b="1" dirty="0">
              <a:solidFill>
                <a:schemeClr val="accent2"/>
              </a:solidFill>
              <a:effectLst>
                <a:outerShdw blurRad="38100" dist="38100" dir="2700000" algn="tl">
                  <a:srgbClr val="C0C0C0"/>
                </a:outerShdw>
              </a:effectLst>
            </a:endParaRPr>
          </a:p>
        </p:txBody>
      </p:sp>
    </p:spTree>
    <p:extLst>
      <p:ext uri="{BB962C8B-B14F-4D97-AF65-F5344CB8AC3E}">
        <p14:creationId xmlns:p14="http://schemas.microsoft.com/office/powerpoint/2010/main" val="23992667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8">
            <a:extLst>
              <a:ext uri="{FF2B5EF4-FFF2-40B4-BE49-F238E27FC236}"/>
            </a:extLst>
          </p:cNvPr>
          <p:cNvSpPr>
            <a:spLocks noChangeArrowheads="1"/>
          </p:cNvSpPr>
          <p:nvPr/>
        </p:nvSpPr>
        <p:spPr bwMode="auto">
          <a:xfrm>
            <a:off x="396815" y="685381"/>
            <a:ext cx="8514272" cy="4599721"/>
          </a:xfrm>
          <a:prstGeom prst="rect">
            <a:avLst/>
          </a:prstGeom>
          <a:noFill/>
          <a:ln>
            <a:noFill/>
          </a:ln>
          <a:effectLst/>
          <a:extLst/>
        </p:spPr>
        <p:txBody>
          <a:bodyPr wrap="square">
            <a:spAutoFit/>
          </a:bodyPr>
          <a:lstStyle/>
          <a:p>
            <a:pPr marL="342900" indent="-342900">
              <a:lnSpc>
                <a:spcPct val="145000"/>
              </a:lnSpc>
              <a:buFont typeface="Wingdings" pitchFamily="2" charset="2"/>
              <a:buNone/>
              <a:defRPr/>
            </a:pPr>
            <a:r>
              <a:rPr kumimoji="1" lang="zh-CN" altLang="en-US" sz="4000" b="1" dirty="0" smtClean="0">
                <a:solidFill>
                  <a:schemeClr val="accent2"/>
                </a:solidFill>
                <a:effectLst>
                  <a:outerShdw blurRad="38100" dist="38100" dir="2700000" algn="tl">
                    <a:srgbClr val="C0C0C0"/>
                  </a:outerShdw>
                </a:effectLst>
              </a:rPr>
              <a:t>六、考核</a:t>
            </a:r>
            <a:endParaRPr kumimoji="1" lang="en-US" altLang="zh-CN" sz="4000" b="1" dirty="0" smtClean="0">
              <a:solidFill>
                <a:schemeClr val="accent2"/>
              </a:solidFill>
              <a:effectLst>
                <a:outerShdw blurRad="38100" dist="38100" dir="2700000" algn="tl">
                  <a:srgbClr val="C0C0C0"/>
                </a:outerShdw>
              </a:effectLst>
            </a:endParaRPr>
          </a:p>
          <a:p>
            <a:pPr marL="342900" indent="-342900">
              <a:lnSpc>
                <a:spcPct val="145000"/>
              </a:lnSpc>
              <a:buFont typeface="Wingdings" pitchFamily="2" charset="2"/>
              <a:buNone/>
              <a:defRPr/>
            </a:pPr>
            <a:r>
              <a:rPr kumimoji="1" lang="en-US" altLang="zh-CN" b="1" dirty="0">
                <a:effectLst>
                  <a:outerShdw blurRad="38100" dist="38100" dir="2700000" algn="tl">
                    <a:srgbClr val="C0C0C0"/>
                  </a:outerShdw>
                </a:effectLst>
              </a:rPr>
              <a:t> </a:t>
            </a:r>
            <a:r>
              <a:rPr kumimoji="1" lang="en-US" altLang="zh-CN" b="1" dirty="0" smtClean="0">
                <a:effectLst>
                  <a:outerShdw blurRad="38100" dist="38100" dir="2700000" algn="tl">
                    <a:srgbClr val="C0C0C0"/>
                  </a:outerShdw>
                </a:effectLst>
              </a:rPr>
              <a:t>      1. </a:t>
            </a:r>
            <a:r>
              <a:rPr kumimoji="1" lang="zh-CN" altLang="en-US" b="1" dirty="0" smtClean="0">
                <a:effectLst>
                  <a:outerShdw blurRad="38100" dist="38100" dir="2700000" algn="tl">
                    <a:srgbClr val="C0C0C0"/>
                  </a:outerShdw>
                </a:effectLst>
              </a:rPr>
              <a:t>预习</a:t>
            </a:r>
            <a:r>
              <a:rPr kumimoji="1" lang="zh-CN" altLang="en-US" b="1" dirty="0">
                <a:effectLst>
                  <a:outerShdw blurRad="38100" dist="38100" dir="2700000" algn="tl">
                    <a:srgbClr val="C0C0C0"/>
                  </a:outerShdw>
                </a:effectLst>
              </a:rPr>
              <a:t>报告占比</a:t>
            </a:r>
            <a:r>
              <a:rPr kumimoji="1" lang="en-US" altLang="zh-CN" b="1" dirty="0">
                <a:effectLst>
                  <a:outerShdw blurRad="38100" dist="38100" dir="2700000" algn="tl">
                    <a:srgbClr val="C0C0C0"/>
                  </a:outerShdw>
                </a:effectLst>
              </a:rPr>
              <a:t>10</a:t>
            </a:r>
            <a:r>
              <a:rPr kumimoji="1" lang="en-US" altLang="zh-CN" b="1" dirty="0" smtClean="0">
                <a:effectLst>
                  <a:outerShdw blurRad="38100" dist="38100" dir="2700000" algn="tl">
                    <a:srgbClr val="C0C0C0"/>
                  </a:outerShdw>
                </a:effectLst>
              </a:rPr>
              <a:t>%;</a:t>
            </a:r>
          </a:p>
          <a:p>
            <a:pPr marL="342900" indent="-342900">
              <a:lnSpc>
                <a:spcPct val="145000"/>
              </a:lnSpc>
              <a:buFont typeface="Wingdings" pitchFamily="2" charset="2"/>
              <a:buNone/>
              <a:defRPr/>
            </a:pPr>
            <a:r>
              <a:rPr kumimoji="1" lang="en-US" altLang="zh-CN" b="1" dirty="0">
                <a:effectLst>
                  <a:outerShdw blurRad="38100" dist="38100" dir="2700000" algn="tl">
                    <a:srgbClr val="C0C0C0"/>
                  </a:outerShdw>
                </a:effectLst>
              </a:rPr>
              <a:t> </a:t>
            </a:r>
            <a:r>
              <a:rPr kumimoji="1" lang="en-US" altLang="zh-CN" b="1" dirty="0" smtClean="0">
                <a:effectLst>
                  <a:outerShdw blurRad="38100" dist="38100" dir="2700000" algn="tl">
                    <a:srgbClr val="C0C0C0"/>
                  </a:outerShdw>
                </a:effectLst>
              </a:rPr>
              <a:t>      2</a:t>
            </a:r>
            <a:r>
              <a:rPr kumimoji="1" lang="en-US" altLang="zh-CN" b="1" dirty="0">
                <a:effectLst>
                  <a:outerShdw blurRad="38100" dist="38100" dir="2700000" algn="tl">
                    <a:srgbClr val="C0C0C0"/>
                  </a:outerShdw>
                </a:effectLst>
              </a:rPr>
              <a:t>.</a:t>
            </a:r>
            <a:r>
              <a:rPr kumimoji="1" lang="zh-CN" altLang="en-US" b="1" dirty="0">
                <a:effectLst>
                  <a:outerShdw blurRad="38100" dist="38100" dir="2700000" algn="tl">
                    <a:srgbClr val="C0C0C0"/>
                  </a:outerShdw>
                </a:effectLst>
              </a:rPr>
              <a:t>实验操作成绩占比</a:t>
            </a:r>
            <a:r>
              <a:rPr kumimoji="1" lang="en-US" altLang="zh-CN" b="1" dirty="0">
                <a:effectLst>
                  <a:outerShdw blurRad="38100" dist="38100" dir="2700000" algn="tl">
                    <a:srgbClr val="C0C0C0"/>
                  </a:outerShdw>
                </a:effectLst>
              </a:rPr>
              <a:t>20</a:t>
            </a:r>
            <a:r>
              <a:rPr kumimoji="1" lang="en-US" altLang="zh-CN" b="1" dirty="0" smtClean="0">
                <a:effectLst>
                  <a:outerShdw blurRad="38100" dist="38100" dir="2700000" algn="tl">
                    <a:srgbClr val="C0C0C0"/>
                  </a:outerShdw>
                </a:effectLst>
              </a:rPr>
              <a:t>%;</a:t>
            </a:r>
          </a:p>
          <a:p>
            <a:pPr marL="342900" indent="-342900">
              <a:lnSpc>
                <a:spcPct val="145000"/>
              </a:lnSpc>
              <a:buFont typeface="Wingdings" pitchFamily="2" charset="2"/>
              <a:buNone/>
              <a:defRPr/>
            </a:pPr>
            <a:r>
              <a:rPr kumimoji="1" lang="en-US" altLang="zh-CN" b="1" dirty="0">
                <a:effectLst>
                  <a:outerShdw blurRad="38100" dist="38100" dir="2700000" algn="tl">
                    <a:srgbClr val="C0C0C0"/>
                  </a:outerShdw>
                </a:effectLst>
              </a:rPr>
              <a:t> </a:t>
            </a:r>
            <a:r>
              <a:rPr kumimoji="1" lang="en-US" altLang="zh-CN" b="1" dirty="0" smtClean="0">
                <a:effectLst>
                  <a:outerShdw blurRad="38100" dist="38100" dir="2700000" algn="tl">
                    <a:srgbClr val="C0C0C0"/>
                  </a:outerShdw>
                </a:effectLst>
              </a:rPr>
              <a:t>      3</a:t>
            </a:r>
            <a:r>
              <a:rPr kumimoji="1" lang="en-US" altLang="zh-CN" b="1" dirty="0">
                <a:effectLst>
                  <a:outerShdw blurRad="38100" dist="38100" dir="2700000" algn="tl">
                    <a:srgbClr val="C0C0C0"/>
                  </a:outerShdw>
                </a:effectLst>
              </a:rPr>
              <a:t>.</a:t>
            </a:r>
            <a:r>
              <a:rPr kumimoji="1" lang="zh-CN" altLang="en-US" b="1" dirty="0">
                <a:effectLst>
                  <a:outerShdw blurRad="38100" dist="38100" dir="2700000" algn="tl">
                    <a:srgbClr val="C0C0C0"/>
                  </a:outerShdw>
                </a:effectLst>
              </a:rPr>
              <a:t>实验报告</a:t>
            </a:r>
            <a:r>
              <a:rPr kumimoji="1" lang="en-US" altLang="zh-CN" b="1" dirty="0">
                <a:effectLst>
                  <a:outerShdw blurRad="38100" dist="38100" dir="2700000" algn="tl">
                    <a:srgbClr val="C0C0C0"/>
                  </a:outerShdw>
                </a:effectLst>
              </a:rPr>
              <a:t>:</a:t>
            </a:r>
            <a:r>
              <a:rPr kumimoji="1" lang="zh-CN" altLang="en-US" b="1" dirty="0">
                <a:effectLst>
                  <a:outerShdw blurRad="38100" dist="38100" dir="2700000" algn="tl">
                    <a:srgbClr val="C0C0C0"/>
                  </a:outerShdw>
                </a:effectLst>
              </a:rPr>
              <a:t>自选一半实验项目撰写完整标准实验报告，成绩占比</a:t>
            </a:r>
            <a:r>
              <a:rPr kumimoji="1" lang="en-US" altLang="zh-CN" b="1" dirty="0">
                <a:effectLst>
                  <a:outerShdw blurRad="38100" dist="38100" dir="2700000" algn="tl">
                    <a:srgbClr val="C0C0C0"/>
                  </a:outerShdw>
                </a:effectLst>
              </a:rPr>
              <a:t>30</a:t>
            </a:r>
            <a:r>
              <a:rPr kumimoji="1" lang="en-US" altLang="zh-CN" b="1" dirty="0" smtClean="0">
                <a:effectLst>
                  <a:outerShdw blurRad="38100" dist="38100" dir="2700000" algn="tl">
                    <a:srgbClr val="C0C0C0"/>
                  </a:outerShdw>
                </a:effectLst>
              </a:rPr>
              <a:t>%;</a:t>
            </a:r>
          </a:p>
          <a:p>
            <a:pPr marL="342900" indent="-342900">
              <a:lnSpc>
                <a:spcPct val="145000"/>
              </a:lnSpc>
              <a:buFont typeface="Wingdings" pitchFamily="2" charset="2"/>
              <a:buNone/>
              <a:defRPr/>
            </a:pPr>
            <a:r>
              <a:rPr kumimoji="1" lang="en-US" altLang="zh-CN" b="1" dirty="0">
                <a:effectLst>
                  <a:outerShdw blurRad="38100" dist="38100" dir="2700000" algn="tl">
                    <a:srgbClr val="C0C0C0"/>
                  </a:outerShdw>
                </a:effectLst>
              </a:rPr>
              <a:t> </a:t>
            </a:r>
            <a:r>
              <a:rPr kumimoji="1" lang="en-US" altLang="zh-CN" b="1" dirty="0" smtClean="0">
                <a:effectLst>
                  <a:outerShdw blurRad="38100" dist="38100" dir="2700000" algn="tl">
                    <a:srgbClr val="C0C0C0"/>
                  </a:outerShdw>
                </a:effectLst>
              </a:rPr>
              <a:t>      4</a:t>
            </a:r>
            <a:r>
              <a:rPr kumimoji="1" lang="en-US" altLang="zh-CN" b="1" dirty="0">
                <a:effectLst>
                  <a:outerShdw blurRad="38100" dist="38100" dir="2700000" algn="tl">
                    <a:srgbClr val="C0C0C0"/>
                  </a:outerShdw>
                </a:effectLst>
              </a:rPr>
              <a:t>.</a:t>
            </a:r>
            <a:r>
              <a:rPr kumimoji="1" lang="zh-CN" altLang="en-US" b="1" dirty="0">
                <a:effectLst>
                  <a:outerShdw blurRad="38100" dist="38100" dir="2700000" algn="tl">
                    <a:srgbClr val="C0C0C0"/>
                  </a:outerShdw>
                </a:effectLst>
              </a:rPr>
              <a:t>实验数据处理</a:t>
            </a:r>
            <a:r>
              <a:rPr kumimoji="1" lang="en-US" altLang="zh-CN" b="1" dirty="0">
                <a:effectLst>
                  <a:outerShdw blurRad="38100" dist="38100" dir="2700000" algn="tl">
                    <a:srgbClr val="C0C0C0"/>
                  </a:outerShdw>
                </a:effectLst>
              </a:rPr>
              <a:t>:</a:t>
            </a:r>
            <a:r>
              <a:rPr kumimoji="1" lang="zh-CN" altLang="en-US" b="1" dirty="0">
                <a:effectLst>
                  <a:outerShdw blurRad="38100" dist="38100" dir="2700000" algn="tl">
                    <a:srgbClr val="C0C0C0"/>
                  </a:outerShdw>
                </a:effectLst>
              </a:rPr>
              <a:t>未被自选撰写完整实验报告的剩余实验项目，撰写数据处理与果分析，作为平时作业成绩，成绩占比</a:t>
            </a:r>
            <a:r>
              <a:rPr kumimoji="1" lang="en-US" altLang="zh-CN" b="1" dirty="0">
                <a:effectLst>
                  <a:outerShdw blurRad="38100" dist="38100" dir="2700000" algn="tl">
                    <a:srgbClr val="C0C0C0"/>
                  </a:outerShdw>
                </a:effectLst>
              </a:rPr>
              <a:t>10%;</a:t>
            </a:r>
            <a:r>
              <a:rPr kumimoji="1" lang="zh-CN" altLang="en-US" b="1" dirty="0">
                <a:effectLst>
                  <a:outerShdw blurRad="38100" dist="38100" dir="2700000" algn="tl">
                    <a:srgbClr val="C0C0C0"/>
                  </a:outerShdw>
                </a:effectLst>
              </a:rPr>
              <a:t>此两项措施减少学生繁琐重复任务，集中精力做好做优实验分析</a:t>
            </a:r>
            <a:r>
              <a:rPr kumimoji="1" lang="en-US" altLang="zh-CN" b="1" dirty="0">
                <a:effectLst>
                  <a:outerShdw blurRad="38100" dist="38100" dir="2700000" algn="tl">
                    <a:srgbClr val="C0C0C0"/>
                  </a:outerShdw>
                </a:effectLst>
              </a:rPr>
              <a:t>;</a:t>
            </a:r>
            <a:r>
              <a:rPr kumimoji="1" lang="zh-CN" altLang="en-US" b="1" dirty="0">
                <a:effectLst>
                  <a:outerShdw blurRad="38100" dist="38100" dir="2700000" algn="tl">
                    <a:srgbClr val="C0C0C0"/>
                  </a:outerShdw>
                </a:effectLst>
              </a:rPr>
              <a:t>后续根据效果再深入调整</a:t>
            </a:r>
            <a:r>
              <a:rPr kumimoji="1" lang="en-US" altLang="zh-CN" b="1" dirty="0" smtClean="0">
                <a:effectLst>
                  <a:outerShdw blurRad="38100" dist="38100" dir="2700000" algn="tl">
                    <a:srgbClr val="C0C0C0"/>
                  </a:outerShdw>
                </a:effectLst>
              </a:rPr>
              <a:t>;</a:t>
            </a:r>
          </a:p>
          <a:p>
            <a:pPr marL="342900" indent="-342900">
              <a:lnSpc>
                <a:spcPct val="145000"/>
              </a:lnSpc>
              <a:buFont typeface="Wingdings" pitchFamily="2" charset="2"/>
              <a:buNone/>
              <a:defRPr/>
            </a:pPr>
            <a:r>
              <a:rPr kumimoji="1" lang="en-US" altLang="zh-CN" b="1" dirty="0">
                <a:effectLst>
                  <a:outerShdw blurRad="38100" dist="38100" dir="2700000" algn="tl">
                    <a:srgbClr val="C0C0C0"/>
                  </a:outerShdw>
                </a:effectLst>
              </a:rPr>
              <a:t> </a:t>
            </a:r>
            <a:r>
              <a:rPr kumimoji="1" lang="en-US" altLang="zh-CN" b="1" dirty="0" smtClean="0">
                <a:effectLst>
                  <a:outerShdw blurRad="38100" dist="38100" dir="2700000" algn="tl">
                    <a:srgbClr val="C0C0C0"/>
                  </a:outerShdw>
                </a:effectLst>
              </a:rPr>
              <a:t>      5</a:t>
            </a:r>
            <a:r>
              <a:rPr kumimoji="1" lang="en-US" altLang="zh-CN" b="1" dirty="0">
                <a:effectLst>
                  <a:outerShdw blurRad="38100" dist="38100" dir="2700000" algn="tl">
                    <a:srgbClr val="C0C0C0"/>
                  </a:outerShdw>
                </a:effectLst>
              </a:rPr>
              <a:t>.</a:t>
            </a:r>
            <a:r>
              <a:rPr kumimoji="1" lang="zh-CN" altLang="en-US" b="1" dirty="0" smtClean="0">
                <a:effectLst>
                  <a:outerShdw blurRad="38100" dist="38100" dir="2700000" algn="tl">
                    <a:srgbClr val="C0C0C0"/>
                  </a:outerShdw>
                </a:effectLst>
              </a:rPr>
              <a:t>期末</a:t>
            </a:r>
            <a:r>
              <a:rPr kumimoji="1" lang="zh-CN" altLang="en-US" b="1" dirty="0">
                <a:effectLst>
                  <a:outerShdw blurRad="38100" dist="38100" dir="2700000" algn="tl">
                    <a:srgbClr val="C0C0C0"/>
                  </a:outerShdw>
                </a:effectLst>
              </a:rPr>
              <a:t>考核</a:t>
            </a:r>
            <a:r>
              <a:rPr kumimoji="1" lang="en-US" altLang="zh-CN" b="1" dirty="0" smtClean="0">
                <a:effectLst>
                  <a:outerShdw blurRad="38100" dist="38100" dir="2700000" algn="tl">
                    <a:srgbClr val="C0C0C0"/>
                  </a:outerShdw>
                </a:effectLst>
              </a:rPr>
              <a:t>:</a:t>
            </a:r>
            <a:r>
              <a:rPr kumimoji="1" lang="zh-CN" altLang="en-US" b="1" dirty="0">
                <a:effectLst>
                  <a:outerShdw blurRad="38100" dist="38100" dir="2700000" algn="tl">
                    <a:srgbClr val="C0C0C0"/>
                  </a:outerShdw>
                </a:effectLst>
              </a:rPr>
              <a:t>以学期所做实验项目的知识点为基础出卷</a:t>
            </a:r>
            <a:r>
              <a:rPr kumimoji="1" lang="en-US" altLang="zh-CN" b="1" dirty="0">
                <a:effectLst>
                  <a:outerShdw blurRad="38100" dist="38100" dir="2700000" algn="tl">
                    <a:srgbClr val="C0C0C0"/>
                  </a:outerShdw>
                </a:effectLst>
              </a:rPr>
              <a:t>(3-5</a:t>
            </a:r>
            <a:r>
              <a:rPr kumimoji="1" lang="zh-CN" altLang="en-US" b="1" dirty="0">
                <a:effectLst>
                  <a:outerShdw blurRad="38100" dist="38100" dir="2700000" algn="tl">
                    <a:srgbClr val="C0C0C0"/>
                  </a:outerShdw>
                </a:effectLst>
              </a:rPr>
              <a:t>题基础知识题</a:t>
            </a:r>
            <a:r>
              <a:rPr kumimoji="1" lang="en-US" altLang="zh-CN" b="1" dirty="0" smtClean="0">
                <a:effectLst>
                  <a:outerShdw blurRad="38100" dist="38100" dir="2700000" algn="tl">
                    <a:srgbClr val="C0C0C0"/>
                  </a:outerShdw>
                </a:effectLst>
              </a:rPr>
              <a:t>+</a:t>
            </a:r>
            <a:r>
              <a:rPr kumimoji="1" lang="zh-CN" altLang="en-US" b="1" dirty="0" smtClean="0">
                <a:effectLst>
                  <a:outerShdw blurRad="38100" dist="38100" dir="2700000" algn="tl">
                    <a:srgbClr val="C0C0C0"/>
                  </a:outerShdw>
                </a:effectLst>
              </a:rPr>
              <a:t>数据处理</a:t>
            </a:r>
            <a:r>
              <a:rPr kumimoji="1" lang="zh-CN" altLang="en-US" b="1" dirty="0">
                <a:effectLst>
                  <a:outerShdw blurRad="38100" dist="38100" dir="2700000" algn="tl">
                    <a:srgbClr val="C0C0C0"/>
                  </a:outerShdw>
                </a:effectLst>
              </a:rPr>
              <a:t>分析题</a:t>
            </a:r>
            <a:r>
              <a:rPr kumimoji="1" lang="en-US" altLang="zh-CN" b="1" dirty="0" smtClean="0">
                <a:effectLst>
                  <a:outerShdw blurRad="38100" dist="38100" dir="2700000" algn="tl">
                    <a:srgbClr val="C0C0C0"/>
                  </a:outerShdw>
                </a:effectLst>
              </a:rPr>
              <a:t>+</a:t>
            </a:r>
            <a:r>
              <a:rPr kumimoji="1" lang="zh-CN" altLang="en-US" b="1" dirty="0" smtClean="0">
                <a:effectLst>
                  <a:outerShdw blurRad="38100" dist="38100" dir="2700000" algn="tl">
                    <a:srgbClr val="C0C0C0"/>
                  </a:outerShdw>
                </a:effectLst>
              </a:rPr>
              <a:t>实验拓展设计</a:t>
            </a:r>
            <a:r>
              <a:rPr kumimoji="1" lang="zh-CN" altLang="en-US" b="1" dirty="0">
                <a:effectLst>
                  <a:outerShdw blurRad="38100" dist="38100" dir="2700000" algn="tl">
                    <a:srgbClr val="C0C0C0"/>
                  </a:outerShdw>
                </a:effectLst>
              </a:rPr>
              <a:t>题</a:t>
            </a:r>
            <a:r>
              <a:rPr kumimoji="1" lang="en-US" altLang="zh-CN" b="1" dirty="0">
                <a:effectLst>
                  <a:outerShdw blurRad="38100" dist="38100" dir="2700000" algn="tl">
                    <a:srgbClr val="C0C0C0"/>
                  </a:outerShdw>
                </a:effectLst>
              </a:rPr>
              <a:t>)</a:t>
            </a:r>
            <a:r>
              <a:rPr kumimoji="1" lang="zh-CN" altLang="en-US" b="1" dirty="0" smtClean="0">
                <a:effectLst>
                  <a:outerShdw blurRad="38100" dist="38100" dir="2700000" algn="tl">
                    <a:srgbClr val="C0C0C0"/>
                  </a:outerShdw>
                </a:effectLst>
              </a:rPr>
              <a:t>，成绩</a:t>
            </a:r>
            <a:r>
              <a:rPr kumimoji="1" lang="zh-CN" altLang="en-US" b="1" dirty="0">
                <a:effectLst>
                  <a:outerShdw blurRad="38100" dist="38100" dir="2700000" algn="tl">
                    <a:srgbClr val="C0C0C0"/>
                  </a:outerShdw>
                </a:effectLst>
              </a:rPr>
              <a:t>占比</a:t>
            </a:r>
            <a:r>
              <a:rPr kumimoji="1" lang="en-US" altLang="zh-CN" b="1" dirty="0">
                <a:effectLst>
                  <a:outerShdw blurRad="38100" dist="38100" dir="2700000" algn="tl">
                    <a:srgbClr val="C0C0C0"/>
                  </a:outerShdw>
                </a:effectLst>
              </a:rPr>
              <a:t>30%;</a:t>
            </a:r>
            <a:r>
              <a:rPr kumimoji="1" lang="zh-CN" altLang="en-US" b="1" dirty="0">
                <a:effectLst>
                  <a:outerShdw blurRad="38100" dist="38100" dir="2700000" algn="tl">
                    <a:srgbClr val="C0C0C0"/>
                  </a:outerShdw>
                </a:effectLst>
              </a:rPr>
              <a:t>使学生认真对待思考每个实验过程的要点及其应用，加深对实验的理解及应用。</a:t>
            </a:r>
            <a:endParaRPr kumimoji="1" lang="en-US" altLang="zh-CN" b="1" dirty="0">
              <a:effectLst>
                <a:outerShdw blurRad="38100" dist="38100" dir="2700000" algn="tl">
                  <a:srgbClr val="C0C0C0"/>
                </a:outerShdw>
              </a:effectLst>
            </a:endParaRPr>
          </a:p>
        </p:txBody>
      </p:sp>
    </p:spTree>
    <p:extLst>
      <p:ext uri="{BB962C8B-B14F-4D97-AF65-F5344CB8AC3E}">
        <p14:creationId xmlns:p14="http://schemas.microsoft.com/office/powerpoint/2010/main" val="53008053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5" name="Picture 3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1219200"/>
            <a:ext cx="6423025" cy="51292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4" name="Rectangle 7">
            <a:extLst>
              <a:ext uri="{FF2B5EF4-FFF2-40B4-BE49-F238E27FC236}"/>
            </a:extLst>
          </p:cNvPr>
          <p:cNvSpPr>
            <a:spLocks noChangeArrowheads="1"/>
          </p:cNvSpPr>
          <p:nvPr/>
        </p:nvSpPr>
        <p:spPr bwMode="auto">
          <a:xfrm>
            <a:off x="14925" y="-191135"/>
            <a:ext cx="5218113" cy="922338"/>
          </a:xfrm>
          <a:prstGeom prst="rect">
            <a:avLst/>
          </a:prstGeom>
          <a:noFill/>
          <a:ln>
            <a:noFill/>
          </a:ln>
          <a:extLst/>
        </p:spPr>
        <p:txBody>
          <a:bodyPr anchor="ctr"/>
          <a:lstStyle/>
          <a:p>
            <a:pPr>
              <a:defRPr/>
            </a:pPr>
            <a:r>
              <a:rPr lang="zh-CN" altLang="en-US" sz="4000" b="1" dirty="0">
                <a:solidFill>
                  <a:schemeClr val="accent2"/>
                </a:solidFill>
                <a:effectLst>
                  <a:outerShdw blurRad="38100" dist="38100" dir="2700000" algn="tl">
                    <a:srgbClr val="C0C0C0"/>
                  </a:outerShdw>
                </a:effectLst>
                <a:latin typeface="黑体" pitchFamily="2" charset="-122"/>
                <a:ea typeface="黑体" pitchFamily="2" charset="-122"/>
              </a:rPr>
              <a:t> </a:t>
            </a:r>
            <a:r>
              <a:rPr lang="zh-CN" altLang="en-US" sz="3600" b="1" dirty="0">
                <a:solidFill>
                  <a:schemeClr val="accent2"/>
                </a:solidFill>
                <a:effectLst>
                  <a:outerShdw blurRad="38100" dist="38100" dir="2700000" algn="tl">
                    <a:srgbClr val="C0C0C0"/>
                  </a:outerShdw>
                </a:effectLst>
                <a:latin typeface="黑体" pitchFamily="2" charset="-122"/>
                <a:ea typeface="黑体" pitchFamily="2" charset="-122"/>
              </a:rPr>
              <a:t>作业</a:t>
            </a:r>
          </a:p>
        </p:txBody>
      </p:sp>
    </p:spTree>
    <p:extLst>
      <p:ext uri="{BB962C8B-B14F-4D97-AF65-F5344CB8AC3E}">
        <p14:creationId xmlns:p14="http://schemas.microsoft.com/office/powerpoint/2010/main" val="39169889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3" name="Rectangle 7">
            <a:extLst>
              <a:ext uri="{FF2B5EF4-FFF2-40B4-BE49-F238E27FC236}"/>
            </a:extLst>
          </p:cNvPr>
          <p:cNvSpPr>
            <a:spLocks noChangeArrowheads="1"/>
          </p:cNvSpPr>
          <p:nvPr/>
        </p:nvSpPr>
        <p:spPr bwMode="auto">
          <a:xfrm>
            <a:off x="0" y="-201771"/>
            <a:ext cx="5218113" cy="922338"/>
          </a:xfrm>
          <a:prstGeom prst="rect">
            <a:avLst/>
          </a:prstGeom>
          <a:noFill/>
          <a:ln>
            <a:noFill/>
          </a:ln>
          <a:extLst/>
        </p:spPr>
        <p:txBody>
          <a:bodyPr anchor="ctr"/>
          <a:lstStyle/>
          <a:p>
            <a:pPr>
              <a:defRPr/>
            </a:pPr>
            <a:r>
              <a:rPr lang="zh-CN" altLang="en-US" sz="3600" b="1" dirty="0" smtClean="0">
                <a:solidFill>
                  <a:schemeClr val="accent2"/>
                </a:solidFill>
                <a:effectLst>
                  <a:outerShdw blurRad="38100" dist="38100" dir="2700000" algn="tl">
                    <a:srgbClr val="C0C0C0"/>
                  </a:outerShdw>
                </a:effectLst>
                <a:latin typeface="黑体" pitchFamily="2" charset="-122"/>
                <a:ea typeface="黑体" pitchFamily="2" charset="-122"/>
              </a:rPr>
              <a:t>  了解物理实验</a:t>
            </a:r>
            <a:endParaRPr lang="zh-CN" altLang="en-US" sz="3600" b="1" dirty="0">
              <a:solidFill>
                <a:schemeClr val="accent2"/>
              </a:solidFill>
              <a:effectLst>
                <a:outerShdw blurRad="38100" dist="38100" dir="2700000" algn="tl">
                  <a:srgbClr val="C0C0C0"/>
                </a:outerShdw>
              </a:effectLst>
              <a:latin typeface="黑体" pitchFamily="2" charset="-122"/>
              <a:ea typeface="黑体" pitchFamily="2" charset="-122"/>
            </a:endParaRPr>
          </a:p>
        </p:txBody>
      </p:sp>
      <p:sp>
        <p:nvSpPr>
          <p:cNvPr id="10" name="矩形 9"/>
          <p:cNvSpPr>
            <a:spLocks noChangeArrowheads="1"/>
          </p:cNvSpPr>
          <p:nvPr/>
        </p:nvSpPr>
        <p:spPr bwMode="auto">
          <a:xfrm>
            <a:off x="427037" y="2757566"/>
            <a:ext cx="8537575" cy="153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lnSpc>
                <a:spcPct val="130000"/>
              </a:lnSpc>
              <a:spcBef>
                <a:spcPct val="0"/>
              </a:spcBef>
              <a:buFont typeface="Wingdings" pitchFamily="2" charset="2"/>
              <a:buChar char="p"/>
            </a:pPr>
            <a:r>
              <a:rPr lang="zh-CN" altLang="en-US" sz="2400" u="sng" dirty="0">
                <a:solidFill>
                  <a:srgbClr val="0000FF"/>
                </a:solidFill>
              </a:rPr>
              <a:t>从学习层面看</a:t>
            </a:r>
            <a:r>
              <a:rPr lang="zh-CN" altLang="en-US" sz="2400" dirty="0">
                <a:solidFill>
                  <a:srgbClr val="000000"/>
                </a:solidFill>
              </a:rPr>
              <a:t>，</a:t>
            </a:r>
            <a:r>
              <a:rPr lang="zh-CN" altLang="en-US" sz="2400" u="sng" dirty="0">
                <a:solidFill>
                  <a:srgbClr val="0000FF"/>
                </a:solidFill>
              </a:rPr>
              <a:t>物理实验</a:t>
            </a:r>
            <a:r>
              <a:rPr lang="zh-CN" altLang="en-US" sz="2400" dirty="0">
                <a:solidFill>
                  <a:srgbClr val="000000"/>
                </a:solidFill>
              </a:rPr>
              <a:t>是一</a:t>
            </a:r>
            <a:r>
              <a:rPr lang="zh-CN" altLang="en-US" sz="2400" dirty="0" smtClean="0">
                <a:solidFill>
                  <a:srgbClr val="000000"/>
                </a:solidFill>
              </a:rPr>
              <a:t>种</a:t>
            </a:r>
            <a:r>
              <a:rPr lang="zh-CN" altLang="en-US" sz="2400" dirty="0" smtClean="0">
                <a:solidFill>
                  <a:srgbClr val="FF0000"/>
                </a:solidFill>
              </a:rPr>
              <a:t>有趣味、有挑战、有成就</a:t>
            </a:r>
            <a:r>
              <a:rPr lang="zh-CN" altLang="en-US" sz="2400" dirty="0" smtClean="0">
                <a:solidFill>
                  <a:srgbClr val="000000"/>
                </a:solidFill>
              </a:rPr>
              <a:t>的</a:t>
            </a:r>
            <a:r>
              <a:rPr lang="zh-CN" altLang="en-US" sz="2400" dirty="0">
                <a:solidFill>
                  <a:srgbClr val="000000"/>
                </a:solidFill>
              </a:rPr>
              <a:t>学习体验，它能综合</a:t>
            </a:r>
            <a:r>
              <a:rPr lang="zh-CN" altLang="en-US" sz="2400">
                <a:solidFill>
                  <a:srgbClr val="000000"/>
                </a:solidFill>
              </a:rPr>
              <a:t>调动</a:t>
            </a:r>
            <a:r>
              <a:rPr lang="zh-CN" altLang="en-US" sz="2400" smtClean="0">
                <a:solidFill>
                  <a:srgbClr val="000000"/>
                </a:solidFill>
              </a:rPr>
              <a:t>同学们的知识</a:t>
            </a:r>
            <a:r>
              <a:rPr lang="zh-CN" altLang="en-US" sz="2400" dirty="0">
                <a:solidFill>
                  <a:srgbClr val="000000"/>
                </a:solidFill>
              </a:rPr>
              <a:t>、技能和</a:t>
            </a:r>
            <a:r>
              <a:rPr lang="zh-CN" altLang="en-US" sz="2400">
                <a:solidFill>
                  <a:srgbClr val="000000"/>
                </a:solidFill>
              </a:rPr>
              <a:t>方法</a:t>
            </a:r>
            <a:r>
              <a:rPr lang="zh-CN" altLang="en-US" sz="2400" smtClean="0">
                <a:solidFill>
                  <a:srgbClr val="000000"/>
                </a:solidFill>
              </a:rPr>
              <a:t>应用及思维训练，</a:t>
            </a:r>
            <a:r>
              <a:rPr lang="zh-CN" altLang="en-US" sz="2400" dirty="0">
                <a:solidFill>
                  <a:srgbClr val="000000"/>
                </a:solidFill>
              </a:rPr>
              <a:t>是综合能力形成的重要过程。</a:t>
            </a:r>
            <a:endParaRPr lang="en-US" altLang="zh-CN" sz="2400" dirty="0">
              <a:solidFill>
                <a:srgbClr val="000000"/>
              </a:solidFill>
            </a:endParaRPr>
          </a:p>
        </p:txBody>
      </p:sp>
      <p:sp>
        <p:nvSpPr>
          <p:cNvPr id="8" name="矩形 7"/>
          <p:cNvSpPr>
            <a:spLocks noChangeArrowheads="1"/>
          </p:cNvSpPr>
          <p:nvPr/>
        </p:nvSpPr>
        <p:spPr bwMode="auto">
          <a:xfrm>
            <a:off x="427037" y="999587"/>
            <a:ext cx="8499475" cy="1532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lnSpc>
                <a:spcPct val="130000"/>
              </a:lnSpc>
              <a:spcBef>
                <a:spcPct val="0"/>
              </a:spcBef>
              <a:buFont typeface="Wingdings" pitchFamily="2" charset="2"/>
              <a:buChar char="p"/>
            </a:pPr>
            <a:r>
              <a:rPr lang="zh-CN" altLang="en-US" sz="2400" u="sng" dirty="0" smtClean="0">
                <a:solidFill>
                  <a:srgbClr val="0000FF"/>
                </a:solidFill>
              </a:rPr>
              <a:t>从</a:t>
            </a:r>
            <a:r>
              <a:rPr lang="zh-CN" altLang="en-US" sz="2400" u="sng" dirty="0">
                <a:solidFill>
                  <a:srgbClr val="0000FF"/>
                </a:solidFill>
              </a:rPr>
              <a:t>课程</a:t>
            </a:r>
            <a:r>
              <a:rPr lang="zh-CN" altLang="en-US" sz="2400" u="sng" dirty="0" smtClean="0">
                <a:solidFill>
                  <a:srgbClr val="0000FF"/>
                </a:solidFill>
              </a:rPr>
              <a:t>层面看</a:t>
            </a:r>
            <a:r>
              <a:rPr lang="zh-CN" altLang="en-US" sz="2400" dirty="0" smtClean="0">
                <a:solidFill>
                  <a:srgbClr val="0000FF"/>
                </a:solidFill>
              </a:rPr>
              <a:t>，</a:t>
            </a:r>
            <a:r>
              <a:rPr lang="zh-CN" altLang="en-US" sz="2400" u="sng" dirty="0" smtClean="0">
                <a:solidFill>
                  <a:srgbClr val="0000FF"/>
                </a:solidFill>
              </a:rPr>
              <a:t>物理实验</a:t>
            </a:r>
            <a:r>
              <a:rPr lang="zh-CN" altLang="en-US" sz="2400" dirty="0" smtClean="0">
                <a:solidFill>
                  <a:srgbClr val="000000"/>
                </a:solidFill>
              </a:rPr>
              <a:t>包括基本实验规范、方法构成的系统化和案例化的实践能力培养体系，是其它实践课程的基础开端和方法引领。</a:t>
            </a:r>
            <a:endParaRPr lang="en-US" altLang="zh-CN" sz="2400" dirty="0">
              <a:solidFill>
                <a:srgbClr val="000000"/>
              </a:solidFill>
            </a:endParaRPr>
          </a:p>
        </p:txBody>
      </p:sp>
    </p:spTree>
    <p:extLst>
      <p:ext uri="{BB962C8B-B14F-4D97-AF65-F5344CB8AC3E}">
        <p14:creationId xmlns:p14="http://schemas.microsoft.com/office/powerpoint/2010/main" val="36743632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1+#ppt_w/2"/>
                                          </p:val>
                                        </p:tav>
                                        <p:tav tm="100000">
                                          <p:val>
                                            <p:strVal val="#ppt_x"/>
                                          </p:val>
                                        </p:tav>
                                      </p:tavLst>
                                    </p:anim>
                                    <p:anim calcmode="lin" valueType="num">
                                      <p:cBhvr additive="base">
                                        <p:cTn id="13"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Line 2"/>
          <p:cNvSpPr>
            <a:spLocks noChangeShapeType="1"/>
          </p:cNvSpPr>
          <p:nvPr/>
        </p:nvSpPr>
        <p:spPr bwMode="auto">
          <a:xfrm>
            <a:off x="0" y="1125538"/>
            <a:ext cx="9144000" cy="0"/>
          </a:xfrm>
          <a:prstGeom prst="line">
            <a:avLst/>
          </a:prstGeom>
          <a:noFill/>
          <a:ln w="38100">
            <a:solidFill>
              <a:srgbClr val="33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3993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1268413"/>
            <a:ext cx="6553200" cy="29606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2026470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Line 4"/>
          <p:cNvSpPr>
            <a:spLocks noChangeShapeType="1"/>
          </p:cNvSpPr>
          <p:nvPr/>
        </p:nvSpPr>
        <p:spPr bwMode="auto">
          <a:xfrm>
            <a:off x="0" y="1125538"/>
            <a:ext cx="9144000" cy="0"/>
          </a:xfrm>
          <a:prstGeom prst="line">
            <a:avLst/>
          </a:prstGeom>
          <a:noFill/>
          <a:ln w="38100">
            <a:solidFill>
              <a:srgbClr val="33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3" name="Rectangle 7">
            <a:extLst>
              <a:ext uri="{FF2B5EF4-FFF2-40B4-BE49-F238E27FC236}"/>
            </a:extLst>
          </p:cNvPr>
          <p:cNvSpPr>
            <a:spLocks noChangeArrowheads="1"/>
          </p:cNvSpPr>
          <p:nvPr/>
        </p:nvSpPr>
        <p:spPr bwMode="auto">
          <a:xfrm>
            <a:off x="2403475" y="2852738"/>
            <a:ext cx="4337050" cy="922337"/>
          </a:xfrm>
          <a:prstGeom prst="rect">
            <a:avLst/>
          </a:prstGeom>
          <a:noFill/>
          <a:ln>
            <a:noFill/>
          </a:ln>
          <a:extLst/>
        </p:spPr>
        <p:txBody>
          <a:bodyPr anchor="ctr"/>
          <a:lstStyle/>
          <a:p>
            <a:pPr>
              <a:defRPr/>
            </a:pPr>
            <a:r>
              <a:rPr lang="zh-CN" altLang="en-US" sz="6600" b="1" dirty="0">
                <a:solidFill>
                  <a:schemeClr val="accent2"/>
                </a:solidFill>
                <a:effectLst>
                  <a:outerShdw blurRad="38100" dist="38100" dir="2700000" algn="tl">
                    <a:srgbClr val="C0C0C0"/>
                  </a:outerShdw>
                </a:effectLst>
                <a:latin typeface="黑体" pitchFamily="2" charset="-122"/>
                <a:ea typeface="黑体" pitchFamily="2" charset="-122"/>
              </a:rPr>
              <a:t>谢谢聆听！</a:t>
            </a:r>
          </a:p>
        </p:txBody>
      </p:sp>
    </p:spTree>
    <p:extLst>
      <p:ext uri="{BB962C8B-B14F-4D97-AF65-F5344CB8AC3E}">
        <p14:creationId xmlns:p14="http://schemas.microsoft.com/office/powerpoint/2010/main" val="26627521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3" name="Rectangle 7">
            <a:extLst>
              <a:ext uri="{FF2B5EF4-FFF2-40B4-BE49-F238E27FC236}"/>
            </a:extLst>
          </p:cNvPr>
          <p:cNvSpPr>
            <a:spLocks noChangeArrowheads="1"/>
          </p:cNvSpPr>
          <p:nvPr/>
        </p:nvSpPr>
        <p:spPr bwMode="auto">
          <a:xfrm>
            <a:off x="25719" y="-229552"/>
            <a:ext cx="5218113" cy="922338"/>
          </a:xfrm>
          <a:prstGeom prst="rect">
            <a:avLst/>
          </a:prstGeom>
          <a:noFill/>
          <a:ln>
            <a:noFill/>
          </a:ln>
          <a:extLst/>
        </p:spPr>
        <p:txBody>
          <a:bodyPr anchor="ctr"/>
          <a:lstStyle/>
          <a:p>
            <a:pPr>
              <a:defRPr/>
            </a:pPr>
            <a:r>
              <a:rPr lang="zh-CN" altLang="en-US" sz="4000" b="1" dirty="0">
                <a:solidFill>
                  <a:schemeClr val="accent2"/>
                </a:solidFill>
                <a:effectLst>
                  <a:outerShdw blurRad="38100" dist="38100" dir="2700000" algn="tl">
                    <a:srgbClr val="C0C0C0"/>
                  </a:outerShdw>
                </a:effectLst>
                <a:latin typeface="黑体" pitchFamily="2" charset="-122"/>
                <a:ea typeface="黑体" pitchFamily="2" charset="-122"/>
              </a:rPr>
              <a:t> </a:t>
            </a:r>
            <a:r>
              <a:rPr lang="zh-CN" altLang="en-US" sz="3600" b="1" dirty="0">
                <a:solidFill>
                  <a:schemeClr val="accent2"/>
                </a:solidFill>
                <a:effectLst>
                  <a:outerShdw blurRad="38100" dist="38100" dir="2700000" algn="tl">
                    <a:srgbClr val="C0C0C0"/>
                  </a:outerShdw>
                </a:effectLst>
                <a:latin typeface="黑体" pitchFamily="2" charset="-122"/>
                <a:ea typeface="黑体" pitchFamily="2" charset="-122"/>
              </a:rPr>
              <a:t>课程目的</a:t>
            </a:r>
          </a:p>
        </p:txBody>
      </p:sp>
      <p:sp>
        <p:nvSpPr>
          <p:cNvPr id="10" name="矩形 9"/>
          <p:cNvSpPr>
            <a:spLocks noChangeArrowheads="1"/>
          </p:cNvSpPr>
          <p:nvPr/>
        </p:nvSpPr>
        <p:spPr bwMode="auto">
          <a:xfrm>
            <a:off x="411162" y="2583416"/>
            <a:ext cx="8537575" cy="519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lnSpc>
                <a:spcPct val="130000"/>
              </a:lnSpc>
              <a:spcBef>
                <a:spcPct val="0"/>
              </a:spcBef>
            </a:pPr>
            <a:r>
              <a:rPr lang="zh-CN" altLang="en-US" sz="2400" dirty="0">
                <a:solidFill>
                  <a:srgbClr val="000000"/>
                </a:solidFill>
              </a:rPr>
              <a:t>提升</a:t>
            </a:r>
            <a:r>
              <a:rPr lang="zh-CN" altLang="en-US" sz="2400" dirty="0" smtClean="0">
                <a:solidFill>
                  <a:srgbClr val="000000"/>
                </a:solidFill>
              </a:rPr>
              <a:t>科学思维品质与团结协作精神</a:t>
            </a:r>
            <a:endParaRPr lang="en-US" altLang="zh-CN" sz="2400" dirty="0">
              <a:solidFill>
                <a:srgbClr val="000000"/>
              </a:solidFill>
            </a:endParaRPr>
          </a:p>
        </p:txBody>
      </p:sp>
      <p:sp>
        <p:nvSpPr>
          <p:cNvPr id="2" name="矩形 1"/>
          <p:cNvSpPr>
            <a:spLocks noChangeArrowheads="1"/>
          </p:cNvSpPr>
          <p:nvPr/>
        </p:nvSpPr>
        <p:spPr bwMode="auto">
          <a:xfrm>
            <a:off x="636586" y="3752598"/>
            <a:ext cx="8228013" cy="99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lnSpc>
                <a:spcPct val="130000"/>
              </a:lnSpc>
              <a:spcBef>
                <a:spcPct val="0"/>
              </a:spcBef>
              <a:buFontTx/>
              <a:buNone/>
              <a:defRPr/>
            </a:pPr>
            <a:r>
              <a:rPr lang="zh-CN" altLang="en-US" sz="2400" b="1" u="dbl" dirty="0">
                <a:solidFill>
                  <a:srgbClr val="FF0000"/>
                </a:solidFill>
              </a:rPr>
              <a:t>深入</a:t>
            </a:r>
            <a:r>
              <a:rPr lang="zh-CN" altLang="en-US" sz="2400" b="1" u="dbl" dirty="0" smtClean="0">
                <a:solidFill>
                  <a:srgbClr val="FF0000"/>
                </a:solidFill>
              </a:rPr>
              <a:t>物理实验学习，你的科学素养和实践创新能力将得到综合提升。</a:t>
            </a:r>
            <a:endParaRPr lang="en-US" altLang="zh-CN" sz="2400" b="1" u="dbl" dirty="0" smtClean="0">
              <a:solidFill>
                <a:srgbClr val="FF0000"/>
              </a:solidFill>
            </a:endParaRPr>
          </a:p>
        </p:txBody>
      </p:sp>
      <p:sp>
        <p:nvSpPr>
          <p:cNvPr id="3" name="矩形 2"/>
          <p:cNvSpPr>
            <a:spLocks noChangeArrowheads="1"/>
          </p:cNvSpPr>
          <p:nvPr/>
        </p:nvSpPr>
        <p:spPr bwMode="auto">
          <a:xfrm>
            <a:off x="331788" y="821697"/>
            <a:ext cx="6616700"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lnSpc>
                <a:spcPct val="130000"/>
              </a:lnSpc>
              <a:spcBef>
                <a:spcPct val="0"/>
              </a:spcBef>
              <a:buFontTx/>
              <a:buNone/>
            </a:pPr>
            <a:r>
              <a:rPr lang="zh-CN" altLang="en-US" sz="2400" b="1" dirty="0">
                <a:solidFill>
                  <a:srgbClr val="0000FF"/>
                </a:solidFill>
              </a:rPr>
              <a:t>学习物理实验课程的目的</a:t>
            </a:r>
            <a:endParaRPr lang="en-US" altLang="zh-CN" sz="2400" dirty="0">
              <a:solidFill>
                <a:srgbClr val="000000"/>
              </a:solidFill>
            </a:endParaRPr>
          </a:p>
        </p:txBody>
      </p:sp>
      <p:sp>
        <p:nvSpPr>
          <p:cNvPr id="4" name="矩形 3"/>
          <p:cNvSpPr>
            <a:spLocks noChangeArrowheads="1"/>
          </p:cNvSpPr>
          <p:nvPr/>
        </p:nvSpPr>
        <p:spPr bwMode="auto">
          <a:xfrm>
            <a:off x="411162" y="1398858"/>
            <a:ext cx="84534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pPr>
            <a:r>
              <a:rPr lang="zh-CN" altLang="en-US" sz="2400" dirty="0">
                <a:solidFill>
                  <a:srgbClr val="000000"/>
                </a:solidFill>
              </a:rPr>
              <a:t>系统学习掌握实验的基本知识、实践技能、实验方法。</a:t>
            </a:r>
            <a:endParaRPr lang="zh-CN" altLang="en-US" sz="1800" dirty="0"/>
          </a:p>
        </p:txBody>
      </p:sp>
      <p:sp>
        <p:nvSpPr>
          <p:cNvPr id="8" name="矩形 7"/>
          <p:cNvSpPr>
            <a:spLocks noChangeArrowheads="1"/>
          </p:cNvSpPr>
          <p:nvPr/>
        </p:nvSpPr>
        <p:spPr bwMode="auto">
          <a:xfrm>
            <a:off x="411161" y="1960718"/>
            <a:ext cx="8537575" cy="572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lnSpc>
                <a:spcPct val="130000"/>
              </a:lnSpc>
              <a:spcBef>
                <a:spcPct val="0"/>
              </a:spcBef>
            </a:pPr>
            <a:r>
              <a:rPr lang="zh-CN" altLang="en-US" sz="2400" dirty="0" smtClean="0">
                <a:solidFill>
                  <a:srgbClr val="000000"/>
                </a:solidFill>
              </a:rPr>
              <a:t>培养主动思考、积极探索，解决</a:t>
            </a:r>
            <a:r>
              <a:rPr lang="zh-CN" altLang="en-US" sz="2400" dirty="0">
                <a:solidFill>
                  <a:srgbClr val="000000"/>
                </a:solidFill>
              </a:rPr>
              <a:t>未知领域新问题的</a:t>
            </a:r>
            <a:r>
              <a:rPr lang="zh-CN" altLang="en-US" sz="2400" dirty="0" smtClean="0">
                <a:solidFill>
                  <a:srgbClr val="000000"/>
                </a:solidFill>
              </a:rPr>
              <a:t>能力。</a:t>
            </a:r>
            <a:endParaRPr lang="en-US" altLang="zh-CN" sz="2400" dirty="0">
              <a:solidFill>
                <a:srgbClr val="000000"/>
              </a:solidFill>
            </a:endParaRPr>
          </a:p>
        </p:txBody>
      </p:sp>
    </p:spTree>
    <p:extLst>
      <p:ext uri="{BB962C8B-B14F-4D97-AF65-F5344CB8AC3E}">
        <p14:creationId xmlns:p14="http://schemas.microsoft.com/office/powerpoint/2010/main" val="10385139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arn(inVertical)">
                                      <p:cBhvr>
                                        <p:cTn id="13" dur="500"/>
                                        <p:tgtEl>
                                          <p:spTgt spid="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wipe(down)">
                                      <p:cBhvr>
                                        <p:cTn id="2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 grpId="0"/>
      <p:bldP spid="3" grpId="0"/>
      <p:bldP spid="4"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3" name="Rectangle 7">
            <a:extLst>
              <a:ext uri="{FF2B5EF4-FFF2-40B4-BE49-F238E27FC236}"/>
            </a:extLst>
          </p:cNvPr>
          <p:cNvSpPr>
            <a:spLocks noChangeArrowheads="1"/>
          </p:cNvSpPr>
          <p:nvPr/>
        </p:nvSpPr>
        <p:spPr bwMode="auto">
          <a:xfrm>
            <a:off x="-3177" y="-160020"/>
            <a:ext cx="2968625" cy="922338"/>
          </a:xfrm>
          <a:prstGeom prst="rect">
            <a:avLst/>
          </a:prstGeom>
          <a:noFill/>
          <a:ln>
            <a:noFill/>
          </a:ln>
          <a:extLst/>
        </p:spPr>
        <p:txBody>
          <a:bodyPr anchor="ctr"/>
          <a:lstStyle/>
          <a:p>
            <a:pPr>
              <a:defRPr/>
            </a:pPr>
            <a:r>
              <a:rPr lang="zh-CN" altLang="en-US" sz="4000" b="1" dirty="0">
                <a:solidFill>
                  <a:schemeClr val="accent2"/>
                </a:solidFill>
                <a:effectLst>
                  <a:outerShdw blurRad="38100" dist="38100" dir="2700000" algn="tl">
                    <a:srgbClr val="C0C0C0"/>
                  </a:outerShdw>
                </a:effectLst>
                <a:latin typeface="黑体" pitchFamily="2" charset="-122"/>
                <a:ea typeface="黑体" pitchFamily="2" charset="-122"/>
              </a:rPr>
              <a:t> </a:t>
            </a:r>
            <a:r>
              <a:rPr lang="zh-CN" altLang="en-US" sz="3600" b="1" dirty="0">
                <a:solidFill>
                  <a:schemeClr val="accent2"/>
                </a:solidFill>
                <a:effectLst>
                  <a:outerShdw blurRad="38100" dist="38100" dir="2700000" algn="tl">
                    <a:srgbClr val="C0C0C0"/>
                  </a:outerShdw>
                </a:effectLst>
                <a:latin typeface="黑体" pitchFamily="2" charset="-122"/>
                <a:ea typeface="黑体" pitchFamily="2" charset="-122"/>
              </a:rPr>
              <a:t>实验知识</a:t>
            </a:r>
          </a:p>
        </p:txBody>
      </p:sp>
      <p:sp>
        <p:nvSpPr>
          <p:cNvPr id="9" name="Rectangle 8">
            <a:extLst>
              <a:ext uri="{FF2B5EF4-FFF2-40B4-BE49-F238E27FC236}"/>
            </a:extLst>
          </p:cNvPr>
          <p:cNvSpPr>
            <a:spLocks noChangeArrowheads="1"/>
          </p:cNvSpPr>
          <p:nvPr/>
        </p:nvSpPr>
        <p:spPr bwMode="auto">
          <a:xfrm>
            <a:off x="954087" y="762318"/>
            <a:ext cx="7235825" cy="5893921"/>
          </a:xfrm>
          <a:prstGeom prst="rect">
            <a:avLst/>
          </a:prstGeom>
          <a:noFill/>
          <a:ln>
            <a:noFill/>
          </a:ln>
          <a:effectLst/>
          <a:extLst/>
        </p:spPr>
        <p:txBody>
          <a:bodyPr>
            <a:spAutoFit/>
          </a:bodyPr>
          <a:lstStyle/>
          <a:p>
            <a:pPr marL="342900" indent="-342900">
              <a:lnSpc>
                <a:spcPct val="145000"/>
              </a:lnSpc>
              <a:buFont typeface="Wingdings" pitchFamily="2" charset="2"/>
              <a:buNone/>
              <a:defRPr/>
            </a:pPr>
            <a:r>
              <a:rPr kumimoji="1" lang="zh-CN" altLang="en-US" sz="3600" b="1" dirty="0">
                <a:solidFill>
                  <a:schemeClr val="accent2"/>
                </a:solidFill>
                <a:effectLst>
                  <a:outerShdw blurRad="38100" dist="38100" dir="2700000" algn="tl">
                    <a:srgbClr val="C0C0C0"/>
                  </a:outerShdw>
                </a:effectLst>
              </a:rPr>
              <a:t>一、测量与数据</a:t>
            </a:r>
            <a:endParaRPr kumimoji="1" lang="en-US" altLang="zh-CN" sz="3600" b="1" dirty="0">
              <a:solidFill>
                <a:schemeClr val="accent2"/>
              </a:solidFill>
              <a:effectLst>
                <a:outerShdw blurRad="38100" dist="38100" dir="2700000" algn="tl">
                  <a:srgbClr val="C0C0C0"/>
                </a:outerShdw>
              </a:effectLst>
            </a:endParaRPr>
          </a:p>
          <a:p>
            <a:pPr marL="342900" indent="-342900">
              <a:lnSpc>
                <a:spcPct val="145000"/>
              </a:lnSpc>
              <a:buFont typeface="Wingdings" pitchFamily="2" charset="2"/>
              <a:buNone/>
              <a:defRPr/>
            </a:pPr>
            <a:r>
              <a:rPr kumimoji="1" lang="zh-CN" altLang="en-US" sz="3600" b="1" dirty="0">
                <a:solidFill>
                  <a:schemeClr val="accent2"/>
                </a:solidFill>
                <a:effectLst>
                  <a:outerShdw blurRad="38100" dist="38100" dir="2700000" algn="tl">
                    <a:srgbClr val="C0C0C0"/>
                  </a:outerShdw>
                </a:effectLst>
              </a:rPr>
              <a:t>二、误差及不确定度理论</a:t>
            </a:r>
            <a:endParaRPr kumimoji="1" lang="en-US" altLang="zh-CN" sz="3600" b="1" dirty="0">
              <a:solidFill>
                <a:schemeClr val="accent2"/>
              </a:solidFill>
              <a:effectLst>
                <a:outerShdw blurRad="38100" dist="38100" dir="2700000" algn="tl">
                  <a:srgbClr val="C0C0C0"/>
                </a:outerShdw>
              </a:effectLst>
            </a:endParaRPr>
          </a:p>
          <a:p>
            <a:pPr marL="342900" indent="-342900">
              <a:lnSpc>
                <a:spcPct val="145000"/>
              </a:lnSpc>
              <a:defRPr/>
            </a:pPr>
            <a:r>
              <a:rPr kumimoji="1" lang="zh-CN" altLang="en-US" sz="3600" b="1" dirty="0">
                <a:solidFill>
                  <a:schemeClr val="accent2"/>
                </a:solidFill>
                <a:effectLst>
                  <a:outerShdw blurRad="38100" dist="38100" dir="2700000" algn="tl">
                    <a:srgbClr val="C0C0C0"/>
                  </a:outerShdw>
                </a:effectLst>
              </a:rPr>
              <a:t>三、实验仪器及操作规范</a:t>
            </a:r>
            <a:endParaRPr kumimoji="1" lang="en-US" altLang="zh-CN" sz="3600" b="1" dirty="0">
              <a:solidFill>
                <a:schemeClr val="accent2"/>
              </a:solidFill>
              <a:effectLst>
                <a:outerShdw blurRad="38100" dist="38100" dir="2700000" algn="tl">
                  <a:srgbClr val="C0C0C0"/>
                </a:outerShdw>
              </a:effectLst>
            </a:endParaRPr>
          </a:p>
          <a:p>
            <a:pPr marL="342900" indent="-342900">
              <a:lnSpc>
                <a:spcPct val="145000"/>
              </a:lnSpc>
              <a:buFont typeface="Wingdings" pitchFamily="2" charset="2"/>
              <a:buNone/>
              <a:defRPr/>
            </a:pPr>
            <a:r>
              <a:rPr kumimoji="1" lang="zh-CN" altLang="en-US" sz="3600" b="1" dirty="0">
                <a:solidFill>
                  <a:schemeClr val="accent2"/>
                </a:solidFill>
                <a:effectLst>
                  <a:outerShdw blurRad="38100" dist="38100" dir="2700000" algn="tl">
                    <a:srgbClr val="C0C0C0"/>
                  </a:outerShdw>
                </a:effectLst>
              </a:rPr>
              <a:t>四、实验方法</a:t>
            </a:r>
            <a:endParaRPr kumimoji="1" lang="en-US" altLang="zh-CN" sz="3600" b="1" dirty="0">
              <a:solidFill>
                <a:schemeClr val="accent2"/>
              </a:solidFill>
              <a:effectLst>
                <a:outerShdw blurRad="38100" dist="38100" dir="2700000" algn="tl">
                  <a:srgbClr val="C0C0C0"/>
                </a:outerShdw>
              </a:effectLst>
            </a:endParaRPr>
          </a:p>
          <a:p>
            <a:pPr marL="342900" indent="-342900">
              <a:lnSpc>
                <a:spcPct val="145000"/>
              </a:lnSpc>
              <a:buFont typeface="Wingdings" pitchFamily="2" charset="2"/>
              <a:buNone/>
              <a:defRPr/>
            </a:pPr>
            <a:r>
              <a:rPr kumimoji="1" lang="zh-CN" altLang="en-US" sz="3600" b="1" dirty="0">
                <a:solidFill>
                  <a:schemeClr val="accent2"/>
                </a:solidFill>
                <a:effectLst>
                  <a:outerShdw blurRad="38100" dist="38100" dir="2700000" algn="tl">
                    <a:srgbClr val="C0C0C0"/>
                  </a:outerShdw>
                </a:effectLst>
              </a:rPr>
              <a:t>五、实验数据处理</a:t>
            </a:r>
            <a:endParaRPr kumimoji="1" lang="en-US" altLang="zh-CN" sz="3600" b="1" dirty="0">
              <a:solidFill>
                <a:schemeClr val="accent2"/>
              </a:solidFill>
              <a:effectLst>
                <a:outerShdw blurRad="38100" dist="38100" dir="2700000" algn="tl">
                  <a:srgbClr val="C0C0C0"/>
                </a:outerShdw>
              </a:effectLst>
            </a:endParaRPr>
          </a:p>
          <a:p>
            <a:pPr marL="342900" indent="-342900">
              <a:lnSpc>
                <a:spcPct val="145000"/>
              </a:lnSpc>
              <a:buFont typeface="Wingdings" pitchFamily="2" charset="2"/>
              <a:buNone/>
              <a:defRPr/>
            </a:pPr>
            <a:endParaRPr kumimoji="1" lang="en-US" altLang="zh-CN" sz="4000" b="1" dirty="0">
              <a:solidFill>
                <a:schemeClr val="accent2"/>
              </a:solidFill>
              <a:effectLst>
                <a:outerShdw blurRad="38100" dist="38100" dir="2700000" algn="tl">
                  <a:srgbClr val="C0C0C0"/>
                </a:outerShdw>
              </a:effectLst>
            </a:endParaRPr>
          </a:p>
          <a:p>
            <a:pPr marL="342900" indent="-342900">
              <a:lnSpc>
                <a:spcPct val="145000"/>
              </a:lnSpc>
              <a:buFont typeface="Wingdings" pitchFamily="2" charset="2"/>
              <a:buNone/>
              <a:defRPr/>
            </a:pPr>
            <a:endParaRPr kumimoji="1" lang="zh-CN" altLang="en-US" sz="4000" b="1" dirty="0">
              <a:solidFill>
                <a:schemeClr val="accent2"/>
              </a:solidFill>
              <a:effectLst>
                <a:outerShdw blurRad="38100" dist="38100" dir="2700000" algn="tl">
                  <a:srgbClr val="C0C0C0"/>
                </a:outerShdw>
              </a:effectLst>
            </a:endParaRPr>
          </a:p>
        </p:txBody>
      </p:sp>
    </p:spTree>
    <p:extLst>
      <p:ext uri="{BB962C8B-B14F-4D97-AF65-F5344CB8AC3E}">
        <p14:creationId xmlns:p14="http://schemas.microsoft.com/office/powerpoint/2010/main" val="6017625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2" name="Rectangle 8">
            <a:extLst>
              <a:ext uri="{FF2B5EF4-FFF2-40B4-BE49-F238E27FC236}"/>
            </a:extLst>
          </p:cNvPr>
          <p:cNvSpPr>
            <a:spLocks noChangeArrowheads="1"/>
          </p:cNvSpPr>
          <p:nvPr/>
        </p:nvSpPr>
        <p:spPr bwMode="auto">
          <a:xfrm>
            <a:off x="1042988" y="2625725"/>
            <a:ext cx="7237412" cy="984250"/>
          </a:xfrm>
          <a:prstGeom prst="rect">
            <a:avLst/>
          </a:prstGeom>
          <a:noFill/>
          <a:ln>
            <a:noFill/>
          </a:ln>
          <a:effectLst/>
          <a:extLst/>
        </p:spPr>
        <p:txBody>
          <a:bodyPr>
            <a:spAutoFit/>
          </a:bodyPr>
          <a:lstStyle/>
          <a:p>
            <a:pPr marL="342900" indent="-342900">
              <a:lnSpc>
                <a:spcPct val="145000"/>
              </a:lnSpc>
              <a:buFont typeface="Wingdings" pitchFamily="2" charset="2"/>
              <a:buNone/>
              <a:defRPr/>
            </a:pPr>
            <a:r>
              <a:rPr kumimoji="1" lang="zh-CN" altLang="en-US" sz="4000" b="1" dirty="0">
                <a:solidFill>
                  <a:schemeClr val="accent2"/>
                </a:solidFill>
                <a:effectLst>
                  <a:outerShdw blurRad="38100" dist="38100" dir="2700000" algn="tl">
                    <a:srgbClr val="C0C0C0"/>
                  </a:outerShdw>
                </a:effectLst>
              </a:rPr>
              <a:t>一、  测量与数据</a:t>
            </a:r>
          </a:p>
        </p:txBody>
      </p:sp>
    </p:spTree>
    <p:extLst>
      <p:ext uri="{BB962C8B-B14F-4D97-AF65-F5344CB8AC3E}">
        <p14:creationId xmlns:p14="http://schemas.microsoft.com/office/powerpoint/2010/main" val="22468377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3" name="Rectangle 7">
            <a:extLst>
              <a:ext uri="{FF2B5EF4-FFF2-40B4-BE49-F238E27FC236}"/>
            </a:extLst>
          </p:cNvPr>
          <p:cNvSpPr>
            <a:spLocks noChangeArrowheads="1"/>
          </p:cNvSpPr>
          <p:nvPr/>
        </p:nvSpPr>
        <p:spPr bwMode="auto">
          <a:xfrm>
            <a:off x="-16827" y="-218599"/>
            <a:ext cx="5218113" cy="922338"/>
          </a:xfrm>
          <a:prstGeom prst="rect">
            <a:avLst/>
          </a:prstGeom>
          <a:noFill/>
          <a:ln>
            <a:noFill/>
          </a:ln>
          <a:extLst/>
        </p:spPr>
        <p:txBody>
          <a:bodyPr anchor="ctr"/>
          <a:lstStyle/>
          <a:p>
            <a:pPr>
              <a:defRPr/>
            </a:pPr>
            <a:r>
              <a:rPr lang="zh-CN" altLang="en-US" sz="4000" b="1" dirty="0">
                <a:solidFill>
                  <a:schemeClr val="accent2"/>
                </a:solidFill>
                <a:effectLst>
                  <a:outerShdw blurRad="38100" dist="38100" dir="2700000" algn="tl">
                    <a:srgbClr val="C0C0C0"/>
                  </a:outerShdw>
                </a:effectLst>
                <a:latin typeface="黑体" pitchFamily="2" charset="-122"/>
                <a:ea typeface="黑体" pitchFamily="2" charset="-122"/>
              </a:rPr>
              <a:t> </a:t>
            </a:r>
            <a:r>
              <a:rPr lang="zh-CN" altLang="en-US" sz="3200" b="1" dirty="0">
                <a:solidFill>
                  <a:schemeClr val="accent2"/>
                </a:solidFill>
                <a:effectLst>
                  <a:outerShdw blurRad="38100" dist="38100" dir="2700000" algn="tl">
                    <a:srgbClr val="C0C0C0"/>
                  </a:outerShdw>
                </a:effectLst>
                <a:latin typeface="黑体" pitchFamily="2" charset="-122"/>
                <a:ea typeface="黑体" pitchFamily="2" charset="-122"/>
              </a:rPr>
              <a:t>测量的基本概念</a:t>
            </a:r>
          </a:p>
        </p:txBody>
      </p:sp>
      <p:sp>
        <p:nvSpPr>
          <p:cNvPr id="5" name="矩形 4"/>
          <p:cNvSpPr>
            <a:spLocks noChangeArrowheads="1"/>
          </p:cNvSpPr>
          <p:nvPr/>
        </p:nvSpPr>
        <p:spPr bwMode="auto">
          <a:xfrm>
            <a:off x="503238" y="1125538"/>
            <a:ext cx="53641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lnSpc>
                <a:spcPct val="130000"/>
              </a:lnSpc>
              <a:spcBef>
                <a:spcPct val="0"/>
              </a:spcBef>
              <a:buFontTx/>
              <a:buNone/>
            </a:pPr>
            <a:r>
              <a:rPr lang="zh-CN" altLang="en-US" sz="2400" b="1">
                <a:solidFill>
                  <a:srgbClr val="0000FF"/>
                </a:solidFill>
              </a:rPr>
              <a:t>测量：</a:t>
            </a:r>
            <a:endParaRPr lang="zh-CN" altLang="en-US" sz="2400">
              <a:solidFill>
                <a:srgbClr val="000000"/>
              </a:solidFill>
            </a:endParaRPr>
          </a:p>
        </p:txBody>
      </p:sp>
      <p:sp>
        <p:nvSpPr>
          <p:cNvPr id="2" name="矩形 1"/>
          <p:cNvSpPr>
            <a:spLocks noChangeArrowheads="1"/>
          </p:cNvSpPr>
          <p:nvPr/>
        </p:nvSpPr>
        <p:spPr bwMode="auto">
          <a:xfrm>
            <a:off x="503238" y="1773238"/>
            <a:ext cx="78851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en-US" sz="1800"/>
              <a:t>测量是按照某种规律，用数据来描述观察到的现象，即对事物作出量化描述。测量是对非量化实物的量化过程。</a:t>
            </a:r>
          </a:p>
        </p:txBody>
      </p:sp>
      <p:sp>
        <p:nvSpPr>
          <p:cNvPr id="7" name="矩形 6"/>
          <p:cNvSpPr>
            <a:spLocks noChangeArrowheads="1"/>
          </p:cNvSpPr>
          <p:nvPr/>
        </p:nvSpPr>
        <p:spPr bwMode="auto">
          <a:xfrm>
            <a:off x="527050" y="2997200"/>
            <a:ext cx="8137525" cy="105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lnSpc>
                <a:spcPct val="130000"/>
              </a:lnSpc>
              <a:spcBef>
                <a:spcPct val="0"/>
              </a:spcBef>
              <a:buFontTx/>
              <a:buNone/>
            </a:pPr>
            <a:r>
              <a:rPr lang="zh-CN" altLang="en-US" sz="2400" b="1">
                <a:solidFill>
                  <a:srgbClr val="0000FF"/>
                </a:solidFill>
              </a:rPr>
              <a:t>测量的四个要素</a:t>
            </a:r>
            <a:endParaRPr lang="en-US" altLang="zh-CN" sz="2400" b="1">
              <a:solidFill>
                <a:srgbClr val="0000FF"/>
              </a:solidFill>
            </a:endParaRPr>
          </a:p>
          <a:p>
            <a:pPr eaLnBrk="1" hangingPunct="1">
              <a:lnSpc>
                <a:spcPct val="130000"/>
              </a:lnSpc>
              <a:spcBef>
                <a:spcPct val="0"/>
              </a:spcBef>
              <a:buFontTx/>
              <a:buNone/>
            </a:pPr>
            <a:r>
              <a:rPr lang="zh-CN" altLang="en-US" sz="2400">
                <a:solidFill>
                  <a:srgbClr val="000000"/>
                </a:solidFill>
              </a:rPr>
              <a:t>测量对象、测量方法、度量单位、准确度</a:t>
            </a:r>
          </a:p>
        </p:txBody>
      </p:sp>
      <p:sp>
        <p:nvSpPr>
          <p:cNvPr id="3" name="椭圆形标注 2"/>
          <p:cNvSpPr/>
          <p:nvPr/>
        </p:nvSpPr>
        <p:spPr>
          <a:xfrm>
            <a:off x="1042988" y="4437063"/>
            <a:ext cx="1368425" cy="792162"/>
          </a:xfrm>
          <a:prstGeom prst="wedgeEllipseCallout">
            <a:avLst>
              <a:gd name="adj1" fmla="val -38163"/>
              <a:gd name="adj2" fmla="val -11202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rgbClr val="FF0000"/>
                </a:solidFill>
              </a:rPr>
              <a:t>被研究的物体</a:t>
            </a:r>
          </a:p>
        </p:txBody>
      </p:sp>
      <p:sp>
        <p:nvSpPr>
          <p:cNvPr id="4" name="矩形标注 3"/>
          <p:cNvSpPr/>
          <p:nvPr/>
        </p:nvSpPr>
        <p:spPr>
          <a:xfrm>
            <a:off x="3514725" y="4652963"/>
            <a:ext cx="2160588" cy="936625"/>
          </a:xfrm>
          <a:prstGeom prst="wedgeRectCallout">
            <a:avLst>
              <a:gd name="adj1" fmla="val -87342"/>
              <a:gd name="adj2" fmla="val -12201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rgbClr val="FF0000"/>
                </a:solidFill>
              </a:rPr>
              <a:t>进行测量时按一定规则或逻辑顺序进行的操作方法。</a:t>
            </a:r>
          </a:p>
        </p:txBody>
      </p:sp>
      <p:sp>
        <p:nvSpPr>
          <p:cNvPr id="6" name="线形标注 1(带强调线) 5"/>
          <p:cNvSpPr/>
          <p:nvPr/>
        </p:nvSpPr>
        <p:spPr>
          <a:xfrm>
            <a:off x="5502275" y="2276475"/>
            <a:ext cx="3427413" cy="1143000"/>
          </a:xfrm>
          <a:prstGeom prst="accentCallout1">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zh-CN" altLang="en-US" dirty="0">
                <a:solidFill>
                  <a:srgbClr val="FF0000"/>
                </a:solidFill>
              </a:rPr>
              <a:t>为定量表示同种量的大小而约定地定义和采用的特定量，具有约定的名称或符号，各自物理量都有它的度量单位。</a:t>
            </a:r>
          </a:p>
        </p:txBody>
      </p:sp>
      <p:sp>
        <p:nvSpPr>
          <p:cNvPr id="9" name="云形标注 8"/>
          <p:cNvSpPr/>
          <p:nvPr/>
        </p:nvSpPr>
        <p:spPr>
          <a:xfrm>
            <a:off x="6702425" y="4292600"/>
            <a:ext cx="1871663" cy="1296988"/>
          </a:xfrm>
          <a:prstGeom prst="cloudCallout">
            <a:avLst>
              <a:gd name="adj1" fmla="val -92083"/>
              <a:gd name="adj2" fmla="val -73616"/>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rgbClr val="FF0000"/>
                </a:solidFill>
              </a:rPr>
              <a:t>测量结果与真值的一致程度</a:t>
            </a:r>
          </a:p>
        </p:txBody>
      </p:sp>
      <p:sp>
        <p:nvSpPr>
          <p:cNvPr id="11" name="矩形 10"/>
          <p:cNvSpPr>
            <a:spLocks noChangeArrowheads="1"/>
          </p:cNvSpPr>
          <p:nvPr/>
        </p:nvSpPr>
        <p:spPr bwMode="auto">
          <a:xfrm>
            <a:off x="527050" y="5805488"/>
            <a:ext cx="63103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en-US" sz="1800" b="1">
                <a:solidFill>
                  <a:srgbClr val="0000FF"/>
                </a:solidFill>
              </a:rPr>
              <a:t>时间、长度、质量、温度、电流强度、发光强度、物质的量</a:t>
            </a:r>
          </a:p>
        </p:txBody>
      </p:sp>
    </p:spTree>
    <p:extLst>
      <p:ext uri="{BB962C8B-B14F-4D97-AF65-F5344CB8AC3E}">
        <p14:creationId xmlns:p14="http://schemas.microsoft.com/office/powerpoint/2010/main" val="36107144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4" presetClass="entr" presetSubtype="1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randombar(horizontal)">
                                      <p:cBhvr>
                                        <p:cTn id="11" dur="500"/>
                                        <p:tgtEl>
                                          <p:spTgt spid="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barn(inVertical)">
                                      <p:cBhvr>
                                        <p:cTn id="20" dur="500"/>
                                        <p:tgtEl>
                                          <p:spTgt spid="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down)">
                                      <p:cBhvr>
                                        <p:cTn id="25" dur="500"/>
                                        <p:tgtEl>
                                          <p:spTgt spid="4"/>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1" presetClass="entr" presetSubtype="1"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wheel(1)">
                                      <p:cBhvr>
                                        <p:cTn id="30" dur="2000"/>
                                        <p:tgtEl>
                                          <p:spTgt spid="6"/>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6" presetClass="entr" presetSubtype="21" fill="hold" nodeType="clickEffect">
                                  <p:stCondLst>
                                    <p:cond delay="0"/>
                                  </p:stCondLst>
                                  <p:childTnLst>
                                    <p:set>
                                      <p:cBhvr>
                                        <p:cTn id="39" dur="1" fill="hold">
                                          <p:stCondLst>
                                            <p:cond delay="0"/>
                                          </p:stCondLst>
                                        </p:cTn>
                                        <p:tgtEl>
                                          <p:spTgt spid="11">
                                            <p:txEl>
                                              <p:pRg st="0" end="0"/>
                                            </p:txEl>
                                          </p:spTgt>
                                        </p:tgtEl>
                                        <p:attrNameLst>
                                          <p:attrName>style.visibility</p:attrName>
                                        </p:attrNameLst>
                                      </p:cBhvr>
                                      <p:to>
                                        <p:strVal val="visible"/>
                                      </p:to>
                                    </p:set>
                                    <p:animEffect transition="in" filter="barn(inVertical)">
                                      <p:cBhvr>
                                        <p:cTn id="40"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P spid="7" grpId="0"/>
      <p:bldP spid="3" grpId="0" animBg="1"/>
      <p:bldP spid="4" grpId="0" animBg="1"/>
      <p:bldP spid="6" grpId="0" animBg="1"/>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a:grpSpLocks/>
          </p:cNvGrpSpPr>
          <p:nvPr/>
        </p:nvGrpSpPr>
        <p:grpSpPr bwMode="auto">
          <a:xfrm>
            <a:off x="725488" y="1687513"/>
            <a:ext cx="1493837" cy="2017712"/>
            <a:chOff x="1131509" y="3050360"/>
            <a:chExt cx="1379771" cy="2016224"/>
          </a:xfrm>
        </p:grpSpPr>
        <p:sp>
          <p:nvSpPr>
            <p:cNvPr id="8199" name="矩形 12"/>
            <p:cNvSpPr>
              <a:spLocks noChangeArrowheads="1"/>
            </p:cNvSpPr>
            <p:nvPr/>
          </p:nvSpPr>
          <p:spPr bwMode="auto">
            <a:xfrm>
              <a:off x="1131509" y="3772451"/>
              <a:ext cx="940886" cy="572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lnSpc>
                  <a:spcPct val="130000"/>
                </a:lnSpc>
                <a:spcBef>
                  <a:spcPct val="0"/>
                </a:spcBef>
                <a:buFontTx/>
                <a:buNone/>
              </a:pPr>
              <a:r>
                <a:rPr lang="zh-CN" altLang="en-US" sz="2400" b="1">
                  <a:solidFill>
                    <a:srgbClr val="0000FF"/>
                  </a:solidFill>
                </a:rPr>
                <a:t>测量</a:t>
              </a:r>
              <a:endParaRPr lang="en-US" altLang="zh-CN" sz="2400" b="1">
                <a:solidFill>
                  <a:srgbClr val="0000FF"/>
                </a:solidFill>
              </a:endParaRPr>
            </a:p>
          </p:txBody>
        </p:sp>
        <p:sp>
          <p:nvSpPr>
            <p:cNvPr id="20" name="左大括号 19"/>
            <p:cNvSpPr/>
            <p:nvPr/>
          </p:nvSpPr>
          <p:spPr>
            <a:xfrm>
              <a:off x="2052334" y="3050360"/>
              <a:ext cx="458946" cy="2016224"/>
            </a:xfrm>
            <a:prstGeom prst="leftBrace">
              <a:avLst/>
            </a:prstGeom>
          </p:spPr>
          <p:style>
            <a:lnRef idx="1">
              <a:schemeClr val="accent4"/>
            </a:lnRef>
            <a:fillRef idx="0">
              <a:schemeClr val="accent4"/>
            </a:fillRef>
            <a:effectRef idx="0">
              <a:schemeClr val="accent4"/>
            </a:effectRef>
            <a:fontRef idx="minor">
              <a:schemeClr val="tx1"/>
            </a:fontRef>
          </p:style>
          <p:txBody>
            <a:bodyPr anchor="ctr"/>
            <a:lstStyle/>
            <a:p>
              <a:pPr algn="ctr">
                <a:defRPr/>
              </a:pPr>
              <a:endParaRPr lang="zh-CN" altLang="en-US"/>
            </a:p>
          </p:txBody>
        </p:sp>
      </p:grpSp>
      <p:sp>
        <p:nvSpPr>
          <p:cNvPr id="21" name="矩形 20"/>
          <p:cNvSpPr>
            <a:spLocks noChangeArrowheads="1"/>
          </p:cNvSpPr>
          <p:nvPr/>
        </p:nvSpPr>
        <p:spPr bwMode="auto">
          <a:xfrm>
            <a:off x="2105025" y="1350963"/>
            <a:ext cx="6788150"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lnSpc>
                <a:spcPct val="130000"/>
              </a:lnSpc>
              <a:spcBef>
                <a:spcPct val="0"/>
              </a:spcBef>
              <a:buFontTx/>
              <a:buNone/>
            </a:pPr>
            <a:r>
              <a:rPr lang="zh-CN" altLang="en-US" sz="2400" b="1">
                <a:solidFill>
                  <a:srgbClr val="0000FF"/>
                </a:solidFill>
              </a:rPr>
              <a:t>直接测量</a:t>
            </a:r>
            <a:endParaRPr lang="en-US" altLang="zh-CN" sz="2400" b="1">
              <a:solidFill>
                <a:srgbClr val="0000FF"/>
              </a:solidFill>
            </a:endParaRPr>
          </a:p>
          <a:p>
            <a:pPr eaLnBrk="1" hangingPunct="1">
              <a:lnSpc>
                <a:spcPct val="130000"/>
              </a:lnSpc>
              <a:spcBef>
                <a:spcPct val="0"/>
              </a:spcBef>
              <a:buFontTx/>
              <a:buNone/>
            </a:pPr>
            <a:r>
              <a:rPr lang="zh-CN" altLang="en-US" sz="1600">
                <a:solidFill>
                  <a:srgbClr val="333333"/>
                </a:solidFill>
              </a:rPr>
              <a:t>直接将待测物理量与选定的同类物理量的标准单位相比较直接得到测量值；</a:t>
            </a:r>
            <a:endParaRPr lang="en-US" altLang="zh-CN" sz="1600" b="1">
              <a:solidFill>
                <a:srgbClr val="0000FF"/>
              </a:solidFill>
            </a:endParaRPr>
          </a:p>
        </p:txBody>
      </p:sp>
      <p:sp>
        <p:nvSpPr>
          <p:cNvPr id="22" name="矩形 21"/>
          <p:cNvSpPr>
            <a:spLocks noChangeArrowheads="1"/>
          </p:cNvSpPr>
          <p:nvPr/>
        </p:nvSpPr>
        <p:spPr bwMode="auto">
          <a:xfrm>
            <a:off x="2141538" y="2878138"/>
            <a:ext cx="6392862" cy="121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lnSpc>
                <a:spcPct val="130000"/>
              </a:lnSpc>
              <a:spcBef>
                <a:spcPct val="0"/>
              </a:spcBef>
              <a:buFontTx/>
              <a:buNone/>
            </a:pPr>
            <a:r>
              <a:rPr lang="zh-CN" altLang="en-US" sz="2400" b="1">
                <a:solidFill>
                  <a:srgbClr val="0000FF"/>
                </a:solidFill>
              </a:rPr>
              <a:t>间接测量</a:t>
            </a:r>
            <a:endParaRPr lang="en-US" altLang="zh-CN" sz="2400" b="1">
              <a:solidFill>
                <a:srgbClr val="0000FF"/>
              </a:solidFill>
            </a:endParaRPr>
          </a:p>
          <a:p>
            <a:pPr eaLnBrk="1" hangingPunct="1">
              <a:lnSpc>
                <a:spcPct val="130000"/>
              </a:lnSpc>
              <a:spcBef>
                <a:spcPct val="0"/>
              </a:spcBef>
              <a:buFontTx/>
              <a:buNone/>
            </a:pPr>
            <a:r>
              <a:rPr lang="zh-CN" altLang="en-US" sz="1600">
                <a:solidFill>
                  <a:srgbClr val="333333"/>
                </a:solidFill>
              </a:rPr>
              <a:t>利用直接测量的量与被测量之间的函数关系（数学模型），求得被测物理量。</a:t>
            </a:r>
            <a:endParaRPr lang="en-US" altLang="zh-CN" sz="1600" b="1">
              <a:solidFill>
                <a:srgbClr val="0000FF"/>
              </a:solidFill>
            </a:endParaRPr>
          </a:p>
        </p:txBody>
      </p:sp>
      <p:sp>
        <p:nvSpPr>
          <p:cNvPr id="25" name="Rectangle 7">
            <a:extLst>
              <a:ext uri="{FF2B5EF4-FFF2-40B4-BE49-F238E27FC236}"/>
            </a:extLst>
          </p:cNvPr>
          <p:cNvSpPr>
            <a:spLocks noChangeArrowheads="1"/>
          </p:cNvSpPr>
          <p:nvPr/>
        </p:nvSpPr>
        <p:spPr bwMode="auto">
          <a:xfrm>
            <a:off x="-1" y="-230029"/>
            <a:ext cx="5218113" cy="922338"/>
          </a:xfrm>
          <a:prstGeom prst="rect">
            <a:avLst/>
          </a:prstGeom>
          <a:noFill/>
          <a:ln>
            <a:noFill/>
          </a:ln>
          <a:extLst/>
        </p:spPr>
        <p:txBody>
          <a:bodyPr anchor="ctr"/>
          <a:lstStyle/>
          <a:p>
            <a:pPr>
              <a:defRPr/>
            </a:pPr>
            <a:r>
              <a:rPr lang="zh-CN" altLang="en-US" sz="4000" b="1" dirty="0">
                <a:solidFill>
                  <a:schemeClr val="accent2"/>
                </a:solidFill>
                <a:effectLst>
                  <a:outerShdw blurRad="38100" dist="38100" dir="2700000" algn="tl">
                    <a:srgbClr val="C0C0C0"/>
                  </a:outerShdw>
                </a:effectLst>
                <a:latin typeface="黑体" pitchFamily="2" charset="-122"/>
                <a:ea typeface="黑体" pitchFamily="2" charset="-122"/>
              </a:rPr>
              <a:t> </a:t>
            </a:r>
            <a:r>
              <a:rPr lang="zh-CN" altLang="en-US" sz="3200" b="1" dirty="0">
                <a:solidFill>
                  <a:schemeClr val="accent2"/>
                </a:solidFill>
                <a:effectLst>
                  <a:outerShdw blurRad="38100" dist="38100" dir="2700000" algn="tl">
                    <a:srgbClr val="C0C0C0"/>
                  </a:outerShdw>
                </a:effectLst>
                <a:latin typeface="黑体" pitchFamily="2" charset="-122"/>
                <a:ea typeface="黑体" pitchFamily="2" charset="-122"/>
              </a:rPr>
              <a:t>测量的分类</a:t>
            </a:r>
          </a:p>
        </p:txBody>
      </p:sp>
    </p:spTree>
    <p:extLst>
      <p:ext uri="{BB962C8B-B14F-4D97-AF65-F5344CB8AC3E}">
        <p14:creationId xmlns:p14="http://schemas.microsoft.com/office/powerpoint/2010/main" val="16450075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21"/>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371</TotalTime>
  <Words>1824</Words>
  <Application>Microsoft Office PowerPoint</Application>
  <PresentationFormat>全屏显示(4:3)</PresentationFormat>
  <Paragraphs>190</Paragraphs>
  <Slides>41</Slides>
  <Notes>10</Notes>
  <HiddenSlides>0</HiddenSlides>
  <MMClips>1</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41</vt:i4>
      </vt:variant>
    </vt:vector>
  </HeadingPairs>
  <TitlesOfParts>
    <vt:vector size="45" baseType="lpstr">
      <vt:lpstr>Office 主题​​</vt:lpstr>
      <vt:lpstr>Microsoft Word 97 - 2003 文档</vt:lpstr>
      <vt:lpstr>Equation.3</vt:lpstr>
      <vt:lpstr>Equation.DSMT4</vt:lpstr>
      <vt:lpstr>大学物理实验 第一讲  绪论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DELL</dc:creator>
  <cp:lastModifiedBy>dfhan</cp:lastModifiedBy>
  <cp:revision>31</cp:revision>
  <dcterms:created xsi:type="dcterms:W3CDTF">2022-10-24T02:24:35Z</dcterms:created>
  <dcterms:modified xsi:type="dcterms:W3CDTF">2025-02-16T08:32:02Z</dcterms:modified>
</cp:coreProperties>
</file>