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6"/>
  </p:notesMasterIdLst>
  <p:sldIdLst>
    <p:sldId id="1725" r:id="rId3"/>
    <p:sldId id="1711" r:id="rId4"/>
    <p:sldId id="1712" r:id="rId5"/>
    <p:sldId id="1714" r:id="rId6"/>
    <p:sldId id="1715" r:id="rId7"/>
    <p:sldId id="1716" r:id="rId8"/>
    <p:sldId id="1717" r:id="rId9"/>
    <p:sldId id="1718" r:id="rId10"/>
    <p:sldId id="1719" r:id="rId11"/>
    <p:sldId id="1721" r:id="rId12"/>
    <p:sldId id="1722" r:id="rId13"/>
    <p:sldId id="1723" r:id="rId14"/>
    <p:sldId id="1724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B74919"/>
    <a:srgbClr val="313F49"/>
    <a:srgbClr val="404F64"/>
    <a:srgbClr val="F29D04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40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wmf"/><Relationship Id="rId4" Type="http://schemas.openxmlformats.org/officeDocument/2006/relationships/oleObject" Target="file:///E:\&#31038;&#20132;&#32593;&#32476;\facebook\facebook&#31038;&#21306;&#21457;&#29616;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038;&#20132;&#32593;&#32476;/Plot/cora2.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5FD5F-5683-4C6D-87BF-968A4BE4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1" y="1695634"/>
            <a:ext cx="11485770" cy="1028699"/>
          </a:xfrm>
        </p:spPr>
        <p:txBody>
          <a:bodyPr/>
          <a:lstStyle/>
          <a:p>
            <a:r>
              <a:rPr lang="zh-CN" altLang="en-US" dirty="0"/>
              <a:t>                 基于</a:t>
            </a:r>
            <a:r>
              <a:rPr lang="en-US" altLang="zh-CN" dirty="0"/>
              <a:t>Facebook</a:t>
            </a:r>
            <a:r>
              <a:rPr lang="zh-CN" altLang="en-US" dirty="0"/>
              <a:t>和</a:t>
            </a:r>
            <a:r>
              <a:rPr lang="en-US" altLang="zh-CN" dirty="0"/>
              <a:t>Cora</a:t>
            </a:r>
            <a:r>
              <a:rPr lang="zh-CN" altLang="en-US" dirty="0"/>
              <a:t>的节点分析和网络挖掘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D9240-6D0C-4499-885D-8BE867A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E0AC0-69DC-4368-986E-6165D554B04C}"/>
              </a:ext>
            </a:extLst>
          </p:cNvPr>
          <p:cNvSpPr txBox="1"/>
          <p:nvPr/>
        </p:nvSpPr>
        <p:spPr>
          <a:xfrm>
            <a:off x="7448365" y="3950563"/>
            <a:ext cx="3844031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小组成员：曹竞禹 蒯文啸 王承乾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                     2021.1.11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5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0401C-811E-47D3-9690-C60AE26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Facebook</a:t>
            </a:r>
            <a:r>
              <a:rPr lang="zh-CN" altLang="en-US" dirty="0"/>
              <a:t>链接预测结果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705A8-D913-43CB-B754-CFEA50D9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8958D-0E81-4E59-8EDD-8A89FED2A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" y="1207363"/>
            <a:ext cx="9925352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3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68F6-A592-429C-88B4-B5DB0D6C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4.Cora</a:t>
            </a:r>
            <a:r>
              <a:rPr lang="zh-CN" altLang="en-US" dirty="0"/>
              <a:t>节点分类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D1F46-7EDD-40BE-B03A-A225238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48E1A6-142E-49B8-A60F-75B4DF3B3007}"/>
              </a:ext>
            </a:extLst>
          </p:cNvPr>
          <p:cNvSpPr txBox="1"/>
          <p:nvPr/>
        </p:nvSpPr>
        <p:spPr>
          <a:xfrm>
            <a:off x="669924" y="1603256"/>
            <a:ext cx="10285121" cy="31393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步骤：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数据预处理：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① 提取样本点特征矩阵</a:t>
            </a:r>
            <a:endParaRPr lang="en-US" altLang="zh-CN" dirty="0"/>
          </a:p>
          <a:p>
            <a:pPr algn="l"/>
            <a:r>
              <a:rPr lang="zh-CN" altLang="en-US" dirty="0"/>
              <a:t>② 类别标签转化为列表存储</a:t>
            </a:r>
            <a:endParaRPr lang="en-US" altLang="zh-CN" dirty="0"/>
          </a:p>
          <a:p>
            <a:pPr algn="l"/>
            <a:r>
              <a:rPr lang="zh-CN" altLang="en-US" dirty="0"/>
              <a:t>③ 构造邻接矩阵等；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/>
              <a:t>构造图</a:t>
            </a:r>
            <a:r>
              <a:rPr lang="zh-CN" altLang="en-US" dirty="0"/>
              <a:t>神经网络，输入特征维数</a:t>
            </a:r>
            <a:r>
              <a:rPr lang="en-US" altLang="zh-CN" dirty="0"/>
              <a:t>1433</a:t>
            </a:r>
            <a:r>
              <a:rPr lang="zh-CN" altLang="en-US" dirty="0"/>
              <a:t>，输出</a:t>
            </a:r>
            <a:r>
              <a:rPr lang="en-US" altLang="zh-CN" dirty="0"/>
              <a:t>7</a:t>
            </a:r>
            <a:r>
              <a:rPr lang="zh-CN" altLang="en-US" dirty="0"/>
              <a:t>个类别；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训练</a:t>
            </a:r>
            <a:r>
              <a:rPr lang="en-US" altLang="zh-CN" dirty="0"/>
              <a:t>500</a:t>
            </a:r>
            <a:r>
              <a:rPr lang="zh-CN" altLang="en-US" dirty="0"/>
              <a:t>个样本，对剩余样本进行预测。</a:t>
            </a:r>
          </a:p>
        </p:txBody>
      </p:sp>
    </p:spTree>
    <p:extLst>
      <p:ext uri="{BB962C8B-B14F-4D97-AF65-F5344CB8AC3E}">
        <p14:creationId xmlns:p14="http://schemas.microsoft.com/office/powerpoint/2010/main" val="34411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0F72-E952-4AB7-9024-51C77E36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0670F-0C77-44ED-ACA7-9417D1F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101D3F-E813-4EE6-9F1F-0122B80F14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4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0910F-B1D7-409C-B252-4E053058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E55C86-C5FA-4D98-8E11-E27C07736B2A}"/>
              </a:ext>
            </a:extLst>
          </p:cNvPr>
          <p:cNvSpPr txBox="1"/>
          <p:nvPr/>
        </p:nvSpPr>
        <p:spPr>
          <a:xfrm>
            <a:off x="2106966" y="2598003"/>
            <a:ext cx="7483876" cy="83099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/>
              <a:t>             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26940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E0D0-7AC5-4E44-9BFE-5BAB588D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我们完成的工作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B4AE9-0CB1-415C-8AE5-BEE63900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6615D-9975-49C4-B68B-66F65DE9E1B9}"/>
              </a:ext>
            </a:extLst>
          </p:cNvPr>
          <p:cNvSpPr txBox="1"/>
          <p:nvPr/>
        </p:nvSpPr>
        <p:spPr>
          <a:xfrm>
            <a:off x="669924" y="1526958"/>
            <a:ext cx="8389398" cy="32624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1.Facebook</a:t>
            </a:r>
            <a:r>
              <a:rPr lang="zh-CN" altLang="en-US" dirty="0"/>
              <a:t>数据集社区可视化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2.Facebook</a:t>
            </a:r>
            <a:r>
              <a:rPr lang="zh-CN" altLang="en-US" dirty="0"/>
              <a:t>网络属性与不同中心性度量下的节点识别</a:t>
            </a:r>
            <a:endParaRPr lang="en-US" altLang="zh-CN" dirty="0"/>
          </a:p>
          <a:p>
            <a:pPr algn="l"/>
            <a:r>
              <a:rPr lang="zh-CN" altLang="en-US" sz="1600" dirty="0"/>
              <a:t>*</a:t>
            </a:r>
            <a:r>
              <a:rPr lang="en-US" altLang="zh-CN" sz="1600" dirty="0"/>
              <a:t>Cora</a:t>
            </a:r>
            <a:r>
              <a:rPr lang="zh-CN" altLang="en-US" sz="1600" dirty="0"/>
              <a:t>数据集可视化结果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3.Cora</a:t>
            </a:r>
            <a:r>
              <a:rPr lang="zh-CN" altLang="en-US" dirty="0"/>
              <a:t>论文引用关系的链接预测</a:t>
            </a:r>
            <a:endParaRPr lang="en-US" altLang="zh-CN" dirty="0"/>
          </a:p>
          <a:p>
            <a:pPr algn="l"/>
            <a:r>
              <a:rPr lang="zh-CN" altLang="en-US" sz="1600" dirty="0"/>
              <a:t>*补充</a:t>
            </a:r>
            <a:r>
              <a:rPr lang="en-US" altLang="zh-CN" sz="1600" dirty="0"/>
              <a:t>Facebook</a:t>
            </a:r>
            <a:r>
              <a:rPr lang="zh-CN" altLang="en-US" sz="1600" dirty="0"/>
              <a:t>的链接预测结果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利用</a:t>
            </a:r>
            <a:r>
              <a:rPr lang="en-US" altLang="zh-CN" dirty="0"/>
              <a:t>GNN</a:t>
            </a:r>
            <a:r>
              <a:rPr lang="zh-CN" altLang="en-US" dirty="0"/>
              <a:t>完成</a:t>
            </a:r>
            <a:r>
              <a:rPr lang="en-US" altLang="zh-CN" dirty="0"/>
              <a:t>Cora</a:t>
            </a:r>
            <a:r>
              <a:rPr lang="zh-CN" altLang="en-US" dirty="0"/>
              <a:t>节点分类</a:t>
            </a:r>
          </a:p>
        </p:txBody>
      </p:sp>
    </p:spTree>
    <p:extLst>
      <p:ext uri="{BB962C8B-B14F-4D97-AF65-F5344CB8AC3E}">
        <p14:creationId xmlns:p14="http://schemas.microsoft.com/office/powerpoint/2010/main" val="249701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3A76-0766-4585-8983-40D57A53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1.Facebook</a:t>
            </a:r>
            <a:r>
              <a:rPr lang="zh-CN" altLang="en-US" dirty="0"/>
              <a:t>数据集社区可视化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9B484B-9E65-472B-AAEC-8A703980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8C503-A8E8-444B-B241-BCF11FB77AC1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7A195-7DE5-4C76-A851-802446DB1856}"/>
              </a:ext>
            </a:extLst>
          </p:cNvPr>
          <p:cNvSpPr txBox="1"/>
          <p:nvPr/>
        </p:nvSpPr>
        <p:spPr>
          <a:xfrm>
            <a:off x="669238" y="1303684"/>
            <a:ext cx="10850563" cy="449353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“facebook_combined.txt” </a:t>
            </a:r>
            <a:r>
              <a:rPr lang="zh-CN" altLang="en-US" dirty="0"/>
              <a:t>一共包含</a:t>
            </a:r>
            <a:r>
              <a:rPr lang="en-US" altLang="zh-CN" dirty="0"/>
              <a:t>4039</a:t>
            </a:r>
            <a:r>
              <a:rPr lang="zh-CN" altLang="en-US" dirty="0"/>
              <a:t>个节点，</a:t>
            </a:r>
            <a:r>
              <a:rPr lang="en-US" altLang="zh-CN" dirty="0"/>
              <a:t>88234</a:t>
            </a:r>
            <a:r>
              <a:rPr lang="zh-CN" altLang="en-US" dirty="0"/>
              <a:t>条边 </a:t>
            </a:r>
            <a:endParaRPr lang="en-US" altLang="zh-CN" dirty="0"/>
          </a:p>
          <a:p>
            <a:pPr algn="l"/>
            <a:r>
              <a:rPr lang="zh-CN" altLang="en-US" sz="1400" dirty="0"/>
              <a:t>*数据集地址：</a:t>
            </a:r>
            <a:r>
              <a:rPr lang="en-US" altLang="zh-CN" sz="1400" dirty="0"/>
              <a:t>http://snap.stanford.edu/data/ego-Facebook.html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利用</a:t>
            </a:r>
            <a:r>
              <a:rPr lang="en-US" altLang="zh-CN" dirty="0" err="1"/>
              <a:t>facebook</a:t>
            </a:r>
            <a:r>
              <a:rPr lang="zh-CN" altLang="en-US" dirty="0"/>
              <a:t>网络的特性建立无向图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使用基于模块度的社区发现算法：</a:t>
            </a:r>
            <a:r>
              <a:rPr lang="en-US" altLang="zh-CN" dirty="0"/>
              <a:t>Louvain</a:t>
            </a:r>
          </a:p>
          <a:p>
            <a:pPr algn="l"/>
            <a:r>
              <a:rPr lang="zh-CN" altLang="en-US" sz="1600" dirty="0"/>
              <a:t>*</a:t>
            </a:r>
            <a:r>
              <a:rPr lang="en-US" altLang="zh-CN" sz="1600" dirty="0"/>
              <a:t>Modularity</a:t>
            </a:r>
            <a:r>
              <a:rPr lang="zh-CN" altLang="en-US" sz="1600" dirty="0"/>
              <a:t>的简单理解：社区内部所有边的权重和减去与社区相连的边的权重和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算法流程：</a:t>
            </a:r>
            <a:endParaRPr lang="en-US" altLang="zh-CN" sz="1600" dirty="0"/>
          </a:p>
          <a:p>
            <a:pPr algn="l"/>
            <a:r>
              <a:rPr lang="zh-CN" altLang="en-US" sz="1600" dirty="0"/>
              <a:t>①将每个顶点作为一个社区；</a:t>
            </a:r>
            <a:endParaRPr lang="en-US" altLang="zh-CN" sz="1600" dirty="0"/>
          </a:p>
          <a:p>
            <a:pPr algn="l"/>
            <a:r>
              <a:rPr lang="zh-CN" altLang="en-US" sz="1600" dirty="0"/>
              <a:t>②计算每个顶点与相邻节点合并后的模块度增益，正增益则纳为同一社区</a:t>
            </a:r>
            <a:endParaRPr lang="en-US" altLang="zh-CN" sz="1600" dirty="0"/>
          </a:p>
          <a:p>
            <a:pPr algn="l"/>
            <a:r>
              <a:rPr lang="zh-CN" altLang="en-US" sz="1600" dirty="0"/>
              <a:t>③迭代直至所有顶点所属社区不再改变</a:t>
            </a:r>
            <a:endParaRPr lang="en-US" altLang="zh-CN" sz="1600" dirty="0"/>
          </a:p>
          <a:p>
            <a:pPr algn="l"/>
            <a:r>
              <a:rPr lang="zh-CN" altLang="en-US" sz="1600" dirty="0"/>
              <a:t>④将每个社区压缩成为一个节点，重新计算节点内部与相连权重，直至算法稳定</a:t>
            </a:r>
            <a:endParaRPr lang="en-US" altLang="zh-CN" sz="16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9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621F-EB87-479A-BFB8-781182B9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49D77-DF27-4678-88C1-2AAFF24F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561DA-3DE7-473C-9880-9ECF9A1C3D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2" y="2031520"/>
            <a:ext cx="3458328" cy="2593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57EC6A-5DB9-4E32-B4C3-C087850EA5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405" y="1418107"/>
            <a:ext cx="4037661" cy="4037661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767EA72-E2D1-48C9-BE77-6F26879B7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0562"/>
              </p:ext>
            </p:extLst>
          </p:nvPr>
        </p:nvGraphicFramePr>
        <p:xfrm>
          <a:off x="6086475" y="3417888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6475" y="3417888"/>
                        <a:ext cx="19050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0500AC1-F591-46A8-BCD6-94F6F477B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63112"/>
              </p:ext>
            </p:extLst>
          </p:nvPr>
        </p:nvGraphicFramePr>
        <p:xfrm>
          <a:off x="6086475" y="3417888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6475" y="3417888"/>
                        <a:ext cx="19050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1FA9A0F-53BF-4FF7-B024-D62E35373F11}"/>
              </a:ext>
            </a:extLst>
          </p:cNvPr>
          <p:cNvSpPr txBox="1"/>
          <p:nvPr/>
        </p:nvSpPr>
        <p:spPr>
          <a:xfrm>
            <a:off x="669924" y="1261115"/>
            <a:ext cx="4869742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Matplotlib</a:t>
            </a:r>
            <a:r>
              <a:rPr lang="zh-CN" altLang="en-US" dirty="0"/>
              <a:t>与</a:t>
            </a:r>
            <a:r>
              <a:rPr lang="en-US" altLang="zh-CN" dirty="0"/>
              <a:t>Gephi(Modularity)</a:t>
            </a:r>
            <a:r>
              <a:rPr lang="zh-CN" altLang="en-US" dirty="0"/>
              <a:t>的绘制效果：</a:t>
            </a:r>
          </a:p>
        </p:txBody>
      </p:sp>
    </p:spTree>
    <p:extLst>
      <p:ext uri="{BB962C8B-B14F-4D97-AF65-F5344CB8AC3E}">
        <p14:creationId xmlns:p14="http://schemas.microsoft.com/office/powerpoint/2010/main" val="27975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CE3C5-DC10-4D80-8013-9B4414FB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网络属性与节点中心性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C5337-E954-4650-82F9-B1FB1FE0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8072B-9473-458D-8C43-0A3BEA8CAC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60857"/>
            <a:ext cx="4780965" cy="35857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EC0913-3D37-42F4-9B4B-63031E1A4EF7}"/>
              </a:ext>
            </a:extLst>
          </p:cNvPr>
          <p:cNvSpPr txBox="1"/>
          <p:nvPr/>
        </p:nvSpPr>
        <p:spPr>
          <a:xfrm>
            <a:off x="6220116" y="2441358"/>
            <a:ext cx="4780965" cy="175432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平均最短路径长度：</a:t>
            </a:r>
            <a:r>
              <a:rPr lang="en-US" altLang="zh-CN" dirty="0"/>
              <a:t>3.6925</a:t>
            </a:r>
          </a:p>
          <a:p>
            <a:pPr algn="l"/>
            <a:r>
              <a:rPr lang="zh-CN" altLang="en-US" dirty="0"/>
              <a:t>连通子图数：</a:t>
            </a:r>
            <a:r>
              <a:rPr lang="en-US" altLang="zh-CN" dirty="0"/>
              <a:t>1</a:t>
            </a:r>
          </a:p>
          <a:p>
            <a:pPr algn="l"/>
            <a:r>
              <a:rPr lang="zh-CN" altLang="en-US" dirty="0"/>
              <a:t>直径：</a:t>
            </a:r>
            <a:r>
              <a:rPr lang="en-US" altLang="zh-CN" dirty="0"/>
              <a:t>8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平均聚类系数：</a:t>
            </a:r>
            <a:r>
              <a:rPr lang="en-US" altLang="zh-CN" dirty="0"/>
              <a:t>0.6055</a:t>
            </a:r>
          </a:p>
          <a:p>
            <a:pPr algn="l"/>
            <a:r>
              <a:rPr lang="zh-CN" altLang="en-US" dirty="0"/>
              <a:t>共有</a:t>
            </a:r>
            <a:r>
              <a:rPr lang="en-US" altLang="zh-CN" dirty="0"/>
              <a:t>267</a:t>
            </a:r>
            <a:r>
              <a:rPr lang="zh-CN" altLang="en-US" dirty="0"/>
              <a:t>个节点的局部聚类系数达到最大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49ED5-F79E-4504-8EA7-1814C11845C9}"/>
              </a:ext>
            </a:extLst>
          </p:cNvPr>
          <p:cNvSpPr txBox="1"/>
          <p:nvPr/>
        </p:nvSpPr>
        <p:spPr>
          <a:xfrm>
            <a:off x="669924" y="1333619"/>
            <a:ext cx="313381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度分布图：</a:t>
            </a:r>
          </a:p>
        </p:txBody>
      </p:sp>
    </p:spTree>
    <p:extLst>
      <p:ext uri="{BB962C8B-B14F-4D97-AF65-F5344CB8AC3E}">
        <p14:creationId xmlns:p14="http://schemas.microsoft.com/office/powerpoint/2010/main" val="27442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D829-A123-4162-B093-A0737F8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网络属性与节点中心性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A7872-3591-4C0C-A044-84AE208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EB42C-F46E-4D5D-AE20-0A43F9CF76A0}"/>
              </a:ext>
            </a:extLst>
          </p:cNvPr>
          <p:cNvSpPr txBox="1"/>
          <p:nvPr/>
        </p:nvSpPr>
        <p:spPr>
          <a:xfrm>
            <a:off x="669924" y="1369356"/>
            <a:ext cx="9983280" cy="2585323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度中心性：拥有最大度数</a:t>
            </a:r>
            <a:endParaRPr lang="en-US" altLang="zh-CN" dirty="0"/>
          </a:p>
          <a:p>
            <a:pPr algn="l"/>
            <a:r>
              <a:rPr lang="zh-CN" altLang="en-US" dirty="0"/>
              <a:t>特征向量中心性：邻接矩阵的最大特征值</a:t>
            </a:r>
            <a:endParaRPr lang="en-US" altLang="zh-CN" dirty="0"/>
          </a:p>
          <a:p>
            <a:pPr algn="l"/>
            <a:r>
              <a:rPr lang="zh-CN" altLang="en-US" dirty="0"/>
              <a:t>*变种：</a:t>
            </a:r>
            <a:r>
              <a:rPr lang="en-US" altLang="zh-CN" dirty="0"/>
              <a:t>PageRank</a:t>
            </a:r>
            <a:r>
              <a:rPr lang="zh-CN" altLang="en-US" dirty="0"/>
              <a:t>中心性</a:t>
            </a:r>
            <a:endParaRPr lang="en-US" altLang="zh-CN" dirty="0"/>
          </a:p>
          <a:p>
            <a:pPr algn="l"/>
            <a:r>
              <a:rPr lang="zh-CN" altLang="en-US" dirty="0"/>
              <a:t>中介中心性：节点出现在其他节点最短路径上的次数</a:t>
            </a:r>
            <a:endParaRPr lang="en-US" altLang="zh-CN" dirty="0"/>
          </a:p>
          <a:p>
            <a:pPr algn="l"/>
            <a:r>
              <a:rPr lang="zh-CN" altLang="en-US" dirty="0"/>
              <a:t>接近中心性：到网络其他所有节点的最短路径之和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节点识别结果：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6E6491-F5B6-4EFE-97E1-E009B01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67" y="3687871"/>
            <a:ext cx="8610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1102-73A3-48AC-ACC0-BD22AFA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</a:t>
            </a:r>
            <a:r>
              <a:rPr lang="en-US" altLang="zh-CN" dirty="0"/>
              <a:t>Cora</a:t>
            </a:r>
            <a:r>
              <a:rPr lang="zh-CN" altLang="en-US" dirty="0"/>
              <a:t>数据</a:t>
            </a:r>
            <a:r>
              <a:rPr lang="zh-CN" altLang="en-US"/>
              <a:t>集可视化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6C917C-047E-4D45-886B-F6009F67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71125-7105-45A3-877A-8D83EEF592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22" y="1761219"/>
            <a:ext cx="3655759" cy="27418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F88FC2-A3CD-44AC-BDF8-55C10E0AD719}"/>
              </a:ext>
            </a:extLst>
          </p:cNvPr>
          <p:cNvSpPr txBox="1"/>
          <p:nvPr/>
        </p:nvSpPr>
        <p:spPr>
          <a:xfrm>
            <a:off x="669924" y="1562469"/>
            <a:ext cx="6716298" cy="31393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Cora</a:t>
            </a:r>
            <a:r>
              <a:rPr lang="zh-CN" altLang="en-US" dirty="0"/>
              <a:t>数据集：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1.”cora.sites”</a:t>
            </a:r>
            <a:r>
              <a:rPr lang="zh-CN" altLang="en-US" dirty="0"/>
              <a:t>包含共</a:t>
            </a:r>
            <a:r>
              <a:rPr lang="en-US" altLang="zh-CN" dirty="0"/>
              <a:t>2708</a:t>
            </a:r>
            <a:r>
              <a:rPr lang="zh-CN" altLang="en-US" dirty="0"/>
              <a:t>个样本点，</a:t>
            </a:r>
            <a:r>
              <a:rPr lang="en-US" altLang="zh-CN" dirty="0"/>
              <a:t>10556</a:t>
            </a:r>
            <a:r>
              <a:rPr lang="zh-CN" altLang="en-US" dirty="0"/>
              <a:t>条边。每个样本点都代表一篇科学论文，其中第二列的论文编号引用了第一列的论文；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2.”cora.content”</a:t>
            </a:r>
            <a:r>
              <a:rPr lang="zh-CN" altLang="en-US" dirty="0"/>
              <a:t>中每篇论文都由一个</a:t>
            </a:r>
            <a:r>
              <a:rPr lang="en-US" altLang="zh-CN" dirty="0"/>
              <a:t>1433</a:t>
            </a:r>
            <a:r>
              <a:rPr lang="zh-CN" altLang="en-US" dirty="0"/>
              <a:t>维的</a:t>
            </a:r>
            <a:r>
              <a:rPr lang="en-US" altLang="zh-CN" dirty="0"/>
              <a:t>one-hot</a:t>
            </a:r>
            <a:r>
              <a:rPr lang="zh-CN" altLang="en-US" dirty="0"/>
              <a:t>词向量表示，即每个样本点有</a:t>
            </a:r>
            <a:r>
              <a:rPr lang="en-US" altLang="zh-CN" dirty="0"/>
              <a:t>1433</a:t>
            </a:r>
            <a:r>
              <a:rPr lang="zh-CN" altLang="en-US" dirty="0"/>
              <a:t>个特征。所有论文被划分为</a:t>
            </a:r>
            <a:r>
              <a:rPr lang="en-US" altLang="zh-CN" dirty="0"/>
              <a:t>7</a:t>
            </a:r>
            <a:r>
              <a:rPr lang="zh-CN" altLang="en-US" dirty="0"/>
              <a:t>个类别；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每篇论文都至少引用了一片其他论文，或者被其他论文引用。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DFDE2F-A4F5-4F37-B62E-DB7E1E07D01E}"/>
              </a:ext>
            </a:extLst>
          </p:cNvPr>
          <p:cNvSpPr txBox="1"/>
          <p:nvPr/>
        </p:nvSpPr>
        <p:spPr>
          <a:xfrm>
            <a:off x="669924" y="4701790"/>
            <a:ext cx="114999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hlinkClick r:id="rId3" action="ppaction://hlinkfile"/>
              </a:rPr>
              <a:t>cora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4F16-67F7-4F5C-8427-B3CD4484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Cora</a:t>
            </a:r>
            <a:r>
              <a:rPr lang="zh-CN" altLang="en-US" dirty="0"/>
              <a:t>论文引用关系的链接预测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17CF2-D879-46C1-A34E-B1CE710C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8031EB-6039-4CD8-89A3-57861FE63881}"/>
              </a:ext>
            </a:extLst>
          </p:cNvPr>
          <p:cNvSpPr txBox="1"/>
          <p:nvPr/>
        </p:nvSpPr>
        <p:spPr>
          <a:xfrm>
            <a:off x="669923" y="1342280"/>
            <a:ext cx="10063179" cy="369331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步骤：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随机删除网络图中</a:t>
            </a:r>
            <a:r>
              <a:rPr lang="en-US" altLang="zh-CN" dirty="0"/>
              <a:t>25%</a:t>
            </a:r>
            <a:r>
              <a:rPr lang="zh-CN" altLang="en-US" dirty="0"/>
              <a:t>的边，将余下的网络信息作为训练集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分别计算剩余图每个节点的 </a:t>
            </a:r>
            <a:r>
              <a:rPr lang="en-US" altLang="zh-CN" dirty="0"/>
              <a:t>Jaccard </a:t>
            </a:r>
            <a:r>
              <a:rPr lang="zh-CN" altLang="en-US" dirty="0"/>
              <a:t>系数、</a:t>
            </a:r>
            <a:r>
              <a:rPr lang="en-US" altLang="zh-CN" dirty="0"/>
              <a:t>Adamic-Adar</a:t>
            </a:r>
            <a:r>
              <a:rPr lang="zh-CN" altLang="en-US" dirty="0"/>
              <a:t>指数，</a:t>
            </a:r>
            <a:r>
              <a:rPr lang="en-US" altLang="zh-CN" dirty="0"/>
              <a:t>Preferential Attachment</a:t>
            </a:r>
            <a:r>
              <a:rPr lang="zh-CN" altLang="en-US" dirty="0"/>
              <a:t>三个指标</a:t>
            </a:r>
            <a:br>
              <a:rPr lang="en-US" altLang="zh-CN" dirty="0"/>
            </a:br>
            <a:endParaRPr lang="en-US" altLang="zh-CN" dirty="0"/>
          </a:p>
          <a:p>
            <a:pPr algn="l"/>
            <a:r>
              <a:rPr lang="zh-CN" altLang="en-US" dirty="0"/>
              <a:t>*</a:t>
            </a:r>
            <a:r>
              <a:rPr lang="en-US" altLang="zh-CN" dirty="0"/>
              <a:t>Jaccard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 Adamic-Adar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 Preferential Attachment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分别利用三个指标绘制</a:t>
            </a:r>
            <a:r>
              <a:rPr lang="en-US" altLang="zh-CN" dirty="0"/>
              <a:t>ROC</a:t>
            </a:r>
            <a:r>
              <a:rPr lang="zh-CN" altLang="en-US" dirty="0"/>
              <a:t>曲线并计算</a:t>
            </a:r>
            <a:r>
              <a:rPr lang="en-US" altLang="zh-CN" dirty="0"/>
              <a:t>AUC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BC9EFF-6C12-496F-B633-75E2B8D6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86" y="3544547"/>
            <a:ext cx="3009900" cy="409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4609EA-D74A-462A-B30A-63E69276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082" y="2911880"/>
            <a:ext cx="1905000" cy="5238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22DEFC-7AE6-4F37-98FC-5A5CA74A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532" y="4094184"/>
            <a:ext cx="2733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856C-5A63-4130-9FEC-FC738DCB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Cora</a:t>
            </a:r>
            <a:r>
              <a:rPr lang="zh-CN" altLang="en-US" dirty="0"/>
              <a:t>链接预测结果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AA380-DA60-47A8-A60D-7B4CDC3E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61832A-2599-428A-AAD1-6ADEE07E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28" y="1281181"/>
            <a:ext cx="7114470" cy="48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8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  <a:prstDash val="sysDot"/>
        </a:ln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9418</TotalTime>
  <Words>596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Calibri</vt:lpstr>
      <vt:lpstr>Segoe UI Light</vt:lpstr>
      <vt:lpstr>主题5</vt:lpstr>
      <vt:lpstr>OfficePLUS</vt:lpstr>
      <vt:lpstr>file:///E:\社交网络\facebook\facebook社区发现.html</vt:lpstr>
      <vt:lpstr>file:///E:\社交网络\facebook\facebook社区发现.html</vt:lpstr>
      <vt:lpstr>                 基于Facebook和Cora的节点分析和网络挖掘</vt:lpstr>
      <vt:lpstr>我们完成的工作</vt:lpstr>
      <vt:lpstr>1.Facebook数据集社区可视化</vt:lpstr>
      <vt:lpstr>可视化结果</vt:lpstr>
      <vt:lpstr>2.网络属性与节点中心性</vt:lpstr>
      <vt:lpstr>网络属性与节点中心性</vt:lpstr>
      <vt:lpstr>*Cora数据集可视化</vt:lpstr>
      <vt:lpstr>3. Cora论文引用关系的链接预测</vt:lpstr>
      <vt:lpstr>Cora链接预测结果</vt:lpstr>
      <vt:lpstr>Facebook链接预测结果</vt:lpstr>
      <vt:lpstr>4.Cora节点分类</vt:lpstr>
      <vt:lpstr>损失函数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蒯 文啸</cp:lastModifiedBy>
  <cp:revision>245</cp:revision>
  <cp:lastPrinted>2017-08-28T16:00:00Z</cp:lastPrinted>
  <dcterms:created xsi:type="dcterms:W3CDTF">2017-08-28T16:00:00Z</dcterms:created>
  <dcterms:modified xsi:type="dcterms:W3CDTF">2021-01-11T06:14:05Z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