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6256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264" y="-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EC4-5BBD-4652-BF34-55C9BED043B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FEC-DFCC-4ABB-B8BF-3D4F522E85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9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EC4-5BBD-4652-BF34-55C9BED043B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FEC-DFCC-4ABB-B8BF-3D4F522E85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EC4-5BBD-4652-BF34-55C9BED043B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FEC-DFCC-4ABB-B8BF-3D4F522E85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EC4-5BBD-4652-BF34-55C9BED043B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FEC-DFCC-4ABB-B8BF-3D4F522E85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EC4-5BBD-4652-BF34-55C9BED043B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FEC-DFCC-4ABB-B8BF-3D4F522E85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9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EC4-5BBD-4652-BF34-55C9BED043B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FEC-DFCC-4ABB-B8BF-3D4F522E85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EC4-5BBD-4652-BF34-55C9BED043B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FEC-DFCC-4ABB-B8BF-3D4F522E85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EC4-5BBD-4652-BF34-55C9BED043B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FEC-DFCC-4ABB-B8BF-3D4F522E85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4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EC4-5BBD-4652-BF34-55C9BED043B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FEC-DFCC-4ABB-B8BF-3D4F522E85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3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EC4-5BBD-4652-BF34-55C9BED043B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FEC-DFCC-4ABB-B8BF-3D4F522E85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2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4AEC4-5BBD-4652-BF34-55C9BED043B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3FEC-DFCC-4ABB-B8BF-3D4F522E85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2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4AEC4-5BBD-4652-BF34-55C9BED043B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3FEC-DFCC-4ABB-B8BF-3D4F522E85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9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3160" y="549593"/>
            <a:ext cx="11521439" cy="776653"/>
          </a:xfrm>
        </p:spPr>
        <p:txBody>
          <a:bodyPr>
            <a:noAutofit/>
          </a:bodyPr>
          <a:lstStyle/>
          <a:p>
            <a:r>
              <a:rPr lang="es-VE" sz="5000" b="1" dirty="0"/>
              <a:t>Lista de Entidades, Atributos y Relaciones</a:t>
            </a:r>
            <a:endParaRPr lang="en-US" sz="5000" b="1" dirty="0"/>
          </a:p>
        </p:txBody>
      </p:sp>
      <p:sp>
        <p:nvSpPr>
          <p:cNvPr id="4" name="CuadroTexto 3"/>
          <p:cNvSpPr txBox="1"/>
          <p:nvPr/>
        </p:nvSpPr>
        <p:spPr>
          <a:xfrm>
            <a:off x="1946004" y="1642792"/>
            <a:ext cx="5094876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/>
              <a:t>Entidades y </a:t>
            </a:r>
            <a:r>
              <a:rPr lang="es-VE" sz="2000" b="1" dirty="0" smtClean="0"/>
              <a:t>Atributos</a:t>
            </a:r>
          </a:p>
          <a:p>
            <a:pPr algn="ctr"/>
            <a:endParaRPr lang="es-VE" sz="2000" b="1" dirty="0"/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s-VE" sz="2000" dirty="0"/>
              <a:t>Oficina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r>
              <a:rPr lang="es-VE" sz="2000" dirty="0" smtClean="0"/>
              <a:t>Nombre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endParaRPr lang="es-VE" sz="2000" dirty="0"/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s-VE" sz="2000" dirty="0"/>
              <a:t>Agentes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r>
              <a:rPr lang="es-VE" sz="2000" dirty="0" smtClean="0"/>
              <a:t>Nombre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endParaRPr lang="es-VE" sz="2000" dirty="0"/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s-VE" sz="2000" dirty="0"/>
              <a:t>Turistas</a:t>
            </a:r>
          </a:p>
          <a:p>
            <a:pPr marL="450056" lvl="1" indent="-192881">
              <a:buFont typeface="Wingdings" panose="05000000000000000000" pitchFamily="2" charset="2"/>
              <a:buChar char="Ø"/>
            </a:pPr>
            <a:r>
              <a:rPr lang="es-VE" sz="2000" dirty="0"/>
              <a:t>Nombre</a:t>
            </a:r>
          </a:p>
          <a:p>
            <a:pPr marL="450056" lvl="1" indent="-192881">
              <a:buFont typeface="Wingdings" panose="05000000000000000000" pitchFamily="2" charset="2"/>
              <a:buChar char="Ø"/>
            </a:pPr>
            <a:r>
              <a:rPr lang="es-VE" sz="2000" dirty="0"/>
              <a:t>Edad</a:t>
            </a:r>
          </a:p>
          <a:p>
            <a:pPr marL="450056" lvl="1" indent="-192881">
              <a:buFont typeface="Wingdings" panose="05000000000000000000" pitchFamily="2" charset="2"/>
              <a:buChar char="Ø"/>
            </a:pPr>
            <a:r>
              <a:rPr lang="es-VE" sz="2000" dirty="0"/>
              <a:t>Genero</a:t>
            </a:r>
          </a:p>
          <a:p>
            <a:pPr marL="450056" lvl="1" indent="-192881">
              <a:buFont typeface="Wingdings" panose="05000000000000000000" pitchFamily="2" charset="2"/>
              <a:buChar char="Ø"/>
            </a:pPr>
            <a:r>
              <a:rPr lang="es-VE" sz="2000" dirty="0"/>
              <a:t>Dirección</a:t>
            </a:r>
          </a:p>
          <a:p>
            <a:pPr marL="450056" lvl="1" indent="-192881">
              <a:buFont typeface="Wingdings" panose="05000000000000000000" pitchFamily="2" charset="2"/>
              <a:buChar char="Ø"/>
            </a:pPr>
            <a:r>
              <a:rPr lang="es-VE" sz="2000" dirty="0" smtClean="0"/>
              <a:t>Correo</a:t>
            </a:r>
          </a:p>
          <a:p>
            <a:pPr marL="450056" lvl="1" indent="-192881">
              <a:buFont typeface="Wingdings" panose="05000000000000000000" pitchFamily="2" charset="2"/>
              <a:buChar char="Ø"/>
            </a:pPr>
            <a:endParaRPr lang="es-VE" sz="2000" dirty="0"/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s-VE" sz="2000" dirty="0"/>
              <a:t>Promociones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r>
              <a:rPr lang="es-VE" sz="2000" dirty="0"/>
              <a:t>Nombre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r>
              <a:rPr lang="es-VE" sz="2000" dirty="0"/>
              <a:t>Precio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r>
              <a:rPr lang="es-VE" sz="2000" dirty="0"/>
              <a:t>Fecha de inicio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r>
              <a:rPr lang="es-VE" sz="2000" dirty="0"/>
              <a:t>Fecha de </a:t>
            </a:r>
            <a:r>
              <a:rPr lang="es-VE" sz="2000" dirty="0" smtClean="0"/>
              <a:t>fin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endParaRPr lang="es-VE" sz="2000" dirty="0"/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s-VE" sz="2000" dirty="0"/>
              <a:t>Destinos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r>
              <a:rPr lang="es-VE" sz="2000" dirty="0"/>
              <a:t>Nombre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r>
              <a:rPr lang="es-VE" sz="2000" dirty="0"/>
              <a:t>Imagen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r>
              <a:rPr lang="es-VE" sz="2000" dirty="0" smtClean="0"/>
              <a:t>Popularidad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endParaRPr lang="es-VE" sz="2000" dirty="0"/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s-VE" sz="2000" dirty="0"/>
              <a:t>Hotel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r>
              <a:rPr lang="es-VE" sz="2000" dirty="0"/>
              <a:t>Nombre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r>
              <a:rPr lang="es-VE" sz="2000" dirty="0"/>
              <a:t>Dirección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r>
              <a:rPr lang="es-VE" sz="2000" dirty="0" smtClean="0"/>
              <a:t>Imagen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endParaRPr lang="es-VE" sz="2000" dirty="0"/>
          </a:p>
          <a:p>
            <a:pPr marL="160734" indent="-160734">
              <a:buFont typeface="Arial" panose="020B0604020202020204" pitchFamily="34" charset="0"/>
              <a:buChar char="•"/>
            </a:pPr>
            <a:r>
              <a:rPr lang="es-VE" sz="2000" dirty="0"/>
              <a:t>Venta Promoción</a:t>
            </a:r>
          </a:p>
          <a:p>
            <a:pPr marL="417909" lvl="1" indent="-160734">
              <a:buFont typeface="Wingdings" panose="05000000000000000000" pitchFamily="2" charset="2"/>
              <a:buChar char="Ø"/>
            </a:pPr>
            <a:r>
              <a:rPr lang="es-VE" sz="2000" dirty="0"/>
              <a:t>Fecha de venta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849723" y="4500292"/>
            <a:ext cx="50948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 smtClean="0"/>
              <a:t>Relaciones</a:t>
            </a:r>
          </a:p>
          <a:p>
            <a:pPr algn="ctr"/>
            <a:endParaRPr lang="es-VE" sz="2000" b="1" dirty="0"/>
          </a:p>
          <a:p>
            <a:r>
              <a:rPr lang="es-VE" sz="2000" dirty="0" smtClean="0"/>
              <a:t>Oficina   1..n   Agentes</a:t>
            </a:r>
          </a:p>
          <a:p>
            <a:endParaRPr lang="es-VE" sz="2000" dirty="0" smtClean="0"/>
          </a:p>
          <a:p>
            <a:r>
              <a:rPr lang="es-VE" sz="2000" dirty="0" smtClean="0"/>
              <a:t>Agentes   1..n   Venta Promoción</a:t>
            </a:r>
          </a:p>
          <a:p>
            <a:endParaRPr lang="es-VE" sz="2000" dirty="0"/>
          </a:p>
          <a:p>
            <a:r>
              <a:rPr lang="es-VE" sz="2000" dirty="0" smtClean="0"/>
              <a:t>Turistas   1..n   Venta Promoción</a:t>
            </a:r>
          </a:p>
          <a:p>
            <a:pPr marL="160734" indent="-160734">
              <a:buFont typeface="Arial" panose="020B0604020202020204" pitchFamily="34" charset="0"/>
              <a:buChar char="•"/>
            </a:pPr>
            <a:endParaRPr lang="es-VE" sz="2000" dirty="0" smtClean="0"/>
          </a:p>
          <a:p>
            <a:r>
              <a:rPr lang="es-VE" sz="2000" dirty="0" smtClean="0"/>
              <a:t>Promociones  1..n   Venta Promoción</a:t>
            </a:r>
          </a:p>
          <a:p>
            <a:endParaRPr lang="es-VE" sz="2000" dirty="0" smtClean="0"/>
          </a:p>
          <a:p>
            <a:r>
              <a:rPr lang="es-VE" sz="2000" dirty="0" smtClean="0"/>
              <a:t>Destinos   1,,1   Promociones</a:t>
            </a:r>
          </a:p>
          <a:p>
            <a:endParaRPr lang="es-VE" sz="2000" dirty="0"/>
          </a:p>
          <a:p>
            <a:r>
              <a:rPr lang="es-VE" sz="2000" dirty="0" smtClean="0"/>
              <a:t>Hotel   1,,1   Promociones</a:t>
            </a:r>
            <a:endParaRPr lang="es-VE" sz="2000" dirty="0"/>
          </a:p>
        </p:txBody>
      </p:sp>
    </p:spTree>
    <p:extLst>
      <p:ext uri="{BB962C8B-B14F-4D97-AF65-F5344CB8AC3E}">
        <p14:creationId xmlns:p14="http://schemas.microsoft.com/office/powerpoint/2010/main" val="157827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3160" y="549593"/>
            <a:ext cx="11521439" cy="776653"/>
          </a:xfrm>
        </p:spPr>
        <p:txBody>
          <a:bodyPr>
            <a:noAutofit/>
          </a:bodyPr>
          <a:lstStyle/>
          <a:p>
            <a:r>
              <a:rPr lang="es-VE" sz="5000" b="1" dirty="0" smtClean="0"/>
              <a:t>Diagrama Entidad / Relación</a:t>
            </a:r>
            <a:endParaRPr lang="en-US" sz="5000" b="1" dirty="0"/>
          </a:p>
        </p:txBody>
      </p:sp>
      <p:sp>
        <p:nvSpPr>
          <p:cNvPr id="3" name="Rectángulo 2"/>
          <p:cNvSpPr/>
          <p:nvPr/>
        </p:nvSpPr>
        <p:spPr>
          <a:xfrm>
            <a:off x="1101306" y="8958340"/>
            <a:ext cx="1798820" cy="869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dirty="0" smtClean="0">
                <a:solidFill>
                  <a:schemeClr val="tx1"/>
                </a:solidFill>
              </a:rPr>
              <a:t>Destinos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94281" y="2353456"/>
            <a:ext cx="1798820" cy="869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dirty="0" smtClean="0">
                <a:solidFill>
                  <a:schemeClr val="tx1"/>
                </a:solidFill>
              </a:rPr>
              <a:t>Oficina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314795" y="2353456"/>
            <a:ext cx="1798820" cy="869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dirty="0" smtClean="0">
                <a:solidFill>
                  <a:schemeClr val="tx1"/>
                </a:solidFill>
              </a:rPr>
              <a:t>Agentes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1157669" y="2573899"/>
            <a:ext cx="1798820" cy="869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dirty="0" smtClean="0">
                <a:solidFill>
                  <a:schemeClr val="tx1"/>
                </a:solidFill>
              </a:rPr>
              <a:t>Turistas</a:t>
            </a:r>
          </a:p>
        </p:txBody>
      </p:sp>
      <p:sp>
        <p:nvSpPr>
          <p:cNvPr id="9" name="Elipse 8"/>
          <p:cNvSpPr/>
          <p:nvPr/>
        </p:nvSpPr>
        <p:spPr>
          <a:xfrm>
            <a:off x="712031" y="1465100"/>
            <a:ext cx="764499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2203553" y="1467068"/>
            <a:ext cx="1379096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Nombre</a:t>
            </a:r>
          </a:p>
        </p:txBody>
      </p:sp>
      <p:cxnSp>
        <p:nvCxnSpPr>
          <p:cNvPr id="12" name="Conector recto 11"/>
          <p:cNvCxnSpPr>
            <a:stCxn id="6" idx="0"/>
            <a:endCxn id="10" idx="4"/>
          </p:cNvCxnSpPr>
          <p:nvPr/>
        </p:nvCxnSpPr>
        <p:spPr>
          <a:xfrm flipV="1">
            <a:off x="1993691" y="1886792"/>
            <a:ext cx="899410" cy="466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>
            <a:stCxn id="9" idx="4"/>
            <a:endCxn id="6" idx="0"/>
          </p:cNvCxnSpPr>
          <p:nvPr/>
        </p:nvCxnSpPr>
        <p:spPr>
          <a:xfrm>
            <a:off x="1094281" y="1884824"/>
            <a:ext cx="899410" cy="46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endCxn id="31" idx="1"/>
          </p:cNvCxnSpPr>
          <p:nvPr/>
        </p:nvCxnSpPr>
        <p:spPr>
          <a:xfrm>
            <a:off x="2900126" y="2788171"/>
            <a:ext cx="682523" cy="1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2893101" y="2573899"/>
            <a:ext cx="240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dirty="0" smtClean="0"/>
              <a:t>1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5074171" y="2573899"/>
            <a:ext cx="240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dirty="0" smtClean="0"/>
              <a:t>n</a:t>
            </a:r>
          </a:p>
        </p:txBody>
      </p:sp>
      <p:sp>
        <p:nvSpPr>
          <p:cNvPr id="23" name="Elipse 22"/>
          <p:cNvSpPr/>
          <p:nvPr/>
        </p:nvSpPr>
        <p:spPr>
          <a:xfrm>
            <a:off x="4932545" y="1451635"/>
            <a:ext cx="764499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6424067" y="1453603"/>
            <a:ext cx="1379096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Nombre</a:t>
            </a:r>
          </a:p>
        </p:txBody>
      </p:sp>
      <p:cxnSp>
        <p:nvCxnSpPr>
          <p:cNvPr id="25" name="Conector recto 24"/>
          <p:cNvCxnSpPr>
            <a:stCxn id="7" idx="0"/>
            <a:endCxn id="24" idx="4"/>
          </p:cNvCxnSpPr>
          <p:nvPr/>
        </p:nvCxnSpPr>
        <p:spPr>
          <a:xfrm flipV="1">
            <a:off x="6214205" y="1873327"/>
            <a:ext cx="899410" cy="480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stCxn id="23" idx="4"/>
            <a:endCxn id="7" idx="0"/>
          </p:cNvCxnSpPr>
          <p:nvPr/>
        </p:nvCxnSpPr>
        <p:spPr>
          <a:xfrm>
            <a:off x="5314795" y="1871359"/>
            <a:ext cx="899410" cy="482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mbo 30"/>
          <p:cNvSpPr/>
          <p:nvPr/>
        </p:nvSpPr>
        <p:spPr>
          <a:xfrm>
            <a:off x="3582649" y="2356111"/>
            <a:ext cx="1042598" cy="8667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Tiene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Conector recto 32"/>
          <p:cNvCxnSpPr>
            <a:stCxn id="31" idx="3"/>
            <a:endCxn id="7" idx="1"/>
          </p:cNvCxnSpPr>
          <p:nvPr/>
        </p:nvCxnSpPr>
        <p:spPr>
          <a:xfrm flipV="1">
            <a:off x="4625247" y="2788171"/>
            <a:ext cx="689548" cy="1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mbo 41"/>
          <p:cNvSpPr/>
          <p:nvPr/>
        </p:nvSpPr>
        <p:spPr>
          <a:xfrm>
            <a:off x="3589674" y="8958340"/>
            <a:ext cx="1042598" cy="8667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Tiene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9930981" y="8955684"/>
            <a:ext cx="1798820" cy="869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dirty="0" smtClean="0">
                <a:solidFill>
                  <a:schemeClr val="tx1"/>
                </a:solidFill>
              </a:rPr>
              <a:t>Hotel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5321820" y="8958340"/>
            <a:ext cx="1866743" cy="8694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2500" dirty="0" smtClean="0">
                <a:solidFill>
                  <a:schemeClr val="tx1"/>
                </a:solidFill>
              </a:rPr>
              <a:t>Promociones</a:t>
            </a:r>
          </a:p>
        </p:txBody>
      </p:sp>
      <p:sp>
        <p:nvSpPr>
          <p:cNvPr id="45" name="Rombo 44"/>
          <p:cNvSpPr/>
          <p:nvPr/>
        </p:nvSpPr>
        <p:spPr>
          <a:xfrm>
            <a:off x="8038473" y="8958339"/>
            <a:ext cx="1042598" cy="86677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Tiene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Conector recto 45"/>
          <p:cNvCxnSpPr/>
          <p:nvPr/>
        </p:nvCxnSpPr>
        <p:spPr>
          <a:xfrm>
            <a:off x="2914177" y="9391727"/>
            <a:ext cx="682523" cy="1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uadroTexto 46"/>
          <p:cNvSpPr txBox="1"/>
          <p:nvPr/>
        </p:nvSpPr>
        <p:spPr>
          <a:xfrm>
            <a:off x="2907152" y="9177455"/>
            <a:ext cx="240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dirty="0" smtClean="0"/>
              <a:t>1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5088222" y="9177455"/>
            <a:ext cx="240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dirty="0"/>
              <a:t>1</a:t>
            </a:r>
            <a:endParaRPr lang="es-VE" sz="1000" dirty="0" smtClean="0"/>
          </a:p>
        </p:txBody>
      </p:sp>
      <p:cxnSp>
        <p:nvCxnSpPr>
          <p:cNvPr id="49" name="Conector recto 48"/>
          <p:cNvCxnSpPr/>
          <p:nvPr/>
        </p:nvCxnSpPr>
        <p:spPr>
          <a:xfrm flipV="1">
            <a:off x="4639298" y="9391727"/>
            <a:ext cx="689548" cy="1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>
            <a:stCxn id="44" idx="3"/>
            <a:endCxn id="45" idx="1"/>
          </p:cNvCxnSpPr>
          <p:nvPr/>
        </p:nvCxnSpPr>
        <p:spPr>
          <a:xfrm flipV="1">
            <a:off x="7188563" y="9391727"/>
            <a:ext cx="849910" cy="1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7196134" y="9179639"/>
            <a:ext cx="201119" cy="247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dirty="0" smtClean="0"/>
              <a:t>1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9684268" y="9177455"/>
            <a:ext cx="201119" cy="247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dirty="0"/>
              <a:t>1</a:t>
            </a:r>
            <a:endParaRPr lang="es-VE" sz="1000" dirty="0" smtClean="0"/>
          </a:p>
        </p:txBody>
      </p:sp>
      <p:cxnSp>
        <p:nvCxnSpPr>
          <p:cNvPr id="53" name="Conector recto 52"/>
          <p:cNvCxnSpPr>
            <a:stCxn id="43" idx="1"/>
            <a:endCxn id="45" idx="3"/>
          </p:cNvCxnSpPr>
          <p:nvPr/>
        </p:nvCxnSpPr>
        <p:spPr>
          <a:xfrm flipH="1">
            <a:off x="9081071" y="9390399"/>
            <a:ext cx="849910" cy="1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>
            <a:off x="5321820" y="1871359"/>
            <a:ext cx="899410" cy="482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>
            <a:endCxn id="68" idx="4"/>
          </p:cNvCxnSpPr>
          <p:nvPr/>
        </p:nvCxnSpPr>
        <p:spPr>
          <a:xfrm flipV="1">
            <a:off x="12057079" y="2051880"/>
            <a:ext cx="906435" cy="501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ipse 66"/>
          <p:cNvSpPr/>
          <p:nvPr/>
        </p:nvSpPr>
        <p:spPr>
          <a:xfrm>
            <a:off x="10782444" y="1630188"/>
            <a:ext cx="764499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Elipse 67"/>
          <p:cNvSpPr/>
          <p:nvPr/>
        </p:nvSpPr>
        <p:spPr>
          <a:xfrm>
            <a:off x="12273966" y="1632156"/>
            <a:ext cx="1379096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Nombre</a:t>
            </a:r>
          </a:p>
        </p:txBody>
      </p:sp>
      <p:cxnSp>
        <p:nvCxnSpPr>
          <p:cNvPr id="69" name="Conector recto 68"/>
          <p:cNvCxnSpPr>
            <a:stCxn id="67" idx="4"/>
            <a:endCxn id="8" idx="0"/>
          </p:cNvCxnSpPr>
          <p:nvPr/>
        </p:nvCxnSpPr>
        <p:spPr>
          <a:xfrm>
            <a:off x="11164694" y="2049912"/>
            <a:ext cx="892385" cy="523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/>
          <p:cNvSpPr/>
          <p:nvPr/>
        </p:nvSpPr>
        <p:spPr>
          <a:xfrm>
            <a:off x="13799217" y="2297797"/>
            <a:ext cx="1379096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Edad</a:t>
            </a:r>
          </a:p>
        </p:txBody>
      </p:sp>
      <p:sp>
        <p:nvSpPr>
          <p:cNvPr id="74" name="Elipse 73"/>
          <p:cNvSpPr/>
          <p:nvPr/>
        </p:nvSpPr>
        <p:spPr>
          <a:xfrm>
            <a:off x="13889811" y="3233467"/>
            <a:ext cx="1379096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Genero</a:t>
            </a:r>
          </a:p>
        </p:txBody>
      </p:sp>
      <p:sp>
        <p:nvSpPr>
          <p:cNvPr id="75" name="Elipse 74"/>
          <p:cNvSpPr/>
          <p:nvPr/>
        </p:nvSpPr>
        <p:spPr>
          <a:xfrm>
            <a:off x="12963513" y="4296530"/>
            <a:ext cx="1521743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76" name="Elipse 75"/>
          <p:cNvSpPr/>
          <p:nvPr/>
        </p:nvSpPr>
        <p:spPr>
          <a:xfrm>
            <a:off x="10850014" y="4344448"/>
            <a:ext cx="1521743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Correo</a:t>
            </a:r>
          </a:p>
        </p:txBody>
      </p:sp>
      <p:cxnSp>
        <p:nvCxnSpPr>
          <p:cNvPr id="77" name="Conector recto 76"/>
          <p:cNvCxnSpPr>
            <a:stCxn id="8" idx="2"/>
            <a:endCxn id="76" idx="0"/>
          </p:cNvCxnSpPr>
          <p:nvPr/>
        </p:nvCxnSpPr>
        <p:spPr>
          <a:xfrm flipH="1">
            <a:off x="11610886" y="3443329"/>
            <a:ext cx="446193" cy="9011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/>
          <p:cNvCxnSpPr>
            <a:stCxn id="75" idx="0"/>
            <a:endCxn id="8" idx="2"/>
          </p:cNvCxnSpPr>
          <p:nvPr/>
        </p:nvCxnSpPr>
        <p:spPr>
          <a:xfrm flipH="1" flipV="1">
            <a:off x="12057079" y="3443329"/>
            <a:ext cx="1667306" cy="853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/>
          <p:cNvCxnSpPr>
            <a:stCxn id="74" idx="0"/>
            <a:endCxn id="8" idx="3"/>
          </p:cNvCxnSpPr>
          <p:nvPr/>
        </p:nvCxnSpPr>
        <p:spPr>
          <a:xfrm flipH="1" flipV="1">
            <a:off x="12956489" y="3008614"/>
            <a:ext cx="1622870" cy="224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/>
          <p:cNvCxnSpPr>
            <a:stCxn id="73" idx="2"/>
            <a:endCxn id="8" idx="3"/>
          </p:cNvCxnSpPr>
          <p:nvPr/>
        </p:nvCxnSpPr>
        <p:spPr>
          <a:xfrm flipH="1">
            <a:off x="12956489" y="2507659"/>
            <a:ext cx="842728" cy="500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/>
          <p:cNvCxnSpPr>
            <a:stCxn id="94" idx="1"/>
            <a:endCxn id="7" idx="2"/>
          </p:cNvCxnSpPr>
          <p:nvPr/>
        </p:nvCxnSpPr>
        <p:spPr>
          <a:xfrm flipH="1" flipV="1">
            <a:off x="6214205" y="3222886"/>
            <a:ext cx="7025" cy="31244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mbo 93"/>
          <p:cNvSpPr/>
          <p:nvPr/>
        </p:nvSpPr>
        <p:spPr>
          <a:xfrm>
            <a:off x="6221230" y="5533102"/>
            <a:ext cx="1806374" cy="162847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Venta Promoción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Conector recto 96"/>
          <p:cNvCxnSpPr>
            <a:stCxn id="94" idx="3"/>
          </p:cNvCxnSpPr>
          <p:nvPr/>
        </p:nvCxnSpPr>
        <p:spPr>
          <a:xfrm flipV="1">
            <a:off x="8027604" y="3008614"/>
            <a:ext cx="19333" cy="3338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/>
          <p:cNvCxnSpPr>
            <a:endCxn id="8" idx="1"/>
          </p:cNvCxnSpPr>
          <p:nvPr/>
        </p:nvCxnSpPr>
        <p:spPr>
          <a:xfrm>
            <a:off x="8046937" y="3008614"/>
            <a:ext cx="31107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Elipse 106"/>
          <p:cNvSpPr/>
          <p:nvPr/>
        </p:nvSpPr>
        <p:spPr>
          <a:xfrm>
            <a:off x="3582649" y="4891924"/>
            <a:ext cx="1929151" cy="50857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Fecha venta</a:t>
            </a:r>
          </a:p>
        </p:txBody>
      </p:sp>
      <p:cxnSp>
        <p:nvCxnSpPr>
          <p:cNvPr id="108" name="Conector recto 107"/>
          <p:cNvCxnSpPr>
            <a:stCxn id="107" idx="4"/>
            <a:endCxn id="94" idx="1"/>
          </p:cNvCxnSpPr>
          <p:nvPr/>
        </p:nvCxnSpPr>
        <p:spPr>
          <a:xfrm>
            <a:off x="4547225" y="5400497"/>
            <a:ext cx="1674005" cy="946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uadroTexto 111"/>
          <p:cNvSpPr txBox="1"/>
          <p:nvPr/>
        </p:nvSpPr>
        <p:spPr>
          <a:xfrm>
            <a:off x="6231614" y="3196040"/>
            <a:ext cx="240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dirty="0" smtClean="0"/>
              <a:t>1</a:t>
            </a:r>
          </a:p>
        </p:txBody>
      </p:sp>
      <p:sp>
        <p:nvSpPr>
          <p:cNvPr id="113" name="CuadroTexto 112"/>
          <p:cNvSpPr txBox="1"/>
          <p:nvPr/>
        </p:nvSpPr>
        <p:spPr>
          <a:xfrm>
            <a:off x="10907379" y="3007328"/>
            <a:ext cx="240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dirty="0" smtClean="0"/>
              <a:t>1</a:t>
            </a:r>
          </a:p>
        </p:txBody>
      </p:sp>
      <p:sp>
        <p:nvSpPr>
          <p:cNvPr id="114" name="CuadroTexto 113"/>
          <p:cNvSpPr txBox="1"/>
          <p:nvPr/>
        </p:nvSpPr>
        <p:spPr>
          <a:xfrm>
            <a:off x="6201897" y="5873919"/>
            <a:ext cx="240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dirty="0" smtClean="0"/>
              <a:t>n</a:t>
            </a:r>
          </a:p>
        </p:txBody>
      </p:sp>
      <p:sp>
        <p:nvSpPr>
          <p:cNvPr id="115" name="CuadroTexto 114"/>
          <p:cNvSpPr txBox="1"/>
          <p:nvPr/>
        </p:nvSpPr>
        <p:spPr>
          <a:xfrm>
            <a:off x="7776596" y="5876711"/>
            <a:ext cx="240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dirty="0" smtClean="0"/>
              <a:t>n</a:t>
            </a:r>
          </a:p>
        </p:txBody>
      </p:sp>
      <p:cxnSp>
        <p:nvCxnSpPr>
          <p:cNvPr id="116" name="Conector recto 115"/>
          <p:cNvCxnSpPr>
            <a:stCxn id="44" idx="0"/>
            <a:endCxn id="94" idx="2"/>
          </p:cNvCxnSpPr>
          <p:nvPr/>
        </p:nvCxnSpPr>
        <p:spPr>
          <a:xfrm flipV="1">
            <a:off x="6255192" y="7161580"/>
            <a:ext cx="869225" cy="1796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uadroTexto 118"/>
          <p:cNvSpPr txBox="1"/>
          <p:nvPr/>
        </p:nvSpPr>
        <p:spPr>
          <a:xfrm>
            <a:off x="6773148" y="7053614"/>
            <a:ext cx="240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dirty="0" smtClean="0"/>
              <a:t>n</a:t>
            </a:r>
          </a:p>
        </p:txBody>
      </p:sp>
      <p:sp>
        <p:nvSpPr>
          <p:cNvPr id="120" name="CuadroTexto 119"/>
          <p:cNvSpPr txBox="1"/>
          <p:nvPr/>
        </p:nvSpPr>
        <p:spPr>
          <a:xfrm>
            <a:off x="6021432" y="8587559"/>
            <a:ext cx="240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dirty="0" smtClean="0"/>
              <a:t>1</a:t>
            </a:r>
          </a:p>
        </p:txBody>
      </p:sp>
      <p:sp>
        <p:nvSpPr>
          <p:cNvPr id="121" name="Elipse 120"/>
          <p:cNvSpPr/>
          <p:nvPr/>
        </p:nvSpPr>
        <p:spPr>
          <a:xfrm>
            <a:off x="712031" y="7811214"/>
            <a:ext cx="764499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Elipse 121"/>
          <p:cNvSpPr/>
          <p:nvPr/>
        </p:nvSpPr>
        <p:spPr>
          <a:xfrm>
            <a:off x="2203553" y="7813182"/>
            <a:ext cx="1379096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123" name="Elipse 122"/>
          <p:cNvSpPr/>
          <p:nvPr/>
        </p:nvSpPr>
        <p:spPr>
          <a:xfrm>
            <a:off x="4343603" y="10862168"/>
            <a:ext cx="764499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Elipse 123"/>
          <p:cNvSpPr/>
          <p:nvPr/>
        </p:nvSpPr>
        <p:spPr>
          <a:xfrm>
            <a:off x="5835125" y="10864136"/>
            <a:ext cx="1379096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125" name="Elipse 124"/>
          <p:cNvSpPr/>
          <p:nvPr/>
        </p:nvSpPr>
        <p:spPr>
          <a:xfrm>
            <a:off x="10880235" y="10451493"/>
            <a:ext cx="764499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Elipse 125"/>
          <p:cNvSpPr/>
          <p:nvPr/>
        </p:nvSpPr>
        <p:spPr>
          <a:xfrm>
            <a:off x="12371757" y="10453461"/>
            <a:ext cx="1379096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Nombre</a:t>
            </a:r>
          </a:p>
        </p:txBody>
      </p:sp>
      <p:sp>
        <p:nvSpPr>
          <p:cNvPr id="127" name="Elipse 126"/>
          <p:cNvSpPr/>
          <p:nvPr/>
        </p:nvSpPr>
        <p:spPr>
          <a:xfrm>
            <a:off x="12691950" y="9213814"/>
            <a:ext cx="1595549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128" name="Elipse 127"/>
          <p:cNvSpPr/>
          <p:nvPr/>
        </p:nvSpPr>
        <p:spPr>
          <a:xfrm>
            <a:off x="12294262" y="8150751"/>
            <a:ext cx="1595549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 smtClean="0">
                <a:solidFill>
                  <a:schemeClr val="tx1"/>
                </a:solidFill>
              </a:rPr>
              <a:t>Imágen</a:t>
            </a:r>
            <a:endParaRPr lang="es-VE" dirty="0" smtClean="0">
              <a:solidFill>
                <a:schemeClr val="tx1"/>
              </a:solidFill>
            </a:endParaRPr>
          </a:p>
        </p:txBody>
      </p:sp>
      <p:cxnSp>
        <p:nvCxnSpPr>
          <p:cNvPr id="129" name="Conector recto 128"/>
          <p:cNvCxnSpPr>
            <a:stCxn id="128" idx="2"/>
            <a:endCxn id="43" idx="0"/>
          </p:cNvCxnSpPr>
          <p:nvPr/>
        </p:nvCxnSpPr>
        <p:spPr>
          <a:xfrm flipH="1">
            <a:off x="10830391" y="8360613"/>
            <a:ext cx="1463871" cy="595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/>
          <p:cNvCxnSpPr>
            <a:stCxn id="127" idx="2"/>
            <a:endCxn id="43" idx="3"/>
          </p:cNvCxnSpPr>
          <p:nvPr/>
        </p:nvCxnSpPr>
        <p:spPr>
          <a:xfrm flipH="1" flipV="1">
            <a:off x="11729801" y="9390399"/>
            <a:ext cx="962149" cy="33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136"/>
          <p:cNvCxnSpPr>
            <a:stCxn id="126" idx="2"/>
            <a:endCxn id="43" idx="2"/>
          </p:cNvCxnSpPr>
          <p:nvPr/>
        </p:nvCxnSpPr>
        <p:spPr>
          <a:xfrm flipH="1" flipV="1">
            <a:off x="10830391" y="9825114"/>
            <a:ext cx="1541366" cy="8382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/>
          <p:cNvCxnSpPr>
            <a:endCxn id="43" idx="2"/>
          </p:cNvCxnSpPr>
          <p:nvPr/>
        </p:nvCxnSpPr>
        <p:spPr>
          <a:xfrm flipH="1" flipV="1">
            <a:off x="10830391" y="9825114"/>
            <a:ext cx="317612" cy="5950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cto 142"/>
          <p:cNvCxnSpPr>
            <a:stCxn id="124" idx="0"/>
            <a:endCxn id="44" idx="2"/>
          </p:cNvCxnSpPr>
          <p:nvPr/>
        </p:nvCxnSpPr>
        <p:spPr>
          <a:xfrm flipH="1" flipV="1">
            <a:off x="6255192" y="9827770"/>
            <a:ext cx="269481" cy="10363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recto 145"/>
          <p:cNvCxnSpPr>
            <a:stCxn id="123" idx="0"/>
            <a:endCxn id="44" idx="2"/>
          </p:cNvCxnSpPr>
          <p:nvPr/>
        </p:nvCxnSpPr>
        <p:spPr>
          <a:xfrm flipV="1">
            <a:off x="4725853" y="9827770"/>
            <a:ext cx="1529339" cy="1034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Elipse 148"/>
          <p:cNvSpPr/>
          <p:nvPr/>
        </p:nvSpPr>
        <p:spPr>
          <a:xfrm>
            <a:off x="7390227" y="10451493"/>
            <a:ext cx="1379096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Precio</a:t>
            </a:r>
          </a:p>
        </p:txBody>
      </p:sp>
      <p:cxnSp>
        <p:nvCxnSpPr>
          <p:cNvPr id="150" name="Conector recto 149"/>
          <p:cNvCxnSpPr>
            <a:stCxn id="149" idx="0"/>
            <a:endCxn id="44" idx="2"/>
          </p:cNvCxnSpPr>
          <p:nvPr/>
        </p:nvCxnSpPr>
        <p:spPr>
          <a:xfrm flipH="1" flipV="1">
            <a:off x="6255192" y="9827770"/>
            <a:ext cx="1824583" cy="623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Elipse 153"/>
          <p:cNvSpPr/>
          <p:nvPr/>
        </p:nvSpPr>
        <p:spPr>
          <a:xfrm>
            <a:off x="7101456" y="8011900"/>
            <a:ext cx="1486832" cy="511723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Fecha fin</a:t>
            </a:r>
          </a:p>
        </p:txBody>
      </p:sp>
      <p:sp>
        <p:nvSpPr>
          <p:cNvPr id="156" name="Elipse 155"/>
          <p:cNvSpPr/>
          <p:nvPr/>
        </p:nvSpPr>
        <p:spPr>
          <a:xfrm>
            <a:off x="4244083" y="7718888"/>
            <a:ext cx="1876841" cy="615729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Fecha inicio</a:t>
            </a:r>
          </a:p>
        </p:txBody>
      </p:sp>
      <p:cxnSp>
        <p:nvCxnSpPr>
          <p:cNvPr id="157" name="Conector recto 156"/>
          <p:cNvCxnSpPr>
            <a:stCxn id="156" idx="4"/>
            <a:endCxn id="44" idx="0"/>
          </p:cNvCxnSpPr>
          <p:nvPr/>
        </p:nvCxnSpPr>
        <p:spPr>
          <a:xfrm>
            <a:off x="5182504" y="8334617"/>
            <a:ext cx="1072688" cy="623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159"/>
          <p:cNvCxnSpPr>
            <a:stCxn id="154" idx="4"/>
            <a:endCxn id="44" idx="0"/>
          </p:cNvCxnSpPr>
          <p:nvPr/>
        </p:nvCxnSpPr>
        <p:spPr>
          <a:xfrm flipH="1">
            <a:off x="6255192" y="8523623"/>
            <a:ext cx="1589680" cy="4347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Elipse 163"/>
          <p:cNvSpPr/>
          <p:nvPr/>
        </p:nvSpPr>
        <p:spPr>
          <a:xfrm>
            <a:off x="296506" y="10451493"/>
            <a:ext cx="1595549" cy="41972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err="1" smtClean="0">
                <a:solidFill>
                  <a:schemeClr val="tx1"/>
                </a:solidFill>
              </a:rPr>
              <a:t>Imágen</a:t>
            </a:r>
            <a:endParaRPr lang="es-VE" dirty="0" smtClean="0">
              <a:solidFill>
                <a:schemeClr val="tx1"/>
              </a:solidFill>
            </a:endParaRPr>
          </a:p>
        </p:txBody>
      </p:sp>
      <p:sp>
        <p:nvSpPr>
          <p:cNvPr id="165" name="Elipse 164"/>
          <p:cNvSpPr/>
          <p:nvPr/>
        </p:nvSpPr>
        <p:spPr>
          <a:xfrm>
            <a:off x="1899482" y="11072030"/>
            <a:ext cx="1847018" cy="5230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dirty="0" smtClean="0">
                <a:solidFill>
                  <a:schemeClr val="tx1"/>
                </a:solidFill>
              </a:rPr>
              <a:t>Popularidad</a:t>
            </a:r>
          </a:p>
        </p:txBody>
      </p:sp>
      <p:cxnSp>
        <p:nvCxnSpPr>
          <p:cNvPr id="166" name="Conector recto 165"/>
          <p:cNvCxnSpPr>
            <a:stCxn id="164" idx="0"/>
            <a:endCxn id="3" idx="2"/>
          </p:cNvCxnSpPr>
          <p:nvPr/>
        </p:nvCxnSpPr>
        <p:spPr>
          <a:xfrm flipV="1">
            <a:off x="1094281" y="9827770"/>
            <a:ext cx="906435" cy="623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cto 168"/>
          <p:cNvCxnSpPr>
            <a:stCxn id="165" idx="0"/>
            <a:endCxn id="3" idx="2"/>
          </p:cNvCxnSpPr>
          <p:nvPr/>
        </p:nvCxnSpPr>
        <p:spPr>
          <a:xfrm flipH="1" flipV="1">
            <a:off x="2000716" y="9827770"/>
            <a:ext cx="822275" cy="1244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171"/>
          <p:cNvCxnSpPr>
            <a:endCxn id="3" idx="0"/>
          </p:cNvCxnSpPr>
          <p:nvPr/>
        </p:nvCxnSpPr>
        <p:spPr>
          <a:xfrm flipH="1">
            <a:off x="2000716" y="8215948"/>
            <a:ext cx="783780" cy="742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cto 174"/>
          <p:cNvCxnSpPr>
            <a:stCxn id="121" idx="4"/>
            <a:endCxn id="3" idx="0"/>
          </p:cNvCxnSpPr>
          <p:nvPr/>
        </p:nvCxnSpPr>
        <p:spPr>
          <a:xfrm>
            <a:off x="1094281" y="8230938"/>
            <a:ext cx="906435" cy="7274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2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2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3160" y="549593"/>
            <a:ext cx="11521439" cy="776653"/>
          </a:xfrm>
        </p:spPr>
        <p:txBody>
          <a:bodyPr>
            <a:noAutofit/>
          </a:bodyPr>
          <a:lstStyle/>
          <a:p>
            <a:r>
              <a:rPr lang="es-VE" sz="5000" b="1" dirty="0" smtClean="0"/>
              <a:t>Consultas SQL</a:t>
            </a:r>
            <a:endParaRPr lang="en-US" sz="5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731128" y="3942283"/>
            <a:ext cx="1290550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000" dirty="0" smtClean="0"/>
              <a:t>INSERT INTO destinos VALUES (NULL, "Machu </a:t>
            </a:r>
            <a:r>
              <a:rPr lang="es-VE" sz="3000" dirty="0" err="1" smtClean="0"/>
              <a:t>pichu</a:t>
            </a:r>
            <a:r>
              <a:rPr lang="es-VE" sz="3000" dirty="0" smtClean="0"/>
              <a:t>", "machu_pichu.png", 9);</a:t>
            </a:r>
          </a:p>
          <a:p>
            <a:pPr algn="ctr"/>
            <a:endParaRPr lang="es-VE" sz="3000" dirty="0"/>
          </a:p>
          <a:p>
            <a:pPr algn="ctr"/>
            <a:r>
              <a:rPr lang="es-VE" sz="3000" dirty="0" smtClean="0"/>
              <a:t>SELECT * FROM destinos WHERE popularidad &gt; 8;</a:t>
            </a:r>
          </a:p>
          <a:p>
            <a:pPr algn="ctr"/>
            <a:endParaRPr lang="es-VE" sz="3000" dirty="0"/>
          </a:p>
          <a:p>
            <a:pPr algn="ctr"/>
            <a:r>
              <a:rPr lang="es-VE" sz="3000" dirty="0" smtClean="0"/>
              <a:t>UPDATE destinos SET popularidad = 10 WHERE id = 1;</a:t>
            </a:r>
          </a:p>
          <a:p>
            <a:pPr algn="ctr"/>
            <a:endParaRPr lang="es-VE" sz="3000" dirty="0"/>
          </a:p>
          <a:p>
            <a:pPr algn="ctr"/>
            <a:r>
              <a:rPr lang="es-VE" sz="3000" dirty="0" smtClean="0"/>
              <a:t>DELETE FROM promociones WHERE </a:t>
            </a:r>
            <a:r>
              <a:rPr lang="es-VE" sz="3000" dirty="0" err="1" smtClean="0"/>
              <a:t>fecha_fin</a:t>
            </a:r>
            <a:r>
              <a:rPr lang="es-VE" sz="3000" dirty="0" smtClean="0"/>
              <a:t> &lt; '2018-01-01';</a:t>
            </a:r>
          </a:p>
        </p:txBody>
      </p:sp>
    </p:spTree>
    <p:extLst>
      <p:ext uri="{BB962C8B-B14F-4D97-AF65-F5344CB8AC3E}">
        <p14:creationId xmlns:p14="http://schemas.microsoft.com/office/powerpoint/2010/main" val="2637091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176</Words>
  <Application>Microsoft Office PowerPoint</Application>
  <PresentationFormat>Personalizado</PresentationFormat>
  <Paragraphs>102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de Office</vt:lpstr>
      <vt:lpstr>Lista de Entidades, Atributos y Relaciones</vt:lpstr>
      <vt:lpstr>Diagrama Entidad / Relación</vt:lpstr>
      <vt:lpstr>Presentación de PowerPoint</vt:lpstr>
      <vt:lpstr>Consultas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de Entidades, Atributos y Relaciones</dc:title>
  <dc:creator>Juenidtson Gonzalez</dc:creator>
  <cp:lastModifiedBy>Juenidtson Gonzalez</cp:lastModifiedBy>
  <cp:revision>7</cp:revision>
  <dcterms:created xsi:type="dcterms:W3CDTF">2019-04-21T16:16:50Z</dcterms:created>
  <dcterms:modified xsi:type="dcterms:W3CDTF">2019-04-21T17:05:15Z</dcterms:modified>
</cp:coreProperties>
</file>