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65" r:id="rId3"/>
    <p:sldId id="266" r:id="rId4"/>
    <p:sldId id="259" r:id="rId5"/>
    <p:sldId id="267" r:id="rId6"/>
    <p:sldId id="261" r:id="rId7"/>
    <p:sldId id="263" r:id="rId8"/>
    <p:sldId id="337" r:id="rId9"/>
    <p:sldId id="336" r:id="rId10"/>
    <p:sldId id="341" r:id="rId11"/>
    <p:sldId id="322" r:id="rId12"/>
    <p:sldId id="323" r:id="rId13"/>
    <p:sldId id="345" r:id="rId14"/>
    <p:sldId id="326" r:id="rId15"/>
    <p:sldId id="327" r:id="rId16"/>
    <p:sldId id="342" r:id="rId17"/>
    <p:sldId id="328" r:id="rId18"/>
    <p:sldId id="343" r:id="rId19"/>
    <p:sldId id="329" r:id="rId20"/>
    <p:sldId id="344" r:id="rId21"/>
    <p:sldId id="347" r:id="rId22"/>
    <p:sldId id="330" r:id="rId23"/>
    <p:sldId id="280" r:id="rId24"/>
    <p:sldId id="338" r:id="rId25"/>
    <p:sldId id="339" r:id="rId26"/>
    <p:sldId id="286" r:id="rId27"/>
    <p:sldId id="287" r:id="rId28"/>
    <p:sldId id="264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BAF4"/>
    <a:srgbClr val="C19FEF"/>
    <a:srgbClr val="8EE2B6"/>
    <a:srgbClr val="F5D5BD"/>
    <a:srgbClr val="F16194"/>
    <a:srgbClr val="BFBFBF"/>
    <a:srgbClr val="287ED3"/>
    <a:srgbClr val="0EA61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4" autoAdjust="0"/>
    <p:restoredTop sz="94620" autoAdjust="0"/>
  </p:normalViewPr>
  <p:slideViewPr>
    <p:cSldViewPr snapToGrid="0">
      <p:cViewPr>
        <p:scale>
          <a:sx n="64" d="100"/>
          <a:sy n="64" d="100"/>
        </p:scale>
        <p:origin x="-978" y="-144"/>
      </p:cViewPr>
      <p:guideLst>
        <p:guide orient="horz" pos="2192"/>
        <p:guide pos="28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50" d="100"/>
        <a:sy n="150" d="100"/>
      </p:scale>
      <p:origin x="0" y="0"/>
    </p:cViewPr>
  </p:sorterViewPr>
  <p:gridSpacing cx="73731438" cy="737314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 noProof="1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047FA63-ADB0-4783-A69C-5599AF55B3E7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3174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4F0D04-C37C-49B6-8E71-7F3942527B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2771" name="备注占位符 2"/>
          <p:cNvSpPr>
            <a:spLocks noGrp="1" noChangeArrowheads="1"/>
          </p:cNvSpPr>
          <p:nvPr>
            <p:ph type="body" idx="9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27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E7F7CE9-82EF-456B-BFD2-78A639097FB3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9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37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8AF90CF-4F4B-4DE4-949D-B8AE7AD182CF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3" name="备注占位符 2"/>
          <p:cNvSpPr>
            <a:spLocks noGrp="1" noChangeArrowheads="1"/>
          </p:cNvSpPr>
          <p:nvPr>
            <p:ph type="body" idx="9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58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D614A52-00D4-435C-8A28-A8A7EE2CB022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6867" name="备注占位符 2"/>
          <p:cNvSpPr>
            <a:spLocks noGrp="1" noChangeArrowheads="1"/>
          </p:cNvSpPr>
          <p:nvPr>
            <p:ph type="body" idx="9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68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341B1F6-E80F-4A1E-B60B-B85601F283A6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6C836-0A18-4B3C-832A-2082B9597EBA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6A54A-D281-4681-A235-AC45D607B7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800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EDC94-CFAF-4140-A681-46AABF136C5E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8D5D2-884E-49E4-943F-8A4716D156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800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14B5-8FFC-4286-A9D3-B6143127D166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49BB8-9489-48AC-8C27-9018B97F82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80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2D9A6-F6BE-4CE2-91DB-B24FA37DAA43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F79AC-0CBF-4366-80C2-FC16A39724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8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C511C-BD75-45D0-84E6-597ECAB5E079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26FDB-E4FE-4788-8EFB-18D472B0C7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80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57E74-3E3A-4FD7-8BA6-F335A1778081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8226D-0D7B-47E5-A50F-4365165281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800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3D051-2419-44E6-8906-6D76645F5AC2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0EEC5-BC13-4DD9-B254-37D4E87426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800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C3582-FB41-4EF2-A573-05767A1EA961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90595-D75F-4B8C-B0DB-CD1C765EE4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800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9E559-C91F-441E-BC2E-51E2E8F625D2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96018-DF9B-48A7-B46C-B80CC63491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800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3451E-04A7-43AF-AB2B-E96D1F545A95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2EEA6-AD20-4049-9EDE-9D7E1F0FAF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800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5587F-5B14-4506-96A7-8757D54818E1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E7DC6-C4FB-4F0F-BE9C-AD47BD8D1C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800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FB5A4D6-8CF6-4AD9-9B86-33E5935F1C3D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buFontTx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F62AA32-43F5-4CC2-B364-D312F97C27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8000">
    <p:rand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jpe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jpe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slide" Target="slide10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/>
        </p:nvGrpSpPr>
        <p:grpSpPr bwMode="auto">
          <a:xfrm flipH="1">
            <a:off x="0" y="2009775"/>
            <a:ext cx="9351963" cy="2676525"/>
            <a:chOff x="1130606" y="1477567"/>
            <a:chExt cx="6157780" cy="2100013"/>
          </a:xfrm>
        </p:grpSpPr>
        <p:sp>
          <p:nvSpPr>
            <p:cNvPr id="2062" name="填充层"/>
            <p:cNvSpPr>
              <a:spLocks noChangeArrowheads="1"/>
            </p:cNvSpPr>
            <p:nvPr/>
          </p:nvSpPr>
          <p:spPr bwMode="auto">
            <a:xfrm>
              <a:off x="2123727" y="1664534"/>
              <a:ext cx="4356000" cy="1268413"/>
            </a:xfrm>
            <a:custGeom>
              <a:avLst/>
              <a:gdLst>
                <a:gd name="T0" fmla="*/ 2147483647 w 2600"/>
                <a:gd name="T1" fmla="*/ 2147483647 h 748"/>
                <a:gd name="T2" fmla="*/ 0 w 2600"/>
                <a:gd name="T3" fmla="*/ 2147483647 h 748"/>
                <a:gd name="T4" fmla="*/ 2147483647 w 2600"/>
                <a:gd name="T5" fmla="*/ 2147483647 h 748"/>
                <a:gd name="T6" fmla="*/ 2147483647 w 2600"/>
                <a:gd name="T7" fmla="*/ 2147483647 h 748"/>
                <a:gd name="T8" fmla="*/ 2147483647 w 2600"/>
                <a:gd name="T9" fmla="*/ 2147483647 h 748"/>
                <a:gd name="T10" fmla="*/ 2147483647 w 2600"/>
                <a:gd name="T11" fmla="*/ 2147483647 h 748"/>
                <a:gd name="T12" fmla="*/ 2147483647 w 2600"/>
                <a:gd name="T13" fmla="*/ 2147483647 h 748"/>
                <a:gd name="T14" fmla="*/ 2147483647 w 2600"/>
                <a:gd name="T15" fmla="*/ 2147483647 h 748"/>
                <a:gd name="T16" fmla="*/ 2147483647 w 2600"/>
                <a:gd name="T17" fmla="*/ 2147483647 h 748"/>
                <a:gd name="T18" fmla="*/ 2147483647 w 2600"/>
                <a:gd name="T19" fmla="*/ 2147483647 h 748"/>
                <a:gd name="T20" fmla="*/ 2147483647 w 2600"/>
                <a:gd name="T21" fmla="*/ 2147483647 h 748"/>
                <a:gd name="T22" fmla="*/ 2147483647 w 2600"/>
                <a:gd name="T23" fmla="*/ 2147483647 h 748"/>
                <a:gd name="T24" fmla="*/ 2147483647 w 2600"/>
                <a:gd name="T25" fmla="*/ 2147483647 h 748"/>
                <a:gd name="T26" fmla="*/ 2147483647 w 2600"/>
                <a:gd name="T27" fmla="*/ 2147483647 h 748"/>
                <a:gd name="T28" fmla="*/ 2147483647 w 2600"/>
                <a:gd name="T29" fmla="*/ 2147483647 h 748"/>
                <a:gd name="T30" fmla="*/ 2147483647 w 2600"/>
                <a:gd name="T31" fmla="*/ 2147483647 h 748"/>
                <a:gd name="T32" fmla="*/ 2147483647 w 2600"/>
                <a:gd name="T33" fmla="*/ 2147483647 h 748"/>
                <a:gd name="T34" fmla="*/ 2147483647 w 2600"/>
                <a:gd name="T35" fmla="*/ 2147483647 h 748"/>
                <a:gd name="T36" fmla="*/ 2147483647 w 2600"/>
                <a:gd name="T37" fmla="*/ 2147483647 h 748"/>
                <a:gd name="T38" fmla="*/ 2147483647 w 2600"/>
                <a:gd name="T39" fmla="*/ 2147483647 h 748"/>
                <a:gd name="T40" fmla="*/ 2147483647 w 2600"/>
                <a:gd name="T41" fmla="*/ 2147483647 h 748"/>
                <a:gd name="T42" fmla="*/ 2147483647 w 2600"/>
                <a:gd name="T43" fmla="*/ 2147483647 h 748"/>
                <a:gd name="T44" fmla="*/ 2147483647 w 2600"/>
                <a:gd name="T45" fmla="*/ 2147483647 h 748"/>
                <a:gd name="T46" fmla="*/ 2147483647 w 2600"/>
                <a:gd name="T47" fmla="*/ 2147483647 h 748"/>
                <a:gd name="T48" fmla="*/ 2147483647 w 2600"/>
                <a:gd name="T49" fmla="*/ 2147483647 h 748"/>
                <a:gd name="T50" fmla="*/ 2147483647 w 2600"/>
                <a:gd name="T51" fmla="*/ 2147483647 h 7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600"/>
                <a:gd name="T79" fmla="*/ 0 h 748"/>
                <a:gd name="T80" fmla="*/ 2600 w 2600"/>
                <a:gd name="T81" fmla="*/ 748 h 7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600" h="748">
                  <a:moveTo>
                    <a:pt x="60" y="737"/>
                  </a:moveTo>
                  <a:cubicBezTo>
                    <a:pt x="40" y="529"/>
                    <a:pt x="20" y="321"/>
                    <a:pt x="0" y="113"/>
                  </a:cubicBezTo>
                  <a:cubicBezTo>
                    <a:pt x="46" y="100"/>
                    <a:pt x="61" y="63"/>
                    <a:pt x="96" y="49"/>
                  </a:cubicBezTo>
                  <a:cubicBezTo>
                    <a:pt x="132" y="49"/>
                    <a:pt x="168" y="49"/>
                    <a:pt x="204" y="49"/>
                  </a:cubicBezTo>
                  <a:cubicBezTo>
                    <a:pt x="231" y="41"/>
                    <a:pt x="257" y="33"/>
                    <a:pt x="284" y="25"/>
                  </a:cubicBezTo>
                  <a:cubicBezTo>
                    <a:pt x="281" y="32"/>
                    <a:pt x="279" y="38"/>
                    <a:pt x="276" y="45"/>
                  </a:cubicBezTo>
                  <a:cubicBezTo>
                    <a:pt x="277" y="45"/>
                    <a:pt x="279" y="45"/>
                    <a:pt x="280" y="45"/>
                  </a:cubicBezTo>
                  <a:cubicBezTo>
                    <a:pt x="347" y="22"/>
                    <a:pt x="480" y="52"/>
                    <a:pt x="588" y="29"/>
                  </a:cubicBezTo>
                  <a:cubicBezTo>
                    <a:pt x="661" y="14"/>
                    <a:pt x="754" y="0"/>
                    <a:pt x="848" y="17"/>
                  </a:cubicBezTo>
                  <a:cubicBezTo>
                    <a:pt x="913" y="22"/>
                    <a:pt x="979" y="28"/>
                    <a:pt x="1044" y="33"/>
                  </a:cubicBezTo>
                  <a:cubicBezTo>
                    <a:pt x="1125" y="22"/>
                    <a:pt x="1225" y="33"/>
                    <a:pt x="1300" y="45"/>
                  </a:cubicBezTo>
                  <a:cubicBezTo>
                    <a:pt x="1371" y="46"/>
                    <a:pt x="1441" y="48"/>
                    <a:pt x="1512" y="49"/>
                  </a:cubicBezTo>
                  <a:cubicBezTo>
                    <a:pt x="1575" y="59"/>
                    <a:pt x="1648" y="68"/>
                    <a:pt x="1700" y="77"/>
                  </a:cubicBezTo>
                  <a:cubicBezTo>
                    <a:pt x="1793" y="93"/>
                    <a:pt x="1908" y="75"/>
                    <a:pt x="2008" y="97"/>
                  </a:cubicBezTo>
                  <a:cubicBezTo>
                    <a:pt x="2040" y="94"/>
                    <a:pt x="2072" y="92"/>
                    <a:pt x="2104" y="89"/>
                  </a:cubicBezTo>
                  <a:cubicBezTo>
                    <a:pt x="2219" y="106"/>
                    <a:pt x="2531" y="78"/>
                    <a:pt x="2600" y="149"/>
                  </a:cubicBezTo>
                  <a:cubicBezTo>
                    <a:pt x="2553" y="292"/>
                    <a:pt x="2507" y="434"/>
                    <a:pt x="2460" y="577"/>
                  </a:cubicBezTo>
                  <a:cubicBezTo>
                    <a:pt x="2424" y="596"/>
                    <a:pt x="2388" y="614"/>
                    <a:pt x="2352" y="633"/>
                  </a:cubicBezTo>
                  <a:cubicBezTo>
                    <a:pt x="2373" y="633"/>
                    <a:pt x="2407" y="635"/>
                    <a:pt x="2420" y="645"/>
                  </a:cubicBezTo>
                  <a:cubicBezTo>
                    <a:pt x="2423" y="646"/>
                    <a:pt x="2425" y="648"/>
                    <a:pt x="2428" y="649"/>
                  </a:cubicBezTo>
                  <a:cubicBezTo>
                    <a:pt x="2410" y="667"/>
                    <a:pt x="2408" y="656"/>
                    <a:pt x="2412" y="681"/>
                  </a:cubicBezTo>
                  <a:cubicBezTo>
                    <a:pt x="2301" y="686"/>
                    <a:pt x="2214" y="713"/>
                    <a:pt x="2128" y="669"/>
                  </a:cubicBezTo>
                  <a:cubicBezTo>
                    <a:pt x="2094" y="741"/>
                    <a:pt x="1768" y="670"/>
                    <a:pt x="1676" y="705"/>
                  </a:cubicBezTo>
                  <a:cubicBezTo>
                    <a:pt x="1685" y="706"/>
                    <a:pt x="1695" y="708"/>
                    <a:pt x="1704" y="709"/>
                  </a:cubicBezTo>
                  <a:cubicBezTo>
                    <a:pt x="1632" y="701"/>
                    <a:pt x="1560" y="693"/>
                    <a:pt x="1488" y="685"/>
                  </a:cubicBezTo>
                  <a:cubicBezTo>
                    <a:pt x="1076" y="748"/>
                    <a:pt x="534" y="736"/>
                    <a:pt x="60" y="737"/>
                  </a:cubicBezTo>
                  <a:close/>
                </a:path>
              </a:pathLst>
            </a:custGeom>
            <a:solidFill>
              <a:srgbClr val="287ED3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063" name="图片 2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0606" y="1477567"/>
              <a:ext cx="6157780" cy="2100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任意多边形 37"/>
          <p:cNvSpPr/>
          <p:nvPr/>
        </p:nvSpPr>
        <p:spPr>
          <a:xfrm>
            <a:off x="4574498" y="5352164"/>
            <a:ext cx="1196715" cy="538969"/>
          </a:xfrm>
          <a:custGeom>
            <a:avLst/>
            <a:gdLst>
              <a:gd name="connsiteX0" fmla="*/ 85727 w 992626"/>
              <a:gd name="connsiteY0" fmla="*/ 0 h 514350"/>
              <a:gd name="connsiteX1" fmla="*/ 906899 w 992626"/>
              <a:gd name="connsiteY1" fmla="*/ 0 h 514350"/>
              <a:gd name="connsiteX2" fmla="*/ 992626 w 992626"/>
              <a:gd name="connsiteY2" fmla="*/ 85727 h 514350"/>
              <a:gd name="connsiteX3" fmla="*/ 992626 w 992626"/>
              <a:gd name="connsiteY3" fmla="*/ 228106 h 514350"/>
              <a:gd name="connsiteX4" fmla="*/ 974655 w 992626"/>
              <a:gd name="connsiteY4" fmla="*/ 261215 h 514350"/>
              <a:gd name="connsiteX5" fmla="*/ 612571 w 992626"/>
              <a:gd name="connsiteY5" fmla="*/ 503828 h 514350"/>
              <a:gd name="connsiteX6" fmla="*/ 508187 w 992626"/>
              <a:gd name="connsiteY6" fmla="*/ 514350 h 514350"/>
              <a:gd name="connsiteX7" fmla="*/ 484439 w 992626"/>
              <a:gd name="connsiteY7" fmla="*/ 514350 h 514350"/>
              <a:gd name="connsiteX8" fmla="*/ 380055 w 992626"/>
              <a:gd name="connsiteY8" fmla="*/ 503828 h 514350"/>
              <a:gd name="connsiteX9" fmla="*/ 17971 w 992626"/>
              <a:gd name="connsiteY9" fmla="*/ 261215 h 514350"/>
              <a:gd name="connsiteX10" fmla="*/ 0 w 992626"/>
              <a:gd name="connsiteY10" fmla="*/ 228106 h 514350"/>
              <a:gd name="connsiteX11" fmla="*/ 0 w 992626"/>
              <a:gd name="connsiteY11" fmla="*/ 85727 h 514350"/>
              <a:gd name="connsiteX12" fmla="*/ 85727 w 992626"/>
              <a:gd name="connsiteY12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2626" h="514350">
                <a:moveTo>
                  <a:pt x="85727" y="0"/>
                </a:moveTo>
                <a:lnTo>
                  <a:pt x="906899" y="0"/>
                </a:lnTo>
                <a:cubicBezTo>
                  <a:pt x="954245" y="0"/>
                  <a:pt x="992626" y="38381"/>
                  <a:pt x="992626" y="85727"/>
                </a:cubicBezTo>
                <a:lnTo>
                  <a:pt x="992626" y="228106"/>
                </a:lnTo>
                <a:lnTo>
                  <a:pt x="974655" y="261215"/>
                </a:lnTo>
                <a:cubicBezTo>
                  <a:pt x="891723" y="383972"/>
                  <a:pt x="762780" y="473090"/>
                  <a:pt x="612571" y="503828"/>
                </a:cubicBezTo>
                <a:lnTo>
                  <a:pt x="508187" y="514350"/>
                </a:lnTo>
                <a:lnTo>
                  <a:pt x="484439" y="514350"/>
                </a:lnTo>
                <a:lnTo>
                  <a:pt x="380055" y="503828"/>
                </a:lnTo>
                <a:cubicBezTo>
                  <a:pt x="229846" y="473090"/>
                  <a:pt x="100904" y="383972"/>
                  <a:pt x="17971" y="261215"/>
                </a:cubicBezTo>
                <a:lnTo>
                  <a:pt x="0" y="228106"/>
                </a:lnTo>
                <a:lnTo>
                  <a:pt x="0" y="85727"/>
                </a:lnTo>
                <a:cubicBezTo>
                  <a:pt x="0" y="38381"/>
                  <a:pt x="38381" y="0"/>
                  <a:pt x="85727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noProof="1" smtClean="0">
                <a:solidFill>
                  <a:srgbClr val="287ED3"/>
                </a:solidFill>
                <a:latin typeface="微软雅黑" pitchFamily="34" charset="-122"/>
                <a:ea typeface="微软雅黑" pitchFamily="34" charset="-122"/>
              </a:rPr>
              <a:t>完成时间</a:t>
            </a:r>
            <a:endParaRPr lang="zh-CN" altLang="en-US" b="1" noProof="1">
              <a:solidFill>
                <a:srgbClr val="287ED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连接符 29"/>
          <p:cNvCxnSpPr>
            <a:stCxn id="38" idx="0"/>
          </p:cNvCxnSpPr>
          <p:nvPr/>
        </p:nvCxnSpPr>
        <p:spPr>
          <a:xfrm flipV="1">
            <a:off x="4677851" y="5336498"/>
            <a:ext cx="4466149" cy="15666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文本框 31"/>
          <p:cNvSpPr txBox="1">
            <a:spLocks noChangeArrowheads="1"/>
          </p:cNvSpPr>
          <p:nvPr/>
        </p:nvSpPr>
        <p:spPr bwMode="auto">
          <a:xfrm>
            <a:off x="6011863" y="5348288"/>
            <a:ext cx="172354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2016.04.26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57" name="文本框 32"/>
          <p:cNvSpPr txBox="1">
            <a:spLocks noChangeArrowheads="1"/>
          </p:cNvSpPr>
          <p:nvPr/>
        </p:nvSpPr>
        <p:spPr bwMode="auto">
          <a:xfrm>
            <a:off x="1531938" y="2416175"/>
            <a:ext cx="6061075" cy="138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移动互联网</a:t>
            </a: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拼车模式下大规模路网</a:t>
            </a: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出租车动态调度组织</a:t>
            </a: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解决方案及关键技术研究</a:t>
            </a:r>
          </a:p>
        </p:txBody>
      </p:sp>
    </p:spTree>
  </p:cSld>
  <p:clrMapOvr>
    <a:masterClrMapping/>
  </p:clrMapOvr>
  <p:transition advClick="0" advTm="8000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2"/>
          <p:cNvSpPr txBox="1"/>
          <p:nvPr/>
        </p:nvSpPr>
        <p:spPr>
          <a:xfrm>
            <a:off x="1508125" y="5810250"/>
            <a:ext cx="5961063" cy="830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“互联网</a:t>
            </a:r>
            <a:r>
              <a:rPr lang="en-US" altLang="zh-CN" sz="2400" noProof="1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”拼车模式下大规模出租车动态调度组织关键技术实例验证</a:t>
            </a:r>
            <a:endParaRPr lang="zh-CN" altLang="en-US" sz="2400" noProof="1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  <a:latin typeface="黑体" pitchFamily="49" charset="-122"/>
              <a:ea typeface="黑体" pitchFamily="49" charset="-122"/>
              <a:hlinkClick r:id="rId2" action="ppaction://hlinksldjump"/>
            </a:endParaRPr>
          </a:p>
        </p:txBody>
      </p:sp>
      <p:sp>
        <p:nvSpPr>
          <p:cNvPr id="5" name="文本框 10"/>
          <p:cNvSpPr txBox="1"/>
          <p:nvPr/>
        </p:nvSpPr>
        <p:spPr bwMode="auto">
          <a:xfrm>
            <a:off x="5630863" y="4722813"/>
            <a:ext cx="2720975" cy="8318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大规模动态</a:t>
            </a:r>
            <a:r>
              <a:rPr lang="en-US" altLang="zh-CN" sz="2400" noProof="1">
                <a:latin typeface="黑体" pitchFamily="49" charset="-122"/>
                <a:ea typeface="黑体" pitchFamily="49" charset="-122"/>
              </a:rPr>
              <a:t>DARP</a:t>
            </a: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模型的快速算法</a:t>
            </a:r>
          </a:p>
        </p:txBody>
      </p:sp>
      <p:sp>
        <p:nvSpPr>
          <p:cNvPr id="6" name="文本框 11"/>
          <p:cNvSpPr txBox="1"/>
          <p:nvPr/>
        </p:nvSpPr>
        <p:spPr bwMode="auto">
          <a:xfrm>
            <a:off x="638175" y="4689472"/>
            <a:ext cx="2752725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模拟数据、行业数据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3413125" y="5135563"/>
            <a:ext cx="8604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 bwMode="auto">
          <a:xfrm>
            <a:off x="927100" y="3321908"/>
            <a:ext cx="1871663" cy="12001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考虑乘客应约随机性的</a:t>
            </a:r>
            <a:r>
              <a:rPr lang="en-US" altLang="zh-CN" sz="2400" noProof="1">
                <a:latin typeface="黑体" pitchFamily="49" charset="-122"/>
                <a:ea typeface="黑体" pitchFamily="49" charset="-122"/>
              </a:rPr>
              <a:t>DARP</a:t>
            </a: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模型</a:t>
            </a:r>
          </a:p>
        </p:txBody>
      </p:sp>
      <p:sp>
        <p:nvSpPr>
          <p:cNvPr id="9" name="文本框 8"/>
          <p:cNvSpPr txBox="1"/>
          <p:nvPr/>
        </p:nvSpPr>
        <p:spPr bwMode="auto">
          <a:xfrm>
            <a:off x="3698648" y="3648385"/>
            <a:ext cx="1657123" cy="830997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黑体" pitchFamily="49" charset="-122"/>
                <a:ea typeface="黑体" pitchFamily="49" charset="-122"/>
              </a:rPr>
              <a:t>动态</a:t>
            </a:r>
            <a:r>
              <a:rPr lang="en-US" altLang="zh-CN" sz="2400" noProof="1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黑体" pitchFamily="49" charset="-122"/>
                <a:ea typeface="黑体" pitchFamily="49" charset="-122"/>
              </a:rPr>
              <a:t>DARP</a:t>
            </a:r>
            <a:r>
              <a:rPr lang="zh-CN" altLang="en-US" sz="2400" noProof="1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黑体" pitchFamily="49" charset="-122"/>
                <a:ea typeface="黑体" pitchFamily="49" charset="-122"/>
              </a:rPr>
              <a:t>模型</a:t>
            </a:r>
          </a:p>
        </p:txBody>
      </p:sp>
      <p:sp>
        <p:nvSpPr>
          <p:cNvPr id="10" name="右箭头 22"/>
          <p:cNvSpPr>
            <a:spLocks noChangeArrowheads="1"/>
          </p:cNvSpPr>
          <p:nvPr/>
        </p:nvSpPr>
        <p:spPr bwMode="auto">
          <a:xfrm>
            <a:off x="2854325" y="3765705"/>
            <a:ext cx="779463" cy="288925"/>
          </a:xfrm>
          <a:prstGeom prst="rightArrow">
            <a:avLst>
              <a:gd name="adj1" fmla="val 50000"/>
              <a:gd name="adj2" fmla="val 4993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latinLnBrk="1"/>
            <a:endParaRPr lang="zh-CN" altLang="en-US">
              <a:latin typeface="Arial" pitchFamily="34" charset="0"/>
            </a:endParaRPr>
          </a:p>
        </p:txBody>
      </p:sp>
      <p:sp>
        <p:nvSpPr>
          <p:cNvPr id="11" name="文本框 30"/>
          <p:cNvSpPr txBox="1"/>
          <p:nvPr/>
        </p:nvSpPr>
        <p:spPr bwMode="auto">
          <a:xfrm>
            <a:off x="2909888" y="3922713"/>
            <a:ext cx="803275" cy="708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000" noProof="1">
                <a:latin typeface="黑体" pitchFamily="49" charset="-122"/>
                <a:ea typeface="黑体" pitchFamily="49" charset="-122"/>
              </a:rPr>
              <a:t>混合模型</a:t>
            </a:r>
          </a:p>
        </p:txBody>
      </p:sp>
      <p:sp>
        <p:nvSpPr>
          <p:cNvPr id="12" name="文本框 31"/>
          <p:cNvSpPr txBox="1"/>
          <p:nvPr/>
        </p:nvSpPr>
        <p:spPr bwMode="auto">
          <a:xfrm>
            <a:off x="5392738" y="3949700"/>
            <a:ext cx="803275" cy="708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000" noProof="1">
                <a:latin typeface="黑体" pitchFamily="49" charset="-122"/>
                <a:ea typeface="黑体" pitchFamily="49" charset="-122"/>
              </a:rPr>
              <a:t>混合模型</a:t>
            </a:r>
          </a:p>
        </p:txBody>
      </p:sp>
      <p:sp>
        <p:nvSpPr>
          <p:cNvPr id="13" name="右箭头 22"/>
          <p:cNvSpPr>
            <a:spLocks noChangeArrowheads="1"/>
          </p:cNvSpPr>
          <p:nvPr/>
        </p:nvSpPr>
        <p:spPr bwMode="auto">
          <a:xfrm rot="10800000">
            <a:off x="5384800" y="3750013"/>
            <a:ext cx="779463" cy="288925"/>
          </a:xfrm>
          <a:prstGeom prst="rightArrow">
            <a:avLst>
              <a:gd name="adj1" fmla="val 50000"/>
              <a:gd name="adj2" fmla="val 4993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latinLnBrk="1"/>
            <a:endParaRPr lang="zh-CN" altLang="en-US">
              <a:latin typeface="Arial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0800000">
            <a:off x="4770438" y="5141913"/>
            <a:ext cx="8604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6178550" y="3333203"/>
            <a:ext cx="2286000" cy="1200150"/>
            <a:chOff x="6178550" y="3333203"/>
            <a:chExt cx="2286000" cy="1200150"/>
          </a:xfrm>
        </p:grpSpPr>
        <p:sp>
          <p:nvSpPr>
            <p:cNvPr id="16" name="文本框 9"/>
            <p:cNvSpPr txBox="1"/>
            <p:nvPr/>
          </p:nvSpPr>
          <p:spPr bwMode="auto">
            <a:xfrm>
              <a:off x="6219825" y="3333203"/>
              <a:ext cx="1871663" cy="1200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lang="zh-CN" altLang="en-US" sz="2400" noProof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" name="矩形 25"/>
            <p:cNvSpPr>
              <a:spLocks noChangeArrowheads="1"/>
            </p:cNvSpPr>
            <p:nvPr/>
          </p:nvSpPr>
          <p:spPr bwMode="auto">
            <a:xfrm>
              <a:off x="6178550" y="3417888"/>
              <a:ext cx="2286000" cy="8318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考虑时间窗的</a:t>
              </a:r>
              <a:r>
                <a:rPr lang="en-US" altLang="zh-CN" sz="24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DARP</a:t>
              </a:r>
              <a:r>
                <a:rPr lang="zh-CN" altLang="en-US" sz="24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模型</a:t>
              </a:r>
            </a:p>
          </p:txBody>
        </p:sp>
      </p:grpSp>
      <p:grpSp>
        <p:nvGrpSpPr>
          <p:cNvPr id="18" name="组合 41"/>
          <p:cNvGrpSpPr/>
          <p:nvPr/>
        </p:nvGrpSpPr>
        <p:grpSpPr bwMode="auto">
          <a:xfrm>
            <a:off x="-444500" y="-234950"/>
            <a:ext cx="9917113" cy="1708150"/>
            <a:chOff x="1606325" y="2678932"/>
            <a:chExt cx="5293166" cy="911788"/>
          </a:xfrm>
        </p:grpSpPr>
        <p:sp>
          <p:nvSpPr>
            <p:cNvPr id="19" name="矩形 18"/>
            <p:cNvSpPr/>
            <p:nvPr/>
          </p:nvSpPr>
          <p:spPr>
            <a:xfrm>
              <a:off x="2439234" y="2893321"/>
              <a:ext cx="4460257" cy="511822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Tx/>
                <a:buNone/>
                <a:defRPr/>
              </a:pPr>
              <a:r>
                <a:rPr lang="en-US" altLang="zh-CN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</a:t>
              </a:r>
            </a:p>
            <a:p>
              <a:pPr>
                <a:buFontTx/>
                <a:buNone/>
                <a:defRPr/>
              </a:pPr>
              <a:endParaRPr lang="en-US" altLang="zh-CN" sz="2000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>
                <a:buFontTx/>
                <a:buNone/>
                <a:defRPr/>
              </a:pPr>
              <a:r>
                <a:rPr lang="zh-CN" altLang="en-US" sz="3600" b="1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核心</a:t>
              </a:r>
              <a:r>
                <a:rPr lang="zh-CN" altLang="en-US" sz="3600" b="1" noProof="1" smtClean="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技术</a:t>
              </a:r>
              <a:endParaRPr lang="zh-CN" altLang="en-US" sz="2000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 algn="ctr">
                <a:defRPr/>
              </a:pPr>
              <a:r>
                <a:rPr lang="zh-CN" altLang="en-US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                      </a:t>
              </a:r>
              <a:endParaRPr lang="zh-CN" altLang="en-US" sz="2000" b="1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 algn="ctr">
                <a:buFontTx/>
                <a:buNone/>
                <a:defRPr/>
              </a:pPr>
              <a:endParaRPr lang="zh-CN" altLang="en-US" sz="2000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606325" y="2678932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r>
                <a:rPr lang="en-US" altLang="zh-CN" sz="4000" b="1" noProof="1">
                  <a:solidFill>
                    <a:srgbClr val="287ED3"/>
                  </a:solidFill>
                </a:rPr>
                <a:t>3.2</a:t>
              </a:r>
            </a:p>
          </p:txBody>
        </p:sp>
      </p:grpSp>
      <p:sp>
        <p:nvSpPr>
          <p:cNvPr id="21" name="TextBox 20"/>
          <p:cNvSpPr txBox="1"/>
          <p:nvPr/>
        </p:nvSpPr>
        <p:spPr bwMode="auto">
          <a:xfrm>
            <a:off x="419728" y="1528992"/>
            <a:ext cx="8379502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“互联网</a:t>
            </a:r>
            <a:r>
              <a:rPr lang="en-US" altLang="zh-CN" sz="24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4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”拼车模式下大规模出租车动态调度组织关键技术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299803" y="2518348"/>
            <a:ext cx="8559384" cy="209862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23" name="文本框 6"/>
          <p:cNvSpPr txBox="1"/>
          <p:nvPr/>
        </p:nvSpPr>
        <p:spPr>
          <a:xfrm>
            <a:off x="329787" y="2579962"/>
            <a:ext cx="3360318" cy="5847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3200" noProof="1" smtClean="0">
                <a:latin typeface="黑体" pitchFamily="49" charset="-122"/>
                <a:ea typeface="黑体" pitchFamily="49" charset="-122"/>
              </a:rPr>
              <a:t>动态</a:t>
            </a:r>
            <a:r>
              <a:rPr lang="en-US" altLang="zh-CN" sz="3200" noProof="1" smtClean="0">
                <a:latin typeface="黑体" pitchFamily="49" charset="-122"/>
                <a:ea typeface="黑体" pitchFamily="49" charset="-122"/>
              </a:rPr>
              <a:t>DARP</a:t>
            </a:r>
            <a:r>
              <a:rPr lang="zh-CN" altLang="en-US" sz="3200" noProof="1" smtClean="0">
                <a:latin typeface="黑体" pitchFamily="49" charset="-122"/>
                <a:ea typeface="黑体" pitchFamily="49" charset="-122"/>
              </a:rPr>
              <a:t>模型</a:t>
            </a:r>
            <a:endParaRPr lang="zh-CN" altLang="en-US" sz="3200" noProof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4771458" y="2022824"/>
            <a:ext cx="2064063" cy="461665"/>
          </a:xfrm>
          <a:prstGeom prst="rect">
            <a:avLst/>
          </a:prstGeom>
          <a:solidFill>
            <a:srgbClr val="D3BAF4"/>
          </a:solidFill>
          <a:ln w="6350">
            <a:solidFill>
              <a:srgbClr val="D3BAF4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 smtClean="0">
                <a:latin typeface="黑体" pitchFamily="49" charset="-122"/>
                <a:ea typeface="黑体" pitchFamily="49" charset="-122"/>
              </a:rPr>
              <a:t>以南昌市为例</a:t>
            </a:r>
            <a:endParaRPr lang="zh-CN" altLang="en-US" sz="2400" noProof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文本框 6"/>
          <p:cNvSpPr txBox="1"/>
          <p:nvPr/>
        </p:nvSpPr>
        <p:spPr>
          <a:xfrm>
            <a:off x="4936348" y="2628205"/>
            <a:ext cx="3349625" cy="6000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拼车模式下的运价计算</a:t>
            </a:r>
          </a:p>
        </p:txBody>
      </p:sp>
      <p:sp>
        <p:nvSpPr>
          <p:cNvPr id="25" name="直角上箭头 24"/>
          <p:cNvSpPr/>
          <p:nvPr/>
        </p:nvSpPr>
        <p:spPr>
          <a:xfrm rot="10800000">
            <a:off x="4312900" y="2863120"/>
            <a:ext cx="573898" cy="692431"/>
          </a:xfrm>
          <a:prstGeom prst="bentUpArrow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3" name="下箭头 10"/>
          <p:cNvSpPr>
            <a:spLocks noChangeArrowheads="1"/>
          </p:cNvSpPr>
          <p:nvPr/>
        </p:nvSpPr>
        <p:spPr bwMode="auto">
          <a:xfrm>
            <a:off x="4385846" y="2124802"/>
            <a:ext cx="287337" cy="3600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/>
          <a:lstStyle/>
          <a:p>
            <a:pPr latinLnBrk="1"/>
            <a:endParaRPr lang="zh-CN" altLang="en-US">
              <a:latin typeface="Arial" pitchFamily="34" charset="0"/>
            </a:endParaRPr>
          </a:p>
        </p:txBody>
      </p:sp>
      <p:sp>
        <p:nvSpPr>
          <p:cNvPr id="14" name="下箭头 32"/>
          <p:cNvSpPr>
            <a:spLocks noChangeArrowheads="1"/>
          </p:cNvSpPr>
          <p:nvPr/>
        </p:nvSpPr>
        <p:spPr bwMode="auto">
          <a:xfrm>
            <a:off x="4379913" y="4719245"/>
            <a:ext cx="287337" cy="971550"/>
          </a:xfrm>
          <a:prstGeom prst="downArrow">
            <a:avLst>
              <a:gd name="adj1" fmla="val 50000"/>
              <a:gd name="adj2" fmla="val 49983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/>
          <a:lstStyle/>
          <a:p>
            <a:pPr latinLnBrk="1"/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advClick="0" advTm="1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21" grpId="0" animBg="1"/>
      <p:bldP spid="22" grpId="0" animBg="1"/>
      <p:bldP spid="23" grpId="0"/>
      <p:bldP spid="4" grpId="0" animBg="1"/>
      <p:bldP spid="24" grpId="0" animBg="1"/>
      <p:bldP spid="25" grpId="0" animBg="1"/>
      <p:bldP spid="3" grpId="1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/>
          <p:cNvGrpSpPr/>
          <p:nvPr/>
        </p:nvGrpSpPr>
        <p:grpSpPr bwMode="auto">
          <a:xfrm>
            <a:off x="236538" y="3579813"/>
            <a:ext cx="5568950" cy="674687"/>
            <a:chOff x="236053" y="3420156"/>
            <a:chExt cx="5569660" cy="675271"/>
          </a:xfrm>
        </p:grpSpPr>
        <p:sp>
          <p:nvSpPr>
            <p:cNvPr id="12" name="矩形 11"/>
            <p:cNvSpPr/>
            <p:nvPr/>
          </p:nvSpPr>
          <p:spPr>
            <a:xfrm>
              <a:off x="236053" y="3420156"/>
              <a:ext cx="671598" cy="672093"/>
            </a:xfrm>
            <a:prstGeom prst="rect">
              <a:avLst/>
            </a:prstGeom>
            <a:solidFill>
              <a:srgbClr val="287E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r>
                <a:rPr lang="en-US" altLang="zh-CN" sz="3200" b="1" noProof="1"/>
                <a:t>2</a:t>
              </a:r>
              <a:endParaRPr lang="zh-CN" altLang="en-US" sz="3200" b="1" noProof="1"/>
            </a:p>
          </p:txBody>
        </p:sp>
        <p:sp>
          <p:nvSpPr>
            <p:cNvPr id="16401" name="文本框 15"/>
            <p:cNvSpPr txBox="1">
              <a:spLocks noChangeArrowheads="1"/>
            </p:cNvSpPr>
            <p:nvPr/>
          </p:nvSpPr>
          <p:spPr bwMode="auto">
            <a:xfrm>
              <a:off x="993062" y="3572207"/>
              <a:ext cx="4812651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黑体" pitchFamily="49" charset="-122"/>
                  <a:ea typeface="黑体" pitchFamily="49" charset="-122"/>
                </a:rPr>
                <a:t>保证拼车后司机收入增加</a:t>
              </a:r>
            </a:p>
          </p:txBody>
        </p:sp>
      </p:grpSp>
      <p:grpSp>
        <p:nvGrpSpPr>
          <p:cNvPr id="3" name="组合 37"/>
          <p:cNvGrpSpPr/>
          <p:nvPr/>
        </p:nvGrpSpPr>
        <p:grpSpPr bwMode="auto">
          <a:xfrm>
            <a:off x="234950" y="5284788"/>
            <a:ext cx="5991225" cy="1038225"/>
            <a:chOff x="235418" y="4588908"/>
            <a:chExt cx="5991211" cy="1036714"/>
          </a:xfrm>
        </p:grpSpPr>
        <p:sp>
          <p:nvSpPr>
            <p:cNvPr id="13" name="矩形 12"/>
            <p:cNvSpPr/>
            <p:nvPr/>
          </p:nvSpPr>
          <p:spPr>
            <a:xfrm>
              <a:off x="235418" y="4588908"/>
              <a:ext cx="671511" cy="672120"/>
            </a:xfrm>
            <a:prstGeom prst="rect">
              <a:avLst/>
            </a:prstGeom>
            <a:solidFill>
              <a:srgbClr val="287E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r>
                <a:rPr lang="en-US" altLang="zh-CN" sz="3200" b="1" noProof="1"/>
                <a:t>3</a:t>
              </a:r>
              <a:endParaRPr lang="zh-CN" altLang="en-US" sz="3200" b="1" noProof="1"/>
            </a:p>
          </p:txBody>
        </p:sp>
        <p:sp>
          <p:nvSpPr>
            <p:cNvPr id="16399" name="文本框 16"/>
            <p:cNvSpPr txBox="1">
              <a:spLocks noChangeArrowheads="1"/>
            </p:cNvSpPr>
            <p:nvPr/>
          </p:nvSpPr>
          <p:spPr bwMode="auto">
            <a:xfrm>
              <a:off x="1008117" y="4671515"/>
              <a:ext cx="5218512" cy="9541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保证拼车后乘客的乘车成本</a:t>
              </a:r>
              <a:r>
                <a:rPr lang="zh-CN" altLang="en-US" sz="2800" dirty="0" smtClean="0">
                  <a:latin typeface="黑体" pitchFamily="49" charset="-122"/>
                  <a:ea typeface="黑体" pitchFamily="49" charset="-122"/>
                </a:rPr>
                <a:t>降低</a:t>
              </a:r>
              <a:endParaRPr lang="zh-CN" altLang="en-US" sz="2800" dirty="0">
                <a:latin typeface="黑体" pitchFamily="49" charset="-122"/>
                <a:ea typeface="黑体" pitchFamily="49" charset="-122"/>
              </a:endParaRPr>
            </a:p>
            <a:p>
              <a:endParaRPr lang="zh-CN" altLang="en-US" sz="28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35"/>
          <p:cNvGrpSpPr/>
          <p:nvPr/>
        </p:nvGrpSpPr>
        <p:grpSpPr bwMode="auto">
          <a:xfrm>
            <a:off x="233363" y="1978025"/>
            <a:ext cx="4875212" cy="673100"/>
            <a:chOff x="234148" y="2254579"/>
            <a:chExt cx="4874881" cy="672164"/>
          </a:xfrm>
        </p:grpSpPr>
        <p:sp>
          <p:nvSpPr>
            <p:cNvPr id="11" name="矩形 10"/>
            <p:cNvSpPr/>
            <p:nvPr/>
          </p:nvSpPr>
          <p:spPr>
            <a:xfrm>
              <a:off x="234148" y="2254579"/>
              <a:ext cx="671466" cy="672164"/>
            </a:xfrm>
            <a:prstGeom prst="rect">
              <a:avLst/>
            </a:prstGeom>
            <a:solidFill>
              <a:srgbClr val="287E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r>
                <a:rPr lang="en-US" altLang="zh-CN" sz="3200" b="1" noProof="1"/>
                <a:t>1</a:t>
              </a:r>
              <a:endParaRPr lang="zh-CN" altLang="en-US" sz="3200" b="1" noProof="1"/>
            </a:p>
          </p:txBody>
        </p:sp>
        <p:sp>
          <p:nvSpPr>
            <p:cNvPr id="16397" name="文本框 6"/>
            <p:cNvSpPr txBox="1">
              <a:spLocks noChangeArrowheads="1"/>
            </p:cNvSpPr>
            <p:nvPr/>
          </p:nvSpPr>
          <p:spPr bwMode="auto">
            <a:xfrm>
              <a:off x="978907" y="2402205"/>
              <a:ext cx="4130122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黑体" pitchFamily="49" charset="-122"/>
                  <a:ea typeface="黑体" pitchFamily="49" charset="-122"/>
                </a:rPr>
                <a:t>基于传统计价方式</a:t>
              </a:r>
            </a:p>
          </p:txBody>
        </p:sp>
      </p:grpSp>
      <p:pic>
        <p:nvPicPr>
          <p:cNvPr id="33" name="图片 32" descr="resizeApi (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3400" y="3375025"/>
            <a:ext cx="83978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33" descr="resizeApi (4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3213" y="5230813"/>
            <a:ext cx="754062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图片 34" descr="calculator_127.36px_1189282_easyicon.n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1050" y="2001838"/>
            <a:ext cx="7683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14"/>
          <p:cNvGrpSpPr/>
          <p:nvPr/>
        </p:nvGrpSpPr>
        <p:grpSpPr bwMode="auto">
          <a:xfrm>
            <a:off x="0" y="258763"/>
            <a:ext cx="9472613" cy="820737"/>
            <a:chOff x="0" y="230509"/>
            <a:chExt cx="9472295" cy="820490"/>
          </a:xfrm>
        </p:grpSpPr>
        <p:sp>
          <p:nvSpPr>
            <p:cNvPr id="20" name="矩形 19"/>
            <p:cNvSpPr/>
            <p:nvPr/>
          </p:nvSpPr>
          <p:spPr>
            <a:xfrm>
              <a:off x="1115976" y="230509"/>
              <a:ext cx="8356319" cy="812555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Tx/>
                <a:buNone/>
                <a:defRPr/>
              </a:pPr>
              <a:r>
                <a:rPr lang="en-US" altLang="zh-CN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</a:t>
              </a:r>
            </a:p>
            <a:p>
              <a:pPr>
                <a:buFontTx/>
                <a:buNone/>
                <a:defRPr/>
              </a:pPr>
              <a:endParaRPr lang="en-US" altLang="zh-CN" sz="2000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>
                <a:buFontTx/>
                <a:buNone/>
                <a:defRPr/>
              </a:pPr>
              <a:r>
                <a:rPr lang="zh-CN" altLang="en-US" sz="24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</a:t>
              </a:r>
              <a:r>
                <a:rPr lang="zh-CN" altLang="en-US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</a:t>
              </a:r>
            </a:p>
            <a:p>
              <a:pPr>
                <a:buFontTx/>
                <a:buNone/>
                <a:defRPr/>
              </a:pPr>
              <a:r>
                <a:rPr lang="zh-CN" altLang="en-US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          </a:t>
              </a:r>
              <a:endParaRPr lang="zh-CN" altLang="en-US" sz="3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  <a:p>
              <a:pPr>
                <a:buFontTx/>
                <a:buNone/>
                <a:defRPr/>
              </a:pPr>
              <a:r>
                <a:rPr lang="zh-CN" altLang="en-US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         </a:t>
              </a:r>
              <a:endParaRPr lang="zh-CN" altLang="en-US" sz="2400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>
                <a:buFontTx/>
                <a:buNone/>
                <a:defRPr/>
              </a:pPr>
              <a:r>
                <a:rPr lang="zh-CN" altLang="en-US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                                                                  </a:t>
              </a:r>
            </a:p>
            <a:p>
              <a:pPr algn="ctr">
                <a:buFontTx/>
                <a:buNone/>
                <a:defRPr/>
              </a:pPr>
              <a:r>
                <a:rPr lang="zh-CN" altLang="en-US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                      </a:t>
              </a:r>
            </a:p>
          </p:txBody>
        </p:sp>
        <p:grpSp>
          <p:nvGrpSpPr>
            <p:cNvPr id="6" name="组合 16"/>
            <p:cNvGrpSpPr/>
            <p:nvPr/>
          </p:nvGrpSpPr>
          <p:grpSpPr bwMode="auto">
            <a:xfrm>
              <a:off x="0" y="237087"/>
              <a:ext cx="2074862" cy="813912"/>
              <a:chOff x="765101" y="972366"/>
              <a:chExt cx="1296144" cy="563427"/>
            </a:xfrm>
            <a:solidFill>
              <a:srgbClr val="287ED3"/>
            </a:solidFill>
          </p:grpSpPr>
          <p:sp>
            <p:nvSpPr>
              <p:cNvPr id="22" name="五边形 21"/>
              <p:cNvSpPr/>
              <p:nvPr/>
            </p:nvSpPr>
            <p:spPr>
              <a:xfrm>
                <a:off x="765101" y="972366"/>
                <a:ext cx="1296144" cy="563427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3200" noProof="1">
                  <a:solidFill>
                    <a:srgbClr val="287ED3"/>
                  </a:solidFill>
                </a:endParaRPr>
              </a:p>
            </p:txBody>
          </p:sp>
          <p:sp>
            <p:nvSpPr>
              <p:cNvPr id="23" name="TextBox 19"/>
              <p:cNvSpPr txBox="1">
                <a:spLocks noChangeArrowheads="1"/>
              </p:cNvSpPr>
              <p:nvPr/>
            </p:nvSpPr>
            <p:spPr bwMode="auto">
              <a:xfrm>
                <a:off x="1265214" y="1053288"/>
                <a:ext cx="115399" cy="44741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Tx/>
                  <a:buNone/>
                  <a:defRPr/>
                </a:pPr>
                <a:endParaRPr lang="zh-CN" altLang="en-US" sz="3600" noProof="1">
                  <a:solidFill>
                    <a:schemeClr val="bg1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</p:grp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125663" y="346075"/>
            <a:ext cx="5029200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noProof="1">
                <a:latin typeface="黑体" pitchFamily="49" charset="-122"/>
                <a:ea typeface="黑体" pitchFamily="49" charset="-122"/>
              </a:rPr>
              <a:t>拼车模式下的运价计算</a:t>
            </a:r>
          </a:p>
          <a:p>
            <a:endParaRPr lang="zh-CN" altLang="en-US" sz="2800" b="1"/>
          </a:p>
        </p:txBody>
      </p:sp>
    </p:spTree>
  </p:cSld>
  <p:clrMapOvr>
    <a:masterClrMapping/>
  </p:clrMapOvr>
  <p:transition advClick="0" advTm="7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39840" y="4347148"/>
            <a:ext cx="8634334" cy="1618937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zh-CN" altLang="en-US" noProof="1">
              <a:solidFill>
                <a:schemeClr val="tx1"/>
              </a:solidFill>
            </a:endParaRPr>
          </a:p>
        </p:txBody>
      </p:sp>
      <p:grpSp>
        <p:nvGrpSpPr>
          <p:cNvPr id="2" name="组合 27"/>
          <p:cNvGrpSpPr/>
          <p:nvPr/>
        </p:nvGrpSpPr>
        <p:grpSpPr bwMode="auto">
          <a:xfrm>
            <a:off x="493713" y="1174750"/>
            <a:ext cx="8650287" cy="1468438"/>
            <a:chOff x="493713" y="3512505"/>
            <a:chExt cx="8534400" cy="2442378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6951289" y="4761419"/>
              <a:ext cx="479267" cy="710269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292492" y="4761419"/>
              <a:ext cx="7098165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827320" y="4035306"/>
              <a:ext cx="479267" cy="710271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2880651" y="4040587"/>
              <a:ext cx="480833" cy="712910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5233132" y="4753497"/>
              <a:ext cx="479267" cy="710271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54" name="TextBox 24"/>
            <p:cNvSpPr txBox="1">
              <a:spLocks noChangeArrowheads="1"/>
            </p:cNvSpPr>
            <p:nvPr/>
          </p:nvSpPr>
          <p:spPr bwMode="auto">
            <a:xfrm>
              <a:off x="493713" y="3512505"/>
              <a:ext cx="1495425" cy="6661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zh-CN" altLang="en-US" sz="2000">
                  <a:latin typeface="黑体" pitchFamily="49" charset="-122"/>
                  <a:ea typeface="黑体" pitchFamily="49" charset="-122"/>
                </a:rPr>
                <a:t>上车</a:t>
              </a:r>
            </a:p>
          </p:txBody>
        </p:sp>
        <p:sp>
          <p:nvSpPr>
            <p:cNvPr id="17455" name="TextBox 25"/>
            <p:cNvSpPr txBox="1">
              <a:spLocks noChangeArrowheads="1"/>
            </p:cNvSpPr>
            <p:nvPr/>
          </p:nvSpPr>
          <p:spPr bwMode="auto">
            <a:xfrm>
              <a:off x="2474913" y="3526317"/>
              <a:ext cx="1495425" cy="6661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黑体" pitchFamily="49" charset="-122"/>
                  <a:ea typeface="黑体" pitchFamily="49" charset="-122"/>
                </a:rPr>
                <a:t>B</a:t>
              </a:r>
              <a:r>
                <a:rPr lang="zh-CN" altLang="en-US" sz="2000">
                  <a:latin typeface="黑体" pitchFamily="49" charset="-122"/>
                  <a:ea typeface="黑体" pitchFamily="49" charset="-122"/>
                </a:rPr>
                <a:t>上车</a:t>
              </a:r>
            </a:p>
          </p:txBody>
        </p:sp>
        <p:sp>
          <p:nvSpPr>
            <p:cNvPr id="17456" name="TextBox 30"/>
            <p:cNvSpPr txBox="1">
              <a:spLocks noChangeArrowheads="1"/>
            </p:cNvSpPr>
            <p:nvPr/>
          </p:nvSpPr>
          <p:spPr bwMode="auto">
            <a:xfrm>
              <a:off x="1654175" y="4643373"/>
              <a:ext cx="1625600" cy="6661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黑体" pitchFamily="49" charset="-122"/>
                  <a:ea typeface="黑体" pitchFamily="49" charset="-122"/>
                </a:rPr>
                <a:t>X×100%</a:t>
              </a:r>
              <a:endParaRPr lang="zh-CN" altLang="zh-CN" sz="20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457" name="TextBox 31"/>
            <p:cNvSpPr txBox="1">
              <a:spLocks noChangeArrowheads="1"/>
            </p:cNvSpPr>
            <p:nvPr/>
          </p:nvSpPr>
          <p:spPr bwMode="auto">
            <a:xfrm>
              <a:off x="3621088" y="4702998"/>
              <a:ext cx="1625600" cy="11785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黑体" pitchFamily="49" charset="-122"/>
                  <a:ea typeface="黑体" pitchFamily="49" charset="-122"/>
                </a:rPr>
                <a:t>每人支付</a:t>
              </a:r>
              <a:r>
                <a:rPr lang="en-US" altLang="zh-CN" sz="2000">
                  <a:latin typeface="黑体" pitchFamily="49" charset="-122"/>
                  <a:ea typeface="黑体" pitchFamily="49" charset="-122"/>
                </a:rPr>
                <a:t>Y×60%</a:t>
              </a:r>
              <a:endParaRPr lang="zh-CN" altLang="zh-CN" sz="20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458" name="TextBox 32"/>
            <p:cNvSpPr txBox="1">
              <a:spLocks noChangeArrowheads="1"/>
            </p:cNvSpPr>
            <p:nvPr/>
          </p:nvSpPr>
          <p:spPr bwMode="auto">
            <a:xfrm>
              <a:off x="5664383" y="4637021"/>
              <a:ext cx="1224347" cy="6661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黑体" pitchFamily="49" charset="-122"/>
                  <a:ea typeface="黑体" pitchFamily="49" charset="-122"/>
                </a:rPr>
                <a:t>Y×100%</a:t>
              </a:r>
              <a:endParaRPr lang="zh-CN" altLang="zh-CN" sz="20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459" name="TextBox 33"/>
            <p:cNvSpPr txBox="1">
              <a:spLocks noChangeArrowheads="1"/>
            </p:cNvSpPr>
            <p:nvPr/>
          </p:nvSpPr>
          <p:spPr bwMode="auto">
            <a:xfrm>
              <a:off x="5319713" y="5288762"/>
              <a:ext cx="1495425" cy="6661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zh-CN" altLang="en-US" sz="2000">
                  <a:latin typeface="黑体" pitchFamily="49" charset="-122"/>
                  <a:ea typeface="黑体" pitchFamily="49" charset="-122"/>
                </a:rPr>
                <a:t>下车</a:t>
              </a:r>
            </a:p>
          </p:txBody>
        </p:sp>
        <p:sp>
          <p:nvSpPr>
            <p:cNvPr id="17460" name="TextBox 34"/>
            <p:cNvSpPr txBox="1">
              <a:spLocks noChangeArrowheads="1"/>
            </p:cNvSpPr>
            <p:nvPr/>
          </p:nvSpPr>
          <p:spPr bwMode="auto">
            <a:xfrm>
              <a:off x="7402513" y="5249996"/>
              <a:ext cx="1495425" cy="6661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黑体" pitchFamily="49" charset="-122"/>
                  <a:ea typeface="黑体" pitchFamily="49" charset="-122"/>
                </a:rPr>
                <a:t>B</a:t>
              </a:r>
              <a:r>
                <a:rPr lang="zh-CN" altLang="en-US" sz="2000">
                  <a:latin typeface="黑体" pitchFamily="49" charset="-122"/>
                  <a:ea typeface="黑体" pitchFamily="49" charset="-122"/>
                </a:rPr>
                <a:t>下车</a:t>
              </a:r>
            </a:p>
          </p:txBody>
        </p:sp>
        <p:grpSp>
          <p:nvGrpSpPr>
            <p:cNvPr id="17461" name="组合 44"/>
            <p:cNvGrpSpPr/>
            <p:nvPr/>
          </p:nvGrpSpPr>
          <p:grpSpPr bwMode="auto">
            <a:xfrm>
              <a:off x="7170738" y="3629027"/>
              <a:ext cx="1857375" cy="811213"/>
              <a:chOff x="7576458" y="3628573"/>
              <a:chExt cx="1434905" cy="812218"/>
            </a:xfrm>
          </p:grpSpPr>
          <p:sp>
            <p:nvSpPr>
              <p:cNvPr id="43" name="矩形标注 42"/>
              <p:cNvSpPr/>
              <p:nvPr/>
            </p:nvSpPr>
            <p:spPr>
              <a:xfrm>
                <a:off x="7576322" y="3628228"/>
                <a:ext cx="1027277" cy="811610"/>
              </a:xfrm>
              <a:prstGeom prst="wedgeRectCallout">
                <a:avLst>
                  <a:gd name="adj1" fmla="val -19697"/>
                  <a:gd name="adj2" fmla="val 85714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 noProof="1"/>
              </a:p>
            </p:txBody>
          </p:sp>
          <p:sp>
            <p:nvSpPr>
              <p:cNvPr id="17463" name="TextBox 43"/>
              <p:cNvSpPr txBox="1">
                <a:spLocks noChangeArrowheads="1"/>
              </p:cNvSpPr>
              <p:nvPr/>
            </p:nvSpPr>
            <p:spPr bwMode="auto">
              <a:xfrm>
                <a:off x="7647019" y="3759203"/>
                <a:ext cx="1364344" cy="66694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>
                    <a:latin typeface="黑体" pitchFamily="49" charset="-122"/>
                    <a:ea typeface="黑体" pitchFamily="49" charset="-122"/>
                  </a:rPr>
                  <a:t>行车路线</a:t>
                </a:r>
              </a:p>
            </p:txBody>
          </p:sp>
        </p:grpSp>
      </p:grpSp>
      <p:grpSp>
        <p:nvGrpSpPr>
          <p:cNvPr id="4" name="组合 36"/>
          <p:cNvGrpSpPr/>
          <p:nvPr/>
        </p:nvGrpSpPr>
        <p:grpSpPr bwMode="auto">
          <a:xfrm>
            <a:off x="0" y="258763"/>
            <a:ext cx="9472613" cy="820737"/>
            <a:chOff x="0" y="258763"/>
            <a:chExt cx="9472613" cy="820737"/>
          </a:xfrm>
        </p:grpSpPr>
        <p:grpSp>
          <p:nvGrpSpPr>
            <p:cNvPr id="17445" name="组合 14"/>
            <p:cNvGrpSpPr/>
            <p:nvPr/>
          </p:nvGrpSpPr>
          <p:grpSpPr bwMode="auto">
            <a:xfrm>
              <a:off x="0" y="258763"/>
              <a:ext cx="9472613" cy="820737"/>
              <a:chOff x="0" y="230509"/>
              <a:chExt cx="9472295" cy="82049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115976" y="230509"/>
                <a:ext cx="8356319" cy="812555"/>
              </a:xfrm>
              <a:prstGeom prst="rect">
                <a:avLst/>
              </a:prstGeom>
              <a:gradFill>
                <a:gsLst>
                  <a:gs pos="0">
                    <a:srgbClr val="BFBFBF"/>
                  </a:gs>
                  <a:gs pos="100000">
                    <a:srgbClr val="BFBFBF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buFontTx/>
                  <a:buNone/>
                  <a:defRPr/>
                </a:pPr>
                <a:r>
                  <a:rPr lang="en-US" altLang="zh-CN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</a:t>
                </a:r>
              </a:p>
              <a:p>
                <a:pPr>
                  <a:buFontTx/>
                  <a:buNone/>
                  <a:defRPr/>
                </a:pPr>
                <a:endParaRPr lang="en-US" altLang="zh-CN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endParaRPr>
              </a:p>
              <a:p>
                <a:pPr>
                  <a:buFontTx/>
                  <a:buNone/>
                  <a:defRPr/>
                </a:pPr>
                <a:r>
                  <a:rPr lang="zh-CN" altLang="en-US" sz="24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</a:t>
                </a: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</a:t>
                </a:r>
              </a:p>
              <a:p>
                <a:pPr>
                  <a:buFontTx/>
                  <a:buNone/>
                  <a:defRPr/>
                </a:pP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          </a:t>
                </a:r>
                <a:endParaRPr lang="zh-CN" altLang="en-US" sz="36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+mn-ea"/>
                </a:endParaRPr>
              </a:p>
              <a:p>
                <a:pPr>
                  <a:buFontTx/>
                  <a:buNone/>
                  <a:defRPr/>
                </a:pP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         </a:t>
                </a:r>
                <a:endParaRPr lang="zh-CN" altLang="en-US" sz="2400" noProof="1">
                  <a:solidFill>
                    <a:schemeClr val="tx1"/>
                  </a:solidFill>
                  <a:latin typeface="微软雅黑" charset="0"/>
                  <a:ea typeface="微软雅黑" charset="0"/>
                </a:endParaRPr>
              </a:p>
              <a:p>
                <a:pPr>
                  <a:buFontTx/>
                  <a:buNone/>
                  <a:defRPr/>
                </a:pP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                                                                  </a:t>
                </a:r>
              </a:p>
              <a:p>
                <a:pPr algn="ctr">
                  <a:buFontTx/>
                  <a:buNone/>
                  <a:defRPr/>
                </a:pP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                      </a:t>
                </a:r>
              </a:p>
            </p:txBody>
          </p:sp>
          <p:grpSp>
            <p:nvGrpSpPr>
              <p:cNvPr id="6" name="组合 16"/>
              <p:cNvGrpSpPr/>
              <p:nvPr/>
            </p:nvGrpSpPr>
            <p:grpSpPr bwMode="auto">
              <a:xfrm>
                <a:off x="0" y="237087"/>
                <a:ext cx="2074862" cy="813912"/>
                <a:chOff x="765101" y="972366"/>
                <a:chExt cx="1296144" cy="563427"/>
              </a:xfrm>
              <a:solidFill>
                <a:srgbClr val="287ED3"/>
              </a:solidFill>
            </p:grpSpPr>
            <p:sp>
              <p:nvSpPr>
                <p:cNvPr id="29" name="五边形 28"/>
                <p:cNvSpPr/>
                <p:nvPr/>
              </p:nvSpPr>
              <p:spPr>
                <a:xfrm>
                  <a:off x="765101" y="972366"/>
                  <a:ext cx="1296144" cy="563427"/>
                </a:xfrm>
                <a:prstGeom prst="homePlat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sz="3200" noProof="1">
                    <a:solidFill>
                      <a:srgbClr val="287ED3"/>
                    </a:solidFill>
                  </a:endParaRPr>
                </a:p>
              </p:txBody>
            </p:sp>
            <p:sp>
              <p:nvSpPr>
                <p:cNvPr id="30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1265214" y="1053288"/>
                  <a:ext cx="115399" cy="4474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  <a:defRPr/>
                  </a:pPr>
                  <a:endParaRPr lang="zh-CN" altLang="en-US" sz="3600" noProof="1">
                    <a:solidFill>
                      <a:schemeClr val="bg1"/>
                    </a:solidFill>
                    <a:latin typeface="Impact" pitchFamily="34" charset="0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7446" name="TextBox 35"/>
            <p:cNvSpPr txBox="1">
              <a:spLocks noChangeArrowheads="1"/>
            </p:cNvSpPr>
            <p:nvPr/>
          </p:nvSpPr>
          <p:spPr bwMode="auto">
            <a:xfrm>
              <a:off x="2125362" y="383058"/>
              <a:ext cx="4473146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计费方式</a:t>
              </a:r>
            </a:p>
          </p:txBody>
        </p:sp>
      </p:grpSp>
      <p:grpSp>
        <p:nvGrpSpPr>
          <p:cNvPr id="7" name="组合 55"/>
          <p:cNvGrpSpPr/>
          <p:nvPr/>
        </p:nvGrpSpPr>
        <p:grpSpPr bwMode="auto">
          <a:xfrm>
            <a:off x="379413" y="4460875"/>
            <a:ext cx="8650287" cy="1479550"/>
            <a:chOff x="0" y="3556000"/>
            <a:chExt cx="9028120" cy="2345060"/>
          </a:xfrm>
        </p:grpSpPr>
        <p:cxnSp>
          <p:nvCxnSpPr>
            <p:cNvPr id="57" name="直接箭头连接符 56"/>
            <p:cNvCxnSpPr/>
            <p:nvPr/>
          </p:nvCxnSpPr>
          <p:spPr>
            <a:xfrm>
              <a:off x="1292335" y="4761241"/>
              <a:ext cx="7097902" cy="0"/>
            </a:xfrm>
            <a:prstGeom prst="straightConnector1">
              <a:avLst/>
            </a:prstGeom>
            <a:ln w="50800"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826763" y="4036587"/>
              <a:ext cx="480484" cy="709557"/>
            </a:xfrm>
            <a:prstGeom prst="straightConnector1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5610060" y="4753692"/>
              <a:ext cx="478826" cy="709557"/>
            </a:xfrm>
            <a:prstGeom prst="straightConnector1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39" name="TextBox 59"/>
            <p:cNvSpPr txBox="1">
              <a:spLocks noChangeArrowheads="1"/>
            </p:cNvSpPr>
            <p:nvPr/>
          </p:nvSpPr>
          <p:spPr bwMode="auto">
            <a:xfrm>
              <a:off x="0" y="3556000"/>
              <a:ext cx="3005138" cy="634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itchFamily="49" charset="-122"/>
                  <a:ea typeface="黑体" pitchFamily="49" charset="-122"/>
                </a:rPr>
                <a:t>B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itchFamily="49" charset="-122"/>
                  <a:ea typeface="黑体" pitchFamily="49" charset="-122"/>
                </a:rPr>
                <a:t>C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itchFamily="49" charset="-122"/>
                  <a:ea typeface="黑体" pitchFamily="49" charset="-122"/>
                </a:rPr>
                <a:t>同时上车</a:t>
              </a:r>
            </a:p>
          </p:txBody>
        </p:sp>
        <p:sp>
          <p:nvSpPr>
            <p:cNvPr id="17440" name="TextBox 60"/>
            <p:cNvSpPr txBox="1">
              <a:spLocks noChangeArrowheads="1"/>
            </p:cNvSpPr>
            <p:nvPr/>
          </p:nvSpPr>
          <p:spPr bwMode="auto">
            <a:xfrm>
              <a:off x="2179997" y="4675449"/>
              <a:ext cx="2837158" cy="634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itchFamily="49" charset="-122"/>
                  <a:ea typeface="黑体" pitchFamily="49" charset="-122"/>
                </a:rPr>
                <a:t>每人支付</a:t>
              </a:r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itchFamily="49" charset="-122"/>
                  <a:ea typeface="黑体" pitchFamily="49" charset="-122"/>
                </a:rPr>
                <a:t>X×50%</a:t>
              </a:r>
              <a:endParaRPr lang="zh-CN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441" name="TextBox 61"/>
            <p:cNvSpPr txBox="1">
              <a:spLocks noChangeArrowheads="1"/>
            </p:cNvSpPr>
            <p:nvPr/>
          </p:nvSpPr>
          <p:spPr bwMode="auto">
            <a:xfrm>
              <a:off x="5236787" y="5266619"/>
              <a:ext cx="2155825" cy="634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itchFamily="49" charset="-122"/>
                  <a:ea typeface="黑体" pitchFamily="49" charset="-122"/>
                </a:rPr>
                <a:t>三人同时下车</a:t>
              </a:r>
            </a:p>
          </p:txBody>
        </p:sp>
        <p:grpSp>
          <p:nvGrpSpPr>
            <p:cNvPr id="17442" name="组合 23"/>
            <p:cNvGrpSpPr/>
            <p:nvPr/>
          </p:nvGrpSpPr>
          <p:grpSpPr bwMode="auto">
            <a:xfrm>
              <a:off x="7186448" y="3628968"/>
              <a:ext cx="1841672" cy="810203"/>
              <a:chOff x="7588590" y="3628515"/>
              <a:chExt cx="1422773" cy="811207"/>
            </a:xfrm>
          </p:grpSpPr>
          <p:sp>
            <p:nvSpPr>
              <p:cNvPr id="64" name="矩形标注 63"/>
              <p:cNvSpPr/>
              <p:nvPr/>
            </p:nvSpPr>
            <p:spPr>
              <a:xfrm>
                <a:off x="7588023" y="3628517"/>
                <a:ext cx="1055985" cy="811207"/>
              </a:xfrm>
              <a:prstGeom prst="wedgeRectCallout">
                <a:avLst>
                  <a:gd name="adj1" fmla="val -19697"/>
                  <a:gd name="adj2" fmla="val 85714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 noProof="1"/>
              </a:p>
            </p:txBody>
          </p:sp>
          <p:sp>
            <p:nvSpPr>
              <p:cNvPr id="17444" name="TextBox 25"/>
              <p:cNvSpPr txBox="1">
                <a:spLocks noChangeArrowheads="1"/>
              </p:cNvSpPr>
              <p:nvPr/>
            </p:nvSpPr>
            <p:spPr bwMode="auto">
              <a:xfrm>
                <a:off x="7647019" y="3759201"/>
                <a:ext cx="1364344" cy="6352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行车路线</a:t>
                </a:r>
              </a:p>
            </p:txBody>
          </p:sp>
        </p:grpSp>
      </p:grpSp>
      <p:sp>
        <p:nvSpPr>
          <p:cNvPr id="78" name="矩形 77"/>
          <p:cNvSpPr/>
          <p:nvPr/>
        </p:nvSpPr>
        <p:spPr>
          <a:xfrm>
            <a:off x="0" y="6051550"/>
            <a:ext cx="9144000" cy="633413"/>
          </a:xfrm>
          <a:prstGeom prst="rect">
            <a:avLst/>
          </a:prstGeom>
          <a:solidFill>
            <a:srgbClr val="BFBFB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-30163" y="6161088"/>
            <a:ext cx="9413876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400">
                <a:latin typeface="黑体" pitchFamily="49" charset="-122"/>
                <a:ea typeface="黑体" pitchFamily="49" charset="-122"/>
              </a:rPr>
              <a:t>独乘部分支付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100%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，两人合乘部分每人支付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65%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，三人合乘每人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50%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pSp>
        <p:nvGrpSpPr>
          <p:cNvPr id="9" name="组合 81"/>
          <p:cNvGrpSpPr/>
          <p:nvPr/>
        </p:nvGrpSpPr>
        <p:grpSpPr bwMode="auto">
          <a:xfrm>
            <a:off x="482600" y="2816225"/>
            <a:ext cx="8740775" cy="1512888"/>
            <a:chOff x="483330" y="2816531"/>
            <a:chExt cx="8740741" cy="1512680"/>
          </a:xfrm>
        </p:grpSpPr>
        <p:grpSp>
          <p:nvGrpSpPr>
            <p:cNvPr id="17416" name="组合 54"/>
            <p:cNvGrpSpPr/>
            <p:nvPr/>
          </p:nvGrpSpPr>
          <p:grpSpPr bwMode="auto">
            <a:xfrm>
              <a:off x="483330" y="2816531"/>
              <a:ext cx="8740741" cy="1512680"/>
              <a:chOff x="52251" y="3534996"/>
              <a:chExt cx="8740741" cy="1512680"/>
            </a:xfrm>
          </p:grpSpPr>
          <p:grpSp>
            <p:nvGrpSpPr>
              <p:cNvPr id="17418" name="组合 35"/>
              <p:cNvGrpSpPr/>
              <p:nvPr/>
            </p:nvGrpSpPr>
            <p:grpSpPr bwMode="auto">
              <a:xfrm>
                <a:off x="52251" y="3534996"/>
                <a:ext cx="8740741" cy="1512680"/>
                <a:chOff x="0" y="3527216"/>
                <a:chExt cx="9195759" cy="2414012"/>
              </a:xfrm>
            </p:grpSpPr>
            <p:cxnSp>
              <p:nvCxnSpPr>
                <p:cNvPr id="37" name="直接箭头连接符 36"/>
                <p:cNvCxnSpPr/>
                <p:nvPr/>
              </p:nvCxnSpPr>
              <p:spPr>
                <a:xfrm>
                  <a:off x="928595" y="4745621"/>
                  <a:ext cx="746216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/>
                <p:cNvCxnSpPr/>
                <p:nvPr/>
              </p:nvCxnSpPr>
              <p:spPr>
                <a:xfrm>
                  <a:off x="494360" y="4036363"/>
                  <a:ext cx="479329" cy="709258"/>
                </a:xfrm>
                <a:prstGeom prst="straightConnector1">
                  <a:avLst/>
                </a:prstGeom>
                <a:ln w="635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/>
                <p:cNvCxnSpPr/>
                <p:nvPr/>
              </p:nvCxnSpPr>
              <p:spPr>
                <a:xfrm>
                  <a:off x="3707698" y="4041429"/>
                  <a:ext cx="479329" cy="711791"/>
                </a:xfrm>
                <a:prstGeom prst="straightConnector1">
                  <a:avLst/>
                </a:prstGeom>
                <a:ln w="635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>
                  <a:off x="5928976" y="4753220"/>
                  <a:ext cx="479329" cy="711792"/>
                </a:xfrm>
                <a:prstGeom prst="straightConnector1">
                  <a:avLst/>
                </a:prstGeom>
                <a:ln w="635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24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0" y="3535154"/>
                  <a:ext cx="2351088" cy="6385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>
                      <a:latin typeface="黑体" pitchFamily="49" charset="-122"/>
                      <a:ea typeface="黑体" pitchFamily="49" charset="-122"/>
                    </a:rPr>
                    <a:t>A</a:t>
                  </a:r>
                  <a:r>
                    <a:rPr lang="zh-CN" altLang="en-US" sz="2000">
                      <a:latin typeface="黑体" pitchFamily="49" charset="-122"/>
                      <a:ea typeface="黑体" pitchFamily="49" charset="-122"/>
                    </a:rPr>
                    <a:t>、</a:t>
                  </a:r>
                  <a:r>
                    <a:rPr lang="en-US" altLang="zh-CN" sz="2000">
                      <a:latin typeface="黑体" pitchFamily="49" charset="-122"/>
                      <a:ea typeface="黑体" pitchFamily="49" charset="-122"/>
                    </a:rPr>
                    <a:t>B</a:t>
                  </a:r>
                  <a:r>
                    <a:rPr lang="zh-CN" altLang="en-US" sz="2000">
                      <a:latin typeface="黑体" pitchFamily="49" charset="-122"/>
                      <a:ea typeface="黑体" pitchFamily="49" charset="-122"/>
                    </a:rPr>
                    <a:t>同时上车</a:t>
                  </a:r>
                </a:p>
              </p:txBody>
            </p:sp>
            <p:sp>
              <p:nvSpPr>
                <p:cNvPr id="17425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3490913" y="3527216"/>
                  <a:ext cx="1495425" cy="6385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>
                      <a:latin typeface="黑体" pitchFamily="49" charset="-122"/>
                      <a:ea typeface="黑体" pitchFamily="49" charset="-122"/>
                    </a:rPr>
                    <a:t>C</a:t>
                  </a:r>
                  <a:r>
                    <a:rPr lang="zh-CN" altLang="en-US" sz="2000">
                      <a:latin typeface="黑体" pitchFamily="49" charset="-122"/>
                      <a:ea typeface="黑体" pitchFamily="49" charset="-122"/>
                    </a:rPr>
                    <a:t>上车</a:t>
                  </a:r>
                </a:p>
              </p:txBody>
            </p:sp>
            <p:sp>
              <p:nvSpPr>
                <p:cNvPr id="17426" name="TextBox 43"/>
                <p:cNvSpPr txBox="1">
                  <a:spLocks noChangeArrowheads="1"/>
                </p:cNvSpPr>
                <p:nvPr/>
              </p:nvSpPr>
              <p:spPr bwMode="auto">
                <a:xfrm>
                  <a:off x="1016000" y="4650611"/>
                  <a:ext cx="1625600" cy="11296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>
                      <a:latin typeface="黑体" pitchFamily="49" charset="-122"/>
                      <a:ea typeface="黑体" pitchFamily="49" charset="-122"/>
                    </a:rPr>
                    <a:t>每人支付</a:t>
                  </a:r>
                  <a:r>
                    <a:rPr lang="en-US" altLang="zh-CN" sz="2000">
                      <a:latin typeface="黑体" pitchFamily="49" charset="-122"/>
                      <a:ea typeface="黑体" pitchFamily="49" charset="-122"/>
                    </a:rPr>
                    <a:t>X×65%</a:t>
                  </a:r>
                  <a:endParaRPr lang="zh-CN" altLang="zh-CN" sz="200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7427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2735263" y="4639607"/>
                  <a:ext cx="1625600" cy="6385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>
                      <a:latin typeface="黑体" pitchFamily="49" charset="-122"/>
                      <a:ea typeface="黑体" pitchFamily="49" charset="-122"/>
                    </a:rPr>
                    <a:t>Y×100%</a:t>
                  </a:r>
                  <a:endParaRPr lang="zh-CN" altLang="zh-CN" sz="200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7428" name="TextBox 45"/>
                <p:cNvSpPr txBox="1">
                  <a:spLocks noChangeArrowheads="1"/>
                </p:cNvSpPr>
                <p:nvPr/>
              </p:nvSpPr>
              <p:spPr bwMode="auto">
                <a:xfrm>
                  <a:off x="6508750" y="4620339"/>
                  <a:ext cx="1625600" cy="6385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>
                      <a:latin typeface="黑体" pitchFamily="49" charset="-122"/>
                      <a:ea typeface="黑体" pitchFamily="49" charset="-122"/>
                    </a:rPr>
                    <a:t>M×100%</a:t>
                  </a:r>
                  <a:endParaRPr lang="zh-CN" altLang="zh-CN" sz="200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7429" name="TextBox 46"/>
                <p:cNvSpPr txBox="1">
                  <a:spLocks noChangeArrowheads="1"/>
                </p:cNvSpPr>
                <p:nvPr/>
              </p:nvSpPr>
              <p:spPr bwMode="auto">
                <a:xfrm>
                  <a:off x="6016625" y="5288619"/>
                  <a:ext cx="1493838" cy="6385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>
                      <a:latin typeface="黑体" pitchFamily="49" charset="-122"/>
                      <a:ea typeface="黑体" pitchFamily="49" charset="-122"/>
                    </a:rPr>
                    <a:t>B</a:t>
                  </a:r>
                  <a:r>
                    <a:rPr lang="zh-CN" altLang="en-US" sz="2000">
                      <a:latin typeface="黑体" pitchFamily="49" charset="-122"/>
                      <a:ea typeface="黑体" pitchFamily="49" charset="-122"/>
                    </a:rPr>
                    <a:t>下车</a:t>
                  </a:r>
                </a:p>
              </p:txBody>
            </p:sp>
            <p:sp>
              <p:nvSpPr>
                <p:cNvPr id="17430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7700334" y="5302712"/>
                  <a:ext cx="1495425" cy="6385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>
                      <a:latin typeface="黑体" pitchFamily="49" charset="-122"/>
                      <a:ea typeface="黑体" pitchFamily="49" charset="-122"/>
                    </a:rPr>
                    <a:t>C</a:t>
                  </a:r>
                  <a:r>
                    <a:rPr lang="zh-CN" altLang="en-US" sz="2000">
                      <a:latin typeface="黑体" pitchFamily="49" charset="-122"/>
                      <a:ea typeface="黑体" pitchFamily="49" charset="-122"/>
                    </a:rPr>
                    <a:t>下车</a:t>
                  </a:r>
                </a:p>
              </p:txBody>
            </p:sp>
            <p:grpSp>
              <p:nvGrpSpPr>
                <p:cNvPr id="17431" name="组合 48"/>
                <p:cNvGrpSpPr/>
                <p:nvPr/>
              </p:nvGrpSpPr>
              <p:grpSpPr bwMode="auto">
                <a:xfrm>
                  <a:off x="7170738" y="3629025"/>
                  <a:ext cx="1857375" cy="811213"/>
                  <a:chOff x="7576458" y="3628571"/>
                  <a:chExt cx="1434905" cy="812218"/>
                </a:xfrm>
              </p:grpSpPr>
              <p:sp>
                <p:nvSpPr>
                  <p:cNvPr id="52" name="矩形标注 51"/>
                  <p:cNvSpPr/>
                  <p:nvPr/>
                </p:nvSpPr>
                <p:spPr>
                  <a:xfrm>
                    <a:off x="7577090" y="3628084"/>
                    <a:ext cx="1064459" cy="811585"/>
                  </a:xfrm>
                  <a:prstGeom prst="wedgeRectCallout">
                    <a:avLst>
                      <a:gd name="adj1" fmla="val -19697"/>
                      <a:gd name="adj2" fmla="val 85714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FontTx/>
                      <a:buNone/>
                      <a:defRPr/>
                    </a:pPr>
                    <a:endParaRPr lang="zh-CN" altLang="en-US" noProof="1"/>
                  </a:p>
                </p:txBody>
              </p:sp>
              <p:sp>
                <p:nvSpPr>
                  <p:cNvPr id="17435" name="Text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47019" y="3759202"/>
                    <a:ext cx="1364344" cy="6393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zh-CN" altLang="en-US" sz="2000">
                        <a:latin typeface="黑体" pitchFamily="49" charset="-122"/>
                        <a:ea typeface="黑体" pitchFamily="49" charset="-122"/>
                      </a:rPr>
                      <a:t>行车路线</a:t>
                    </a:r>
                  </a:p>
                </p:txBody>
              </p:sp>
            </p:grpSp>
            <p:cxnSp>
              <p:nvCxnSpPr>
                <p:cNvPr id="50" name="直接箭头连接符 49"/>
                <p:cNvCxnSpPr/>
                <p:nvPr/>
              </p:nvCxnSpPr>
              <p:spPr>
                <a:xfrm>
                  <a:off x="2323157" y="4760820"/>
                  <a:ext cx="479328" cy="711791"/>
                </a:xfrm>
                <a:prstGeom prst="straightConnector1">
                  <a:avLst/>
                </a:prstGeom>
                <a:ln w="635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33" name="矩形 50"/>
                <p:cNvSpPr>
                  <a:spLocks noChangeArrowheads="1"/>
                </p:cNvSpPr>
                <p:nvPr/>
              </p:nvSpPr>
              <p:spPr bwMode="auto">
                <a:xfrm>
                  <a:off x="4541838" y="4653895"/>
                  <a:ext cx="1670050" cy="11296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>
                      <a:latin typeface="黑体" pitchFamily="49" charset="-122"/>
                      <a:ea typeface="黑体" pitchFamily="49" charset="-122"/>
                    </a:rPr>
                    <a:t>每人支付</a:t>
                  </a:r>
                  <a:r>
                    <a:rPr lang="en-US" altLang="zh-CN" sz="2000">
                      <a:latin typeface="黑体" pitchFamily="49" charset="-122"/>
                      <a:ea typeface="黑体" pitchFamily="49" charset="-122"/>
                    </a:rPr>
                    <a:t>Z×65%</a:t>
                  </a:r>
                  <a:endParaRPr lang="zh-CN" altLang="zh-CN" sz="2000"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cxnSp>
            <p:nvCxnSpPr>
              <p:cNvPr id="54" name="直接箭头连接符 53"/>
              <p:cNvCxnSpPr/>
              <p:nvPr/>
            </p:nvCxnSpPr>
            <p:spPr>
              <a:xfrm>
                <a:off x="7303923" y="4298479"/>
                <a:ext cx="455611" cy="446026"/>
              </a:xfrm>
              <a:prstGeom prst="straightConnector1">
                <a:avLst/>
              </a:prstGeom>
              <a:ln w="635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17" name="TextBox 80"/>
            <p:cNvSpPr txBox="1">
              <a:spLocks noChangeArrowheads="1"/>
            </p:cNvSpPr>
            <p:nvPr/>
          </p:nvSpPr>
          <p:spPr bwMode="auto">
            <a:xfrm>
              <a:off x="2801973" y="3922769"/>
              <a:ext cx="1419921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zh-CN" altLang="en-US" sz="2000">
                  <a:latin typeface="黑体" pitchFamily="49" charset="-122"/>
                  <a:ea typeface="黑体" pitchFamily="49" charset="-122"/>
                </a:rPr>
                <a:t>下车</a:t>
              </a:r>
            </a:p>
          </p:txBody>
        </p:sp>
      </p:grpSp>
    </p:spTree>
  </p:cSld>
  <p:clrMapOvr>
    <a:masterClrMapping/>
  </p:clrMapOvr>
  <p:transition advClick="0" advTm="8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8" grpId="0" animBg="1"/>
      <p:bldP spid="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2"/>
          <p:cNvSpPr txBox="1"/>
          <p:nvPr/>
        </p:nvSpPr>
        <p:spPr>
          <a:xfrm>
            <a:off x="1508125" y="5810250"/>
            <a:ext cx="5961063" cy="830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“互联网</a:t>
            </a:r>
            <a:r>
              <a:rPr lang="en-US" altLang="zh-CN" sz="2400" noProof="1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”拼车模式下大规模出租车动态调度组织关键技术实例验证</a:t>
            </a:r>
            <a:endParaRPr lang="zh-CN" altLang="en-US" sz="2400" noProof="1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  <a:latin typeface="黑体" pitchFamily="49" charset="-122"/>
              <a:ea typeface="黑体" pitchFamily="49" charset="-122"/>
              <a:hlinkClick r:id="rId2" action="ppaction://hlinksldjump"/>
            </a:endParaRPr>
          </a:p>
        </p:txBody>
      </p:sp>
      <p:sp>
        <p:nvSpPr>
          <p:cNvPr id="5" name="文本框 10"/>
          <p:cNvSpPr txBox="1"/>
          <p:nvPr/>
        </p:nvSpPr>
        <p:spPr bwMode="auto">
          <a:xfrm>
            <a:off x="5630863" y="4722813"/>
            <a:ext cx="2720975" cy="8318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大规模动态</a:t>
            </a:r>
            <a:r>
              <a:rPr lang="en-US" altLang="zh-CN" sz="2400" noProof="1">
                <a:latin typeface="黑体" pitchFamily="49" charset="-122"/>
                <a:ea typeface="黑体" pitchFamily="49" charset="-122"/>
              </a:rPr>
              <a:t>DARP</a:t>
            </a: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模型的快速算法</a:t>
            </a:r>
          </a:p>
        </p:txBody>
      </p:sp>
      <p:sp>
        <p:nvSpPr>
          <p:cNvPr id="6" name="文本框 11"/>
          <p:cNvSpPr txBox="1"/>
          <p:nvPr/>
        </p:nvSpPr>
        <p:spPr bwMode="auto">
          <a:xfrm>
            <a:off x="638175" y="4689472"/>
            <a:ext cx="2752725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模拟数据、行业数据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3413125" y="5135563"/>
            <a:ext cx="8604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 bwMode="auto">
          <a:xfrm>
            <a:off x="927100" y="3321908"/>
            <a:ext cx="1871663" cy="12001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考虑乘客应约随机性的</a:t>
            </a:r>
            <a:r>
              <a:rPr lang="en-US" altLang="zh-CN" sz="2400" noProof="1">
                <a:latin typeface="黑体" pitchFamily="49" charset="-122"/>
                <a:ea typeface="黑体" pitchFamily="49" charset="-122"/>
              </a:rPr>
              <a:t>DARP</a:t>
            </a: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模型</a:t>
            </a:r>
          </a:p>
        </p:txBody>
      </p:sp>
      <p:sp>
        <p:nvSpPr>
          <p:cNvPr id="9" name="文本框 8"/>
          <p:cNvSpPr txBox="1"/>
          <p:nvPr/>
        </p:nvSpPr>
        <p:spPr bwMode="auto">
          <a:xfrm>
            <a:off x="3698648" y="3648385"/>
            <a:ext cx="1657123" cy="830997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黑体" pitchFamily="49" charset="-122"/>
                <a:ea typeface="黑体" pitchFamily="49" charset="-122"/>
              </a:rPr>
              <a:t>动态</a:t>
            </a:r>
            <a:r>
              <a:rPr lang="en-US" altLang="zh-CN" sz="2400" noProof="1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黑体" pitchFamily="49" charset="-122"/>
                <a:ea typeface="黑体" pitchFamily="49" charset="-122"/>
              </a:rPr>
              <a:t>DARP</a:t>
            </a:r>
            <a:r>
              <a:rPr lang="zh-CN" altLang="en-US" sz="2400" noProof="1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黑体" pitchFamily="49" charset="-122"/>
                <a:ea typeface="黑体" pitchFamily="49" charset="-122"/>
              </a:rPr>
              <a:t>模型</a:t>
            </a:r>
          </a:p>
        </p:txBody>
      </p:sp>
      <p:sp>
        <p:nvSpPr>
          <p:cNvPr id="10" name="右箭头 22"/>
          <p:cNvSpPr>
            <a:spLocks noChangeArrowheads="1"/>
          </p:cNvSpPr>
          <p:nvPr/>
        </p:nvSpPr>
        <p:spPr bwMode="auto">
          <a:xfrm>
            <a:off x="2854325" y="3765705"/>
            <a:ext cx="779463" cy="288925"/>
          </a:xfrm>
          <a:prstGeom prst="rightArrow">
            <a:avLst>
              <a:gd name="adj1" fmla="val 50000"/>
              <a:gd name="adj2" fmla="val 4993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latinLnBrk="1"/>
            <a:endParaRPr lang="zh-CN" altLang="en-US">
              <a:latin typeface="Arial" pitchFamily="34" charset="0"/>
            </a:endParaRPr>
          </a:p>
        </p:txBody>
      </p:sp>
      <p:sp>
        <p:nvSpPr>
          <p:cNvPr id="11" name="文本框 30"/>
          <p:cNvSpPr txBox="1"/>
          <p:nvPr/>
        </p:nvSpPr>
        <p:spPr bwMode="auto">
          <a:xfrm>
            <a:off x="2909888" y="3922713"/>
            <a:ext cx="803275" cy="708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000" noProof="1">
                <a:latin typeface="黑体" pitchFamily="49" charset="-122"/>
                <a:ea typeface="黑体" pitchFamily="49" charset="-122"/>
              </a:rPr>
              <a:t>混合模型</a:t>
            </a:r>
          </a:p>
        </p:txBody>
      </p:sp>
      <p:sp>
        <p:nvSpPr>
          <p:cNvPr id="12" name="文本框 31"/>
          <p:cNvSpPr txBox="1"/>
          <p:nvPr/>
        </p:nvSpPr>
        <p:spPr bwMode="auto">
          <a:xfrm>
            <a:off x="5392738" y="3949700"/>
            <a:ext cx="803275" cy="708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000" noProof="1">
                <a:latin typeface="黑体" pitchFamily="49" charset="-122"/>
                <a:ea typeface="黑体" pitchFamily="49" charset="-122"/>
              </a:rPr>
              <a:t>混合模型</a:t>
            </a:r>
          </a:p>
        </p:txBody>
      </p:sp>
      <p:sp>
        <p:nvSpPr>
          <p:cNvPr id="13" name="右箭头 22"/>
          <p:cNvSpPr>
            <a:spLocks noChangeArrowheads="1"/>
          </p:cNvSpPr>
          <p:nvPr/>
        </p:nvSpPr>
        <p:spPr bwMode="auto">
          <a:xfrm rot="10800000">
            <a:off x="5384800" y="3750013"/>
            <a:ext cx="779463" cy="288925"/>
          </a:xfrm>
          <a:prstGeom prst="rightArrow">
            <a:avLst>
              <a:gd name="adj1" fmla="val 50000"/>
              <a:gd name="adj2" fmla="val 4993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latinLnBrk="1"/>
            <a:endParaRPr lang="zh-CN" altLang="en-US">
              <a:latin typeface="Arial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0800000">
            <a:off x="4770438" y="5141913"/>
            <a:ext cx="8604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组合 25"/>
          <p:cNvGrpSpPr/>
          <p:nvPr/>
        </p:nvGrpSpPr>
        <p:grpSpPr>
          <a:xfrm>
            <a:off x="6178550" y="3333203"/>
            <a:ext cx="2286000" cy="1200150"/>
            <a:chOff x="6178550" y="3333203"/>
            <a:chExt cx="2286000" cy="1200150"/>
          </a:xfrm>
        </p:grpSpPr>
        <p:sp>
          <p:nvSpPr>
            <p:cNvPr id="16" name="文本框 9"/>
            <p:cNvSpPr txBox="1"/>
            <p:nvPr/>
          </p:nvSpPr>
          <p:spPr bwMode="auto">
            <a:xfrm>
              <a:off x="6219825" y="3333203"/>
              <a:ext cx="1871663" cy="1200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lang="zh-CN" altLang="en-US" sz="2400" noProof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" name="矩形 25"/>
            <p:cNvSpPr>
              <a:spLocks noChangeArrowheads="1"/>
            </p:cNvSpPr>
            <p:nvPr/>
          </p:nvSpPr>
          <p:spPr bwMode="auto">
            <a:xfrm>
              <a:off x="6178550" y="3417888"/>
              <a:ext cx="2286000" cy="8318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考虑时间窗的</a:t>
              </a:r>
              <a:r>
                <a:rPr lang="en-US" altLang="zh-CN" sz="24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DARP</a:t>
              </a:r>
              <a:r>
                <a:rPr lang="zh-CN" altLang="en-US" sz="24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模型</a:t>
              </a:r>
            </a:p>
          </p:txBody>
        </p:sp>
      </p:grpSp>
      <p:grpSp>
        <p:nvGrpSpPr>
          <p:cNvPr id="26" name="组合 41"/>
          <p:cNvGrpSpPr/>
          <p:nvPr/>
        </p:nvGrpSpPr>
        <p:grpSpPr bwMode="auto">
          <a:xfrm>
            <a:off x="-444500" y="-234950"/>
            <a:ext cx="9917113" cy="1708150"/>
            <a:chOff x="1606325" y="2678932"/>
            <a:chExt cx="5293166" cy="911788"/>
          </a:xfrm>
        </p:grpSpPr>
        <p:sp>
          <p:nvSpPr>
            <p:cNvPr id="19" name="矩形 18"/>
            <p:cNvSpPr/>
            <p:nvPr/>
          </p:nvSpPr>
          <p:spPr>
            <a:xfrm>
              <a:off x="2439234" y="2893321"/>
              <a:ext cx="4460257" cy="511822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Tx/>
                <a:buNone/>
                <a:defRPr/>
              </a:pPr>
              <a:r>
                <a:rPr lang="en-US" altLang="zh-CN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</a:t>
              </a:r>
            </a:p>
            <a:p>
              <a:pPr>
                <a:buFontTx/>
                <a:buNone/>
                <a:defRPr/>
              </a:pPr>
              <a:endParaRPr lang="en-US" altLang="zh-CN" sz="2000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>
                <a:buFontTx/>
                <a:buNone/>
                <a:defRPr/>
              </a:pPr>
              <a:r>
                <a:rPr lang="zh-CN" altLang="en-US" sz="3600" b="1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核心</a:t>
              </a:r>
              <a:r>
                <a:rPr lang="zh-CN" altLang="en-US" sz="3600" b="1" noProof="1" smtClean="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技术</a:t>
              </a:r>
              <a:endParaRPr lang="zh-CN" altLang="en-US" sz="2000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 algn="ctr">
                <a:defRPr/>
              </a:pPr>
              <a:r>
                <a:rPr lang="zh-CN" altLang="en-US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                      </a:t>
              </a:r>
              <a:endParaRPr lang="zh-CN" altLang="en-US" sz="2000" b="1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 algn="ctr">
                <a:buFontTx/>
                <a:buNone/>
                <a:defRPr/>
              </a:pPr>
              <a:endParaRPr lang="zh-CN" altLang="en-US" sz="2000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606325" y="2678932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r>
                <a:rPr lang="en-US" altLang="zh-CN" sz="4000" b="1" noProof="1">
                  <a:solidFill>
                    <a:srgbClr val="287ED3"/>
                  </a:solidFill>
                </a:rPr>
                <a:t>3.2</a:t>
              </a:r>
            </a:p>
          </p:txBody>
        </p:sp>
      </p:grpSp>
      <p:sp>
        <p:nvSpPr>
          <p:cNvPr id="21" name="TextBox 20"/>
          <p:cNvSpPr txBox="1"/>
          <p:nvPr/>
        </p:nvSpPr>
        <p:spPr bwMode="auto">
          <a:xfrm>
            <a:off x="419728" y="1528992"/>
            <a:ext cx="8379502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“互联网</a:t>
            </a:r>
            <a:r>
              <a:rPr lang="en-US" altLang="zh-CN" sz="24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4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”拼车模式下大规模出租车动态调度组织关键技术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299803" y="2518348"/>
            <a:ext cx="8559384" cy="209862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23" name="文本框 6"/>
          <p:cNvSpPr txBox="1"/>
          <p:nvPr/>
        </p:nvSpPr>
        <p:spPr>
          <a:xfrm>
            <a:off x="329787" y="2579962"/>
            <a:ext cx="3360318" cy="5847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3200" noProof="1" smtClean="0">
                <a:latin typeface="黑体" pitchFamily="49" charset="-122"/>
                <a:ea typeface="黑体" pitchFamily="49" charset="-122"/>
              </a:rPr>
              <a:t>动态</a:t>
            </a:r>
            <a:r>
              <a:rPr lang="en-US" altLang="zh-CN" sz="3200" noProof="1" smtClean="0">
                <a:latin typeface="黑体" pitchFamily="49" charset="-122"/>
                <a:ea typeface="黑体" pitchFamily="49" charset="-122"/>
              </a:rPr>
              <a:t>DARP</a:t>
            </a:r>
            <a:r>
              <a:rPr lang="zh-CN" altLang="en-US" sz="3200" noProof="1" smtClean="0">
                <a:latin typeface="黑体" pitchFamily="49" charset="-122"/>
                <a:ea typeface="黑体" pitchFamily="49" charset="-122"/>
              </a:rPr>
              <a:t>模型</a:t>
            </a:r>
            <a:endParaRPr lang="zh-CN" altLang="en-US" sz="3200" noProof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4771458" y="2022824"/>
            <a:ext cx="2064063" cy="461665"/>
          </a:xfrm>
          <a:prstGeom prst="rect">
            <a:avLst/>
          </a:prstGeom>
          <a:solidFill>
            <a:srgbClr val="D3BAF4"/>
          </a:solidFill>
          <a:ln w="6350">
            <a:solidFill>
              <a:srgbClr val="D3BAF4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 smtClean="0">
                <a:latin typeface="黑体" pitchFamily="49" charset="-122"/>
                <a:ea typeface="黑体" pitchFamily="49" charset="-122"/>
              </a:rPr>
              <a:t>以南昌市为例</a:t>
            </a:r>
            <a:endParaRPr lang="zh-CN" altLang="en-US" sz="2400" noProof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文本框 6"/>
          <p:cNvSpPr txBox="1"/>
          <p:nvPr/>
        </p:nvSpPr>
        <p:spPr>
          <a:xfrm>
            <a:off x="4936348" y="2628205"/>
            <a:ext cx="3349625" cy="6000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拼车模式下的运价计算</a:t>
            </a:r>
          </a:p>
        </p:txBody>
      </p:sp>
      <p:sp>
        <p:nvSpPr>
          <p:cNvPr id="25" name="直角上箭头 24"/>
          <p:cNvSpPr/>
          <p:nvPr/>
        </p:nvSpPr>
        <p:spPr>
          <a:xfrm rot="10800000">
            <a:off x="4312900" y="2863120"/>
            <a:ext cx="573898" cy="692431"/>
          </a:xfrm>
          <a:prstGeom prst="bentUpArrow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3" name="下箭头 10"/>
          <p:cNvSpPr>
            <a:spLocks noChangeArrowheads="1"/>
          </p:cNvSpPr>
          <p:nvPr/>
        </p:nvSpPr>
        <p:spPr bwMode="auto">
          <a:xfrm>
            <a:off x="4385846" y="2124802"/>
            <a:ext cx="287337" cy="3600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/>
          <a:lstStyle/>
          <a:p>
            <a:pPr latinLnBrk="1"/>
            <a:endParaRPr lang="zh-CN" altLang="en-US">
              <a:latin typeface="Arial" pitchFamily="34" charset="0"/>
            </a:endParaRPr>
          </a:p>
        </p:txBody>
      </p:sp>
      <p:sp>
        <p:nvSpPr>
          <p:cNvPr id="14" name="下箭头 32"/>
          <p:cNvSpPr>
            <a:spLocks noChangeArrowheads="1"/>
          </p:cNvSpPr>
          <p:nvPr/>
        </p:nvSpPr>
        <p:spPr bwMode="auto">
          <a:xfrm>
            <a:off x="4379913" y="4719245"/>
            <a:ext cx="287337" cy="971550"/>
          </a:xfrm>
          <a:prstGeom prst="downArrow">
            <a:avLst>
              <a:gd name="adj1" fmla="val 50000"/>
              <a:gd name="adj2" fmla="val 49983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/>
          <a:lstStyle/>
          <a:p>
            <a:pPr latinLnBrk="1"/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advClick="0" advTm="1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98500" y="2029400"/>
            <a:ext cx="671513" cy="673100"/>
          </a:xfrm>
          <a:prstGeom prst="rect">
            <a:avLst/>
          </a:prstGeom>
          <a:solidFill>
            <a:srgbClr val="287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zh-CN" sz="3200" b="1" noProof="1"/>
              <a:t>1</a:t>
            </a:r>
            <a:endParaRPr lang="zh-CN" altLang="en-US" sz="3200" b="1" noProof="1"/>
          </a:p>
        </p:txBody>
      </p:sp>
      <p:sp>
        <p:nvSpPr>
          <p:cNvPr id="12" name="矩形 11"/>
          <p:cNvSpPr/>
          <p:nvPr/>
        </p:nvSpPr>
        <p:spPr>
          <a:xfrm>
            <a:off x="700088" y="3824205"/>
            <a:ext cx="673100" cy="673100"/>
          </a:xfrm>
          <a:prstGeom prst="rect">
            <a:avLst/>
          </a:prstGeom>
          <a:solidFill>
            <a:srgbClr val="287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zh-CN" sz="3200" b="1" noProof="1"/>
              <a:t>2</a:t>
            </a:r>
            <a:endParaRPr lang="zh-CN" altLang="en-US" sz="3200" b="1" noProof="1"/>
          </a:p>
        </p:txBody>
      </p:sp>
      <p:sp>
        <p:nvSpPr>
          <p:cNvPr id="13" name="矩形 12"/>
          <p:cNvSpPr/>
          <p:nvPr/>
        </p:nvSpPr>
        <p:spPr>
          <a:xfrm>
            <a:off x="700088" y="5443893"/>
            <a:ext cx="671512" cy="671512"/>
          </a:xfrm>
          <a:prstGeom prst="rect">
            <a:avLst/>
          </a:prstGeom>
          <a:solidFill>
            <a:srgbClr val="287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zh-CN" sz="3200" b="1" noProof="1"/>
              <a:t>3</a:t>
            </a:r>
            <a:endParaRPr lang="zh-CN" altLang="en-US" sz="3200" b="1" noProof="1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546225" y="2161683"/>
            <a:ext cx="280092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乘客信用等级评估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533525" y="3752978"/>
            <a:ext cx="2951163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  <a:sym typeface="宋体" pitchFamily="2" charset="-122"/>
              </a:rPr>
              <a:t>爽约情形下系统</a:t>
            </a:r>
            <a:endParaRPr lang="en-US" altLang="zh-CN" sz="2400" dirty="0" smtClean="0">
              <a:latin typeface="黑体" pitchFamily="49" charset="-122"/>
              <a:ea typeface="黑体" pitchFamily="49" charset="-122"/>
              <a:sym typeface="宋体" pitchFamily="2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  <a:sym typeface="宋体" pitchFamily="2" charset="-122"/>
              </a:rPr>
              <a:t>损失分析</a:t>
            </a:r>
            <a:endParaRPr lang="en-US" altLang="zh-CN" sz="2400" dirty="0">
              <a:latin typeface="黑体" pitchFamily="49" charset="-122"/>
              <a:ea typeface="黑体" pitchFamily="49" charset="-122"/>
              <a:sym typeface="宋体" pitchFamily="2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493838" y="5345340"/>
            <a:ext cx="292826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时间窗与应约概率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关系分析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496050" y="3067178"/>
            <a:ext cx="2168525" cy="2308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atinLnBrk="1">
              <a:defRPr/>
            </a:pPr>
            <a:r>
              <a:rPr lang="zh-CN" altLang="zh-CN" sz="2400" dirty="0">
                <a:latin typeface="黑体" pitchFamily="49" charset="-122"/>
                <a:ea typeface="黑体" pitchFamily="49" charset="-122"/>
                <a:sym typeface="宋体" pitchFamily="2" charset="-122"/>
              </a:rPr>
              <a:t>优先指派出租车对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sym typeface="宋体" pitchFamily="2" charset="-122"/>
              </a:rPr>
              <a:t>爽约概率较小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  <a:sym typeface="宋体" pitchFamily="2" charset="-122"/>
              </a:rPr>
              <a:t>的乘客进行服务，变换邻域进行优化求解。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16"/>
          <p:cNvGrpSpPr/>
          <p:nvPr/>
        </p:nvGrpSpPr>
        <p:grpSpPr bwMode="auto">
          <a:xfrm>
            <a:off x="4325755" y="3645885"/>
            <a:ext cx="1935163" cy="920750"/>
            <a:chOff x="4049395" y="3388110"/>
            <a:chExt cx="1934845" cy="920750"/>
          </a:xfrm>
        </p:grpSpPr>
        <p:sp>
          <p:nvSpPr>
            <p:cNvPr id="15" name="右箭头 14"/>
            <p:cNvSpPr/>
            <p:nvPr/>
          </p:nvSpPr>
          <p:spPr>
            <a:xfrm>
              <a:off x="4049395" y="3388110"/>
              <a:ext cx="1934845" cy="9207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lang="zh-CN" altLang="en-US" noProof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43070" y="3608705"/>
              <a:ext cx="1223645" cy="4572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altLang="zh-CN" sz="2400" noProof="1">
                  <a:effectLst>
                    <a:reflection blurRad="6350" stA="55000" endA="300" endPos="45500" dir="5400000" sy="-100000" algn="bl" rotWithShape="0"/>
                  </a:effectLst>
                  <a:latin typeface="Times New Roman" pitchFamily="18" charset="0"/>
                  <a:ea typeface="宋体" charset="-122"/>
                </a:rPr>
                <a:t>solution</a:t>
              </a:r>
            </a:p>
          </p:txBody>
        </p:sp>
      </p:grpSp>
      <p:grpSp>
        <p:nvGrpSpPr>
          <p:cNvPr id="3" name="组合 15"/>
          <p:cNvGrpSpPr/>
          <p:nvPr/>
        </p:nvGrpSpPr>
        <p:grpSpPr bwMode="auto">
          <a:xfrm>
            <a:off x="0" y="258763"/>
            <a:ext cx="9472613" cy="820737"/>
            <a:chOff x="0" y="258763"/>
            <a:chExt cx="9472613" cy="820737"/>
          </a:xfrm>
        </p:grpSpPr>
        <p:grpSp>
          <p:nvGrpSpPr>
            <p:cNvPr id="19467" name="组合 14"/>
            <p:cNvGrpSpPr/>
            <p:nvPr/>
          </p:nvGrpSpPr>
          <p:grpSpPr bwMode="auto">
            <a:xfrm>
              <a:off x="0" y="258763"/>
              <a:ext cx="9472613" cy="820737"/>
              <a:chOff x="0" y="230509"/>
              <a:chExt cx="9472295" cy="82049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115976" y="230509"/>
                <a:ext cx="8356319" cy="812555"/>
              </a:xfrm>
              <a:prstGeom prst="rect">
                <a:avLst/>
              </a:prstGeom>
              <a:gradFill>
                <a:gsLst>
                  <a:gs pos="0">
                    <a:srgbClr val="BFBFBF"/>
                  </a:gs>
                  <a:gs pos="100000">
                    <a:srgbClr val="BFBFBF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buFontTx/>
                  <a:buNone/>
                  <a:defRPr/>
                </a:pPr>
                <a:r>
                  <a:rPr lang="en-US" altLang="zh-CN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</a:t>
                </a:r>
              </a:p>
              <a:p>
                <a:pPr>
                  <a:buFontTx/>
                  <a:buNone/>
                  <a:defRPr/>
                </a:pPr>
                <a:endParaRPr lang="en-US" altLang="zh-CN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endParaRPr>
              </a:p>
              <a:p>
                <a:pPr>
                  <a:buFontTx/>
                  <a:buNone/>
                  <a:defRPr/>
                </a:pPr>
                <a:r>
                  <a:rPr lang="zh-CN" altLang="en-US" sz="24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</a:t>
                </a: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</a:t>
                </a:r>
              </a:p>
              <a:p>
                <a:pPr>
                  <a:buFontTx/>
                  <a:buNone/>
                  <a:defRPr/>
                </a:pP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          </a:t>
                </a:r>
                <a:endParaRPr lang="zh-CN" altLang="en-US" sz="36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+mn-ea"/>
                </a:endParaRPr>
              </a:p>
              <a:p>
                <a:pPr>
                  <a:buFontTx/>
                  <a:buNone/>
                  <a:defRPr/>
                </a:pP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         </a:t>
                </a:r>
                <a:endParaRPr lang="zh-CN" altLang="en-US" sz="2400" noProof="1">
                  <a:solidFill>
                    <a:schemeClr val="tx1"/>
                  </a:solidFill>
                  <a:latin typeface="微软雅黑" charset="0"/>
                  <a:ea typeface="微软雅黑" charset="0"/>
                </a:endParaRPr>
              </a:p>
              <a:p>
                <a:pPr>
                  <a:buFontTx/>
                  <a:buNone/>
                  <a:defRPr/>
                </a:pP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                                                                  </a:t>
                </a:r>
              </a:p>
              <a:p>
                <a:pPr algn="ctr">
                  <a:buFontTx/>
                  <a:buNone/>
                  <a:defRPr/>
                </a:pP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                      </a:t>
                </a:r>
              </a:p>
            </p:txBody>
          </p:sp>
          <p:grpSp>
            <p:nvGrpSpPr>
              <p:cNvPr id="5" name="组合 16"/>
              <p:cNvGrpSpPr/>
              <p:nvPr/>
            </p:nvGrpSpPr>
            <p:grpSpPr bwMode="auto">
              <a:xfrm>
                <a:off x="0" y="237087"/>
                <a:ext cx="2074862" cy="813912"/>
                <a:chOff x="765101" y="972366"/>
                <a:chExt cx="1296144" cy="563427"/>
              </a:xfrm>
              <a:solidFill>
                <a:srgbClr val="287ED3"/>
              </a:solidFill>
            </p:grpSpPr>
            <p:sp>
              <p:nvSpPr>
                <p:cNvPr id="23" name="五边形 22"/>
                <p:cNvSpPr/>
                <p:nvPr/>
              </p:nvSpPr>
              <p:spPr>
                <a:xfrm>
                  <a:off x="765101" y="972366"/>
                  <a:ext cx="1296144" cy="563427"/>
                </a:xfrm>
                <a:prstGeom prst="homePlat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sz="3200" noProof="1">
                    <a:solidFill>
                      <a:srgbClr val="287ED3"/>
                    </a:solidFill>
                  </a:endParaRPr>
                </a:p>
              </p:txBody>
            </p:sp>
            <p:sp>
              <p:nvSpPr>
                <p:cNvPr id="24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1265214" y="1053288"/>
                  <a:ext cx="115399" cy="4474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  <a:defRPr/>
                  </a:pPr>
                  <a:endParaRPr lang="zh-CN" altLang="en-US" sz="3600" noProof="1">
                    <a:solidFill>
                      <a:schemeClr val="bg1"/>
                    </a:solidFill>
                    <a:latin typeface="Impact" pitchFamily="34" charset="0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468" name="TextBox 19"/>
            <p:cNvSpPr txBox="1">
              <a:spLocks noChangeArrowheads="1"/>
            </p:cNvSpPr>
            <p:nvPr/>
          </p:nvSpPr>
          <p:spPr bwMode="auto">
            <a:xfrm>
              <a:off x="2125362" y="383058"/>
              <a:ext cx="4473146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考虑乘客应约随机性</a:t>
              </a:r>
            </a:p>
          </p:txBody>
        </p:sp>
      </p:grpSp>
    </p:spTree>
  </p:cSld>
  <p:clrMapOvr>
    <a:masterClrMapping/>
  </p:clrMapOvr>
  <p:transition advClick="0" advTm="8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8"/>
          <p:cNvSpPr txBox="1">
            <a:spLocks noChangeArrowheads="1"/>
          </p:cNvSpPr>
          <p:nvPr/>
        </p:nvSpPr>
        <p:spPr bwMode="auto">
          <a:xfrm>
            <a:off x="925513" y="1256160"/>
            <a:ext cx="8113712" cy="1323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失约概率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大于50%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的乘客，系统将自动将该乘客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排除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打车人群，不予考虑，同时在计算目标函数时考虑其违约概率。</a:t>
            </a:r>
            <a:br>
              <a:rPr lang="zh-CN" altLang="en-US" sz="2000" dirty="0">
                <a:latin typeface="黑体" pitchFamily="49" charset="-122"/>
                <a:ea typeface="黑体" pitchFamily="49" charset="-122"/>
              </a:rPr>
            </a:b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文本框 13"/>
          <p:cNvSpPr txBox="1">
            <a:spLocks noChangeArrowheads="1"/>
          </p:cNvSpPr>
          <p:nvPr/>
        </p:nvSpPr>
        <p:spPr bwMode="auto">
          <a:xfrm>
            <a:off x="923925" y="2491235"/>
            <a:ext cx="8115300" cy="1323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失约概率在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15%-50%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之间的乘客，系统将不考虑该乘客的拼车，但可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就近为其配送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一辆空的出租车，同时在计算目标函数时考虑其违约概率。</a:t>
            </a:r>
            <a:br>
              <a:rPr lang="zh-CN" altLang="en-US" sz="2000" dirty="0">
                <a:latin typeface="黑体" pitchFamily="49" charset="-122"/>
                <a:ea typeface="黑体" pitchFamily="49" charset="-122"/>
              </a:rPr>
            </a:br>
            <a:endParaRPr lang="zh-CN" altLang="en-US" sz="2000" dirty="0"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文本框 19"/>
          <p:cNvSpPr txBox="1">
            <a:spLocks noChangeArrowheads="1"/>
          </p:cNvSpPr>
          <p:nvPr/>
        </p:nvSpPr>
        <p:spPr bwMode="auto">
          <a:xfrm>
            <a:off x="925513" y="3619948"/>
            <a:ext cx="8113712" cy="1322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失约概率在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5%-15%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之间的乘客，系统可为其提供拼车信息，并给司机推送该乘客信息，但其是否可以拼车需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由司机来决定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，同时在计算目标函数时考虑其违约概率。</a:t>
            </a:r>
            <a:br>
              <a:rPr lang="zh-CN" altLang="en-US" sz="2000" dirty="0">
                <a:latin typeface="黑体" pitchFamily="49" charset="-122"/>
                <a:ea typeface="黑体" pitchFamily="49" charset="-122"/>
              </a:rPr>
            </a:b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文本框 21"/>
          <p:cNvSpPr txBox="1">
            <a:spLocks noChangeArrowheads="1"/>
          </p:cNvSpPr>
          <p:nvPr/>
        </p:nvSpPr>
        <p:spPr bwMode="auto">
          <a:xfrm>
            <a:off x="925513" y="4959798"/>
            <a:ext cx="8113712" cy="1323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失约概率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小于5%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的乘客，系统将为该乘客提供拼车信息，并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给司机推送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该乘客信息，同时在计算目标函数时考虑其违约概率。</a:t>
            </a:r>
            <a:br>
              <a:rPr lang="zh-CN" altLang="en-US" sz="2000" dirty="0">
                <a:latin typeface="黑体" pitchFamily="49" charset="-122"/>
                <a:ea typeface="黑体" pitchFamily="49" charset="-122"/>
              </a:rPr>
            </a:b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燕尾形 33"/>
          <p:cNvSpPr/>
          <p:nvPr/>
        </p:nvSpPr>
        <p:spPr>
          <a:xfrm>
            <a:off x="204866" y="1402414"/>
            <a:ext cx="580572" cy="493486"/>
          </a:xfrm>
          <a:prstGeom prst="chevron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35" name="燕尾形 34"/>
          <p:cNvSpPr/>
          <p:nvPr/>
        </p:nvSpPr>
        <p:spPr>
          <a:xfrm>
            <a:off x="205200" y="2638985"/>
            <a:ext cx="580572" cy="493486"/>
          </a:xfrm>
          <a:prstGeom prst="chevron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>
            <a:off x="205200" y="3918624"/>
            <a:ext cx="580572" cy="493486"/>
          </a:xfrm>
          <a:prstGeom prst="chevron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37" name="燕尾形 36"/>
          <p:cNvSpPr/>
          <p:nvPr/>
        </p:nvSpPr>
        <p:spPr>
          <a:xfrm>
            <a:off x="205200" y="5108792"/>
            <a:ext cx="580572" cy="493486"/>
          </a:xfrm>
          <a:prstGeom prst="chevron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grpSp>
        <p:nvGrpSpPr>
          <p:cNvPr id="2" name="组合 13"/>
          <p:cNvGrpSpPr/>
          <p:nvPr/>
        </p:nvGrpSpPr>
        <p:grpSpPr bwMode="auto">
          <a:xfrm>
            <a:off x="0" y="258763"/>
            <a:ext cx="9472613" cy="820737"/>
            <a:chOff x="0" y="258763"/>
            <a:chExt cx="9472613" cy="820737"/>
          </a:xfrm>
        </p:grpSpPr>
        <p:grpSp>
          <p:nvGrpSpPr>
            <p:cNvPr id="20499" name="组合 14"/>
            <p:cNvGrpSpPr/>
            <p:nvPr/>
          </p:nvGrpSpPr>
          <p:grpSpPr bwMode="auto">
            <a:xfrm>
              <a:off x="0" y="258763"/>
              <a:ext cx="9472613" cy="820737"/>
              <a:chOff x="0" y="230509"/>
              <a:chExt cx="9472295" cy="82049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115976" y="230509"/>
                <a:ext cx="8356319" cy="812555"/>
              </a:xfrm>
              <a:prstGeom prst="rect">
                <a:avLst/>
              </a:prstGeom>
              <a:gradFill>
                <a:gsLst>
                  <a:gs pos="0">
                    <a:srgbClr val="BFBFBF"/>
                  </a:gs>
                  <a:gs pos="100000">
                    <a:srgbClr val="BFBFBF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buFontTx/>
                  <a:buNone/>
                  <a:defRPr/>
                </a:pPr>
                <a:r>
                  <a:rPr lang="en-US" altLang="zh-CN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</a:t>
                </a:r>
              </a:p>
              <a:p>
                <a:pPr>
                  <a:buFontTx/>
                  <a:buNone/>
                  <a:defRPr/>
                </a:pPr>
                <a:endParaRPr lang="en-US" altLang="zh-CN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endParaRPr>
              </a:p>
              <a:p>
                <a:pPr>
                  <a:buFontTx/>
                  <a:buNone/>
                  <a:defRPr/>
                </a:pPr>
                <a:r>
                  <a:rPr lang="zh-CN" altLang="en-US" sz="24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</a:t>
                </a: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</a:t>
                </a:r>
              </a:p>
              <a:p>
                <a:pPr>
                  <a:buFontTx/>
                  <a:buNone/>
                  <a:defRPr/>
                </a:pP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          </a:t>
                </a:r>
                <a:endParaRPr lang="zh-CN" altLang="en-US" sz="36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+mn-ea"/>
                </a:endParaRPr>
              </a:p>
              <a:p>
                <a:pPr>
                  <a:buFontTx/>
                  <a:buNone/>
                  <a:defRPr/>
                </a:pP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         </a:t>
                </a:r>
                <a:endParaRPr lang="zh-CN" altLang="en-US" sz="2400" noProof="1">
                  <a:solidFill>
                    <a:schemeClr val="tx1"/>
                  </a:solidFill>
                  <a:latin typeface="微软雅黑" charset="0"/>
                  <a:ea typeface="微软雅黑" charset="0"/>
                </a:endParaRPr>
              </a:p>
              <a:p>
                <a:pPr>
                  <a:buFontTx/>
                  <a:buNone/>
                  <a:defRPr/>
                </a:pP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                                                                  </a:t>
                </a:r>
              </a:p>
              <a:p>
                <a:pPr algn="ctr">
                  <a:buFontTx/>
                  <a:buNone/>
                  <a:defRPr/>
                </a:pP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                      </a:t>
                </a:r>
              </a:p>
            </p:txBody>
          </p:sp>
          <p:grpSp>
            <p:nvGrpSpPr>
              <p:cNvPr id="4" name="组合 16"/>
              <p:cNvGrpSpPr/>
              <p:nvPr/>
            </p:nvGrpSpPr>
            <p:grpSpPr bwMode="auto">
              <a:xfrm>
                <a:off x="0" y="237087"/>
                <a:ext cx="2074862" cy="813912"/>
                <a:chOff x="765101" y="972366"/>
                <a:chExt cx="1296144" cy="563427"/>
              </a:xfrm>
              <a:solidFill>
                <a:srgbClr val="287ED3"/>
              </a:solidFill>
            </p:grpSpPr>
            <p:sp>
              <p:nvSpPr>
                <p:cNvPr id="22" name="五边形 21"/>
                <p:cNvSpPr/>
                <p:nvPr/>
              </p:nvSpPr>
              <p:spPr>
                <a:xfrm>
                  <a:off x="765101" y="972366"/>
                  <a:ext cx="1296144" cy="563427"/>
                </a:xfrm>
                <a:prstGeom prst="homePlat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sz="3200" noProof="1">
                    <a:solidFill>
                      <a:srgbClr val="287ED3"/>
                    </a:solidFill>
                  </a:endParaRPr>
                </a:p>
              </p:txBody>
            </p:sp>
            <p:sp>
              <p:nvSpPr>
                <p:cNvPr id="24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1265214" y="1053288"/>
                  <a:ext cx="115399" cy="4474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  <a:defRPr/>
                  </a:pPr>
                  <a:endParaRPr lang="zh-CN" altLang="en-US" sz="3600" noProof="1">
                    <a:solidFill>
                      <a:schemeClr val="bg1"/>
                    </a:solidFill>
                    <a:latin typeface="Impact" pitchFamily="34" charset="0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20500" name="TextBox 15"/>
            <p:cNvSpPr txBox="1">
              <a:spLocks noChangeArrowheads="1"/>
            </p:cNvSpPr>
            <p:nvPr/>
          </p:nvSpPr>
          <p:spPr bwMode="auto">
            <a:xfrm>
              <a:off x="2125362" y="383058"/>
              <a:ext cx="4473146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乘客信用等级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1938964" y="5957524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计算目标函数时考虑乘客违约概率</a:t>
            </a:r>
            <a:endParaRPr lang="zh-CN" altLang="en-US" sz="2800" dirty="0"/>
          </a:p>
        </p:txBody>
      </p:sp>
    </p:spTree>
  </p:cSld>
  <p:clrMapOvr>
    <a:masterClrMapping/>
  </p:clrMapOvr>
  <p:transition advClick="0" advTm="8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5" grpId="0"/>
      <p:bldP spid="2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2"/>
          <p:cNvSpPr txBox="1"/>
          <p:nvPr/>
        </p:nvSpPr>
        <p:spPr>
          <a:xfrm>
            <a:off x="1508125" y="5810250"/>
            <a:ext cx="5961063" cy="830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“互联网</a:t>
            </a:r>
            <a:r>
              <a:rPr lang="en-US" altLang="zh-CN" sz="2400" noProof="1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”拼车模式下大规模出租车动态调度组织关键技术实例验证</a:t>
            </a:r>
            <a:endParaRPr lang="zh-CN" altLang="en-US" sz="2400" noProof="1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  <a:latin typeface="黑体" pitchFamily="49" charset="-122"/>
              <a:ea typeface="黑体" pitchFamily="49" charset="-122"/>
              <a:hlinkClick r:id="rId2" action="ppaction://hlinksldjump"/>
            </a:endParaRPr>
          </a:p>
        </p:txBody>
      </p:sp>
      <p:sp>
        <p:nvSpPr>
          <p:cNvPr id="5" name="文本框 10"/>
          <p:cNvSpPr txBox="1"/>
          <p:nvPr/>
        </p:nvSpPr>
        <p:spPr bwMode="auto">
          <a:xfrm>
            <a:off x="5630863" y="4722813"/>
            <a:ext cx="2720975" cy="8318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大规模动态</a:t>
            </a:r>
            <a:r>
              <a:rPr lang="en-US" altLang="zh-CN" sz="2400" noProof="1">
                <a:latin typeface="黑体" pitchFamily="49" charset="-122"/>
                <a:ea typeface="黑体" pitchFamily="49" charset="-122"/>
              </a:rPr>
              <a:t>DARP</a:t>
            </a: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模型的快速算法</a:t>
            </a:r>
          </a:p>
        </p:txBody>
      </p:sp>
      <p:sp>
        <p:nvSpPr>
          <p:cNvPr id="6" name="文本框 11"/>
          <p:cNvSpPr txBox="1"/>
          <p:nvPr/>
        </p:nvSpPr>
        <p:spPr bwMode="auto">
          <a:xfrm>
            <a:off x="638175" y="4689472"/>
            <a:ext cx="2752725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模拟数据、行业数据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3413125" y="5135563"/>
            <a:ext cx="8604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 bwMode="auto">
          <a:xfrm>
            <a:off x="927100" y="3321908"/>
            <a:ext cx="1871663" cy="12001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考虑乘客应约随机性的</a:t>
            </a:r>
            <a:r>
              <a:rPr lang="en-US" altLang="zh-CN" sz="2400" noProof="1">
                <a:latin typeface="黑体" pitchFamily="49" charset="-122"/>
                <a:ea typeface="黑体" pitchFamily="49" charset="-122"/>
              </a:rPr>
              <a:t>DARP</a:t>
            </a: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模型</a:t>
            </a:r>
          </a:p>
        </p:txBody>
      </p:sp>
      <p:sp>
        <p:nvSpPr>
          <p:cNvPr id="9" name="文本框 8"/>
          <p:cNvSpPr txBox="1"/>
          <p:nvPr/>
        </p:nvSpPr>
        <p:spPr bwMode="auto">
          <a:xfrm>
            <a:off x="3698648" y="3648385"/>
            <a:ext cx="1657123" cy="830997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黑体" pitchFamily="49" charset="-122"/>
                <a:ea typeface="黑体" pitchFamily="49" charset="-122"/>
              </a:rPr>
              <a:t>动态</a:t>
            </a:r>
            <a:r>
              <a:rPr lang="en-US" altLang="zh-CN" sz="2400" noProof="1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黑体" pitchFamily="49" charset="-122"/>
                <a:ea typeface="黑体" pitchFamily="49" charset="-122"/>
              </a:rPr>
              <a:t>DARP</a:t>
            </a:r>
            <a:r>
              <a:rPr lang="zh-CN" altLang="en-US" sz="2400" noProof="1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黑体" pitchFamily="49" charset="-122"/>
                <a:ea typeface="黑体" pitchFamily="49" charset="-122"/>
              </a:rPr>
              <a:t>模型</a:t>
            </a:r>
          </a:p>
        </p:txBody>
      </p:sp>
      <p:sp>
        <p:nvSpPr>
          <p:cNvPr id="10" name="右箭头 22"/>
          <p:cNvSpPr>
            <a:spLocks noChangeArrowheads="1"/>
          </p:cNvSpPr>
          <p:nvPr/>
        </p:nvSpPr>
        <p:spPr bwMode="auto">
          <a:xfrm>
            <a:off x="2854325" y="3765705"/>
            <a:ext cx="779463" cy="288925"/>
          </a:xfrm>
          <a:prstGeom prst="rightArrow">
            <a:avLst>
              <a:gd name="adj1" fmla="val 50000"/>
              <a:gd name="adj2" fmla="val 4993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latinLnBrk="1"/>
            <a:endParaRPr lang="zh-CN" altLang="en-US">
              <a:latin typeface="Arial" pitchFamily="34" charset="0"/>
            </a:endParaRPr>
          </a:p>
        </p:txBody>
      </p:sp>
      <p:sp>
        <p:nvSpPr>
          <p:cNvPr id="11" name="文本框 30"/>
          <p:cNvSpPr txBox="1"/>
          <p:nvPr/>
        </p:nvSpPr>
        <p:spPr bwMode="auto">
          <a:xfrm>
            <a:off x="2909888" y="3922713"/>
            <a:ext cx="803275" cy="708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000" noProof="1">
                <a:latin typeface="黑体" pitchFamily="49" charset="-122"/>
                <a:ea typeface="黑体" pitchFamily="49" charset="-122"/>
              </a:rPr>
              <a:t>混合模型</a:t>
            </a:r>
          </a:p>
        </p:txBody>
      </p:sp>
      <p:sp>
        <p:nvSpPr>
          <p:cNvPr id="12" name="文本框 31"/>
          <p:cNvSpPr txBox="1"/>
          <p:nvPr/>
        </p:nvSpPr>
        <p:spPr bwMode="auto">
          <a:xfrm>
            <a:off x="5392738" y="3949700"/>
            <a:ext cx="803275" cy="708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000" noProof="1">
                <a:latin typeface="黑体" pitchFamily="49" charset="-122"/>
                <a:ea typeface="黑体" pitchFamily="49" charset="-122"/>
              </a:rPr>
              <a:t>混合模型</a:t>
            </a:r>
          </a:p>
        </p:txBody>
      </p:sp>
      <p:sp>
        <p:nvSpPr>
          <p:cNvPr id="13" name="右箭头 22"/>
          <p:cNvSpPr>
            <a:spLocks noChangeArrowheads="1"/>
          </p:cNvSpPr>
          <p:nvPr/>
        </p:nvSpPr>
        <p:spPr bwMode="auto">
          <a:xfrm rot="10800000">
            <a:off x="5384800" y="3750013"/>
            <a:ext cx="779463" cy="288925"/>
          </a:xfrm>
          <a:prstGeom prst="rightArrow">
            <a:avLst>
              <a:gd name="adj1" fmla="val 50000"/>
              <a:gd name="adj2" fmla="val 4993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latinLnBrk="1"/>
            <a:endParaRPr lang="zh-CN" altLang="en-US">
              <a:latin typeface="Arial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0800000">
            <a:off x="4770438" y="5141913"/>
            <a:ext cx="8604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9"/>
          <p:cNvSpPr txBox="1"/>
          <p:nvPr/>
        </p:nvSpPr>
        <p:spPr bwMode="auto">
          <a:xfrm>
            <a:off x="6219825" y="3333203"/>
            <a:ext cx="1871663" cy="12001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endParaRPr lang="zh-CN" altLang="en-US" sz="2400" noProof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6178550" y="3417888"/>
            <a:ext cx="2286000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考虑时间窗的</a:t>
            </a:r>
            <a:r>
              <a:rPr lang="en-US" altLang="zh-CN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DARP</a:t>
            </a: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模型</a:t>
            </a:r>
          </a:p>
        </p:txBody>
      </p:sp>
      <p:grpSp>
        <p:nvGrpSpPr>
          <p:cNvPr id="26" name="组合 41"/>
          <p:cNvGrpSpPr/>
          <p:nvPr/>
        </p:nvGrpSpPr>
        <p:grpSpPr bwMode="auto">
          <a:xfrm>
            <a:off x="-444500" y="-234950"/>
            <a:ext cx="9917113" cy="1708150"/>
            <a:chOff x="1606325" y="2678932"/>
            <a:chExt cx="5293166" cy="911788"/>
          </a:xfrm>
        </p:grpSpPr>
        <p:sp>
          <p:nvSpPr>
            <p:cNvPr id="19" name="矩形 18"/>
            <p:cNvSpPr/>
            <p:nvPr/>
          </p:nvSpPr>
          <p:spPr>
            <a:xfrm>
              <a:off x="2439234" y="2893321"/>
              <a:ext cx="4460257" cy="511822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Tx/>
                <a:buNone/>
                <a:defRPr/>
              </a:pPr>
              <a:r>
                <a:rPr lang="en-US" altLang="zh-CN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</a:t>
              </a:r>
            </a:p>
            <a:p>
              <a:pPr>
                <a:buFontTx/>
                <a:buNone/>
                <a:defRPr/>
              </a:pPr>
              <a:endParaRPr lang="en-US" altLang="zh-CN" sz="2000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>
                <a:buFontTx/>
                <a:buNone/>
                <a:defRPr/>
              </a:pPr>
              <a:r>
                <a:rPr lang="zh-CN" altLang="en-US" sz="3600" b="1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核心</a:t>
              </a:r>
              <a:r>
                <a:rPr lang="zh-CN" altLang="en-US" sz="3600" b="1" noProof="1" smtClean="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技术</a:t>
              </a:r>
              <a:endParaRPr lang="zh-CN" altLang="en-US" sz="2000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 algn="ctr">
                <a:defRPr/>
              </a:pPr>
              <a:r>
                <a:rPr lang="zh-CN" altLang="en-US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                      </a:t>
              </a:r>
              <a:endParaRPr lang="zh-CN" altLang="en-US" sz="2000" b="1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 algn="ctr">
                <a:buFontTx/>
                <a:buNone/>
                <a:defRPr/>
              </a:pPr>
              <a:endParaRPr lang="zh-CN" altLang="en-US" sz="2000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606325" y="2678932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r>
                <a:rPr lang="en-US" altLang="zh-CN" sz="4000" b="1" noProof="1">
                  <a:solidFill>
                    <a:srgbClr val="287ED3"/>
                  </a:solidFill>
                </a:rPr>
                <a:t>3.2</a:t>
              </a:r>
            </a:p>
          </p:txBody>
        </p:sp>
      </p:grpSp>
      <p:sp>
        <p:nvSpPr>
          <p:cNvPr id="21" name="TextBox 20"/>
          <p:cNvSpPr txBox="1"/>
          <p:nvPr/>
        </p:nvSpPr>
        <p:spPr bwMode="auto">
          <a:xfrm>
            <a:off x="419728" y="1528992"/>
            <a:ext cx="8379502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“互联网</a:t>
            </a:r>
            <a:r>
              <a:rPr lang="en-US" altLang="zh-CN" sz="24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4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”拼车模式下大规模出租车动态调度组织关键技术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299803" y="2518348"/>
            <a:ext cx="8559384" cy="209862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23" name="文本框 6"/>
          <p:cNvSpPr txBox="1"/>
          <p:nvPr/>
        </p:nvSpPr>
        <p:spPr>
          <a:xfrm>
            <a:off x="329787" y="2579962"/>
            <a:ext cx="3360318" cy="5847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3200" noProof="1" smtClean="0">
                <a:latin typeface="黑体" pitchFamily="49" charset="-122"/>
                <a:ea typeface="黑体" pitchFamily="49" charset="-122"/>
              </a:rPr>
              <a:t>动态</a:t>
            </a:r>
            <a:r>
              <a:rPr lang="en-US" altLang="zh-CN" sz="3200" noProof="1" smtClean="0">
                <a:latin typeface="黑体" pitchFamily="49" charset="-122"/>
                <a:ea typeface="黑体" pitchFamily="49" charset="-122"/>
              </a:rPr>
              <a:t>DARP</a:t>
            </a:r>
            <a:r>
              <a:rPr lang="zh-CN" altLang="en-US" sz="3200" noProof="1" smtClean="0">
                <a:latin typeface="黑体" pitchFamily="49" charset="-122"/>
                <a:ea typeface="黑体" pitchFamily="49" charset="-122"/>
              </a:rPr>
              <a:t>模型</a:t>
            </a:r>
            <a:endParaRPr lang="zh-CN" altLang="en-US" sz="3200" noProof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4771458" y="2022824"/>
            <a:ext cx="2064063" cy="461665"/>
          </a:xfrm>
          <a:prstGeom prst="rect">
            <a:avLst/>
          </a:prstGeom>
          <a:solidFill>
            <a:srgbClr val="D3BAF4"/>
          </a:solidFill>
          <a:ln w="6350">
            <a:solidFill>
              <a:srgbClr val="D3BAF4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 smtClean="0">
                <a:latin typeface="黑体" pitchFamily="49" charset="-122"/>
                <a:ea typeface="黑体" pitchFamily="49" charset="-122"/>
              </a:rPr>
              <a:t>以南昌市为例</a:t>
            </a:r>
            <a:endParaRPr lang="zh-CN" altLang="en-US" sz="2400" noProof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文本框 6"/>
          <p:cNvSpPr txBox="1"/>
          <p:nvPr/>
        </p:nvSpPr>
        <p:spPr>
          <a:xfrm>
            <a:off x="4981318" y="2628205"/>
            <a:ext cx="3349625" cy="6000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拼车模式下的运价计算</a:t>
            </a:r>
          </a:p>
        </p:txBody>
      </p:sp>
      <p:sp>
        <p:nvSpPr>
          <p:cNvPr id="25" name="直角上箭头 24"/>
          <p:cNvSpPr/>
          <p:nvPr/>
        </p:nvSpPr>
        <p:spPr>
          <a:xfrm rot="10800000">
            <a:off x="4357870" y="2863120"/>
            <a:ext cx="573898" cy="692431"/>
          </a:xfrm>
          <a:prstGeom prst="bentUpArrow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3" name="下箭头 10"/>
          <p:cNvSpPr>
            <a:spLocks noChangeArrowheads="1"/>
          </p:cNvSpPr>
          <p:nvPr/>
        </p:nvSpPr>
        <p:spPr bwMode="auto">
          <a:xfrm>
            <a:off x="4385846" y="2049852"/>
            <a:ext cx="287337" cy="3600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/>
          <a:lstStyle/>
          <a:p>
            <a:pPr latinLnBrk="1"/>
            <a:endParaRPr lang="zh-CN" altLang="en-US">
              <a:latin typeface="Arial" pitchFamily="34" charset="0"/>
            </a:endParaRPr>
          </a:p>
        </p:txBody>
      </p:sp>
      <p:sp>
        <p:nvSpPr>
          <p:cNvPr id="14" name="下箭头 32"/>
          <p:cNvSpPr>
            <a:spLocks noChangeArrowheads="1"/>
          </p:cNvSpPr>
          <p:nvPr/>
        </p:nvSpPr>
        <p:spPr bwMode="auto">
          <a:xfrm>
            <a:off x="4379913" y="4719245"/>
            <a:ext cx="287337" cy="971550"/>
          </a:xfrm>
          <a:prstGeom prst="downArrow">
            <a:avLst>
              <a:gd name="adj1" fmla="val 50000"/>
              <a:gd name="adj2" fmla="val 49983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/>
          <a:lstStyle/>
          <a:p>
            <a:pPr latinLnBrk="1"/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 bwMode="auto">
          <a:xfrm>
            <a:off x="1022505" y="1779533"/>
            <a:ext cx="4753020" cy="623887"/>
            <a:chOff x="917575" y="1509713"/>
            <a:chExt cx="4753020" cy="623887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917575" y="1509713"/>
              <a:ext cx="3505200" cy="62388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lang="zh-CN" altLang="en-US" noProof="1"/>
            </a:p>
          </p:txBody>
        </p:sp>
        <p:sp>
          <p:nvSpPr>
            <p:cNvPr id="26641" name="TextBox 22"/>
            <p:cNvSpPr txBox="1">
              <a:spLocks noChangeArrowheads="1"/>
            </p:cNvSpPr>
            <p:nvPr/>
          </p:nvSpPr>
          <p:spPr bwMode="auto">
            <a:xfrm>
              <a:off x="1548118" y="1567749"/>
              <a:ext cx="4122477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>
                <a:defRPr/>
              </a:pPr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基本的</a:t>
              </a:r>
              <a:r>
                <a:rPr lang="en-US" altLang="zh-CN" sz="2400" dirty="0" smtClean="0">
                  <a:latin typeface="黑体" pitchFamily="49" charset="-122"/>
                  <a:ea typeface="黑体" pitchFamily="49" charset="-122"/>
                </a:rPr>
                <a:t>DARP</a:t>
              </a:r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33"/>
          <p:cNvGrpSpPr/>
          <p:nvPr/>
        </p:nvGrpSpPr>
        <p:grpSpPr bwMode="auto">
          <a:xfrm>
            <a:off x="1041555" y="5266158"/>
            <a:ext cx="3503612" cy="623887"/>
            <a:chOff x="935890" y="5595257"/>
            <a:chExt cx="3505093" cy="624114"/>
          </a:xfrm>
        </p:grpSpPr>
        <p:sp>
          <p:nvSpPr>
            <p:cNvPr id="30" name="圆角矩形 29"/>
            <p:cNvSpPr/>
            <p:nvPr/>
          </p:nvSpPr>
          <p:spPr>
            <a:xfrm>
              <a:off x="935890" y="5595257"/>
              <a:ext cx="3505093" cy="6241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lang="zh-CN" altLang="en-US" noProof="1"/>
            </a:p>
          </p:txBody>
        </p:sp>
        <p:sp>
          <p:nvSpPr>
            <p:cNvPr id="22551" name="矩形 24"/>
            <p:cNvSpPr>
              <a:spLocks noChangeArrowheads="1"/>
            </p:cNvSpPr>
            <p:nvPr/>
          </p:nvSpPr>
          <p:spPr bwMode="auto">
            <a:xfrm>
              <a:off x="1201762" y="5644086"/>
              <a:ext cx="2955904" cy="4618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黑体" pitchFamily="49" charset="-122"/>
                  <a:ea typeface="黑体" pitchFamily="49" charset="-122"/>
                </a:rPr>
                <a:t>软时间窗</a:t>
              </a:r>
              <a:r>
                <a:rPr lang="zh-CN" altLang="zh-CN" sz="2400" dirty="0" smtClean="0">
                  <a:latin typeface="黑体" pitchFamily="49" charset="-122"/>
                  <a:ea typeface="黑体" pitchFamily="49" charset="-122"/>
                </a:rPr>
                <a:t>的</a:t>
              </a:r>
              <a:r>
                <a:rPr lang="en-US" altLang="zh-CN" sz="2400" dirty="0" smtClean="0">
                  <a:latin typeface="黑体" pitchFamily="49" charset="-122"/>
                  <a:ea typeface="黑体" pitchFamily="49" charset="-122"/>
                </a:rPr>
                <a:t>DARP</a:t>
              </a:r>
              <a:r>
                <a:rPr lang="zh-CN" altLang="zh-CN" sz="2400" dirty="0" smtClean="0"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zh-CN" sz="24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34"/>
          <p:cNvGrpSpPr/>
          <p:nvPr/>
        </p:nvGrpSpPr>
        <p:grpSpPr bwMode="auto">
          <a:xfrm>
            <a:off x="5171278" y="2766958"/>
            <a:ext cx="3293745" cy="3094267"/>
            <a:chOff x="5066165" y="2103716"/>
            <a:chExt cx="3526633" cy="2937145"/>
          </a:xfrm>
        </p:grpSpPr>
        <p:sp>
          <p:nvSpPr>
            <p:cNvPr id="32" name="圆角矩形 31"/>
            <p:cNvSpPr/>
            <p:nvPr/>
          </p:nvSpPr>
          <p:spPr>
            <a:xfrm>
              <a:off x="5066165" y="2103716"/>
              <a:ext cx="3526633" cy="22651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lang="zh-CN" altLang="en-US" noProof="1"/>
            </a:p>
          </p:txBody>
        </p:sp>
        <p:sp>
          <p:nvSpPr>
            <p:cNvPr id="22547" name="TextBox 25"/>
            <p:cNvSpPr txBox="1">
              <a:spLocks noChangeArrowheads="1"/>
            </p:cNvSpPr>
            <p:nvPr/>
          </p:nvSpPr>
          <p:spPr bwMode="auto">
            <a:xfrm>
              <a:off x="5210630" y="2176565"/>
              <a:ext cx="3294741" cy="28642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引入</a:t>
              </a: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</a:rPr>
                <a:t>软时间窗</a:t>
              </a:r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的</a:t>
              </a:r>
              <a:r>
                <a:rPr lang="en-US" altLang="zh-CN" sz="2400" dirty="0">
                  <a:latin typeface="黑体" pitchFamily="49" charset="-122"/>
                  <a:ea typeface="黑体" pitchFamily="49" charset="-122"/>
                </a:rPr>
                <a:t>DARP</a:t>
              </a:r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概念，在目标函数中增加服务时间指标，</a:t>
              </a: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</a:rPr>
                <a:t>加设罚值</a:t>
              </a:r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对违反时间窗的服务情况进行惩罚。</a:t>
              </a:r>
              <a:br>
                <a:rPr lang="zh-CN" altLang="en-US" sz="2400" dirty="0">
                  <a:latin typeface="黑体" pitchFamily="49" charset="-122"/>
                  <a:ea typeface="黑体" pitchFamily="49" charset="-122"/>
                </a:rPr>
              </a:b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  <a:p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22"/>
          <p:cNvGrpSpPr/>
          <p:nvPr/>
        </p:nvGrpSpPr>
        <p:grpSpPr bwMode="auto">
          <a:xfrm>
            <a:off x="0" y="258763"/>
            <a:ext cx="9472613" cy="820737"/>
            <a:chOff x="0" y="258763"/>
            <a:chExt cx="9472613" cy="820737"/>
          </a:xfrm>
        </p:grpSpPr>
        <p:grpSp>
          <p:nvGrpSpPr>
            <p:cNvPr id="22540" name="组合 14"/>
            <p:cNvGrpSpPr/>
            <p:nvPr/>
          </p:nvGrpSpPr>
          <p:grpSpPr bwMode="auto">
            <a:xfrm>
              <a:off x="0" y="258763"/>
              <a:ext cx="9472613" cy="820737"/>
              <a:chOff x="0" y="230509"/>
              <a:chExt cx="9472295" cy="82049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115976" y="230509"/>
                <a:ext cx="8356319" cy="812555"/>
              </a:xfrm>
              <a:prstGeom prst="rect">
                <a:avLst/>
              </a:prstGeom>
              <a:gradFill>
                <a:gsLst>
                  <a:gs pos="0">
                    <a:srgbClr val="BFBFBF"/>
                  </a:gs>
                  <a:gs pos="100000">
                    <a:srgbClr val="BFBFBF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buFontTx/>
                  <a:buNone/>
                  <a:defRPr/>
                </a:pPr>
                <a:r>
                  <a:rPr lang="en-US" altLang="zh-CN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</a:t>
                </a:r>
              </a:p>
              <a:p>
                <a:pPr>
                  <a:buFontTx/>
                  <a:buNone/>
                  <a:defRPr/>
                </a:pPr>
                <a:endParaRPr lang="en-US" altLang="zh-CN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endParaRPr>
              </a:p>
              <a:p>
                <a:pPr>
                  <a:buFontTx/>
                  <a:buNone/>
                  <a:defRPr/>
                </a:pPr>
                <a:r>
                  <a:rPr lang="zh-CN" altLang="en-US" sz="24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</a:t>
                </a: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</a:t>
                </a:r>
              </a:p>
              <a:p>
                <a:pPr>
                  <a:buFontTx/>
                  <a:buNone/>
                  <a:defRPr/>
                </a:pP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          </a:t>
                </a:r>
                <a:endParaRPr lang="zh-CN" altLang="en-US" sz="36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+mn-ea"/>
                </a:endParaRPr>
              </a:p>
              <a:p>
                <a:pPr>
                  <a:buFontTx/>
                  <a:buNone/>
                  <a:defRPr/>
                </a:pP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         </a:t>
                </a:r>
                <a:endParaRPr lang="zh-CN" altLang="en-US" sz="2400" noProof="1">
                  <a:solidFill>
                    <a:schemeClr val="tx1"/>
                  </a:solidFill>
                  <a:latin typeface="微软雅黑" charset="0"/>
                  <a:ea typeface="微软雅黑" charset="0"/>
                </a:endParaRPr>
              </a:p>
              <a:p>
                <a:pPr>
                  <a:buFontTx/>
                  <a:buNone/>
                  <a:defRPr/>
                </a:pP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                                                                  </a:t>
                </a:r>
              </a:p>
              <a:p>
                <a:pPr algn="ctr">
                  <a:buFontTx/>
                  <a:buNone/>
                  <a:defRPr/>
                </a:pP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                      </a:t>
                </a:r>
              </a:p>
            </p:txBody>
          </p:sp>
          <p:grpSp>
            <p:nvGrpSpPr>
              <p:cNvPr id="7" name="组合 16"/>
              <p:cNvGrpSpPr/>
              <p:nvPr/>
            </p:nvGrpSpPr>
            <p:grpSpPr bwMode="auto">
              <a:xfrm>
                <a:off x="0" y="237087"/>
                <a:ext cx="2074862" cy="813912"/>
                <a:chOff x="765101" y="972366"/>
                <a:chExt cx="1296144" cy="563427"/>
              </a:xfrm>
              <a:solidFill>
                <a:srgbClr val="287ED3"/>
              </a:solidFill>
            </p:grpSpPr>
            <p:sp>
              <p:nvSpPr>
                <p:cNvPr id="28" name="五边形 27"/>
                <p:cNvSpPr/>
                <p:nvPr/>
              </p:nvSpPr>
              <p:spPr>
                <a:xfrm>
                  <a:off x="765101" y="972366"/>
                  <a:ext cx="1296144" cy="563427"/>
                </a:xfrm>
                <a:prstGeom prst="homePlat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sz="3200" noProof="1">
                    <a:solidFill>
                      <a:srgbClr val="287ED3"/>
                    </a:solidFill>
                  </a:endParaRPr>
                </a:p>
              </p:txBody>
            </p:sp>
            <p:sp>
              <p:nvSpPr>
                <p:cNvPr id="29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1265214" y="1053288"/>
                  <a:ext cx="115399" cy="4474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  <a:defRPr/>
                  </a:pPr>
                  <a:endParaRPr lang="zh-CN" altLang="en-US" sz="3600" noProof="1">
                    <a:solidFill>
                      <a:schemeClr val="bg1"/>
                    </a:solidFill>
                    <a:latin typeface="Impact" pitchFamily="34" charset="0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22541" name="TextBox 24"/>
            <p:cNvSpPr txBox="1">
              <a:spLocks noChangeArrowheads="1"/>
            </p:cNvSpPr>
            <p:nvPr/>
          </p:nvSpPr>
          <p:spPr bwMode="auto">
            <a:xfrm>
              <a:off x="2125362" y="383058"/>
              <a:ext cx="4473146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考虑时间窗</a:t>
              </a:r>
            </a:p>
          </p:txBody>
        </p:sp>
      </p:grpSp>
      <p:sp>
        <p:nvSpPr>
          <p:cNvPr id="20" name="下箭头 19"/>
          <p:cNvSpPr/>
          <p:nvPr/>
        </p:nvSpPr>
        <p:spPr>
          <a:xfrm>
            <a:off x="2743194" y="2548324"/>
            <a:ext cx="288000" cy="2520000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 rot="10800000">
            <a:off x="3028011" y="3684391"/>
            <a:ext cx="2083633" cy="288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 advTm="5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2"/>
          <p:cNvSpPr txBox="1"/>
          <p:nvPr/>
        </p:nvSpPr>
        <p:spPr>
          <a:xfrm>
            <a:off x="1508125" y="5810250"/>
            <a:ext cx="5961063" cy="830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“互联网</a:t>
            </a:r>
            <a:r>
              <a:rPr lang="en-US" altLang="zh-CN" sz="2400" noProof="1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”拼车模式下大规模出租车动态调度组织关键技术实例验证</a:t>
            </a:r>
            <a:endParaRPr lang="zh-CN" altLang="en-US" sz="2400" noProof="1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  <a:latin typeface="黑体" pitchFamily="49" charset="-122"/>
              <a:ea typeface="黑体" pitchFamily="49" charset="-122"/>
              <a:hlinkClick r:id="rId2" action="ppaction://hlinksldjump"/>
            </a:endParaRPr>
          </a:p>
        </p:txBody>
      </p:sp>
      <p:sp>
        <p:nvSpPr>
          <p:cNvPr id="5" name="文本框 10"/>
          <p:cNvSpPr txBox="1"/>
          <p:nvPr/>
        </p:nvSpPr>
        <p:spPr bwMode="auto">
          <a:xfrm>
            <a:off x="5630863" y="4722813"/>
            <a:ext cx="2720975" cy="8318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大规模动态</a:t>
            </a:r>
            <a:r>
              <a:rPr lang="en-US" altLang="zh-CN" sz="2400" noProof="1">
                <a:latin typeface="黑体" pitchFamily="49" charset="-122"/>
                <a:ea typeface="黑体" pitchFamily="49" charset="-122"/>
              </a:rPr>
              <a:t>DARP</a:t>
            </a: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模型的快速算法</a:t>
            </a:r>
          </a:p>
        </p:txBody>
      </p:sp>
      <p:sp>
        <p:nvSpPr>
          <p:cNvPr id="6" name="文本框 11"/>
          <p:cNvSpPr txBox="1"/>
          <p:nvPr/>
        </p:nvSpPr>
        <p:spPr bwMode="auto">
          <a:xfrm>
            <a:off x="638175" y="4689472"/>
            <a:ext cx="2752725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模拟数据、行业数据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3413125" y="5135563"/>
            <a:ext cx="8604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 bwMode="auto">
          <a:xfrm>
            <a:off x="927100" y="3321908"/>
            <a:ext cx="1871663" cy="12001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考虑乘客应约随机性的</a:t>
            </a:r>
            <a:r>
              <a:rPr lang="en-US" altLang="zh-CN" sz="2400" noProof="1">
                <a:latin typeface="黑体" pitchFamily="49" charset="-122"/>
                <a:ea typeface="黑体" pitchFamily="49" charset="-122"/>
              </a:rPr>
              <a:t>DARP</a:t>
            </a: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模型</a:t>
            </a:r>
          </a:p>
        </p:txBody>
      </p:sp>
      <p:sp>
        <p:nvSpPr>
          <p:cNvPr id="9" name="文本框 8"/>
          <p:cNvSpPr txBox="1"/>
          <p:nvPr/>
        </p:nvSpPr>
        <p:spPr bwMode="auto">
          <a:xfrm>
            <a:off x="3698648" y="3648385"/>
            <a:ext cx="1657123" cy="830997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黑体" pitchFamily="49" charset="-122"/>
                <a:ea typeface="黑体" pitchFamily="49" charset="-122"/>
              </a:rPr>
              <a:t>动态</a:t>
            </a:r>
            <a:r>
              <a:rPr lang="en-US" altLang="zh-CN" sz="2400" noProof="1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黑体" pitchFamily="49" charset="-122"/>
                <a:ea typeface="黑体" pitchFamily="49" charset="-122"/>
              </a:rPr>
              <a:t>DARP</a:t>
            </a:r>
            <a:r>
              <a:rPr lang="zh-CN" altLang="en-US" sz="2400" noProof="1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黑体" pitchFamily="49" charset="-122"/>
                <a:ea typeface="黑体" pitchFamily="49" charset="-122"/>
              </a:rPr>
              <a:t>模型</a:t>
            </a:r>
          </a:p>
        </p:txBody>
      </p:sp>
      <p:sp>
        <p:nvSpPr>
          <p:cNvPr id="10" name="右箭头 22"/>
          <p:cNvSpPr>
            <a:spLocks noChangeArrowheads="1"/>
          </p:cNvSpPr>
          <p:nvPr/>
        </p:nvSpPr>
        <p:spPr bwMode="auto">
          <a:xfrm>
            <a:off x="2854325" y="3765705"/>
            <a:ext cx="779463" cy="288925"/>
          </a:xfrm>
          <a:prstGeom prst="rightArrow">
            <a:avLst>
              <a:gd name="adj1" fmla="val 50000"/>
              <a:gd name="adj2" fmla="val 4993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latinLnBrk="1"/>
            <a:endParaRPr lang="zh-CN" altLang="en-US">
              <a:latin typeface="Arial" pitchFamily="34" charset="0"/>
            </a:endParaRPr>
          </a:p>
        </p:txBody>
      </p:sp>
      <p:sp>
        <p:nvSpPr>
          <p:cNvPr id="11" name="文本框 30"/>
          <p:cNvSpPr txBox="1"/>
          <p:nvPr/>
        </p:nvSpPr>
        <p:spPr bwMode="auto">
          <a:xfrm>
            <a:off x="2909888" y="3922713"/>
            <a:ext cx="803275" cy="708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000" noProof="1">
                <a:latin typeface="黑体" pitchFamily="49" charset="-122"/>
                <a:ea typeface="黑体" pitchFamily="49" charset="-122"/>
              </a:rPr>
              <a:t>混合模型</a:t>
            </a:r>
          </a:p>
        </p:txBody>
      </p:sp>
      <p:sp>
        <p:nvSpPr>
          <p:cNvPr id="12" name="文本框 31"/>
          <p:cNvSpPr txBox="1"/>
          <p:nvPr/>
        </p:nvSpPr>
        <p:spPr bwMode="auto">
          <a:xfrm>
            <a:off x="5392738" y="3949700"/>
            <a:ext cx="803275" cy="708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000" noProof="1">
                <a:latin typeface="黑体" pitchFamily="49" charset="-122"/>
                <a:ea typeface="黑体" pitchFamily="49" charset="-122"/>
              </a:rPr>
              <a:t>混合模型</a:t>
            </a:r>
          </a:p>
        </p:txBody>
      </p:sp>
      <p:sp>
        <p:nvSpPr>
          <p:cNvPr id="13" name="右箭头 22"/>
          <p:cNvSpPr>
            <a:spLocks noChangeArrowheads="1"/>
          </p:cNvSpPr>
          <p:nvPr/>
        </p:nvSpPr>
        <p:spPr bwMode="auto">
          <a:xfrm rot="10800000">
            <a:off x="5384800" y="3750013"/>
            <a:ext cx="779463" cy="288925"/>
          </a:xfrm>
          <a:prstGeom prst="rightArrow">
            <a:avLst>
              <a:gd name="adj1" fmla="val 50000"/>
              <a:gd name="adj2" fmla="val 4993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latinLnBrk="1"/>
            <a:endParaRPr lang="zh-CN" altLang="en-US">
              <a:latin typeface="Arial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0800000">
            <a:off x="4770438" y="5141913"/>
            <a:ext cx="8604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组合 25"/>
          <p:cNvGrpSpPr/>
          <p:nvPr/>
        </p:nvGrpSpPr>
        <p:grpSpPr>
          <a:xfrm>
            <a:off x="6178550" y="3333203"/>
            <a:ext cx="2286000" cy="1200150"/>
            <a:chOff x="6178550" y="3333203"/>
            <a:chExt cx="2286000" cy="1200150"/>
          </a:xfrm>
        </p:grpSpPr>
        <p:sp>
          <p:nvSpPr>
            <p:cNvPr id="16" name="文本框 9"/>
            <p:cNvSpPr txBox="1"/>
            <p:nvPr/>
          </p:nvSpPr>
          <p:spPr bwMode="auto">
            <a:xfrm>
              <a:off x="6219825" y="3333203"/>
              <a:ext cx="1871663" cy="1200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lang="zh-CN" altLang="en-US" sz="2400" noProof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" name="矩形 25"/>
            <p:cNvSpPr>
              <a:spLocks noChangeArrowheads="1"/>
            </p:cNvSpPr>
            <p:nvPr/>
          </p:nvSpPr>
          <p:spPr bwMode="auto">
            <a:xfrm>
              <a:off x="6178550" y="3417888"/>
              <a:ext cx="2286000" cy="8318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考虑时间窗的</a:t>
              </a:r>
              <a:r>
                <a:rPr lang="en-US" altLang="zh-CN" sz="24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DARP</a:t>
              </a:r>
              <a:r>
                <a:rPr lang="zh-CN" altLang="en-US" sz="24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模型</a:t>
              </a:r>
            </a:p>
          </p:txBody>
        </p:sp>
      </p:grpSp>
      <p:grpSp>
        <p:nvGrpSpPr>
          <p:cNvPr id="26" name="组合 41"/>
          <p:cNvGrpSpPr/>
          <p:nvPr/>
        </p:nvGrpSpPr>
        <p:grpSpPr bwMode="auto">
          <a:xfrm>
            <a:off x="-444500" y="-234950"/>
            <a:ext cx="9917113" cy="1708150"/>
            <a:chOff x="1606325" y="2678932"/>
            <a:chExt cx="5293166" cy="911788"/>
          </a:xfrm>
        </p:grpSpPr>
        <p:sp>
          <p:nvSpPr>
            <p:cNvPr id="19" name="矩形 18"/>
            <p:cNvSpPr/>
            <p:nvPr/>
          </p:nvSpPr>
          <p:spPr>
            <a:xfrm>
              <a:off x="2439234" y="2893321"/>
              <a:ext cx="4460257" cy="511822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Tx/>
                <a:buNone/>
                <a:defRPr/>
              </a:pPr>
              <a:r>
                <a:rPr lang="en-US" altLang="zh-CN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</a:t>
              </a:r>
            </a:p>
            <a:p>
              <a:pPr>
                <a:buFontTx/>
                <a:buNone/>
                <a:defRPr/>
              </a:pPr>
              <a:endParaRPr lang="en-US" altLang="zh-CN" sz="2000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>
                <a:buFontTx/>
                <a:buNone/>
                <a:defRPr/>
              </a:pPr>
              <a:r>
                <a:rPr lang="zh-CN" altLang="en-US" sz="3600" b="1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核心</a:t>
              </a:r>
              <a:r>
                <a:rPr lang="zh-CN" altLang="en-US" sz="3600" b="1" noProof="1" smtClean="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技术</a:t>
              </a:r>
              <a:endParaRPr lang="zh-CN" altLang="en-US" sz="2000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 algn="ctr">
                <a:defRPr/>
              </a:pPr>
              <a:r>
                <a:rPr lang="zh-CN" altLang="en-US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                      </a:t>
              </a:r>
              <a:endParaRPr lang="zh-CN" altLang="en-US" sz="2000" b="1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 algn="ctr">
                <a:buFontTx/>
                <a:buNone/>
                <a:defRPr/>
              </a:pPr>
              <a:endParaRPr lang="zh-CN" altLang="en-US" sz="2000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606325" y="2678932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r>
                <a:rPr lang="en-US" altLang="zh-CN" sz="4000" b="1" noProof="1">
                  <a:solidFill>
                    <a:srgbClr val="287ED3"/>
                  </a:solidFill>
                </a:rPr>
                <a:t>3.2</a:t>
              </a:r>
            </a:p>
          </p:txBody>
        </p:sp>
      </p:grpSp>
      <p:sp>
        <p:nvSpPr>
          <p:cNvPr id="21" name="TextBox 20"/>
          <p:cNvSpPr txBox="1"/>
          <p:nvPr/>
        </p:nvSpPr>
        <p:spPr bwMode="auto">
          <a:xfrm>
            <a:off x="419728" y="1528992"/>
            <a:ext cx="8379502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“互联网</a:t>
            </a:r>
            <a:r>
              <a:rPr lang="en-US" altLang="zh-CN" sz="24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4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”拼车模式下大规模出租车动态调度组织关键技术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299803" y="2518348"/>
            <a:ext cx="8559384" cy="209862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23" name="文本框 6"/>
          <p:cNvSpPr txBox="1"/>
          <p:nvPr/>
        </p:nvSpPr>
        <p:spPr>
          <a:xfrm>
            <a:off x="329787" y="2579962"/>
            <a:ext cx="3360318" cy="5847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3200" noProof="1" smtClean="0">
                <a:latin typeface="黑体" pitchFamily="49" charset="-122"/>
                <a:ea typeface="黑体" pitchFamily="49" charset="-122"/>
              </a:rPr>
              <a:t>动态</a:t>
            </a:r>
            <a:r>
              <a:rPr lang="en-US" altLang="zh-CN" sz="3200" noProof="1" smtClean="0">
                <a:latin typeface="黑体" pitchFamily="49" charset="-122"/>
                <a:ea typeface="黑体" pitchFamily="49" charset="-122"/>
              </a:rPr>
              <a:t>DARP</a:t>
            </a:r>
            <a:r>
              <a:rPr lang="zh-CN" altLang="en-US" sz="3200" noProof="1" smtClean="0">
                <a:latin typeface="黑体" pitchFamily="49" charset="-122"/>
                <a:ea typeface="黑体" pitchFamily="49" charset="-122"/>
              </a:rPr>
              <a:t>模型</a:t>
            </a:r>
            <a:endParaRPr lang="zh-CN" altLang="en-US" sz="3200" noProof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4771458" y="2022824"/>
            <a:ext cx="2064063" cy="461665"/>
          </a:xfrm>
          <a:prstGeom prst="rect">
            <a:avLst/>
          </a:prstGeom>
          <a:solidFill>
            <a:srgbClr val="D3BAF4"/>
          </a:solidFill>
          <a:ln w="6350">
            <a:solidFill>
              <a:srgbClr val="D3BAF4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 smtClean="0">
                <a:latin typeface="黑体" pitchFamily="49" charset="-122"/>
                <a:ea typeface="黑体" pitchFamily="49" charset="-122"/>
              </a:rPr>
              <a:t>以南昌市为例</a:t>
            </a:r>
            <a:endParaRPr lang="zh-CN" altLang="en-US" sz="2400" noProof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文本框 6"/>
          <p:cNvSpPr txBox="1"/>
          <p:nvPr/>
        </p:nvSpPr>
        <p:spPr>
          <a:xfrm>
            <a:off x="4981318" y="2628205"/>
            <a:ext cx="3349625" cy="6000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拼车模式下的运价计算</a:t>
            </a:r>
          </a:p>
        </p:txBody>
      </p:sp>
      <p:sp>
        <p:nvSpPr>
          <p:cNvPr id="25" name="直角上箭头 24"/>
          <p:cNvSpPr/>
          <p:nvPr/>
        </p:nvSpPr>
        <p:spPr>
          <a:xfrm rot="10800000">
            <a:off x="4357870" y="2863120"/>
            <a:ext cx="573898" cy="692431"/>
          </a:xfrm>
          <a:prstGeom prst="bentUpArrow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3" name="下箭头 10"/>
          <p:cNvSpPr>
            <a:spLocks noChangeArrowheads="1"/>
          </p:cNvSpPr>
          <p:nvPr/>
        </p:nvSpPr>
        <p:spPr bwMode="auto">
          <a:xfrm>
            <a:off x="4385846" y="2064842"/>
            <a:ext cx="287337" cy="3600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/>
          <a:lstStyle/>
          <a:p>
            <a:pPr latinLnBrk="1"/>
            <a:endParaRPr lang="zh-CN" altLang="en-US">
              <a:latin typeface="Arial" pitchFamily="34" charset="0"/>
            </a:endParaRPr>
          </a:p>
        </p:txBody>
      </p:sp>
      <p:sp>
        <p:nvSpPr>
          <p:cNvPr id="14" name="下箭头 32"/>
          <p:cNvSpPr>
            <a:spLocks noChangeArrowheads="1"/>
          </p:cNvSpPr>
          <p:nvPr/>
        </p:nvSpPr>
        <p:spPr bwMode="auto">
          <a:xfrm>
            <a:off x="4379913" y="4719245"/>
            <a:ext cx="287337" cy="971550"/>
          </a:xfrm>
          <a:prstGeom prst="downArrow">
            <a:avLst>
              <a:gd name="adj1" fmla="val 50000"/>
              <a:gd name="adj2" fmla="val 49983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/>
          <a:lstStyle/>
          <a:p>
            <a:pPr latinLnBrk="1"/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97231" y="2026730"/>
            <a:ext cx="3024187" cy="522288"/>
          </a:xfrm>
          <a:prstGeom prst="rect">
            <a:avLst/>
          </a:prstGeom>
          <a:effectLst>
            <a:outerShdw dist="38100" sx="86000" sy="86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latinLnBrk="1">
              <a:buFontTx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静态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DARP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的算法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78768" y="1999743"/>
            <a:ext cx="3313113" cy="52228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latinLnBrk="1">
              <a:buFontTx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DARP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的初始解</a:t>
            </a:r>
          </a:p>
        </p:txBody>
      </p:sp>
      <p:sp>
        <p:nvSpPr>
          <p:cNvPr id="17" name="燕尾形箭头 16"/>
          <p:cNvSpPr/>
          <p:nvPr/>
        </p:nvSpPr>
        <p:spPr>
          <a:xfrm>
            <a:off x="3888118" y="2109280"/>
            <a:ext cx="1225550" cy="395288"/>
          </a:xfrm>
          <a:prstGeom prst="notched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zh-CN" noProof="1"/>
              <a:t>      </a:t>
            </a:r>
            <a:endParaRPr lang="zh-CN" altLang="en-US" noProof="1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993775" y="3197225"/>
            <a:ext cx="7239000" cy="2500313"/>
            <a:chOff x="890588" y="2886075"/>
            <a:chExt cx="7239000" cy="3500438"/>
          </a:xfrm>
        </p:grpSpPr>
        <p:sp>
          <p:nvSpPr>
            <p:cNvPr id="21" name="圆角矩形 20"/>
            <p:cNvSpPr/>
            <p:nvPr/>
          </p:nvSpPr>
          <p:spPr>
            <a:xfrm>
              <a:off x="890588" y="2886075"/>
              <a:ext cx="7239000" cy="3500438"/>
            </a:xfrm>
            <a:prstGeom prst="roundRect">
              <a:avLst/>
            </a:prstGeom>
            <a:gradFill>
              <a:gsLst>
                <a:gs pos="21000">
                  <a:srgbClr val="BFBFBF"/>
                </a:gs>
                <a:gs pos="85000">
                  <a:schemeClr val="bg2">
                    <a:lumMod val="9000"/>
                    <a:alpha val="56000"/>
                    <a:lumOff val="91000"/>
                  </a:schemeClr>
                </a:gs>
              </a:gsLst>
              <a:lin ang="10800000" scaled="0"/>
            </a:gradFill>
            <a:ln w="28575" cmpd="sng">
              <a:solidFill>
                <a:srgbClr val="287ED3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lang="zh-CN" altLang="en-US" noProof="1"/>
            </a:p>
          </p:txBody>
        </p:sp>
        <p:sp>
          <p:nvSpPr>
            <p:cNvPr id="47107" name="文本框 5"/>
            <p:cNvSpPr txBox="1">
              <a:spLocks noChangeArrowheads="1"/>
            </p:cNvSpPr>
            <p:nvPr/>
          </p:nvSpPr>
          <p:spPr bwMode="auto">
            <a:xfrm>
              <a:off x="1157288" y="3623945"/>
              <a:ext cx="6642100" cy="19402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just" latinLnBrk="1">
                <a:defRPr/>
              </a:pPr>
              <a:r>
                <a:rPr lang="zh-CN" altLang="zh-CN" sz="2800" dirty="0">
                  <a:solidFill>
                    <a:srgbClr val="287ED3"/>
                  </a:solidFill>
                  <a:latin typeface="黑体" pitchFamily="49" charset="-122"/>
                  <a:ea typeface="黑体" pitchFamily="49" charset="-122"/>
                </a:rPr>
                <a:t>实时更新</a:t>
              </a:r>
              <a:r>
                <a:rPr lang="zh-CN" altLang="zh-CN" sz="2800" dirty="0">
                  <a:latin typeface="黑体" pitchFamily="49" charset="-122"/>
                  <a:ea typeface="黑体" pitchFamily="49" charset="-122"/>
                </a:rPr>
                <a:t>调度状态，通过把新乘客需求出现或变化转换成启发式算法中的</a:t>
              </a:r>
              <a:r>
                <a:rPr lang="zh-CN" altLang="zh-CN" sz="2800" dirty="0">
                  <a:solidFill>
                    <a:schemeClr val="accent1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</a:rPr>
                <a:t>邻域变换</a:t>
              </a:r>
              <a:r>
                <a:rPr lang="zh-CN" altLang="zh-CN" sz="2800" dirty="0">
                  <a:latin typeface="黑体" pitchFamily="49" charset="-122"/>
                  <a:ea typeface="黑体" pitchFamily="49" charset="-122"/>
                </a:rPr>
                <a:t>操作，实现大规模的</a:t>
              </a:r>
              <a:r>
                <a:rPr lang="zh-CN" altLang="zh-CN" sz="2800" dirty="0">
                  <a:solidFill>
                    <a:schemeClr val="accent1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</a:rPr>
                <a:t>动态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</a:rPr>
                <a:t>DARP</a:t>
              </a:r>
              <a:r>
                <a:rPr lang="zh-CN" altLang="zh-CN" sz="2800" dirty="0">
                  <a:solidFill>
                    <a:schemeClr val="accent1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</a:rPr>
                <a:t>的快速计算</a:t>
              </a:r>
              <a:r>
                <a:rPr lang="zh-CN" altLang="zh-CN" sz="2800" dirty="0">
                  <a:latin typeface="黑体" pitchFamily="49" charset="-122"/>
                  <a:ea typeface="黑体" pitchFamily="49" charset="-122"/>
                </a:rPr>
                <a:t>。</a:t>
              </a:r>
              <a:endParaRPr lang="en-US" altLang="zh-CN" sz="28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11"/>
          <p:cNvGrpSpPr/>
          <p:nvPr/>
        </p:nvGrpSpPr>
        <p:grpSpPr bwMode="auto">
          <a:xfrm>
            <a:off x="0" y="258763"/>
            <a:ext cx="9472613" cy="820737"/>
            <a:chOff x="0" y="258763"/>
            <a:chExt cx="9472613" cy="820737"/>
          </a:xfrm>
        </p:grpSpPr>
        <p:grpSp>
          <p:nvGrpSpPr>
            <p:cNvPr id="24589" name="组合 14"/>
            <p:cNvGrpSpPr/>
            <p:nvPr/>
          </p:nvGrpSpPr>
          <p:grpSpPr bwMode="auto">
            <a:xfrm>
              <a:off x="0" y="258763"/>
              <a:ext cx="9472613" cy="820737"/>
              <a:chOff x="0" y="230509"/>
              <a:chExt cx="9472295" cy="82049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115976" y="230509"/>
                <a:ext cx="8356319" cy="812555"/>
              </a:xfrm>
              <a:prstGeom prst="rect">
                <a:avLst/>
              </a:prstGeom>
              <a:gradFill>
                <a:gsLst>
                  <a:gs pos="0">
                    <a:srgbClr val="BFBFBF"/>
                  </a:gs>
                  <a:gs pos="100000">
                    <a:srgbClr val="BFBFBF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buFontTx/>
                  <a:buNone/>
                  <a:defRPr/>
                </a:pPr>
                <a:r>
                  <a:rPr lang="en-US" altLang="zh-CN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</a:t>
                </a:r>
              </a:p>
              <a:p>
                <a:pPr>
                  <a:buFontTx/>
                  <a:buNone/>
                  <a:defRPr/>
                </a:pPr>
                <a:endParaRPr lang="en-US" altLang="zh-CN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endParaRPr>
              </a:p>
              <a:p>
                <a:pPr>
                  <a:buFontTx/>
                  <a:buNone/>
                  <a:defRPr/>
                </a:pPr>
                <a:r>
                  <a:rPr lang="zh-CN" altLang="en-US" sz="24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</a:t>
                </a: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</a:t>
                </a:r>
              </a:p>
              <a:p>
                <a:pPr>
                  <a:buFontTx/>
                  <a:buNone/>
                  <a:defRPr/>
                </a:pP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          </a:t>
                </a:r>
                <a:endParaRPr lang="zh-CN" altLang="en-US" sz="36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+mn-ea"/>
                </a:endParaRPr>
              </a:p>
              <a:p>
                <a:pPr>
                  <a:buFontTx/>
                  <a:buNone/>
                  <a:defRPr/>
                </a:pP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         </a:t>
                </a:r>
                <a:endParaRPr lang="zh-CN" altLang="en-US" sz="2400" noProof="1">
                  <a:solidFill>
                    <a:schemeClr val="tx1"/>
                  </a:solidFill>
                  <a:latin typeface="微软雅黑" charset="0"/>
                  <a:ea typeface="微软雅黑" charset="0"/>
                </a:endParaRPr>
              </a:p>
              <a:p>
                <a:pPr>
                  <a:buFontTx/>
                  <a:buNone/>
                  <a:defRPr/>
                </a:pP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                                                                  </a:t>
                </a:r>
              </a:p>
              <a:p>
                <a:pPr algn="ctr">
                  <a:buFontTx/>
                  <a:buNone/>
                  <a:defRPr/>
                </a:pPr>
                <a:r>
                  <a:rPr lang="zh-CN" altLang="en-US" sz="2000" noProof="1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                            </a:t>
                </a:r>
              </a:p>
            </p:txBody>
          </p:sp>
          <p:grpSp>
            <p:nvGrpSpPr>
              <p:cNvPr id="5" name="组合 16"/>
              <p:cNvGrpSpPr/>
              <p:nvPr/>
            </p:nvGrpSpPr>
            <p:grpSpPr bwMode="auto">
              <a:xfrm>
                <a:off x="0" y="237087"/>
                <a:ext cx="2074862" cy="813912"/>
                <a:chOff x="765101" y="972366"/>
                <a:chExt cx="1296144" cy="563427"/>
              </a:xfrm>
              <a:solidFill>
                <a:srgbClr val="287ED3"/>
              </a:solidFill>
            </p:grpSpPr>
            <p:sp>
              <p:nvSpPr>
                <p:cNvPr id="18" name="五边形 17"/>
                <p:cNvSpPr/>
                <p:nvPr/>
              </p:nvSpPr>
              <p:spPr>
                <a:xfrm>
                  <a:off x="765101" y="972366"/>
                  <a:ext cx="1296144" cy="563427"/>
                </a:xfrm>
                <a:prstGeom prst="homePlat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sz="3200" noProof="1">
                    <a:solidFill>
                      <a:srgbClr val="287ED3"/>
                    </a:solidFill>
                  </a:endParaRPr>
                </a:p>
              </p:txBody>
            </p:sp>
            <p:sp>
              <p:nvSpPr>
                <p:cNvPr id="19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1265214" y="1053288"/>
                  <a:ext cx="115399" cy="4474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  <a:defRPr/>
                  </a:pPr>
                  <a:endParaRPr lang="zh-CN" altLang="en-US" sz="3600" noProof="1">
                    <a:solidFill>
                      <a:schemeClr val="bg1"/>
                    </a:solidFill>
                    <a:latin typeface="Impact" pitchFamily="34" charset="0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24590" name="TextBox 13"/>
            <p:cNvSpPr txBox="1">
              <a:spLocks noChangeArrowheads="1"/>
            </p:cNvSpPr>
            <p:nvPr/>
          </p:nvSpPr>
          <p:spPr bwMode="auto">
            <a:xfrm>
              <a:off x="2125362" y="383058"/>
              <a:ext cx="6363030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zh-CN" sz="2800" b="1" noProof="1">
                  <a:latin typeface="黑体" pitchFamily="49" charset="-122"/>
                  <a:ea typeface="黑体" pitchFamily="49" charset="-122"/>
                  <a:sym typeface="+mn-ea"/>
                </a:rPr>
                <a:t>大规模动态</a:t>
              </a:r>
              <a:r>
                <a:rPr lang="en-US" altLang="zh-CN" sz="2800" b="1" noProof="1">
                  <a:latin typeface="黑体" pitchFamily="49" charset="-122"/>
                  <a:ea typeface="黑体" pitchFamily="49" charset="-122"/>
                  <a:sym typeface="+mn-ea"/>
                </a:rPr>
                <a:t>DARP</a:t>
              </a:r>
              <a:r>
                <a:rPr lang="zh-CN" altLang="zh-CN" sz="2800" b="1" noProof="1">
                  <a:latin typeface="黑体" pitchFamily="49" charset="-122"/>
                  <a:ea typeface="黑体" pitchFamily="49" charset="-122"/>
                  <a:sym typeface="+mn-ea"/>
                </a:rPr>
                <a:t>模型的快速算法</a:t>
              </a:r>
              <a:endParaRPr lang="zh-CN" altLang="en-US" sz="2800" b="1"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 advClick="0" advTm="5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32"/>
          <p:cNvSpPr txBox="1">
            <a:spLocks noChangeArrowheads="1"/>
          </p:cNvSpPr>
          <p:nvPr/>
        </p:nvSpPr>
        <p:spPr bwMode="auto">
          <a:xfrm>
            <a:off x="1416050" y="2227263"/>
            <a:ext cx="633413" cy="4437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出租车拼车模</a:t>
            </a:r>
            <a:endParaRPr lang="en-US" altLang="zh-CN" sz="3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图片 22" descr="抢客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38" y="2982913"/>
            <a:ext cx="2405062" cy="145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图片 26" descr="抢车 (3)_副本.jpg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138" y="1108075"/>
            <a:ext cx="2405062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717800" y="1373188"/>
            <a:ext cx="549275" cy="1017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>
            <a:spAutoFit/>
          </a:bodyPr>
          <a:lstStyle/>
          <a:p>
            <a:r>
              <a:rPr lang="zh-CN" altLang="en-US" sz="2400" dirty="0">
                <a:latin typeface="黑体" pitchFamily="49" charset="-122"/>
                <a:ea typeface="黑体" pitchFamily="49" charset="-122"/>
                <a:sym typeface="Arial" pitchFamily="34" charset="0"/>
              </a:rPr>
              <a:t>抢车难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724150" y="3230563"/>
            <a:ext cx="549275" cy="1166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>
            <a:spAutoFit/>
          </a:bodyPr>
          <a:lstStyle/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抢单难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6" name="图片 35" descr="QQ图片2015113020025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3863" y="3001963"/>
            <a:ext cx="1293812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941763" y="2593975"/>
            <a:ext cx="5006975" cy="1938338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6000" dirty="0">
                <a:latin typeface="方正舒体" pitchFamily="2" charset="-122"/>
                <a:ea typeface="方正舒体" pitchFamily="2" charset="-122"/>
              </a:rPr>
              <a:t>合理</a:t>
            </a:r>
            <a:r>
              <a:rPr lang="zh-CN" altLang="en-US" sz="6000" dirty="0" smtClean="0">
                <a:latin typeface="方正舒体" pitchFamily="2" charset="-122"/>
                <a:ea typeface="方正舒体" pitchFamily="2" charset="-122"/>
              </a:rPr>
              <a:t>的出租车调度系统</a:t>
            </a:r>
            <a:endParaRPr lang="en-US" altLang="en-US" sz="6000" dirty="0">
              <a:latin typeface="方正舒体" pitchFamily="2" charset="-122"/>
              <a:ea typeface="方正舒体" pitchFamily="2" charset="-122"/>
            </a:endParaRPr>
          </a:p>
        </p:txBody>
      </p:sp>
      <p:pic>
        <p:nvPicPr>
          <p:cNvPr id="3" name="图片 2" descr="空载.jpg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8138" y="4945063"/>
            <a:ext cx="2405062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717800" y="5208588"/>
            <a:ext cx="549275" cy="1209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>
            <a:spAutoFit/>
          </a:bodyPr>
          <a:lstStyle/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等客难</a:t>
            </a:r>
          </a:p>
        </p:txBody>
      </p:sp>
    </p:spTree>
  </p:cSld>
  <p:clrMapOvr>
    <a:masterClrMapping/>
  </p:clrMapOvr>
  <p:transition advClick="0" advTm="5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allAtOnce"/>
      <p:bldP spid="32" grpId="0" build="allAtOnce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2"/>
          <p:cNvSpPr txBox="1"/>
          <p:nvPr/>
        </p:nvSpPr>
        <p:spPr>
          <a:xfrm>
            <a:off x="1508125" y="5810250"/>
            <a:ext cx="5961063" cy="830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“互联网</a:t>
            </a:r>
            <a:r>
              <a:rPr lang="en-US" altLang="zh-CN" sz="2400" noProof="1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”拼车模式下大规模出租车动态调度组织关键技术实例验证</a:t>
            </a:r>
            <a:endParaRPr lang="zh-CN" altLang="en-US" sz="2400" noProof="1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  <a:latin typeface="黑体" pitchFamily="49" charset="-122"/>
              <a:ea typeface="黑体" pitchFamily="49" charset="-122"/>
              <a:hlinkClick r:id="rId2" action="ppaction://hlinksldjump"/>
            </a:endParaRPr>
          </a:p>
        </p:txBody>
      </p:sp>
      <p:sp>
        <p:nvSpPr>
          <p:cNvPr id="5" name="文本框 10"/>
          <p:cNvSpPr txBox="1"/>
          <p:nvPr/>
        </p:nvSpPr>
        <p:spPr bwMode="auto">
          <a:xfrm>
            <a:off x="5630863" y="4722813"/>
            <a:ext cx="2720975" cy="8318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大规模动态</a:t>
            </a:r>
            <a:r>
              <a:rPr lang="en-US" altLang="zh-CN" sz="2400" noProof="1">
                <a:latin typeface="黑体" pitchFamily="49" charset="-122"/>
                <a:ea typeface="黑体" pitchFamily="49" charset="-122"/>
              </a:rPr>
              <a:t>DARP</a:t>
            </a: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模型的快速算法</a:t>
            </a:r>
          </a:p>
        </p:txBody>
      </p:sp>
      <p:sp>
        <p:nvSpPr>
          <p:cNvPr id="6" name="文本框 11"/>
          <p:cNvSpPr txBox="1"/>
          <p:nvPr/>
        </p:nvSpPr>
        <p:spPr bwMode="auto">
          <a:xfrm>
            <a:off x="638175" y="4689472"/>
            <a:ext cx="2752725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模拟数据、行业数据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3413125" y="5135563"/>
            <a:ext cx="8604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 bwMode="auto">
          <a:xfrm>
            <a:off x="927100" y="3321908"/>
            <a:ext cx="1871663" cy="12001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考虑乘客应约随机性的</a:t>
            </a:r>
            <a:r>
              <a:rPr lang="en-US" altLang="zh-CN" sz="2400" noProof="1">
                <a:latin typeface="黑体" pitchFamily="49" charset="-122"/>
                <a:ea typeface="黑体" pitchFamily="49" charset="-122"/>
              </a:rPr>
              <a:t>DARP</a:t>
            </a: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模型</a:t>
            </a:r>
          </a:p>
        </p:txBody>
      </p:sp>
      <p:sp>
        <p:nvSpPr>
          <p:cNvPr id="9" name="文本框 8"/>
          <p:cNvSpPr txBox="1"/>
          <p:nvPr/>
        </p:nvSpPr>
        <p:spPr bwMode="auto">
          <a:xfrm>
            <a:off x="3698648" y="3648385"/>
            <a:ext cx="1657123" cy="830997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黑体" pitchFamily="49" charset="-122"/>
                <a:ea typeface="黑体" pitchFamily="49" charset="-122"/>
              </a:rPr>
              <a:t>动态</a:t>
            </a:r>
            <a:r>
              <a:rPr lang="en-US" altLang="zh-CN" sz="2400" noProof="1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黑体" pitchFamily="49" charset="-122"/>
                <a:ea typeface="黑体" pitchFamily="49" charset="-122"/>
              </a:rPr>
              <a:t>DARP</a:t>
            </a:r>
            <a:r>
              <a:rPr lang="zh-CN" altLang="en-US" sz="2400" noProof="1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黑体" pitchFamily="49" charset="-122"/>
                <a:ea typeface="黑体" pitchFamily="49" charset="-122"/>
              </a:rPr>
              <a:t>模型</a:t>
            </a:r>
          </a:p>
        </p:txBody>
      </p:sp>
      <p:sp>
        <p:nvSpPr>
          <p:cNvPr id="10" name="右箭头 22"/>
          <p:cNvSpPr>
            <a:spLocks noChangeArrowheads="1"/>
          </p:cNvSpPr>
          <p:nvPr/>
        </p:nvSpPr>
        <p:spPr bwMode="auto">
          <a:xfrm>
            <a:off x="2854325" y="3765705"/>
            <a:ext cx="779463" cy="288925"/>
          </a:xfrm>
          <a:prstGeom prst="rightArrow">
            <a:avLst>
              <a:gd name="adj1" fmla="val 50000"/>
              <a:gd name="adj2" fmla="val 4993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latinLnBrk="1"/>
            <a:endParaRPr lang="zh-CN" altLang="en-US">
              <a:latin typeface="Arial" pitchFamily="34" charset="0"/>
            </a:endParaRPr>
          </a:p>
        </p:txBody>
      </p:sp>
      <p:sp>
        <p:nvSpPr>
          <p:cNvPr id="11" name="文本框 30"/>
          <p:cNvSpPr txBox="1"/>
          <p:nvPr/>
        </p:nvSpPr>
        <p:spPr bwMode="auto">
          <a:xfrm>
            <a:off x="2909888" y="3922713"/>
            <a:ext cx="803275" cy="708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000" noProof="1">
                <a:latin typeface="黑体" pitchFamily="49" charset="-122"/>
                <a:ea typeface="黑体" pitchFamily="49" charset="-122"/>
              </a:rPr>
              <a:t>混合模型</a:t>
            </a:r>
          </a:p>
        </p:txBody>
      </p:sp>
      <p:sp>
        <p:nvSpPr>
          <p:cNvPr id="12" name="文本框 31"/>
          <p:cNvSpPr txBox="1"/>
          <p:nvPr/>
        </p:nvSpPr>
        <p:spPr bwMode="auto">
          <a:xfrm>
            <a:off x="5392738" y="3949700"/>
            <a:ext cx="803275" cy="708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000" noProof="1">
                <a:latin typeface="黑体" pitchFamily="49" charset="-122"/>
                <a:ea typeface="黑体" pitchFamily="49" charset="-122"/>
              </a:rPr>
              <a:t>混合模型</a:t>
            </a:r>
          </a:p>
        </p:txBody>
      </p:sp>
      <p:sp>
        <p:nvSpPr>
          <p:cNvPr id="13" name="右箭头 22"/>
          <p:cNvSpPr>
            <a:spLocks noChangeArrowheads="1"/>
          </p:cNvSpPr>
          <p:nvPr/>
        </p:nvSpPr>
        <p:spPr bwMode="auto">
          <a:xfrm rot="10800000">
            <a:off x="5384800" y="3750013"/>
            <a:ext cx="779463" cy="288925"/>
          </a:xfrm>
          <a:prstGeom prst="rightArrow">
            <a:avLst>
              <a:gd name="adj1" fmla="val 50000"/>
              <a:gd name="adj2" fmla="val 4993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latinLnBrk="1"/>
            <a:endParaRPr lang="zh-CN" altLang="en-US">
              <a:latin typeface="Arial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0800000">
            <a:off x="4770438" y="5141913"/>
            <a:ext cx="8604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组合 25"/>
          <p:cNvGrpSpPr/>
          <p:nvPr/>
        </p:nvGrpSpPr>
        <p:grpSpPr>
          <a:xfrm>
            <a:off x="6178550" y="3333203"/>
            <a:ext cx="2286000" cy="1200150"/>
            <a:chOff x="6178550" y="3333203"/>
            <a:chExt cx="2286000" cy="1200150"/>
          </a:xfrm>
        </p:grpSpPr>
        <p:sp>
          <p:nvSpPr>
            <p:cNvPr id="16" name="文本框 9"/>
            <p:cNvSpPr txBox="1"/>
            <p:nvPr/>
          </p:nvSpPr>
          <p:spPr bwMode="auto">
            <a:xfrm>
              <a:off x="6219825" y="3333203"/>
              <a:ext cx="1871663" cy="1200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endParaRPr lang="zh-CN" altLang="en-US" sz="2400" noProof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" name="矩形 25"/>
            <p:cNvSpPr>
              <a:spLocks noChangeArrowheads="1"/>
            </p:cNvSpPr>
            <p:nvPr/>
          </p:nvSpPr>
          <p:spPr bwMode="auto">
            <a:xfrm>
              <a:off x="6178550" y="3417888"/>
              <a:ext cx="2286000" cy="8318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考虑时间窗的</a:t>
              </a:r>
              <a:r>
                <a:rPr lang="en-US" altLang="zh-CN" sz="24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DARP</a:t>
              </a:r>
              <a:r>
                <a:rPr lang="zh-CN" altLang="en-US" sz="24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模型</a:t>
              </a:r>
            </a:p>
          </p:txBody>
        </p:sp>
      </p:grpSp>
      <p:grpSp>
        <p:nvGrpSpPr>
          <p:cNvPr id="26" name="组合 41"/>
          <p:cNvGrpSpPr/>
          <p:nvPr/>
        </p:nvGrpSpPr>
        <p:grpSpPr bwMode="auto">
          <a:xfrm>
            <a:off x="-444500" y="-234950"/>
            <a:ext cx="9917113" cy="1708150"/>
            <a:chOff x="1606325" y="2678932"/>
            <a:chExt cx="5293166" cy="911788"/>
          </a:xfrm>
        </p:grpSpPr>
        <p:sp>
          <p:nvSpPr>
            <p:cNvPr id="19" name="矩形 18"/>
            <p:cNvSpPr/>
            <p:nvPr/>
          </p:nvSpPr>
          <p:spPr>
            <a:xfrm>
              <a:off x="2439234" y="2893321"/>
              <a:ext cx="4460257" cy="511822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Tx/>
                <a:buNone/>
                <a:defRPr/>
              </a:pPr>
              <a:r>
                <a:rPr lang="en-US" altLang="zh-CN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</a:t>
              </a:r>
            </a:p>
            <a:p>
              <a:pPr>
                <a:buFontTx/>
                <a:buNone/>
                <a:defRPr/>
              </a:pPr>
              <a:endParaRPr lang="en-US" altLang="zh-CN" sz="2000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>
                <a:buFontTx/>
                <a:buNone/>
                <a:defRPr/>
              </a:pPr>
              <a:r>
                <a:rPr lang="zh-CN" altLang="en-US" sz="3600" b="1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核心</a:t>
              </a:r>
              <a:r>
                <a:rPr lang="zh-CN" altLang="en-US" sz="3600" b="1" noProof="1" smtClean="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技术</a:t>
              </a:r>
              <a:endParaRPr lang="zh-CN" altLang="en-US" sz="2000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 algn="ctr">
                <a:defRPr/>
              </a:pPr>
              <a:r>
                <a:rPr lang="zh-CN" altLang="en-US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                      </a:t>
              </a:r>
              <a:endParaRPr lang="zh-CN" altLang="en-US" sz="2000" b="1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 algn="ctr">
                <a:buFontTx/>
                <a:buNone/>
                <a:defRPr/>
              </a:pPr>
              <a:endParaRPr lang="zh-CN" altLang="en-US" sz="2000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606325" y="2678932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r>
                <a:rPr lang="en-US" altLang="zh-CN" sz="4000" b="1" noProof="1">
                  <a:solidFill>
                    <a:srgbClr val="287ED3"/>
                  </a:solidFill>
                </a:rPr>
                <a:t>3.2</a:t>
              </a:r>
            </a:p>
          </p:txBody>
        </p:sp>
      </p:grpSp>
      <p:sp>
        <p:nvSpPr>
          <p:cNvPr id="21" name="TextBox 20"/>
          <p:cNvSpPr txBox="1"/>
          <p:nvPr/>
        </p:nvSpPr>
        <p:spPr bwMode="auto">
          <a:xfrm>
            <a:off x="419728" y="1528992"/>
            <a:ext cx="8379502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“互联网</a:t>
            </a:r>
            <a:r>
              <a:rPr lang="en-US" altLang="zh-CN" sz="24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4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黑体" pitchFamily="49" charset="-122"/>
                <a:ea typeface="黑体" pitchFamily="49" charset="-122"/>
              </a:rPr>
              <a:t>”拼车模式下大规模出租车动态调度组织关键技术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299803" y="2518348"/>
            <a:ext cx="8559384" cy="209862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23" name="文本框 6"/>
          <p:cNvSpPr txBox="1"/>
          <p:nvPr/>
        </p:nvSpPr>
        <p:spPr>
          <a:xfrm>
            <a:off x="329787" y="2579962"/>
            <a:ext cx="3360318" cy="5847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3200" noProof="1" smtClean="0">
                <a:latin typeface="黑体" pitchFamily="49" charset="-122"/>
                <a:ea typeface="黑体" pitchFamily="49" charset="-122"/>
              </a:rPr>
              <a:t>动态</a:t>
            </a:r>
            <a:r>
              <a:rPr lang="en-US" altLang="zh-CN" sz="3200" noProof="1" smtClean="0">
                <a:latin typeface="黑体" pitchFamily="49" charset="-122"/>
                <a:ea typeface="黑体" pitchFamily="49" charset="-122"/>
              </a:rPr>
              <a:t>DARP</a:t>
            </a:r>
            <a:r>
              <a:rPr lang="zh-CN" altLang="en-US" sz="3200" noProof="1" smtClean="0">
                <a:latin typeface="黑体" pitchFamily="49" charset="-122"/>
                <a:ea typeface="黑体" pitchFamily="49" charset="-122"/>
              </a:rPr>
              <a:t>模型</a:t>
            </a:r>
            <a:endParaRPr lang="zh-CN" altLang="en-US" sz="3200" noProof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4771458" y="2022824"/>
            <a:ext cx="2064063" cy="461665"/>
          </a:xfrm>
          <a:prstGeom prst="rect">
            <a:avLst/>
          </a:prstGeom>
          <a:solidFill>
            <a:srgbClr val="D3BAF4"/>
          </a:solidFill>
          <a:ln w="6350">
            <a:solidFill>
              <a:srgbClr val="D3BAF4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 smtClean="0">
                <a:latin typeface="黑体" pitchFamily="49" charset="-122"/>
                <a:ea typeface="黑体" pitchFamily="49" charset="-122"/>
              </a:rPr>
              <a:t>以南昌市为例</a:t>
            </a:r>
            <a:endParaRPr lang="zh-CN" altLang="en-US" sz="2400" noProof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文本框 6"/>
          <p:cNvSpPr txBox="1"/>
          <p:nvPr/>
        </p:nvSpPr>
        <p:spPr>
          <a:xfrm>
            <a:off x="4951338" y="2628205"/>
            <a:ext cx="3349625" cy="6000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noProof="1">
                <a:latin typeface="黑体" pitchFamily="49" charset="-122"/>
                <a:ea typeface="黑体" pitchFamily="49" charset="-122"/>
              </a:rPr>
              <a:t>拼车模式下的运价计算</a:t>
            </a:r>
          </a:p>
        </p:txBody>
      </p:sp>
      <p:sp>
        <p:nvSpPr>
          <p:cNvPr id="25" name="直角上箭头 24"/>
          <p:cNvSpPr/>
          <p:nvPr/>
        </p:nvSpPr>
        <p:spPr>
          <a:xfrm rot="10800000">
            <a:off x="4327890" y="2863120"/>
            <a:ext cx="573898" cy="692431"/>
          </a:xfrm>
          <a:prstGeom prst="bentUpArrow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3" name="下箭头 10"/>
          <p:cNvSpPr>
            <a:spLocks noChangeArrowheads="1"/>
          </p:cNvSpPr>
          <p:nvPr/>
        </p:nvSpPr>
        <p:spPr bwMode="auto">
          <a:xfrm>
            <a:off x="4385846" y="2094822"/>
            <a:ext cx="287337" cy="3600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/>
          <a:lstStyle/>
          <a:p>
            <a:pPr latinLnBrk="1"/>
            <a:endParaRPr lang="zh-CN" altLang="en-US">
              <a:latin typeface="Arial" pitchFamily="34" charset="0"/>
            </a:endParaRPr>
          </a:p>
        </p:txBody>
      </p:sp>
      <p:sp>
        <p:nvSpPr>
          <p:cNvPr id="14" name="下箭头 32"/>
          <p:cNvSpPr>
            <a:spLocks noChangeArrowheads="1"/>
          </p:cNvSpPr>
          <p:nvPr/>
        </p:nvSpPr>
        <p:spPr bwMode="auto">
          <a:xfrm>
            <a:off x="4379913" y="4719245"/>
            <a:ext cx="287337" cy="971550"/>
          </a:xfrm>
          <a:prstGeom prst="downArrow">
            <a:avLst>
              <a:gd name="adj1" fmla="val 50000"/>
              <a:gd name="adj2" fmla="val 49983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/>
          <a:lstStyle/>
          <a:p>
            <a:pPr latinLnBrk="1"/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advClick="0" advTm="6000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 bwMode="auto">
          <a:xfrm>
            <a:off x="0" y="230188"/>
            <a:ext cx="9472613" cy="820737"/>
            <a:chOff x="0" y="230509"/>
            <a:chExt cx="9472295" cy="820490"/>
          </a:xfrm>
        </p:grpSpPr>
        <p:sp>
          <p:nvSpPr>
            <p:cNvPr id="2" name="矩形 1"/>
            <p:cNvSpPr/>
            <p:nvPr/>
          </p:nvSpPr>
          <p:spPr>
            <a:xfrm>
              <a:off x="1115976" y="230509"/>
              <a:ext cx="8356319" cy="815729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Tx/>
                <a:buNone/>
                <a:defRPr/>
              </a:pPr>
              <a:r>
                <a:rPr lang="en-US" altLang="zh-CN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</a:t>
              </a:r>
            </a:p>
            <a:p>
              <a:pPr>
                <a:buFontTx/>
                <a:buNone/>
                <a:defRPr/>
              </a:pPr>
              <a:r>
                <a:rPr lang="zh-CN" altLang="en-US" sz="2400" noProof="1" smtClean="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</a:t>
              </a:r>
              <a:r>
                <a:rPr lang="zh-CN" altLang="en-US" sz="2000" noProof="1" smtClean="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   </a:t>
              </a:r>
              <a:r>
                <a:rPr lang="zh-CN" altLang="en-US" sz="2800" b="1" noProof="1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核心算法流程      </a:t>
              </a:r>
              <a:r>
                <a:rPr lang="zh-CN" altLang="en-US" sz="2800" noProof="1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                                                                  </a:t>
              </a:r>
              <a:endParaRPr lang="zh-CN" altLang="en-US" sz="280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>
                <a:buFontTx/>
                <a:buNone/>
                <a:defRPr/>
              </a:pPr>
              <a:r>
                <a:rPr lang="zh-CN" altLang="en-US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                      </a:t>
              </a:r>
            </a:p>
          </p:txBody>
        </p:sp>
        <p:grpSp>
          <p:nvGrpSpPr>
            <p:cNvPr id="4" name="组合 4"/>
            <p:cNvGrpSpPr/>
            <p:nvPr/>
          </p:nvGrpSpPr>
          <p:grpSpPr bwMode="auto">
            <a:xfrm>
              <a:off x="0" y="237088"/>
              <a:ext cx="2074862" cy="813911"/>
              <a:chOff x="765101" y="972366"/>
              <a:chExt cx="1296144" cy="563426"/>
            </a:xfrm>
            <a:solidFill>
              <a:srgbClr val="287ED3"/>
            </a:solidFill>
          </p:grpSpPr>
          <p:sp>
            <p:nvSpPr>
              <p:cNvPr id="18" name="五边形 17"/>
              <p:cNvSpPr/>
              <p:nvPr/>
            </p:nvSpPr>
            <p:spPr>
              <a:xfrm>
                <a:off x="765101" y="972366"/>
                <a:ext cx="1296144" cy="563426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3200" noProof="1">
                  <a:solidFill>
                    <a:srgbClr val="287ED3"/>
                  </a:solidFill>
                </a:endParaRPr>
              </a:p>
            </p:txBody>
          </p:sp>
          <p:sp>
            <p:nvSpPr>
              <p:cNvPr id="19" name="TextBox 19"/>
              <p:cNvSpPr txBox="1">
                <a:spLocks noChangeArrowheads="1"/>
              </p:cNvSpPr>
              <p:nvPr/>
            </p:nvSpPr>
            <p:spPr bwMode="auto">
              <a:xfrm>
                <a:off x="1265214" y="1053288"/>
                <a:ext cx="115399" cy="44741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Tx/>
                  <a:buNone/>
                  <a:defRPr/>
                </a:pPr>
                <a:endParaRPr lang="zh-CN" altLang="en-US" sz="3600" noProof="1">
                  <a:solidFill>
                    <a:schemeClr val="bg1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</p:grpSp>
      </p:grpSp>
      <p:pic>
        <p:nvPicPr>
          <p:cNvPr id="31" name="图片 30" descr="图片1.png"/>
          <p:cNvPicPr>
            <a:picLocks noChangeAspect="1"/>
          </p:cNvPicPr>
          <p:nvPr/>
        </p:nvPicPr>
        <p:blipFill>
          <a:blip r:embed="rId2" cstate="print">
            <a:lum bright="-40000" contrast="40000"/>
          </a:blip>
          <a:stretch>
            <a:fillRect/>
          </a:stretch>
        </p:blipFill>
        <p:spPr>
          <a:xfrm>
            <a:off x="2242201" y="1034320"/>
            <a:ext cx="4574165" cy="5801189"/>
          </a:xfrm>
          <a:prstGeom prst="rect">
            <a:avLst/>
          </a:prstGeom>
        </p:spPr>
      </p:pic>
    </p:spTree>
  </p:cSld>
  <p:clrMapOvr>
    <a:masterClrMapping/>
  </p:clrMapOvr>
  <p:transition advClick="0" advTm="4000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9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62738" y="1089024"/>
            <a:ext cx="2862376" cy="2054306"/>
          </a:xfrm>
          <a:prstGeom prst="rect">
            <a:avLst/>
          </a:prstGeom>
          <a:noFill/>
          <a:ln w="9525">
            <a:noFill/>
            <a:miter/>
          </a:ln>
          <a:effectLst>
            <a:softEdge rad="127000"/>
          </a:effectLst>
        </p:spPr>
      </p:pic>
      <p:pic>
        <p:nvPicPr>
          <p:cNvPr id="65547" name="Picture 6"/>
          <p:cNvPicPr preferRelativeResize="0"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51154" y="4498459"/>
            <a:ext cx="2862000" cy="2055600"/>
          </a:xfrm>
          <a:prstGeom prst="rect">
            <a:avLst/>
          </a:prstGeom>
          <a:noFill/>
          <a:ln w="9525">
            <a:noFill/>
            <a:miter/>
          </a:ln>
          <a:effectLst>
            <a:softEdge rad="127000"/>
          </a:effectLst>
        </p:spPr>
      </p:pic>
      <p:grpSp>
        <p:nvGrpSpPr>
          <p:cNvPr id="3" name="组合 20"/>
          <p:cNvGrpSpPr/>
          <p:nvPr/>
        </p:nvGrpSpPr>
        <p:grpSpPr bwMode="auto">
          <a:xfrm>
            <a:off x="0" y="230188"/>
            <a:ext cx="9472613" cy="820737"/>
            <a:chOff x="0" y="230509"/>
            <a:chExt cx="9472295" cy="820490"/>
          </a:xfrm>
        </p:grpSpPr>
        <p:sp>
          <p:nvSpPr>
            <p:cNvPr id="2" name="矩形 1"/>
            <p:cNvSpPr/>
            <p:nvPr/>
          </p:nvSpPr>
          <p:spPr>
            <a:xfrm>
              <a:off x="1115976" y="230509"/>
              <a:ext cx="8356319" cy="815729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Tx/>
                <a:buNone/>
                <a:defRPr/>
              </a:pPr>
              <a:r>
                <a:rPr lang="en-US" altLang="zh-CN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</a:t>
              </a:r>
            </a:p>
            <a:p>
              <a:pPr>
                <a:buFontTx/>
                <a:buNone/>
                <a:defRPr/>
              </a:pPr>
              <a:r>
                <a:rPr lang="zh-CN" altLang="en-US" sz="24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</a:t>
              </a:r>
              <a:r>
                <a:rPr lang="zh-CN" altLang="en-US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   </a:t>
              </a:r>
              <a:r>
                <a:rPr lang="zh-CN" altLang="en-US" sz="2800" b="1" noProof="1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效果展示      </a:t>
              </a:r>
              <a:r>
                <a:rPr lang="zh-CN" altLang="en-US" sz="2800" noProof="1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                                                                  </a:t>
              </a:r>
            </a:p>
            <a:p>
              <a:pPr algn="ctr">
                <a:buFontTx/>
                <a:buNone/>
                <a:defRPr/>
              </a:pPr>
              <a:r>
                <a:rPr lang="zh-CN" altLang="en-US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                      </a:t>
              </a:r>
            </a:p>
          </p:txBody>
        </p:sp>
        <p:grpSp>
          <p:nvGrpSpPr>
            <p:cNvPr id="4" name="组合 4"/>
            <p:cNvGrpSpPr/>
            <p:nvPr/>
          </p:nvGrpSpPr>
          <p:grpSpPr bwMode="auto">
            <a:xfrm>
              <a:off x="0" y="237088"/>
              <a:ext cx="2074862" cy="813911"/>
              <a:chOff x="765101" y="972366"/>
              <a:chExt cx="1296144" cy="563426"/>
            </a:xfrm>
            <a:solidFill>
              <a:srgbClr val="287ED3"/>
            </a:solidFill>
          </p:grpSpPr>
          <p:sp>
            <p:nvSpPr>
              <p:cNvPr id="18" name="五边形 17"/>
              <p:cNvSpPr/>
              <p:nvPr/>
            </p:nvSpPr>
            <p:spPr>
              <a:xfrm>
                <a:off x="765101" y="972366"/>
                <a:ext cx="1296144" cy="563426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3200" noProof="1">
                  <a:solidFill>
                    <a:srgbClr val="287ED3"/>
                  </a:solidFill>
                </a:endParaRPr>
              </a:p>
            </p:txBody>
          </p:sp>
          <p:sp>
            <p:nvSpPr>
              <p:cNvPr id="19" name="TextBox 19"/>
              <p:cNvSpPr txBox="1">
                <a:spLocks noChangeArrowheads="1"/>
              </p:cNvSpPr>
              <p:nvPr/>
            </p:nvSpPr>
            <p:spPr bwMode="auto">
              <a:xfrm>
                <a:off x="1265214" y="1053288"/>
                <a:ext cx="115399" cy="44741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Tx/>
                  <a:buNone/>
                  <a:defRPr/>
                </a:pPr>
                <a:endParaRPr lang="zh-CN" altLang="en-US" sz="3600" noProof="1">
                  <a:solidFill>
                    <a:schemeClr val="bg1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</p:grpSp>
      </p:grp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1750" y="3110980"/>
            <a:ext cx="48831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优化后出租车路网车流量热图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6513" y="6457950"/>
            <a:ext cx="42672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优化前出租车路网车流量热图</a:t>
            </a:r>
          </a:p>
        </p:txBody>
      </p:sp>
      <p:sp>
        <p:nvSpPr>
          <p:cNvPr id="23" name="下箭头 22"/>
          <p:cNvSpPr/>
          <p:nvPr/>
        </p:nvSpPr>
        <p:spPr>
          <a:xfrm>
            <a:off x="1508125" y="3553008"/>
            <a:ext cx="406400" cy="98901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isometricOffAxis2Lef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4158461" y="1052148"/>
            <a:ext cx="4985684" cy="5865812"/>
            <a:chOff x="4158461" y="992188"/>
            <a:chExt cx="4985684" cy="5865812"/>
          </a:xfrm>
        </p:grpSpPr>
        <p:grpSp>
          <p:nvGrpSpPr>
            <p:cNvPr id="5" name="组合 43"/>
            <p:cNvGrpSpPr/>
            <p:nvPr/>
          </p:nvGrpSpPr>
          <p:grpSpPr bwMode="auto">
            <a:xfrm>
              <a:off x="4158461" y="992188"/>
              <a:ext cx="4985684" cy="5824988"/>
              <a:chOff x="4158461" y="977088"/>
              <a:chExt cx="4985684" cy="5825249"/>
            </a:xfrm>
          </p:grpSpPr>
          <p:pic>
            <p:nvPicPr>
              <p:cNvPr id="26633" name="图片 42" descr="QQ图片20151207212829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58461" y="977088"/>
                <a:ext cx="3981198" cy="5825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6634" name="组合 41"/>
              <p:cNvGrpSpPr/>
              <p:nvPr/>
            </p:nvGrpSpPr>
            <p:grpSpPr bwMode="auto">
              <a:xfrm>
                <a:off x="4527027" y="1019016"/>
                <a:ext cx="4617118" cy="3860656"/>
                <a:chOff x="4527027" y="1019016"/>
                <a:chExt cx="4617118" cy="3860656"/>
              </a:xfrm>
            </p:grpSpPr>
            <p:grpSp>
              <p:nvGrpSpPr>
                <p:cNvPr id="26635" name="组合 108"/>
                <p:cNvGrpSpPr/>
                <p:nvPr/>
              </p:nvGrpSpPr>
              <p:grpSpPr bwMode="auto">
                <a:xfrm>
                  <a:off x="4527027" y="1019016"/>
                  <a:ext cx="4617118" cy="3370985"/>
                  <a:chOff x="4526417" y="1018465"/>
                  <a:chExt cx="4617580" cy="3371176"/>
                </a:xfrm>
              </p:grpSpPr>
              <p:sp>
                <p:nvSpPr>
                  <p:cNvPr id="26640" name="Text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72374" y="1018465"/>
                    <a:ext cx="2322218" cy="400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2000" dirty="0">
                        <a:latin typeface="黑体" pitchFamily="49" charset="-122"/>
                        <a:ea typeface="黑体" pitchFamily="49" charset="-122"/>
                      </a:rPr>
                      <a:t>等待时间</a:t>
                    </a:r>
                  </a:p>
                </p:txBody>
              </p:sp>
              <p:sp>
                <p:nvSpPr>
                  <p:cNvPr id="26641" name="Text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26417" y="3429305"/>
                    <a:ext cx="1625284" cy="400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2000" dirty="0" smtClean="0">
                        <a:latin typeface="黑体" pitchFamily="49" charset="-122"/>
                        <a:ea typeface="黑体" pitchFamily="49" charset="-122"/>
                      </a:rPr>
                      <a:t>小规模路网</a:t>
                    </a:r>
                    <a:endParaRPr lang="zh-CN" altLang="en-US" sz="2000" dirty="0">
                      <a:latin typeface="黑体" pitchFamily="49" charset="-122"/>
                      <a:ea typeface="黑体" pitchFamily="49" charset="-122"/>
                    </a:endParaRPr>
                  </a:p>
                </p:txBody>
              </p:sp>
              <p:sp>
                <p:nvSpPr>
                  <p:cNvPr id="26642" name="Text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38131" y="3989490"/>
                    <a:ext cx="2251638" cy="40015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2000" dirty="0">
                        <a:latin typeface="黑体" pitchFamily="49" charset="-122"/>
                        <a:ea typeface="黑体" pitchFamily="49" charset="-122"/>
                      </a:rPr>
                      <a:t>司机利润</a:t>
                    </a:r>
                  </a:p>
                </p:txBody>
              </p:sp>
              <p:sp>
                <p:nvSpPr>
                  <p:cNvPr id="105" name="矩形 104"/>
                  <p:cNvSpPr/>
                  <p:nvPr/>
                </p:nvSpPr>
                <p:spPr>
                  <a:xfrm>
                    <a:off x="7589660" y="1186809"/>
                    <a:ext cx="471540" cy="29212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6" name="矩形 105"/>
                  <p:cNvSpPr/>
                  <p:nvPr/>
                </p:nvSpPr>
                <p:spPr>
                  <a:xfrm>
                    <a:off x="7589660" y="1709150"/>
                    <a:ext cx="469953" cy="31435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646" name="Text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46717" y="1134541"/>
                    <a:ext cx="1097280" cy="4001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zh-CN" altLang="en-US" sz="2000" dirty="0">
                        <a:latin typeface="黑体" pitchFamily="49" charset="-122"/>
                        <a:ea typeface="黑体" pitchFamily="49" charset="-122"/>
                      </a:rPr>
                      <a:t>不拼车</a:t>
                    </a:r>
                  </a:p>
                </p:txBody>
              </p:sp>
              <p:sp>
                <p:nvSpPr>
                  <p:cNvPr id="26647" name="Text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59782" y="1630928"/>
                    <a:ext cx="979714" cy="4001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zh-CN" altLang="en-US" sz="2000">
                        <a:latin typeface="黑体" pitchFamily="49" charset="-122"/>
                        <a:ea typeface="黑体" pitchFamily="49" charset="-122"/>
                      </a:rPr>
                      <a:t>拼车</a:t>
                    </a:r>
                  </a:p>
                </p:txBody>
              </p:sp>
            </p:grpSp>
            <p:sp>
              <p:nvSpPr>
                <p:cNvPr id="35" name="矩形 34"/>
                <p:cNvSpPr/>
                <p:nvPr/>
              </p:nvSpPr>
              <p:spPr bwMode="auto">
                <a:xfrm>
                  <a:off x="7589838" y="4035453"/>
                  <a:ext cx="471487" cy="29211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36" name="矩形 35"/>
                <p:cNvSpPr/>
                <p:nvPr/>
              </p:nvSpPr>
              <p:spPr bwMode="auto">
                <a:xfrm>
                  <a:off x="7589838" y="4557764"/>
                  <a:ext cx="469900" cy="314339"/>
                </a:xfrm>
                <a:prstGeom prst="rect">
                  <a:avLst/>
                </a:prstGeom>
                <a:solidFill>
                  <a:srgbClr val="F16194"/>
                </a:solidFill>
                <a:ln>
                  <a:solidFill>
                    <a:srgbClr val="F1619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6638" name="TextBox 106"/>
                <p:cNvSpPr txBox="1">
                  <a:spLocks noChangeArrowheads="1"/>
                </p:cNvSpPr>
                <p:nvPr/>
              </p:nvSpPr>
              <p:spPr bwMode="auto">
                <a:xfrm>
                  <a:off x="8046843" y="3983184"/>
                  <a:ext cx="1097157" cy="4000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dirty="0" smtClean="0">
                      <a:latin typeface="黑体" pitchFamily="49" charset="-122"/>
                      <a:ea typeface="黑体" pitchFamily="49" charset="-122"/>
                    </a:rPr>
                    <a:t>拼</a:t>
                  </a:r>
                  <a:r>
                    <a:rPr lang="zh-CN" altLang="en-US" sz="2000" dirty="0">
                      <a:latin typeface="黑体" pitchFamily="49" charset="-122"/>
                      <a:ea typeface="黑体" pitchFamily="49" charset="-122"/>
                    </a:rPr>
                    <a:t>车</a:t>
                  </a:r>
                </a:p>
              </p:txBody>
            </p:sp>
            <p:sp>
              <p:nvSpPr>
                <p:cNvPr id="26639" name="TextBox 107"/>
                <p:cNvSpPr txBox="1">
                  <a:spLocks noChangeArrowheads="1"/>
                </p:cNvSpPr>
                <p:nvPr/>
              </p:nvSpPr>
              <p:spPr bwMode="auto">
                <a:xfrm>
                  <a:off x="8059907" y="4479544"/>
                  <a:ext cx="979604" cy="4001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dirty="0" smtClean="0">
                      <a:latin typeface="黑体" pitchFamily="49" charset="-122"/>
                      <a:ea typeface="黑体" pitchFamily="49" charset="-122"/>
                    </a:rPr>
                    <a:t>不拼</a:t>
                  </a:r>
                  <a:r>
                    <a:rPr lang="zh-CN" altLang="en-US" sz="2000" dirty="0">
                      <a:latin typeface="黑体" pitchFamily="49" charset="-122"/>
                      <a:ea typeface="黑体" pitchFamily="49" charset="-122"/>
                    </a:rPr>
                    <a:t>车</a:t>
                  </a:r>
                </a:p>
              </p:txBody>
            </p:sp>
          </p:grpSp>
        </p:grpSp>
        <p:sp>
          <p:nvSpPr>
            <p:cNvPr id="28" name="TextBox 94"/>
            <p:cNvSpPr txBox="1">
              <a:spLocks noChangeArrowheads="1"/>
            </p:cNvSpPr>
            <p:nvPr/>
          </p:nvSpPr>
          <p:spPr bwMode="auto">
            <a:xfrm>
              <a:off x="6058507" y="3447212"/>
              <a:ext cx="1625121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latin typeface="黑体" pitchFamily="49" charset="-122"/>
                  <a:ea typeface="黑体" pitchFamily="49" charset="-122"/>
                </a:rPr>
                <a:t>大规模路网</a:t>
              </a:r>
              <a:endParaRPr lang="zh-CN" altLang="en-US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9" name="TextBox 94"/>
            <p:cNvSpPr txBox="1">
              <a:spLocks noChangeArrowheads="1"/>
            </p:cNvSpPr>
            <p:nvPr/>
          </p:nvSpPr>
          <p:spPr bwMode="auto">
            <a:xfrm>
              <a:off x="4424594" y="6457890"/>
              <a:ext cx="1625121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latin typeface="黑体" pitchFamily="49" charset="-122"/>
                  <a:ea typeface="黑体" pitchFamily="49" charset="-122"/>
                </a:rPr>
                <a:t>小规模路网</a:t>
              </a:r>
              <a:endParaRPr lang="zh-CN" altLang="en-US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TextBox 94"/>
            <p:cNvSpPr txBox="1">
              <a:spLocks noChangeArrowheads="1"/>
            </p:cNvSpPr>
            <p:nvPr/>
          </p:nvSpPr>
          <p:spPr bwMode="auto">
            <a:xfrm>
              <a:off x="6150945" y="6457890"/>
              <a:ext cx="1625121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latin typeface="黑体" pitchFamily="49" charset="-122"/>
                  <a:ea typeface="黑体" pitchFamily="49" charset="-122"/>
                </a:rPr>
                <a:t>大规模路网</a:t>
              </a:r>
              <a:endParaRPr lang="zh-CN" altLang="en-US" sz="2000" dirty="0"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 advClick="0" advTm="7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18"/>
          <p:cNvGrpSpPr/>
          <p:nvPr/>
        </p:nvGrpSpPr>
        <p:grpSpPr bwMode="auto">
          <a:xfrm>
            <a:off x="-457200" y="-209550"/>
            <a:ext cx="9601200" cy="1708150"/>
            <a:chOff x="-456657" y="-209550"/>
            <a:chExt cx="9600656" cy="1708150"/>
          </a:xfrm>
        </p:grpSpPr>
        <p:grpSp>
          <p:nvGrpSpPr>
            <p:cNvPr id="27687" name="组合 3"/>
            <p:cNvGrpSpPr/>
            <p:nvPr/>
          </p:nvGrpSpPr>
          <p:grpSpPr bwMode="auto">
            <a:xfrm>
              <a:off x="-456657" y="-209550"/>
              <a:ext cx="9600656" cy="1708150"/>
              <a:chOff x="1613443" y="2686050"/>
              <a:chExt cx="5124704" cy="91178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277756" y="2886033"/>
                <a:ext cx="4460391" cy="511822"/>
              </a:xfrm>
              <a:prstGeom prst="rect">
                <a:avLst/>
              </a:prstGeom>
              <a:gradFill>
                <a:gsLst>
                  <a:gs pos="0">
                    <a:srgbClr val="BFBFBF"/>
                  </a:gs>
                  <a:gs pos="100000">
                    <a:srgbClr val="BFBFBF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 noProof="1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1613443" y="2686050"/>
                <a:ext cx="911788" cy="911788"/>
              </a:xfrm>
              <a:prstGeom prst="ellipse">
                <a:avLst/>
              </a:prstGeom>
              <a:solidFill>
                <a:srgbClr val="BFBFBF"/>
              </a:solidFill>
              <a:ln w="76200">
                <a:solidFill>
                  <a:srgbClr val="287ED3"/>
                </a:solidFill>
              </a:ln>
              <a:effectLst>
                <a:innerShdw blurRad="330200" dist="254000" dir="18900000">
                  <a:prstClr val="black">
                    <a:alpha val="5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4400" b="1" noProof="1">
                    <a:solidFill>
                      <a:srgbClr val="287ED3"/>
                    </a:solidFill>
                  </a:rPr>
                  <a:t>4</a:t>
                </a:r>
              </a:p>
            </p:txBody>
          </p:sp>
        </p:grpSp>
        <p:sp>
          <p:nvSpPr>
            <p:cNvPr id="27688" name="文本框 4"/>
            <p:cNvSpPr txBox="1">
              <a:spLocks noChangeArrowheads="1"/>
            </p:cNvSpPr>
            <p:nvPr/>
          </p:nvSpPr>
          <p:spPr bwMode="auto">
            <a:xfrm>
              <a:off x="1548765" y="308659"/>
              <a:ext cx="5664200" cy="6788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3600" b="1">
                  <a:latin typeface="微软雅黑" pitchFamily="34" charset="-122"/>
                  <a:ea typeface="微软雅黑" pitchFamily="34" charset="-122"/>
                </a:rPr>
                <a:t>项目进展</a:t>
              </a:r>
              <a:endParaRPr lang="en-US" altLang="zh-CN" sz="36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33"/>
          <p:cNvGrpSpPr/>
          <p:nvPr/>
        </p:nvGrpSpPr>
        <p:grpSpPr bwMode="auto">
          <a:xfrm>
            <a:off x="13950" y="4849813"/>
            <a:ext cx="1382713" cy="1874837"/>
            <a:chOff x="88501" y="4027488"/>
            <a:chExt cx="1383249" cy="1875348"/>
          </a:xfrm>
        </p:grpSpPr>
        <p:sp>
          <p:nvSpPr>
            <p:cNvPr id="27684" name="TextBox 13"/>
            <p:cNvSpPr txBox="1">
              <a:spLocks noChangeArrowheads="1"/>
            </p:cNvSpPr>
            <p:nvPr/>
          </p:nvSpPr>
          <p:spPr bwMode="auto">
            <a:xfrm>
              <a:off x="103325" y="4027488"/>
              <a:ext cx="1368425" cy="3381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0070C0"/>
                  </a:solidFill>
                  <a:latin typeface="Arial" pitchFamily="34" charset="0"/>
                </a:rPr>
                <a:t>2014.10</a:t>
              </a:r>
              <a:endParaRPr lang="zh-CN" altLang="en-US" sz="1600" b="1">
                <a:solidFill>
                  <a:srgbClr val="0070C0"/>
                </a:solidFill>
                <a:latin typeface="Arial" pitchFamily="34" charset="0"/>
              </a:endParaRPr>
            </a:p>
          </p:txBody>
        </p:sp>
        <p:pic>
          <p:nvPicPr>
            <p:cNvPr id="27685" name="图片 71" descr="resizeApi (2)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8501" y="4298430"/>
              <a:ext cx="1290603" cy="1290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86" name="TextBox 77"/>
            <p:cNvSpPr txBox="1">
              <a:spLocks noChangeArrowheads="1"/>
            </p:cNvSpPr>
            <p:nvPr/>
          </p:nvSpPr>
          <p:spPr bwMode="auto">
            <a:xfrm>
              <a:off x="148709" y="5533504"/>
              <a:ext cx="117475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latin typeface="黑体" pitchFamily="49" charset="-122"/>
                  <a:ea typeface="黑体" pitchFamily="49" charset="-122"/>
                </a:rPr>
                <a:t>团队成立</a:t>
              </a:r>
            </a:p>
          </p:txBody>
        </p:sp>
      </p:grpSp>
      <p:grpSp>
        <p:nvGrpSpPr>
          <p:cNvPr id="7" name="组合 114"/>
          <p:cNvGrpSpPr/>
          <p:nvPr/>
        </p:nvGrpSpPr>
        <p:grpSpPr bwMode="auto">
          <a:xfrm>
            <a:off x="583863" y="1747838"/>
            <a:ext cx="1604962" cy="2251075"/>
            <a:chOff x="1400243" y="925383"/>
            <a:chExt cx="1603107" cy="2249333"/>
          </a:xfrm>
        </p:grpSpPr>
        <p:sp>
          <p:nvSpPr>
            <p:cNvPr id="27681" name="TextBox 15"/>
            <p:cNvSpPr txBox="1">
              <a:spLocks noChangeArrowheads="1"/>
            </p:cNvSpPr>
            <p:nvPr/>
          </p:nvSpPr>
          <p:spPr bwMode="auto">
            <a:xfrm>
              <a:off x="1510559" y="2836162"/>
              <a:ext cx="136815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287ED3"/>
                  </a:solidFill>
                  <a:latin typeface="Arial" pitchFamily="34" charset="0"/>
                </a:rPr>
                <a:t>2014.12</a:t>
              </a:r>
              <a:endParaRPr lang="zh-CN" altLang="en-US" sz="1600" b="1">
                <a:solidFill>
                  <a:srgbClr val="287ED3"/>
                </a:solidFill>
                <a:latin typeface="Arial" pitchFamily="34" charset="0"/>
              </a:endParaRPr>
            </a:p>
          </p:txBody>
        </p:sp>
        <p:pic>
          <p:nvPicPr>
            <p:cNvPr id="27682" name="图片 72" descr="未命名_副本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03644" y="1866901"/>
              <a:ext cx="1008000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83" name="TextBox 78"/>
            <p:cNvSpPr txBox="1">
              <a:spLocks noChangeArrowheads="1"/>
            </p:cNvSpPr>
            <p:nvPr/>
          </p:nvSpPr>
          <p:spPr bwMode="auto">
            <a:xfrm>
              <a:off x="1400243" y="925383"/>
              <a:ext cx="1603107" cy="9228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latin typeface="黑体" pitchFamily="49" charset="-122"/>
                  <a:ea typeface="黑体" pitchFamily="49" charset="-122"/>
                </a:rPr>
                <a:t>队伍完善、开始确定算法方向并开始编程</a:t>
              </a:r>
            </a:p>
          </p:txBody>
        </p:sp>
      </p:grpSp>
      <p:grpSp>
        <p:nvGrpSpPr>
          <p:cNvPr id="8" name="组合 117"/>
          <p:cNvGrpSpPr/>
          <p:nvPr/>
        </p:nvGrpSpPr>
        <p:grpSpPr bwMode="auto">
          <a:xfrm>
            <a:off x="3438188" y="4829175"/>
            <a:ext cx="1403350" cy="1951038"/>
            <a:chOff x="5386931" y="3961279"/>
            <a:chExt cx="1403703" cy="1951967"/>
          </a:xfrm>
        </p:grpSpPr>
        <p:sp>
          <p:nvSpPr>
            <p:cNvPr id="27678" name="TextBox 17"/>
            <p:cNvSpPr txBox="1">
              <a:spLocks noChangeArrowheads="1"/>
            </p:cNvSpPr>
            <p:nvPr/>
          </p:nvSpPr>
          <p:spPr bwMode="auto">
            <a:xfrm>
              <a:off x="5386931" y="3961279"/>
              <a:ext cx="1368151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287ED3"/>
                  </a:solidFill>
                  <a:latin typeface="Arial" pitchFamily="34" charset="0"/>
                </a:rPr>
                <a:t>2015.05</a:t>
              </a:r>
              <a:endParaRPr lang="zh-CN" altLang="en-US" sz="1600" b="1">
                <a:solidFill>
                  <a:srgbClr val="287ED3"/>
                </a:solidFill>
                <a:latin typeface="Arial" pitchFamily="34" charset="0"/>
              </a:endParaRPr>
            </a:p>
          </p:txBody>
        </p:sp>
        <p:pic>
          <p:nvPicPr>
            <p:cNvPr id="27679" name="图片 74" descr="article_128px_1179067_easyicon.ne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53307" y="4228714"/>
              <a:ext cx="790886" cy="79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80" name="TextBox 80"/>
            <p:cNvSpPr txBox="1">
              <a:spLocks noChangeArrowheads="1"/>
            </p:cNvSpPr>
            <p:nvPr/>
          </p:nvSpPr>
          <p:spPr bwMode="auto">
            <a:xfrm>
              <a:off x="5388573" y="4989554"/>
              <a:ext cx="1402061" cy="9236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latin typeface="黑体" pitchFamily="49" charset="-122"/>
                  <a:ea typeface="黑体" pitchFamily="49" charset="-122"/>
                </a:rPr>
                <a:t>程序的主要框架成型开始写论文</a:t>
              </a:r>
            </a:p>
          </p:txBody>
        </p:sp>
      </p:grpSp>
      <p:grpSp>
        <p:nvGrpSpPr>
          <p:cNvPr id="9" name="组合 116"/>
          <p:cNvGrpSpPr/>
          <p:nvPr/>
        </p:nvGrpSpPr>
        <p:grpSpPr bwMode="auto">
          <a:xfrm>
            <a:off x="6968058" y="1671638"/>
            <a:ext cx="2220912" cy="2357437"/>
            <a:chOff x="6547746" y="736856"/>
            <a:chExt cx="2220137" cy="2357378"/>
          </a:xfrm>
        </p:grpSpPr>
        <p:pic>
          <p:nvPicPr>
            <p:cNvPr id="27675" name="图片 76" descr="未命名_副本www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11303" y="1350350"/>
              <a:ext cx="1499759" cy="1465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76" name="TextBox 18"/>
            <p:cNvSpPr txBox="1">
              <a:spLocks noChangeArrowheads="1"/>
            </p:cNvSpPr>
            <p:nvPr/>
          </p:nvSpPr>
          <p:spPr bwMode="auto">
            <a:xfrm>
              <a:off x="6851209" y="2755680"/>
              <a:ext cx="136814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287ED3"/>
                  </a:solidFill>
                  <a:latin typeface="Arial" pitchFamily="34" charset="0"/>
                </a:rPr>
                <a:t>2015.11</a:t>
              </a:r>
              <a:endParaRPr lang="zh-CN" altLang="en-US" sz="1600" b="1">
                <a:solidFill>
                  <a:srgbClr val="287ED3"/>
                </a:solidFill>
                <a:latin typeface="Arial" pitchFamily="34" charset="0"/>
              </a:endParaRPr>
            </a:p>
          </p:txBody>
        </p:sp>
        <p:sp>
          <p:nvSpPr>
            <p:cNvPr id="27677" name="TextBox 81"/>
            <p:cNvSpPr txBox="1">
              <a:spLocks noChangeArrowheads="1"/>
            </p:cNvSpPr>
            <p:nvPr/>
          </p:nvSpPr>
          <p:spPr bwMode="auto">
            <a:xfrm>
              <a:off x="6547746" y="736856"/>
              <a:ext cx="2220137" cy="646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尝试手机端</a:t>
              </a:r>
              <a:r>
                <a:rPr lang="en-US" altLang="zh-CN" dirty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终端与建立云端服务器</a:t>
              </a:r>
            </a:p>
          </p:txBody>
        </p:sp>
      </p:grpSp>
      <p:cxnSp>
        <p:nvCxnSpPr>
          <p:cNvPr id="84" name="直接箭头连接符 83"/>
          <p:cNvCxnSpPr/>
          <p:nvPr/>
        </p:nvCxnSpPr>
        <p:spPr>
          <a:xfrm>
            <a:off x="291763" y="4465638"/>
            <a:ext cx="8177680" cy="16421"/>
          </a:xfrm>
          <a:prstGeom prst="straightConnector1">
            <a:avLst/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672763" y="4503738"/>
            <a:ext cx="11112" cy="39846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103350" y="4494213"/>
            <a:ext cx="0" cy="36036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H="1" flipV="1">
            <a:off x="1382375" y="3949700"/>
            <a:ext cx="7938" cy="50165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H="1" flipV="1">
            <a:off x="2996863" y="3957638"/>
            <a:ext cx="14287" cy="50006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V="1">
            <a:off x="5109825" y="3983038"/>
            <a:ext cx="0" cy="50006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51"/>
          <p:cNvGrpSpPr/>
          <p:nvPr/>
        </p:nvGrpSpPr>
        <p:grpSpPr bwMode="auto">
          <a:xfrm>
            <a:off x="2352338" y="1968500"/>
            <a:ext cx="1368425" cy="2028825"/>
            <a:chOff x="2427570" y="1968500"/>
            <a:chExt cx="1368425" cy="2028825"/>
          </a:xfrm>
        </p:grpSpPr>
        <p:sp>
          <p:nvSpPr>
            <p:cNvPr id="27672" name="TextBox 16"/>
            <p:cNvSpPr txBox="1">
              <a:spLocks noChangeArrowheads="1"/>
            </p:cNvSpPr>
            <p:nvPr/>
          </p:nvSpPr>
          <p:spPr bwMode="auto">
            <a:xfrm>
              <a:off x="2427570" y="3659188"/>
              <a:ext cx="1368425" cy="3381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287ED3"/>
                  </a:solidFill>
                  <a:latin typeface="Arial" pitchFamily="34" charset="0"/>
                </a:rPr>
                <a:t>2015.03</a:t>
              </a:r>
              <a:endParaRPr lang="zh-CN" altLang="en-US" sz="1600" b="1">
                <a:solidFill>
                  <a:srgbClr val="287ED3"/>
                </a:solidFill>
                <a:latin typeface="Arial" pitchFamily="34" charset="0"/>
              </a:endParaRPr>
            </a:p>
          </p:txBody>
        </p:sp>
        <p:sp>
          <p:nvSpPr>
            <p:cNvPr id="27673" name="TextBox 79"/>
            <p:cNvSpPr txBox="1">
              <a:spLocks noChangeArrowheads="1"/>
            </p:cNvSpPr>
            <p:nvPr/>
          </p:nvSpPr>
          <p:spPr bwMode="auto">
            <a:xfrm>
              <a:off x="2507648" y="1968500"/>
              <a:ext cx="1176337" cy="647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总结问题讨论方法</a:t>
              </a:r>
            </a:p>
          </p:txBody>
        </p:sp>
        <p:pic>
          <p:nvPicPr>
            <p:cNvPr id="27674" name="图片 34" descr="未命名_副本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5443" y="2511425"/>
              <a:ext cx="1227137" cy="123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34" name="直接箭头连接符 33"/>
          <p:cNvCxnSpPr/>
          <p:nvPr/>
        </p:nvCxnSpPr>
        <p:spPr>
          <a:xfrm>
            <a:off x="5875348" y="4502150"/>
            <a:ext cx="0" cy="493713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7989578" y="3965575"/>
            <a:ext cx="0" cy="500063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44"/>
          <p:cNvGrpSpPr/>
          <p:nvPr/>
        </p:nvGrpSpPr>
        <p:grpSpPr bwMode="auto">
          <a:xfrm>
            <a:off x="5121385" y="4989513"/>
            <a:ext cx="2103703" cy="1795462"/>
            <a:chOff x="4776733" y="4989513"/>
            <a:chExt cx="2103749" cy="1795607"/>
          </a:xfrm>
        </p:grpSpPr>
        <p:sp>
          <p:nvSpPr>
            <p:cNvPr id="27669" name="TextBox 17"/>
            <p:cNvSpPr txBox="1">
              <a:spLocks noChangeArrowheads="1"/>
            </p:cNvSpPr>
            <p:nvPr/>
          </p:nvSpPr>
          <p:spPr bwMode="auto">
            <a:xfrm>
              <a:off x="4921250" y="4989513"/>
              <a:ext cx="1368425" cy="3381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287ED3"/>
                  </a:solidFill>
                  <a:latin typeface="Arial" pitchFamily="34" charset="0"/>
                </a:rPr>
                <a:t>2015.10</a:t>
              </a:r>
              <a:endParaRPr lang="zh-CN" altLang="en-US" sz="1600" b="1">
                <a:solidFill>
                  <a:srgbClr val="287ED3"/>
                </a:solidFill>
                <a:latin typeface="Arial" pitchFamily="34" charset="0"/>
              </a:endParaRPr>
            </a:p>
          </p:txBody>
        </p:sp>
        <p:sp>
          <p:nvSpPr>
            <p:cNvPr id="27670" name="TextBox 80"/>
            <p:cNvSpPr txBox="1">
              <a:spLocks noChangeArrowheads="1"/>
            </p:cNvSpPr>
            <p:nvPr/>
          </p:nvSpPr>
          <p:spPr bwMode="auto">
            <a:xfrm>
              <a:off x="4776733" y="6415788"/>
              <a:ext cx="210374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现场数据采集</a:t>
              </a:r>
            </a:p>
          </p:txBody>
        </p:sp>
        <p:pic>
          <p:nvPicPr>
            <p:cNvPr id="27671" name="图片 43" descr="未命名_副本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983472" y="5234557"/>
              <a:ext cx="1237446" cy="1237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3" name="直接箭头连接符 42"/>
          <p:cNvCxnSpPr/>
          <p:nvPr/>
        </p:nvCxnSpPr>
        <p:spPr>
          <a:xfrm>
            <a:off x="7571737" y="4429698"/>
            <a:ext cx="0" cy="493713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4237042" y="1476531"/>
            <a:ext cx="1938698" cy="2527151"/>
            <a:chOff x="4297002" y="1476531"/>
            <a:chExt cx="1938698" cy="2527151"/>
          </a:xfrm>
        </p:grpSpPr>
        <p:grpSp>
          <p:nvGrpSpPr>
            <p:cNvPr id="12" name="组合 49"/>
            <p:cNvGrpSpPr/>
            <p:nvPr/>
          </p:nvGrpSpPr>
          <p:grpSpPr bwMode="auto">
            <a:xfrm>
              <a:off x="4578399" y="1476531"/>
              <a:ext cx="1657301" cy="2527151"/>
              <a:chOff x="4578789" y="1476316"/>
              <a:chExt cx="1657119" cy="2527090"/>
            </a:xfrm>
          </p:grpSpPr>
          <p:sp>
            <p:nvSpPr>
              <p:cNvPr id="27667" name="矩形 47"/>
              <p:cNvSpPr>
                <a:spLocks noChangeArrowheads="1"/>
              </p:cNvSpPr>
              <p:nvPr/>
            </p:nvSpPr>
            <p:spPr bwMode="auto">
              <a:xfrm>
                <a:off x="4632506" y="3634074"/>
                <a:ext cx="1018228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287ED3"/>
                    </a:solidFill>
                    <a:latin typeface="Arial" pitchFamily="34" charset="0"/>
                  </a:rPr>
                  <a:t>2015.09</a:t>
                </a:r>
                <a:endParaRPr lang="zh-CN" altLang="en-US" b="1">
                  <a:solidFill>
                    <a:srgbClr val="287ED3"/>
                  </a:solidFill>
                  <a:latin typeface="Arial" pitchFamily="34" charset="0"/>
                </a:endParaRPr>
              </a:p>
            </p:txBody>
          </p:sp>
          <p:sp>
            <p:nvSpPr>
              <p:cNvPr id="27668" name="TextBox 79"/>
              <p:cNvSpPr txBox="1">
                <a:spLocks noChangeArrowheads="1"/>
              </p:cNvSpPr>
              <p:nvPr/>
            </p:nvSpPr>
            <p:spPr bwMode="auto">
              <a:xfrm>
                <a:off x="4578789" y="1476316"/>
                <a:ext cx="1657119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latin typeface="黑体" pitchFamily="49" charset="-122"/>
                    <a:ea typeface="黑体" pitchFamily="49" charset="-122"/>
                  </a:rPr>
                  <a:t>报名参赛</a:t>
                </a:r>
              </a:p>
            </p:txBody>
          </p:sp>
        </p:grpSp>
        <p:pic>
          <p:nvPicPr>
            <p:cNvPr id="44" name="图片 43" descr="QQ截图20151208170923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>
            <a:xfrm>
              <a:off x="4297002" y="1939800"/>
              <a:ext cx="1684074" cy="1684074"/>
            </a:xfrm>
            <a:prstGeom prst="rect">
              <a:avLst/>
            </a:prstGeom>
          </p:spPr>
        </p:pic>
      </p:grpSp>
      <p:sp>
        <p:nvSpPr>
          <p:cNvPr id="53" name="椭圆 52"/>
          <p:cNvSpPr/>
          <p:nvPr/>
        </p:nvSpPr>
        <p:spPr>
          <a:xfrm>
            <a:off x="8499424" y="4437088"/>
            <a:ext cx="134912" cy="134912"/>
          </a:xfrm>
          <a:prstGeom prst="ellipse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696794" y="4439588"/>
            <a:ext cx="134912" cy="134912"/>
          </a:xfrm>
          <a:prstGeom prst="ellipse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904154" y="4438800"/>
            <a:ext cx="134912" cy="134912"/>
          </a:xfrm>
          <a:prstGeom prst="ellipse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zh-CN" altLang="en-US" noProof="1">
              <a:solidFill>
                <a:schemeClr val="tx1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817754" y="4947043"/>
            <a:ext cx="2103703" cy="1795462"/>
            <a:chOff x="6817754" y="4947043"/>
            <a:chExt cx="2103703" cy="1795462"/>
          </a:xfrm>
        </p:grpSpPr>
        <p:grpSp>
          <p:nvGrpSpPr>
            <p:cNvPr id="46" name="组合 44"/>
            <p:cNvGrpSpPr/>
            <p:nvPr/>
          </p:nvGrpSpPr>
          <p:grpSpPr bwMode="auto">
            <a:xfrm>
              <a:off x="6817754" y="4947043"/>
              <a:ext cx="2103703" cy="1795462"/>
              <a:chOff x="4941622" y="4989513"/>
              <a:chExt cx="2103749" cy="1795607"/>
            </a:xfrm>
          </p:grpSpPr>
          <p:sp>
            <p:nvSpPr>
              <p:cNvPr id="47" name="TextBox 17"/>
              <p:cNvSpPr txBox="1">
                <a:spLocks noChangeArrowheads="1"/>
              </p:cNvSpPr>
              <p:nvPr/>
            </p:nvSpPr>
            <p:spPr bwMode="auto">
              <a:xfrm>
                <a:off x="5101134" y="4989513"/>
                <a:ext cx="1368425" cy="3381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287ED3"/>
                    </a:solidFill>
                    <a:latin typeface="Arial" pitchFamily="34" charset="0"/>
                  </a:rPr>
                  <a:t>2015.10</a:t>
                </a:r>
                <a:endParaRPr lang="zh-CN" altLang="en-US" sz="1600" b="1" dirty="0">
                  <a:solidFill>
                    <a:srgbClr val="287ED3"/>
                  </a:solidFill>
                  <a:latin typeface="Arial" pitchFamily="34" charset="0"/>
                </a:endParaRPr>
              </a:p>
            </p:txBody>
          </p:sp>
          <p:sp>
            <p:nvSpPr>
              <p:cNvPr id="48" name="TextBox 80"/>
              <p:cNvSpPr txBox="1">
                <a:spLocks noChangeArrowheads="1"/>
              </p:cNvSpPr>
              <p:nvPr/>
            </p:nvSpPr>
            <p:spPr bwMode="auto">
              <a:xfrm>
                <a:off x="4941622" y="6415788"/>
                <a:ext cx="2103749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altLang="zh-CN" dirty="0" smtClean="0">
                    <a:latin typeface="黑体" pitchFamily="49" charset="-122"/>
                    <a:ea typeface="黑体" pitchFamily="49" charset="-122"/>
                  </a:rPr>
                  <a:t>APP</a:t>
                </a:r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功能部分实现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56" name="图片 55" descr="未命名_副本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>
            <a:xfrm>
              <a:off x="6945782" y="5231054"/>
              <a:ext cx="1258092" cy="1199727"/>
            </a:xfrm>
            <a:prstGeom prst="rect">
              <a:avLst/>
            </a:prstGeom>
          </p:spPr>
        </p:pic>
      </p:grpSp>
    </p:spTree>
  </p:cSld>
  <p:clrMapOvr>
    <a:masterClrMapping/>
  </p:clrMapOvr>
  <p:transition advClick="0" advTm="8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5"/>
          <p:cNvGrpSpPr/>
          <p:nvPr/>
        </p:nvGrpSpPr>
        <p:grpSpPr bwMode="auto">
          <a:xfrm>
            <a:off x="0" y="236538"/>
            <a:ext cx="9472613" cy="814387"/>
            <a:chOff x="0" y="236765"/>
            <a:chExt cx="9472613" cy="813600"/>
          </a:xfrm>
        </p:grpSpPr>
        <p:sp>
          <p:nvSpPr>
            <p:cNvPr id="2" name="矩形 1"/>
            <p:cNvSpPr/>
            <p:nvPr/>
          </p:nvSpPr>
          <p:spPr bwMode="auto">
            <a:xfrm>
              <a:off x="1116013" y="241522"/>
              <a:ext cx="8356600" cy="800913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Tx/>
                <a:buNone/>
                <a:defRPr/>
              </a:pPr>
              <a:r>
                <a:rPr lang="en-US" altLang="zh-CN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</a:t>
              </a:r>
            </a:p>
            <a:p>
              <a:pPr>
                <a:buFontTx/>
                <a:buNone/>
                <a:defRPr/>
              </a:pPr>
              <a:endParaRPr lang="en-US" altLang="zh-CN" sz="2000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>
                <a:buFontTx/>
                <a:buNone/>
                <a:defRPr/>
              </a:pPr>
              <a:r>
                <a:rPr lang="zh-CN" altLang="en-US" sz="24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</a:t>
              </a:r>
              <a:r>
                <a:rPr lang="zh-CN" altLang="en-US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                </a:t>
              </a:r>
            </a:p>
            <a:p>
              <a:pPr>
                <a:buFontTx/>
                <a:buNone/>
                <a:defRPr/>
              </a:pPr>
              <a:endPara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endParaRPr>
            </a:p>
            <a:p>
              <a:pPr>
                <a:buFontTx/>
                <a:buNone/>
                <a:defRPr/>
              </a:pPr>
              <a:r>
                <a:rPr lang="zh-CN" altLang="en-US" sz="3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          </a:t>
              </a:r>
              <a:endParaRPr lang="zh-CN" altLang="en-US" sz="3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  <a:p>
              <a:pPr>
                <a:buFontTx/>
                <a:buNone/>
                <a:defRPr/>
              </a:pPr>
              <a:endPara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  <a:p>
              <a:pPr>
                <a:buFontTx/>
                <a:buNone/>
                <a:defRPr/>
              </a:pPr>
              <a:r>
                <a:rPr lang="zh-CN" altLang="en-US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                                                                  </a:t>
              </a:r>
            </a:p>
            <a:p>
              <a:pPr algn="ctr">
                <a:buFontTx/>
                <a:buNone/>
                <a:defRPr/>
              </a:pPr>
              <a:r>
                <a:rPr lang="zh-CN" altLang="en-US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                      </a:t>
              </a:r>
            </a:p>
          </p:txBody>
        </p:sp>
        <p:grpSp>
          <p:nvGrpSpPr>
            <p:cNvPr id="4" name="组合 4"/>
            <p:cNvGrpSpPr/>
            <p:nvPr/>
          </p:nvGrpSpPr>
          <p:grpSpPr bwMode="auto">
            <a:xfrm>
              <a:off x="0" y="236765"/>
              <a:ext cx="2074929" cy="813600"/>
              <a:chOff x="765101" y="972366"/>
              <a:chExt cx="1296144" cy="563426"/>
            </a:xfrm>
            <a:solidFill>
              <a:srgbClr val="287ED3"/>
            </a:solidFill>
          </p:grpSpPr>
          <p:sp>
            <p:nvSpPr>
              <p:cNvPr id="18" name="五边形 17"/>
              <p:cNvSpPr/>
              <p:nvPr/>
            </p:nvSpPr>
            <p:spPr>
              <a:xfrm>
                <a:off x="765101" y="972366"/>
                <a:ext cx="1296144" cy="563426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3200" noProof="1">
                  <a:solidFill>
                    <a:srgbClr val="287ED3"/>
                  </a:solidFill>
                </a:endParaRPr>
              </a:p>
            </p:txBody>
          </p:sp>
          <p:sp>
            <p:nvSpPr>
              <p:cNvPr id="19" name="TextBox 19"/>
              <p:cNvSpPr txBox="1">
                <a:spLocks noChangeArrowheads="1"/>
              </p:cNvSpPr>
              <p:nvPr/>
            </p:nvSpPr>
            <p:spPr bwMode="auto">
              <a:xfrm>
                <a:off x="1265214" y="1053288"/>
                <a:ext cx="115399" cy="44741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Tx/>
                  <a:buNone/>
                  <a:defRPr/>
                </a:pPr>
                <a:endParaRPr lang="zh-CN" altLang="en-US" sz="3600" noProof="1">
                  <a:solidFill>
                    <a:schemeClr val="bg1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12302" name="矩形 14"/>
            <p:cNvSpPr>
              <a:spLocks noChangeArrowheads="1"/>
            </p:cNvSpPr>
            <p:nvPr/>
          </p:nvSpPr>
          <p:spPr bwMode="auto">
            <a:xfrm>
              <a:off x="2206625" y="389744"/>
              <a:ext cx="6443663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+mn-ea"/>
                </a:rPr>
                <a:t>APP</a:t>
              </a:r>
              <a:r>
                <a:rPr lang="zh-CN" altLang="en-US" sz="2800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+mn-ea"/>
                </a:rPr>
                <a:t>界面展示</a:t>
              </a:r>
              <a:endParaRPr lang="zh-CN" altLang="en-US" sz="280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299" name="TextBox 26"/>
          <p:cNvSpPr txBox="1">
            <a:spLocks noChangeArrowheads="1"/>
          </p:cNvSpPr>
          <p:nvPr/>
        </p:nvSpPr>
        <p:spPr bwMode="auto">
          <a:xfrm>
            <a:off x="434715" y="6176515"/>
            <a:ext cx="260852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用户出行需求填写界面</a:t>
            </a:r>
          </a:p>
        </p:txBody>
      </p:sp>
      <p:sp>
        <p:nvSpPr>
          <p:cNvPr id="12297" name="TextBox 27"/>
          <p:cNvSpPr txBox="1">
            <a:spLocks noChangeArrowheads="1"/>
          </p:cNvSpPr>
          <p:nvPr/>
        </p:nvSpPr>
        <p:spPr bwMode="auto">
          <a:xfrm>
            <a:off x="3525673" y="6178170"/>
            <a:ext cx="244247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乘客等待服务界面</a:t>
            </a:r>
          </a:p>
        </p:txBody>
      </p:sp>
      <p:sp>
        <p:nvSpPr>
          <p:cNvPr id="12295" name="TextBox 28"/>
          <p:cNvSpPr txBox="1">
            <a:spLocks noChangeArrowheads="1"/>
          </p:cNvSpPr>
          <p:nvPr/>
        </p:nvSpPr>
        <p:spPr bwMode="auto">
          <a:xfrm>
            <a:off x="6315818" y="6181266"/>
            <a:ext cx="244351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司机端确认服务界面</a:t>
            </a:r>
          </a:p>
        </p:txBody>
      </p:sp>
      <p:pic>
        <p:nvPicPr>
          <p:cNvPr id="20" name="图片 19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94676" y="1723869"/>
            <a:ext cx="2383436" cy="4227225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237876" y="1738859"/>
            <a:ext cx="2593298" cy="4194997"/>
          </a:xfrm>
          <a:prstGeom prst="rect">
            <a:avLst/>
          </a:prstGeom>
        </p:spPr>
      </p:pic>
      <p:pic>
        <p:nvPicPr>
          <p:cNvPr id="22" name="图片 21"/>
          <p:cNvPicPr/>
          <p:nvPr/>
        </p:nvPicPr>
        <p:blipFill>
          <a:blip r:embed="rId5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130977" y="1708879"/>
            <a:ext cx="2623278" cy="4227226"/>
          </a:xfrm>
          <a:prstGeom prst="rect">
            <a:avLst/>
          </a:prstGeom>
        </p:spPr>
      </p:pic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5"/>
          <p:cNvGrpSpPr/>
          <p:nvPr/>
        </p:nvGrpSpPr>
        <p:grpSpPr bwMode="auto">
          <a:xfrm>
            <a:off x="0" y="236538"/>
            <a:ext cx="9472613" cy="814387"/>
            <a:chOff x="0" y="236765"/>
            <a:chExt cx="9472613" cy="813600"/>
          </a:xfrm>
        </p:grpSpPr>
        <p:sp>
          <p:nvSpPr>
            <p:cNvPr id="2" name="矩形 1"/>
            <p:cNvSpPr/>
            <p:nvPr/>
          </p:nvSpPr>
          <p:spPr bwMode="auto">
            <a:xfrm>
              <a:off x="1116013" y="241522"/>
              <a:ext cx="8356600" cy="800913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Tx/>
                <a:buNone/>
                <a:defRPr/>
              </a:pPr>
              <a:r>
                <a:rPr lang="en-US" altLang="zh-CN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</a:t>
              </a:r>
            </a:p>
            <a:p>
              <a:pPr>
                <a:buFontTx/>
                <a:buNone/>
                <a:defRPr/>
              </a:pPr>
              <a:endParaRPr lang="en-US" altLang="zh-CN" sz="2000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>
                <a:buFontTx/>
                <a:buNone/>
                <a:defRPr/>
              </a:pPr>
              <a:r>
                <a:rPr lang="zh-CN" altLang="en-US" sz="24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</a:t>
              </a:r>
              <a:r>
                <a:rPr lang="zh-CN" altLang="en-US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                </a:t>
              </a:r>
            </a:p>
            <a:p>
              <a:pPr>
                <a:buFontTx/>
                <a:buNone/>
                <a:defRPr/>
              </a:pPr>
              <a:endPara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endParaRPr>
            </a:p>
            <a:p>
              <a:pPr>
                <a:buFontTx/>
                <a:buNone/>
                <a:defRPr/>
              </a:pPr>
              <a:r>
                <a:rPr lang="zh-CN" altLang="en-US" sz="3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          </a:t>
              </a:r>
              <a:endParaRPr lang="zh-CN" altLang="en-US" sz="3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  <a:p>
              <a:pPr>
                <a:buFontTx/>
                <a:buNone/>
                <a:defRPr/>
              </a:pPr>
              <a:endPara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  <a:p>
              <a:pPr>
                <a:buFontTx/>
                <a:buNone/>
                <a:defRPr/>
              </a:pPr>
              <a:r>
                <a:rPr lang="zh-CN" altLang="en-US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                                                                  </a:t>
              </a:r>
            </a:p>
            <a:p>
              <a:pPr algn="ctr">
                <a:buFontTx/>
                <a:buNone/>
                <a:defRPr/>
              </a:pPr>
              <a:r>
                <a:rPr lang="zh-CN" altLang="en-US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                      </a:t>
              </a:r>
            </a:p>
          </p:txBody>
        </p:sp>
        <p:grpSp>
          <p:nvGrpSpPr>
            <p:cNvPr id="4" name="组合 4"/>
            <p:cNvGrpSpPr/>
            <p:nvPr/>
          </p:nvGrpSpPr>
          <p:grpSpPr bwMode="auto">
            <a:xfrm>
              <a:off x="0" y="236765"/>
              <a:ext cx="2074929" cy="813600"/>
              <a:chOff x="765101" y="972366"/>
              <a:chExt cx="1296144" cy="563426"/>
            </a:xfrm>
            <a:solidFill>
              <a:srgbClr val="287ED3"/>
            </a:solidFill>
          </p:grpSpPr>
          <p:sp>
            <p:nvSpPr>
              <p:cNvPr id="18" name="五边形 17"/>
              <p:cNvSpPr/>
              <p:nvPr/>
            </p:nvSpPr>
            <p:spPr>
              <a:xfrm>
                <a:off x="765101" y="972366"/>
                <a:ext cx="1296144" cy="563426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3200" noProof="1">
                  <a:solidFill>
                    <a:srgbClr val="287ED3"/>
                  </a:solidFill>
                </a:endParaRPr>
              </a:p>
            </p:txBody>
          </p:sp>
          <p:sp>
            <p:nvSpPr>
              <p:cNvPr id="19" name="TextBox 19"/>
              <p:cNvSpPr txBox="1">
                <a:spLocks noChangeArrowheads="1"/>
              </p:cNvSpPr>
              <p:nvPr/>
            </p:nvSpPr>
            <p:spPr bwMode="auto">
              <a:xfrm>
                <a:off x="1265214" y="1053288"/>
                <a:ext cx="115399" cy="44741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Tx/>
                  <a:buNone/>
                  <a:defRPr/>
                </a:pPr>
                <a:endParaRPr lang="zh-CN" altLang="en-US" sz="3600" noProof="1">
                  <a:solidFill>
                    <a:schemeClr val="bg1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13326" name="矩形 14"/>
            <p:cNvSpPr>
              <a:spLocks noChangeArrowheads="1"/>
            </p:cNvSpPr>
            <p:nvPr/>
          </p:nvSpPr>
          <p:spPr bwMode="auto">
            <a:xfrm>
              <a:off x="2206625" y="389744"/>
              <a:ext cx="6443663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+mn-ea"/>
                </a:rPr>
                <a:t>APP</a:t>
              </a:r>
              <a:r>
                <a:rPr lang="zh-CN" altLang="en-US" sz="2800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+mn-ea"/>
                </a:rPr>
                <a:t>界面展示</a:t>
              </a:r>
              <a:endParaRPr lang="zh-CN" altLang="en-US" sz="280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323" name="矩形 20"/>
          <p:cNvSpPr>
            <a:spLocks noChangeArrowheads="1"/>
          </p:cNvSpPr>
          <p:nvPr/>
        </p:nvSpPr>
        <p:spPr bwMode="auto">
          <a:xfrm>
            <a:off x="1094606" y="5906235"/>
            <a:ext cx="1108116" cy="3693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导航模式</a:t>
            </a:r>
          </a:p>
        </p:txBody>
      </p:sp>
      <p:sp>
        <p:nvSpPr>
          <p:cNvPr id="13321" name="矩形 21"/>
          <p:cNvSpPr>
            <a:spLocks noChangeArrowheads="1"/>
          </p:cNvSpPr>
          <p:nvPr/>
        </p:nvSpPr>
        <p:spPr bwMode="auto">
          <a:xfrm>
            <a:off x="3837540" y="5952903"/>
            <a:ext cx="1769031" cy="3692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实时交通模式 </a:t>
            </a:r>
          </a:p>
        </p:txBody>
      </p:sp>
      <p:sp>
        <p:nvSpPr>
          <p:cNvPr id="13319" name="矩形 25"/>
          <p:cNvSpPr>
            <a:spLocks noChangeArrowheads="1"/>
          </p:cNvSpPr>
          <p:nvPr/>
        </p:nvSpPr>
        <p:spPr bwMode="auto">
          <a:xfrm>
            <a:off x="6688152" y="5926759"/>
            <a:ext cx="1946462" cy="6464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查看附近停车点及相关位置信息 </a:t>
            </a:r>
          </a:p>
        </p:txBody>
      </p:sp>
      <p:pic>
        <p:nvPicPr>
          <p:cNvPr id="17" name="图片 16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405847" y="1349116"/>
            <a:ext cx="2498310" cy="4437088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363867" y="1346809"/>
            <a:ext cx="2523600" cy="4449600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5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30539" y="1394085"/>
            <a:ext cx="2522523" cy="4448978"/>
          </a:xfrm>
          <a:prstGeom prst="rect">
            <a:avLst/>
          </a:prstGeom>
        </p:spPr>
      </p:pic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4"/>
          <p:cNvGrpSpPr/>
          <p:nvPr/>
        </p:nvGrpSpPr>
        <p:grpSpPr bwMode="auto">
          <a:xfrm>
            <a:off x="-482600" y="-236538"/>
            <a:ext cx="9599613" cy="1708151"/>
            <a:chOff x="-483327" y="-236220"/>
            <a:chExt cx="9600656" cy="1708150"/>
          </a:xfrm>
        </p:grpSpPr>
        <p:grpSp>
          <p:nvGrpSpPr>
            <p:cNvPr id="28702" name="组合 3"/>
            <p:cNvGrpSpPr/>
            <p:nvPr/>
          </p:nvGrpSpPr>
          <p:grpSpPr bwMode="auto">
            <a:xfrm>
              <a:off x="-483327" y="-236220"/>
              <a:ext cx="9600656" cy="1708150"/>
              <a:chOff x="1613443" y="2686050"/>
              <a:chExt cx="5124704" cy="91178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277866" y="2886034"/>
                <a:ext cx="4460281" cy="511821"/>
              </a:xfrm>
              <a:prstGeom prst="rect">
                <a:avLst/>
              </a:prstGeom>
              <a:gradFill>
                <a:gsLst>
                  <a:gs pos="0">
                    <a:srgbClr val="BFBFBF"/>
                  </a:gs>
                  <a:gs pos="100000">
                    <a:srgbClr val="BFBFBF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 noProof="1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1613443" y="2686050"/>
                <a:ext cx="911788" cy="911788"/>
              </a:xfrm>
              <a:prstGeom prst="ellipse">
                <a:avLst/>
              </a:prstGeom>
              <a:solidFill>
                <a:srgbClr val="BFBFBF"/>
              </a:solidFill>
              <a:ln w="76200">
                <a:solidFill>
                  <a:srgbClr val="287ED3"/>
                </a:solidFill>
              </a:ln>
              <a:effectLst>
                <a:innerShdw blurRad="330200" dist="254000" dir="18900000">
                  <a:prstClr val="black">
                    <a:alpha val="5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r>
                  <a:rPr lang="en-US" altLang="zh-CN" sz="4400" b="1" noProof="1">
                    <a:solidFill>
                      <a:srgbClr val="287ED3"/>
                    </a:solidFill>
                  </a:rPr>
                  <a:t>5.1</a:t>
                </a:r>
              </a:p>
            </p:txBody>
          </p:sp>
        </p:grpSp>
        <p:sp>
          <p:nvSpPr>
            <p:cNvPr id="28703" name="文本框 4"/>
            <p:cNvSpPr txBox="1">
              <a:spLocks noChangeArrowheads="1"/>
            </p:cNvSpPr>
            <p:nvPr/>
          </p:nvSpPr>
          <p:spPr bwMode="auto">
            <a:xfrm>
              <a:off x="1562100" y="321359"/>
              <a:ext cx="5664200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atinLnBrk="1"/>
              <a:r>
                <a:rPr lang="zh-CN" altLang="en-US" sz="3600" b="1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项目的应用价值</a:t>
              </a:r>
              <a:endParaRPr lang="en-US" altLang="zh-CN" sz="3600" b="1"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906963" y="4713288"/>
            <a:ext cx="2006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074863" y="3357563"/>
            <a:ext cx="2006600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084388" y="5437188"/>
            <a:ext cx="1995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8" name="TextBox 19"/>
          <p:cNvSpPr txBox="1">
            <a:spLocks noChangeArrowheads="1"/>
          </p:cNvSpPr>
          <p:nvPr/>
        </p:nvSpPr>
        <p:spPr bwMode="auto">
          <a:xfrm>
            <a:off x="804863" y="3205163"/>
            <a:ext cx="36353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zh-CN">
              <a:latin typeface="Verdana" pitchFamily="34" charset="0"/>
            </a:endParaRPr>
          </a:p>
        </p:txBody>
      </p:sp>
      <p:sp>
        <p:nvSpPr>
          <p:cNvPr id="28679" name="TextBox 19"/>
          <p:cNvSpPr txBox="1">
            <a:spLocks noChangeArrowheads="1"/>
          </p:cNvSpPr>
          <p:nvPr/>
        </p:nvSpPr>
        <p:spPr bwMode="auto">
          <a:xfrm>
            <a:off x="828675" y="4471988"/>
            <a:ext cx="36353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zh-CN">
              <a:latin typeface="Verdana" pitchFamily="34" charset="0"/>
            </a:endParaRPr>
          </a:p>
        </p:txBody>
      </p:sp>
      <p:sp>
        <p:nvSpPr>
          <p:cNvPr id="28680" name="TextBox 19"/>
          <p:cNvSpPr txBox="1">
            <a:spLocks noChangeArrowheads="1"/>
          </p:cNvSpPr>
          <p:nvPr/>
        </p:nvSpPr>
        <p:spPr bwMode="auto">
          <a:xfrm>
            <a:off x="839788" y="5673725"/>
            <a:ext cx="363537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zh-CN">
              <a:latin typeface="Verdana" pitchFamily="34" charset="0"/>
            </a:endParaRPr>
          </a:p>
        </p:txBody>
      </p:sp>
      <p:sp>
        <p:nvSpPr>
          <p:cNvPr id="28681" name="TextBox 21"/>
          <p:cNvSpPr txBox="1">
            <a:spLocks noChangeArrowheads="1"/>
          </p:cNvSpPr>
          <p:nvPr/>
        </p:nvSpPr>
        <p:spPr bwMode="auto">
          <a:xfrm>
            <a:off x="765175" y="4681538"/>
            <a:ext cx="18415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zh-CN" altLang="en-US" sz="360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6" name="组合 69"/>
          <p:cNvGrpSpPr/>
          <p:nvPr/>
        </p:nvGrpSpPr>
        <p:grpSpPr bwMode="auto">
          <a:xfrm>
            <a:off x="242888" y="5462195"/>
            <a:ext cx="7829550" cy="641350"/>
            <a:chOff x="217714" y="1723473"/>
            <a:chExt cx="7829789" cy="638734"/>
          </a:xfrm>
        </p:grpSpPr>
        <p:sp>
          <p:nvSpPr>
            <p:cNvPr id="28698" name="矩形 44"/>
            <p:cNvSpPr>
              <a:spLocks noChangeArrowheads="1"/>
            </p:cNvSpPr>
            <p:nvPr/>
          </p:nvSpPr>
          <p:spPr bwMode="auto">
            <a:xfrm>
              <a:off x="928926" y="1723473"/>
              <a:ext cx="7118577" cy="6387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zh-CN" altLang="zh-CN" sz="24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宋体" pitchFamily="2" charset="-122"/>
                </a:rPr>
                <a:t>实现</a:t>
              </a:r>
              <a:r>
                <a:rPr lang="zh-CN" altLang="zh-CN" sz="2400" b="1">
                  <a:solidFill>
                    <a:srgbClr val="287ED3"/>
                  </a:solidFill>
                  <a:latin typeface="黑体" pitchFamily="49" charset="-122"/>
                  <a:ea typeface="黑体" pitchFamily="49" charset="-122"/>
                  <a:sym typeface="宋体" pitchFamily="2" charset="-122"/>
                </a:rPr>
                <a:t>产学研转化</a:t>
              </a:r>
            </a:p>
          </p:txBody>
        </p:sp>
        <p:sp>
          <p:nvSpPr>
            <p:cNvPr id="65" name="燕尾形 64"/>
            <p:cNvSpPr/>
            <p:nvPr/>
          </p:nvSpPr>
          <p:spPr>
            <a:xfrm>
              <a:off x="217714" y="1828800"/>
              <a:ext cx="580572" cy="493486"/>
            </a:xfrm>
            <a:prstGeom prst="chevron">
              <a:avLst/>
            </a:prstGeom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lang="zh-CN" altLang="en-US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70"/>
          <p:cNvGrpSpPr/>
          <p:nvPr/>
        </p:nvGrpSpPr>
        <p:grpSpPr bwMode="auto">
          <a:xfrm>
            <a:off x="211138" y="2928025"/>
            <a:ext cx="8932862" cy="822325"/>
            <a:chOff x="210460" y="2621009"/>
            <a:chExt cx="8933540" cy="822116"/>
          </a:xfrm>
        </p:grpSpPr>
        <p:sp>
          <p:nvSpPr>
            <p:cNvPr id="28694" name="文本框 52"/>
            <p:cNvSpPr txBox="1">
              <a:spLocks noChangeArrowheads="1"/>
            </p:cNvSpPr>
            <p:nvPr/>
          </p:nvSpPr>
          <p:spPr bwMode="auto">
            <a:xfrm>
              <a:off x="914426" y="2621009"/>
              <a:ext cx="8229574" cy="8221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atinLnBrk="1"/>
              <a:r>
                <a:rPr lang="zh-CN" altLang="zh-CN" sz="2400">
                  <a:latin typeface="黑体" pitchFamily="49" charset="-122"/>
                  <a:ea typeface="黑体" pitchFamily="49" charset="-122"/>
                  <a:sym typeface="宋体" pitchFamily="2" charset="-122"/>
                </a:rPr>
                <a:t>为现有出租车调度部门提供决策支持，</a:t>
              </a:r>
              <a:r>
                <a:rPr lang="zh-CN" altLang="zh-CN" sz="2400" b="1">
                  <a:solidFill>
                    <a:srgbClr val="287ED3"/>
                  </a:solidFill>
                  <a:latin typeface="黑体" pitchFamily="49" charset="-122"/>
                  <a:ea typeface="黑体" pitchFamily="49" charset="-122"/>
                  <a:sym typeface="宋体" pitchFamily="2" charset="-122"/>
                </a:rPr>
                <a:t>减小路网车流强度</a:t>
              </a:r>
              <a:r>
                <a:rPr lang="zh-CN" altLang="zh-CN" sz="2400">
                  <a:latin typeface="黑体" pitchFamily="49" charset="-122"/>
                  <a:ea typeface="黑体" pitchFamily="49" charset="-122"/>
                  <a:sym typeface="宋体" pitchFamily="2" charset="-122"/>
                </a:rPr>
                <a:t>，提升</a:t>
              </a:r>
              <a:r>
                <a:rPr lang="zh-CN" altLang="en-US" sz="2400">
                  <a:latin typeface="黑体" pitchFamily="49" charset="-122"/>
                  <a:ea typeface="黑体" pitchFamily="49" charset="-122"/>
                  <a:sym typeface="宋体" pitchFamily="2" charset="-122"/>
                </a:rPr>
                <a:t>出</a:t>
              </a:r>
              <a:r>
                <a:rPr lang="zh-CN" altLang="zh-CN" sz="2400">
                  <a:latin typeface="黑体" pitchFamily="49" charset="-122"/>
                  <a:ea typeface="黑体" pitchFamily="49" charset="-122"/>
                  <a:sym typeface="宋体" pitchFamily="2" charset="-122"/>
                </a:rPr>
                <a:t>租车行业的运行效率</a:t>
              </a:r>
              <a:endParaRPr lang="zh-CN" altLang="en-US" sz="2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6" name="燕尾形 65"/>
            <p:cNvSpPr/>
            <p:nvPr/>
          </p:nvSpPr>
          <p:spPr>
            <a:xfrm>
              <a:off x="210460" y="2793984"/>
              <a:ext cx="580572" cy="493486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lang="zh-CN" altLang="en-US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72"/>
          <p:cNvGrpSpPr/>
          <p:nvPr/>
        </p:nvGrpSpPr>
        <p:grpSpPr bwMode="auto">
          <a:xfrm>
            <a:off x="211138" y="4250048"/>
            <a:ext cx="5811837" cy="639762"/>
            <a:chOff x="210460" y="4770469"/>
            <a:chExt cx="5812996" cy="639535"/>
          </a:xfrm>
        </p:grpSpPr>
        <p:sp>
          <p:nvSpPr>
            <p:cNvPr id="28690" name="矩形 55"/>
            <p:cNvSpPr>
              <a:spLocks noChangeArrowheads="1"/>
            </p:cNvSpPr>
            <p:nvPr/>
          </p:nvSpPr>
          <p:spPr bwMode="auto">
            <a:xfrm>
              <a:off x="943002" y="4770469"/>
              <a:ext cx="5080454" cy="6395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zh-CN" altLang="zh-CN" sz="24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宋体" pitchFamily="2" charset="-122"/>
                </a:rPr>
                <a:t>实现资源和环境的</a:t>
              </a:r>
              <a:r>
                <a:rPr lang="zh-CN" altLang="zh-CN" sz="2400" b="1">
                  <a:solidFill>
                    <a:srgbClr val="287ED3"/>
                  </a:solidFill>
                  <a:latin typeface="黑体" pitchFamily="49" charset="-122"/>
                  <a:ea typeface="黑体" pitchFamily="49" charset="-122"/>
                  <a:sym typeface="宋体" pitchFamily="2" charset="-122"/>
                </a:rPr>
                <a:t>可持续发展</a:t>
              </a:r>
            </a:p>
          </p:txBody>
        </p:sp>
        <p:sp>
          <p:nvSpPr>
            <p:cNvPr id="68" name="燕尾形 67"/>
            <p:cNvSpPr/>
            <p:nvPr/>
          </p:nvSpPr>
          <p:spPr>
            <a:xfrm>
              <a:off x="210460" y="4913028"/>
              <a:ext cx="580572" cy="493486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lang="zh-CN" altLang="en-US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73"/>
          <p:cNvGrpSpPr/>
          <p:nvPr/>
        </p:nvGrpSpPr>
        <p:grpSpPr bwMode="auto">
          <a:xfrm>
            <a:off x="195263" y="1703388"/>
            <a:ext cx="8326437" cy="1189037"/>
            <a:chOff x="195946" y="5800978"/>
            <a:chExt cx="8325960" cy="1186920"/>
          </a:xfrm>
        </p:grpSpPr>
        <p:sp>
          <p:nvSpPr>
            <p:cNvPr id="28686" name="矩形 56"/>
            <p:cNvSpPr>
              <a:spLocks noChangeArrowheads="1"/>
            </p:cNvSpPr>
            <p:nvPr/>
          </p:nvSpPr>
          <p:spPr bwMode="auto">
            <a:xfrm>
              <a:off x="914459" y="5800978"/>
              <a:ext cx="7607447" cy="11869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zh-CN" altLang="zh-CN" sz="24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宋体" pitchFamily="2" charset="-122"/>
                </a:rPr>
                <a:t>实现出租车司机和乘客</a:t>
              </a:r>
              <a:r>
                <a:rPr lang="zh-CN" altLang="zh-CN" sz="2400" b="1">
                  <a:solidFill>
                    <a:srgbClr val="287ED3"/>
                  </a:solidFill>
                  <a:latin typeface="黑体" pitchFamily="49" charset="-122"/>
                  <a:ea typeface="黑体" pitchFamily="49" charset="-122"/>
                  <a:sym typeface="宋体" pitchFamily="2" charset="-122"/>
                </a:rPr>
                <a:t>双赢</a:t>
              </a:r>
              <a:r>
                <a:rPr lang="zh-CN" altLang="zh-CN" sz="24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宋体" pitchFamily="2" charset="-122"/>
                </a:rPr>
                <a:t>的局面</a:t>
              </a:r>
              <a:r>
                <a:rPr lang="zh-CN" altLang="en-US" sz="24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宋体" pitchFamily="2" charset="-122"/>
                </a:rPr>
                <a:t>，</a:t>
              </a:r>
              <a:r>
                <a:rPr lang="zh-CN" altLang="en-US" sz="24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更好满足市场需求</a:t>
              </a:r>
            </a:p>
            <a:p>
              <a:pPr latinLnBrk="1">
                <a:lnSpc>
                  <a:spcPct val="150000"/>
                </a:lnSpc>
              </a:pPr>
              <a:endPara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9" name="燕尾形 68"/>
            <p:cNvSpPr/>
            <p:nvPr/>
          </p:nvSpPr>
          <p:spPr>
            <a:xfrm>
              <a:off x="195946" y="5914494"/>
              <a:ext cx="580572" cy="493486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lang="zh-CN" altLang="en-US" noProof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advClick="0" advTm="5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-482600" y="-236538"/>
            <a:ext cx="9599613" cy="1708151"/>
            <a:chOff x="-483327" y="-236220"/>
            <a:chExt cx="9600656" cy="1708150"/>
          </a:xfrm>
        </p:grpSpPr>
        <p:grpSp>
          <p:nvGrpSpPr>
            <p:cNvPr id="29705" name="组合 3"/>
            <p:cNvGrpSpPr/>
            <p:nvPr/>
          </p:nvGrpSpPr>
          <p:grpSpPr bwMode="auto">
            <a:xfrm>
              <a:off x="-483327" y="-236220"/>
              <a:ext cx="9600656" cy="1708150"/>
              <a:chOff x="1613443" y="2686050"/>
              <a:chExt cx="5124704" cy="91178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277866" y="2886034"/>
                <a:ext cx="4460281" cy="511821"/>
              </a:xfrm>
              <a:prstGeom prst="rect">
                <a:avLst/>
              </a:prstGeom>
              <a:gradFill>
                <a:gsLst>
                  <a:gs pos="0">
                    <a:srgbClr val="BFBFBF"/>
                  </a:gs>
                  <a:gs pos="100000">
                    <a:srgbClr val="BFBFBF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 noProof="1"/>
              </a:p>
            </p:txBody>
          </p:sp>
          <p:sp>
            <p:nvSpPr>
              <p:cNvPr id="6" name="椭圆 2"/>
              <p:cNvSpPr/>
              <p:nvPr/>
            </p:nvSpPr>
            <p:spPr>
              <a:xfrm>
                <a:off x="1613443" y="2686050"/>
                <a:ext cx="911788" cy="911788"/>
              </a:xfrm>
              <a:prstGeom prst="ellipse">
                <a:avLst/>
              </a:prstGeom>
              <a:solidFill>
                <a:srgbClr val="BFBFBF"/>
              </a:solidFill>
              <a:ln w="76200">
                <a:solidFill>
                  <a:srgbClr val="287ED3"/>
                </a:solidFill>
              </a:ln>
              <a:effectLst>
                <a:innerShdw blurRad="330200" dist="254000" dir="18900000">
                  <a:prstClr val="black">
                    <a:alpha val="5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r>
                  <a:rPr lang="en-US" altLang="zh-CN" sz="4400" b="1" noProof="1">
                    <a:solidFill>
                      <a:srgbClr val="287ED3"/>
                    </a:solidFill>
                  </a:rPr>
                  <a:t>5.2</a:t>
                </a:r>
              </a:p>
            </p:txBody>
          </p:sp>
        </p:grpSp>
        <p:sp>
          <p:nvSpPr>
            <p:cNvPr id="29706" name="文本框 4"/>
            <p:cNvSpPr txBox="1">
              <a:spLocks noChangeArrowheads="1"/>
            </p:cNvSpPr>
            <p:nvPr/>
          </p:nvSpPr>
          <p:spPr bwMode="auto">
            <a:xfrm>
              <a:off x="1562100" y="321359"/>
              <a:ext cx="5664200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atinLnBrk="1"/>
              <a:r>
                <a:rPr lang="zh-CN" altLang="en-US" sz="3600" b="1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项目的竞争优势</a:t>
              </a: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12800" y="1944688"/>
            <a:ext cx="6197600" cy="800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</a:rPr>
              <a:t>可与其他成熟的技术产品对接合作</a:t>
            </a:r>
          </a:p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481263" y="3411538"/>
            <a:ext cx="2932112" cy="800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</a:rPr>
              <a:t>核心技术优势</a:t>
            </a:r>
          </a:p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479675" y="5341938"/>
            <a:ext cx="2990850" cy="800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</a:rPr>
              <a:t>容易推广向市场</a:t>
            </a:r>
          </a:p>
          <a:p>
            <a:endParaRPr lang="zh-CN" altLang="en-US">
              <a:latin typeface="Arial" pitchFamily="34" charset="0"/>
            </a:endParaRPr>
          </a:p>
        </p:txBody>
      </p:sp>
      <p:pic>
        <p:nvPicPr>
          <p:cNvPr id="10" name="图片 9" descr="未命名_副本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3850" y="1497013"/>
            <a:ext cx="15716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未命名_副本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" y="2903538"/>
            <a:ext cx="15716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未命名_副本ll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338" y="4878388"/>
            <a:ext cx="15716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5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7820" y="2195045"/>
            <a:ext cx="6102350" cy="2721729"/>
          </a:xfrm>
          <a:prstGeom prst="rect">
            <a:avLst/>
          </a:prstGeom>
          <a:solidFill>
            <a:srgbClr val="287E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/>
          </a:p>
        </p:txBody>
      </p:sp>
      <p:sp>
        <p:nvSpPr>
          <p:cNvPr id="30724" name="文本框 4"/>
          <p:cNvSpPr txBox="1">
            <a:spLocks noChangeArrowheads="1"/>
          </p:cNvSpPr>
          <p:nvPr/>
        </p:nvSpPr>
        <p:spPr bwMode="auto">
          <a:xfrm>
            <a:off x="2167772" y="2930186"/>
            <a:ext cx="4991100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谢谢各位专家</a:t>
            </a:r>
            <a:endParaRPr lang="en-US" altLang="zh-CN" sz="48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请指导</a:t>
            </a:r>
            <a:endParaRPr lang="zh-CN" altLang="en-US" sz="4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advClick="0" advTm="4000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92075" y="3499425"/>
            <a:ext cx="5022850" cy="3206750"/>
            <a:chOff x="92075" y="3499425"/>
            <a:chExt cx="5022850" cy="3206750"/>
          </a:xfrm>
        </p:grpSpPr>
        <p:grpSp>
          <p:nvGrpSpPr>
            <p:cNvPr id="43" name="组合 42"/>
            <p:cNvGrpSpPr/>
            <p:nvPr/>
          </p:nvGrpSpPr>
          <p:grpSpPr>
            <a:xfrm>
              <a:off x="92075" y="3499425"/>
              <a:ext cx="5022850" cy="3206750"/>
              <a:chOff x="92075" y="3679305"/>
              <a:chExt cx="5022850" cy="3206750"/>
            </a:xfrm>
          </p:grpSpPr>
          <p:pic>
            <p:nvPicPr>
              <p:cNvPr id="5127" name="图片 16" descr="未命名_副本0000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2075" y="3679305"/>
                <a:ext cx="5022850" cy="320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1" name="直接连接符 20"/>
              <p:cNvCxnSpPr/>
              <p:nvPr/>
            </p:nvCxnSpPr>
            <p:spPr>
              <a:xfrm flipV="1">
                <a:off x="590550" y="6112943"/>
                <a:ext cx="1025525" cy="125412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1603375" y="5858943"/>
                <a:ext cx="687388" cy="25400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263775" y="5858943"/>
                <a:ext cx="736600" cy="236537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flipV="1">
                <a:off x="3000375" y="3961880"/>
                <a:ext cx="1468438" cy="213360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32" name="图片 37" descr="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11225" y="5706543"/>
                <a:ext cx="412750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33" name="图片 38" descr="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43075" y="5509693"/>
                <a:ext cx="412750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34" name="图片 39" descr="3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503488" y="5523980"/>
                <a:ext cx="412750" cy="460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35" name="图片 40" descr="4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946506" y="5346361"/>
                <a:ext cx="412750" cy="460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" name="直接连接符 4"/>
              <p:cNvCxnSpPr>
                <a:endCxn id="5145" idx="0"/>
              </p:cNvCxnSpPr>
              <p:nvPr/>
            </p:nvCxnSpPr>
            <p:spPr>
              <a:xfrm flipH="1">
                <a:off x="1590675" y="6114530"/>
                <a:ext cx="0" cy="22383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flipH="1">
                <a:off x="2251075" y="5851005"/>
                <a:ext cx="0" cy="50323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3000375" y="6095480"/>
                <a:ext cx="4763" cy="20161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45" name="文本框 7"/>
              <p:cNvSpPr txBox="1">
                <a:spLocks noChangeArrowheads="1"/>
              </p:cNvSpPr>
              <p:nvPr/>
            </p:nvSpPr>
            <p:spPr bwMode="auto">
              <a:xfrm>
                <a:off x="1171575" y="6338368"/>
                <a:ext cx="839788" cy="369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2013</a:t>
                </a:r>
              </a:p>
            </p:txBody>
          </p:sp>
          <p:sp>
            <p:nvSpPr>
              <p:cNvPr id="5146" name="文本框 8"/>
              <p:cNvSpPr txBox="1">
                <a:spLocks noChangeArrowheads="1"/>
              </p:cNvSpPr>
              <p:nvPr/>
            </p:nvSpPr>
            <p:spPr bwMode="auto">
              <a:xfrm>
                <a:off x="1924050" y="6362180"/>
                <a:ext cx="723900" cy="3683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 </a:t>
                </a: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2014</a:t>
                </a:r>
              </a:p>
            </p:txBody>
          </p:sp>
          <p:sp>
            <p:nvSpPr>
              <p:cNvPr id="5147" name="文本框 9"/>
              <p:cNvSpPr txBox="1">
                <a:spLocks noChangeArrowheads="1"/>
              </p:cNvSpPr>
              <p:nvPr/>
            </p:nvSpPr>
            <p:spPr bwMode="auto">
              <a:xfrm>
                <a:off x="2695575" y="6335193"/>
                <a:ext cx="817563" cy="3667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2015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3656195" y="5135043"/>
                <a:ext cx="0" cy="117157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49" name="文本框 11"/>
              <p:cNvSpPr txBox="1">
                <a:spLocks noChangeArrowheads="1"/>
              </p:cNvSpPr>
              <p:nvPr/>
            </p:nvSpPr>
            <p:spPr bwMode="auto">
              <a:xfrm>
                <a:off x="3375025" y="6335193"/>
                <a:ext cx="1104900" cy="369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altLang="zh-CN" dirty="0">
                    <a:latin typeface="黑体" pitchFamily="49" charset="-122"/>
                    <a:ea typeface="黑体" pitchFamily="49" charset="-122"/>
                  </a:rPr>
                  <a:t>2016</a:t>
                </a:r>
              </a:p>
            </p:txBody>
          </p:sp>
        </p:grpSp>
        <p:pic>
          <p:nvPicPr>
            <p:cNvPr id="45" name="图片 44" descr="4_副本.png"/>
            <p:cNvPicPr preferRelativeResize="0"/>
            <p:nvPr/>
          </p:nvPicPr>
          <p:blipFill>
            <a:blip r:embed="rId7" cstate="print"/>
            <a:srcRect/>
            <a:stretch>
              <a:fillRect/>
            </a:stretch>
          </p:blipFill>
          <p:spPr>
            <a:xfrm>
              <a:off x="3407380" y="4496803"/>
              <a:ext cx="414000" cy="460800"/>
            </a:xfrm>
            <a:prstGeom prst="rect">
              <a:avLst/>
            </a:prstGeom>
          </p:spPr>
        </p:pic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81862" y="4197247"/>
            <a:ext cx="4114094" cy="252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  <p:pic>
        <p:nvPicPr>
          <p:cNvPr id="37" name="图片 36"/>
          <p:cNvPicPr preferRelativeResize="0"/>
          <p:nvPr/>
        </p:nvPicPr>
        <p:blipFill>
          <a:blip r:embed="rId9" cstate="print"/>
          <a:srcRect/>
          <a:stretch>
            <a:fillRect/>
          </a:stretch>
        </p:blipFill>
        <p:spPr>
          <a:xfrm>
            <a:off x="277032" y="900274"/>
            <a:ext cx="3963661" cy="2397562"/>
          </a:xfrm>
          <a:prstGeom prst="rect">
            <a:avLst/>
          </a:prstGeom>
          <a:effectLst>
            <a:softEdge rad="127000"/>
          </a:effectLst>
        </p:spPr>
      </p:pic>
      <p:grpSp>
        <p:nvGrpSpPr>
          <p:cNvPr id="44" name="组合 43"/>
          <p:cNvGrpSpPr/>
          <p:nvPr/>
        </p:nvGrpSpPr>
        <p:grpSpPr>
          <a:xfrm>
            <a:off x="4694238" y="791543"/>
            <a:ext cx="4437062" cy="3628047"/>
            <a:chOff x="4694238" y="791543"/>
            <a:chExt cx="4437062" cy="3628047"/>
          </a:xfrm>
        </p:grpSpPr>
        <p:pic>
          <p:nvPicPr>
            <p:cNvPr id="5123" name="图片 41" descr="1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95825" y="791543"/>
              <a:ext cx="48577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4" name="TextBox 48"/>
            <p:cNvSpPr txBox="1">
              <a:spLocks noChangeArrowheads="1"/>
            </p:cNvSpPr>
            <p:nvPr/>
          </p:nvSpPr>
          <p:spPr bwMode="auto">
            <a:xfrm>
              <a:off x="5202238" y="877268"/>
              <a:ext cx="3929062" cy="7080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黑体" pitchFamily="49" charset="-122"/>
                  <a:ea typeface="黑体" pitchFamily="49" charset="-122"/>
                </a:rPr>
                <a:t>GPS</a:t>
              </a:r>
              <a:r>
                <a:rPr lang="zh-CN" altLang="en-US" sz="2000" dirty="0" smtClean="0">
                  <a:latin typeface="黑体" pitchFamily="49" charset="-122"/>
                  <a:ea typeface="黑体" pitchFamily="49" charset="-122"/>
                </a:rPr>
                <a:t>调度中心</a:t>
              </a: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系统正式投入使用</a:t>
              </a:r>
            </a:p>
            <a:p>
              <a:endParaRPr lang="zh-CN" altLang="en-US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125" name="TextBox 49"/>
            <p:cNvSpPr txBox="1">
              <a:spLocks noChangeArrowheads="1"/>
            </p:cNvSpPr>
            <p:nvPr/>
          </p:nvSpPr>
          <p:spPr bwMode="auto">
            <a:xfrm>
              <a:off x="5222875" y="1577355"/>
              <a:ext cx="3763963" cy="7080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打车软件</a:t>
              </a:r>
              <a:r>
                <a:rPr lang="en-US" altLang="zh-CN" sz="2000" dirty="0">
                  <a:latin typeface="黑体" pitchFamily="49" charset="-122"/>
                  <a:ea typeface="黑体" pitchFamily="49" charset="-122"/>
                </a:rPr>
                <a:t>+</a:t>
              </a: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高强度的补贴政策</a:t>
              </a:r>
            </a:p>
            <a:p>
              <a:endParaRPr lang="zh-CN" altLang="en-US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126" name="TextBox 50"/>
            <p:cNvSpPr txBox="1">
              <a:spLocks noChangeArrowheads="1"/>
            </p:cNvSpPr>
            <p:nvPr/>
          </p:nvSpPr>
          <p:spPr bwMode="auto">
            <a:xfrm>
              <a:off x="5222875" y="2280618"/>
              <a:ext cx="3908425" cy="7080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补贴政策的弱化、取消</a:t>
              </a:r>
            </a:p>
            <a:p>
              <a:endParaRPr lang="zh-CN" altLang="en-US" sz="2000" dirty="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5136" name="图片 42" descr="2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708525" y="1477343"/>
              <a:ext cx="501650" cy="587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7" name="图片 43" descr="3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708525" y="2221880"/>
              <a:ext cx="487363" cy="569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8" name="图片 44" descr="4.png"/>
            <p:cNvPicPr preferRelativeResize="0">
              <a:picLocks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694238" y="2945780"/>
              <a:ext cx="485775" cy="56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39" name="TextBox 51"/>
            <p:cNvSpPr txBox="1">
              <a:spLocks noChangeArrowheads="1"/>
            </p:cNvSpPr>
            <p:nvPr/>
          </p:nvSpPr>
          <p:spPr bwMode="auto">
            <a:xfrm>
              <a:off x="5225165" y="3049644"/>
              <a:ext cx="3668713" cy="10156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latin typeface="黑体" pitchFamily="49" charset="-122"/>
                  <a:ea typeface="黑体" pitchFamily="49" charset="-122"/>
                </a:rPr>
                <a:t>国家</a:t>
              </a: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制定“互联网</a:t>
              </a:r>
              <a:r>
                <a:rPr lang="en-US" altLang="zh-CN" sz="2000" dirty="0">
                  <a:latin typeface="黑体" pitchFamily="49" charset="-122"/>
                  <a:ea typeface="黑体" pitchFamily="49" charset="-122"/>
                </a:rPr>
                <a:t>+”</a:t>
              </a: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战略</a:t>
              </a:r>
            </a:p>
            <a:p>
              <a:endParaRPr lang="zh-CN" altLang="en-US" sz="2000" dirty="0">
                <a:latin typeface="黑体" pitchFamily="49" charset="-122"/>
                <a:ea typeface="黑体" pitchFamily="49" charset="-122"/>
              </a:endParaRPr>
            </a:p>
            <a:p>
              <a:endParaRPr lang="zh-CN" altLang="en-US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" name="TextBox 51"/>
            <p:cNvSpPr txBox="1">
              <a:spLocks noChangeArrowheads="1"/>
            </p:cNvSpPr>
            <p:nvPr/>
          </p:nvSpPr>
          <p:spPr bwMode="auto">
            <a:xfrm>
              <a:off x="5212675" y="3711704"/>
              <a:ext cx="3668713" cy="707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各</a:t>
              </a:r>
              <a:r>
                <a:rPr lang="zh-CN" altLang="en-US" sz="2000" dirty="0" smtClean="0">
                  <a:latin typeface="黑体" pitchFamily="49" charset="-122"/>
                  <a:ea typeface="黑体" pitchFamily="49" charset="-122"/>
                </a:rPr>
                <a:t>类拼车软件逐步走向市场</a:t>
              </a:r>
              <a:endParaRPr lang="zh-CN" altLang="en-US" sz="2000" dirty="0">
                <a:latin typeface="黑体" pitchFamily="49" charset="-122"/>
                <a:ea typeface="黑体" pitchFamily="49" charset="-122"/>
              </a:endParaRPr>
            </a:p>
            <a:p>
              <a:endParaRPr lang="zh-CN" altLang="en-US" sz="2000" dirty="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42" name="图片 41" descr="4_副本.png"/>
            <p:cNvPicPr>
              <a:picLocks noChangeAspect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>
            <a:xfrm>
              <a:off x="4709027" y="3639866"/>
              <a:ext cx="485986" cy="568800"/>
            </a:xfrm>
            <a:prstGeom prst="rect">
              <a:avLst/>
            </a:prstGeom>
          </p:spPr>
        </p:pic>
      </p:grpSp>
    </p:spTree>
  </p:cSld>
  <p:clrMapOvr>
    <a:masterClrMapping/>
  </p:clrMapOvr>
  <p:transition advClick="0" advTm="8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 descr="QQ截图2015120608335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379788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9"/>
          <p:cNvGrpSpPr/>
          <p:nvPr/>
        </p:nvGrpSpPr>
        <p:grpSpPr bwMode="auto">
          <a:xfrm>
            <a:off x="1816100" y="1295400"/>
            <a:ext cx="6578600" cy="911225"/>
            <a:chOff x="1842043" y="1295218"/>
            <a:chExt cx="6578057" cy="911788"/>
          </a:xfrm>
        </p:grpSpPr>
        <p:sp>
          <p:nvSpPr>
            <p:cNvPr id="31" name="矩形 30"/>
            <p:cNvSpPr/>
            <p:nvPr/>
          </p:nvSpPr>
          <p:spPr>
            <a:xfrm>
              <a:off x="2507151" y="1509663"/>
              <a:ext cx="5912949" cy="511491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noProof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1842043" y="1295218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4400" b="1" noProof="1">
                  <a:solidFill>
                    <a:srgbClr val="287ED3"/>
                  </a:solidFill>
                </a:rPr>
                <a:t>1</a:t>
              </a:r>
              <a:endParaRPr lang="zh-CN" altLang="en-US" sz="4400" b="1" noProof="1">
                <a:solidFill>
                  <a:srgbClr val="287ED3"/>
                </a:solidFill>
              </a:endParaRPr>
            </a:p>
          </p:txBody>
        </p:sp>
        <p:sp>
          <p:nvSpPr>
            <p:cNvPr id="4128" name="文本框 39"/>
            <p:cNvSpPr txBox="1">
              <a:spLocks noChangeArrowheads="1"/>
            </p:cNvSpPr>
            <p:nvPr/>
          </p:nvSpPr>
          <p:spPr bwMode="auto">
            <a:xfrm>
              <a:off x="3302000" y="1504950"/>
              <a:ext cx="3175000" cy="5235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现状问题</a:t>
              </a:r>
              <a:endParaRPr lang="en-US" altLang="zh-CN" sz="28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1"/>
          <p:cNvGrpSpPr/>
          <p:nvPr/>
        </p:nvGrpSpPr>
        <p:grpSpPr bwMode="auto">
          <a:xfrm>
            <a:off x="1814513" y="2338388"/>
            <a:ext cx="6578600" cy="912812"/>
            <a:chOff x="1842043" y="2338845"/>
            <a:chExt cx="6578057" cy="911788"/>
          </a:xfrm>
        </p:grpSpPr>
        <p:sp>
          <p:nvSpPr>
            <p:cNvPr id="33" name="矩形 32"/>
            <p:cNvSpPr/>
            <p:nvPr/>
          </p:nvSpPr>
          <p:spPr>
            <a:xfrm>
              <a:off x="2507150" y="2554503"/>
              <a:ext cx="5912950" cy="510602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noProof="1"/>
            </a:p>
          </p:txBody>
        </p:sp>
        <p:sp>
          <p:nvSpPr>
            <p:cNvPr id="34" name="椭圆 33"/>
            <p:cNvSpPr/>
            <p:nvPr/>
          </p:nvSpPr>
          <p:spPr>
            <a:xfrm>
              <a:off x="1842043" y="2338845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4400" b="1" noProof="1" smtClean="0">
                  <a:solidFill>
                    <a:srgbClr val="287ED3"/>
                  </a:solidFill>
                </a:rPr>
                <a:t>2</a:t>
              </a:r>
              <a:endParaRPr lang="zh-CN" altLang="en-US" sz="4400" b="1" noProof="1">
                <a:solidFill>
                  <a:srgbClr val="287ED3"/>
                </a:solidFill>
              </a:endParaRPr>
            </a:p>
          </p:txBody>
        </p:sp>
        <p:sp>
          <p:nvSpPr>
            <p:cNvPr id="4123" name="文本框 40"/>
            <p:cNvSpPr txBox="1">
              <a:spLocks noChangeArrowheads="1"/>
            </p:cNvSpPr>
            <p:nvPr/>
          </p:nvSpPr>
          <p:spPr bwMode="auto">
            <a:xfrm>
              <a:off x="3302000" y="2551113"/>
              <a:ext cx="3175000" cy="523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微软雅黑" pitchFamily="34" charset="-122"/>
                  <a:ea typeface="微软雅黑" pitchFamily="34" charset="-122"/>
                </a:rPr>
                <a:t>研究目的</a:t>
              </a:r>
              <a:endParaRPr lang="en-US" altLang="zh-CN" sz="2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22"/>
          <p:cNvGrpSpPr/>
          <p:nvPr/>
        </p:nvGrpSpPr>
        <p:grpSpPr bwMode="auto">
          <a:xfrm>
            <a:off x="1814513" y="3367088"/>
            <a:ext cx="6578600" cy="912812"/>
            <a:chOff x="1842043" y="3367724"/>
            <a:chExt cx="6578057" cy="911788"/>
          </a:xfrm>
        </p:grpSpPr>
        <p:sp>
          <p:nvSpPr>
            <p:cNvPr id="35" name="矩形 34"/>
            <p:cNvSpPr/>
            <p:nvPr/>
          </p:nvSpPr>
          <p:spPr>
            <a:xfrm>
              <a:off x="2507150" y="3583382"/>
              <a:ext cx="5912950" cy="510602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noProof="1"/>
            </a:p>
          </p:txBody>
        </p:sp>
        <p:sp>
          <p:nvSpPr>
            <p:cNvPr id="36" name="椭圆 35"/>
            <p:cNvSpPr/>
            <p:nvPr/>
          </p:nvSpPr>
          <p:spPr>
            <a:xfrm>
              <a:off x="1842043" y="3367724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4400" b="1" noProof="1" smtClean="0">
                  <a:solidFill>
                    <a:srgbClr val="287ED3"/>
                  </a:solidFill>
                </a:rPr>
                <a:t>3</a:t>
              </a:r>
              <a:endParaRPr lang="zh-CN" altLang="en-US" sz="4400" b="1" noProof="1">
                <a:solidFill>
                  <a:srgbClr val="287ED3"/>
                </a:solidFill>
              </a:endParaRPr>
            </a:p>
          </p:txBody>
        </p:sp>
        <p:sp>
          <p:nvSpPr>
            <p:cNvPr id="4118" name="文本框 41"/>
            <p:cNvSpPr txBox="1">
              <a:spLocks noChangeArrowheads="1"/>
            </p:cNvSpPr>
            <p:nvPr/>
          </p:nvSpPr>
          <p:spPr bwMode="auto">
            <a:xfrm>
              <a:off x="3302000" y="3598863"/>
              <a:ext cx="3175000" cy="522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微软雅黑" pitchFamily="34" charset="-122"/>
                  <a:ea typeface="微软雅黑" pitchFamily="34" charset="-122"/>
                </a:rPr>
                <a:t>解决方案</a:t>
              </a:r>
              <a:endParaRPr lang="en-US" altLang="zh-CN" sz="2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23"/>
          <p:cNvGrpSpPr/>
          <p:nvPr/>
        </p:nvGrpSpPr>
        <p:grpSpPr bwMode="auto">
          <a:xfrm>
            <a:off x="1814513" y="4397375"/>
            <a:ext cx="6578600" cy="911225"/>
            <a:chOff x="1842043" y="4396603"/>
            <a:chExt cx="6578057" cy="911788"/>
          </a:xfrm>
        </p:grpSpPr>
        <p:sp>
          <p:nvSpPr>
            <p:cNvPr id="38" name="矩形 37"/>
            <p:cNvSpPr/>
            <p:nvPr/>
          </p:nvSpPr>
          <p:spPr>
            <a:xfrm>
              <a:off x="2507150" y="4609459"/>
              <a:ext cx="5912950" cy="51308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noProof="1"/>
            </a:p>
          </p:txBody>
        </p:sp>
        <p:sp>
          <p:nvSpPr>
            <p:cNvPr id="39" name="椭圆 38"/>
            <p:cNvSpPr/>
            <p:nvPr/>
          </p:nvSpPr>
          <p:spPr>
            <a:xfrm>
              <a:off x="1842043" y="4396603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4400" b="1" noProof="1" smtClean="0">
                  <a:solidFill>
                    <a:srgbClr val="287ED3"/>
                  </a:solidFill>
                </a:rPr>
                <a:t>4</a:t>
              </a:r>
              <a:endParaRPr lang="zh-CN" altLang="en-US" sz="4400" b="1" noProof="1">
                <a:solidFill>
                  <a:srgbClr val="287ED3"/>
                </a:solidFill>
              </a:endParaRPr>
            </a:p>
          </p:txBody>
        </p:sp>
        <p:sp>
          <p:nvSpPr>
            <p:cNvPr id="4113" name="文本框 42"/>
            <p:cNvSpPr txBox="1">
              <a:spLocks noChangeArrowheads="1"/>
            </p:cNvSpPr>
            <p:nvPr/>
          </p:nvSpPr>
          <p:spPr bwMode="auto">
            <a:xfrm>
              <a:off x="3302000" y="4630738"/>
              <a:ext cx="3175000" cy="523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dirty="0">
                  <a:latin typeface="微软雅黑" pitchFamily="34" charset="-122"/>
                  <a:ea typeface="微软雅黑" pitchFamily="34" charset="-122"/>
                </a:rPr>
                <a:t>项目进展</a:t>
              </a:r>
              <a:endParaRPr lang="en-US" altLang="zh-CN" sz="2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24"/>
          <p:cNvGrpSpPr/>
          <p:nvPr/>
        </p:nvGrpSpPr>
        <p:grpSpPr bwMode="auto">
          <a:xfrm>
            <a:off x="1814513" y="5434013"/>
            <a:ext cx="6489700" cy="911225"/>
            <a:chOff x="1832215" y="5433883"/>
            <a:chExt cx="6489460" cy="911788"/>
          </a:xfrm>
        </p:grpSpPr>
        <p:sp>
          <p:nvSpPr>
            <p:cNvPr id="18" name="矩形 17"/>
            <p:cNvSpPr/>
            <p:nvPr/>
          </p:nvSpPr>
          <p:spPr>
            <a:xfrm>
              <a:off x="2408456" y="5648327"/>
              <a:ext cx="5913219" cy="51308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noProof="1"/>
            </a:p>
          </p:txBody>
        </p:sp>
        <p:sp>
          <p:nvSpPr>
            <p:cNvPr id="17" name="椭圆 16"/>
            <p:cNvSpPr/>
            <p:nvPr/>
          </p:nvSpPr>
          <p:spPr>
            <a:xfrm>
              <a:off x="1832215" y="5433883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4400" b="1" noProof="1" smtClean="0">
                  <a:solidFill>
                    <a:srgbClr val="287ED3"/>
                  </a:solidFill>
                </a:rPr>
                <a:t>5</a:t>
              </a:r>
              <a:endParaRPr lang="zh-CN" altLang="en-US" sz="4400" b="1" noProof="1">
                <a:solidFill>
                  <a:srgbClr val="287ED3"/>
                </a:solidFill>
              </a:endParaRPr>
            </a:p>
          </p:txBody>
        </p:sp>
        <p:sp>
          <p:nvSpPr>
            <p:cNvPr id="4108" name="文本框 42"/>
            <p:cNvSpPr txBox="1">
              <a:spLocks noChangeArrowheads="1"/>
            </p:cNvSpPr>
            <p:nvPr/>
          </p:nvSpPr>
          <p:spPr bwMode="auto">
            <a:xfrm>
              <a:off x="3278187" y="5634038"/>
              <a:ext cx="4893355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项目应用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advClick="0" advTm="5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-457200" y="-209550"/>
            <a:ext cx="9601200" cy="1708150"/>
            <a:chOff x="1613443" y="2686050"/>
            <a:chExt cx="5124704" cy="911788"/>
          </a:xfrm>
        </p:grpSpPr>
        <p:sp>
          <p:nvSpPr>
            <p:cNvPr id="2" name="矩形 1"/>
            <p:cNvSpPr/>
            <p:nvPr/>
          </p:nvSpPr>
          <p:spPr>
            <a:xfrm>
              <a:off x="2277756" y="2886033"/>
              <a:ext cx="4460391" cy="511822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lang="zh-CN" altLang="en-US" noProof="1"/>
            </a:p>
          </p:txBody>
        </p:sp>
        <p:sp>
          <p:nvSpPr>
            <p:cNvPr id="3" name="椭圆 2"/>
            <p:cNvSpPr/>
            <p:nvPr/>
          </p:nvSpPr>
          <p:spPr>
            <a:xfrm>
              <a:off x="1613443" y="268605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r>
                <a:rPr lang="en-US" altLang="zh-CN" sz="4400" b="1" noProof="1">
                  <a:solidFill>
                    <a:srgbClr val="287ED3"/>
                  </a:solidFill>
                </a:rPr>
                <a:t>1.1</a:t>
              </a:r>
              <a:endParaRPr lang="zh-CN" altLang="en-US" sz="4400" b="1" noProof="1">
                <a:solidFill>
                  <a:srgbClr val="287ED3"/>
                </a:solidFill>
              </a:endParaRPr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1562100" y="320675"/>
            <a:ext cx="5664200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出租车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运营现状</a:t>
            </a:r>
            <a:endParaRPr lang="en-US" altLang="zh-CN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753100" y="3201988"/>
            <a:ext cx="1258888" cy="1260475"/>
          </a:xfrm>
          <a:custGeom>
            <a:avLst/>
            <a:gdLst>
              <a:gd name="connsiteX0" fmla="*/ 0 w 1259243"/>
              <a:gd name="connsiteY0" fmla="*/ 629622 h 1259243"/>
              <a:gd name="connsiteX1" fmla="*/ 629622 w 1259243"/>
              <a:gd name="connsiteY1" fmla="*/ 0 h 1259243"/>
              <a:gd name="connsiteX2" fmla="*/ 1259244 w 1259243"/>
              <a:gd name="connsiteY2" fmla="*/ 629622 h 1259243"/>
              <a:gd name="connsiteX3" fmla="*/ 629622 w 1259243"/>
              <a:gd name="connsiteY3" fmla="*/ 1259244 h 1259243"/>
              <a:gd name="connsiteX4" fmla="*/ 0 w 1259243"/>
              <a:gd name="connsiteY4" fmla="*/ 629622 h 125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rgbClr val="287ED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1242" tIns="221242" rIns="221242" bIns="221242" spcCol="1270" anchor="ctr"/>
          <a:lstStyle/>
          <a:p>
            <a:pPr algn="ctr" defTabSz="2578100">
              <a:lnSpc>
                <a:spcPct val="90000"/>
              </a:lnSpc>
              <a:spcAft>
                <a:spcPct val="35000"/>
              </a:spcAft>
              <a:buFontTx/>
              <a:buNone/>
              <a:defRPr/>
            </a:pPr>
            <a:r>
              <a:rPr lang="zh-CN" altLang="en-US" sz="2400" b="1" noProof="1"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6437313" y="4273550"/>
            <a:ext cx="1538287" cy="1835150"/>
            <a:chOff x="6437313" y="4273550"/>
            <a:chExt cx="1538287" cy="1835150"/>
          </a:xfrm>
        </p:grpSpPr>
        <p:pic>
          <p:nvPicPr>
            <p:cNvPr id="36" name="图片 35" descr="4151824468_副本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10363" y="4848225"/>
              <a:ext cx="1265237" cy="1260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任意多边形 24"/>
            <p:cNvSpPr/>
            <p:nvPr/>
          </p:nvSpPr>
          <p:spPr>
            <a:xfrm rot="3234429" flipV="1">
              <a:off x="6592094" y="4118769"/>
              <a:ext cx="663575" cy="973137"/>
            </a:xfrm>
            <a:custGeom>
              <a:avLst/>
              <a:gdLst>
                <a:gd name="connsiteX0" fmla="*/ 0 w 380764"/>
                <a:gd name="connsiteY0" fmla="*/ 16525 h 33050"/>
                <a:gd name="connsiteX1" fmla="*/ 380764 w 380764"/>
                <a:gd name="connsiteY1" fmla="*/ 16525 h 3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0764" h="33050">
                  <a:moveTo>
                    <a:pt x="0" y="16525"/>
                  </a:moveTo>
                  <a:lnTo>
                    <a:pt x="380764" y="16525"/>
                  </a:lnTo>
                </a:path>
              </a:pathLst>
            </a:custGeom>
            <a:noFill/>
            <a:ln w="28575">
              <a:solidFill>
                <a:srgbClr val="666666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93563" tIns="7006" rIns="193563" bIns="7006" spcCol="1270" anchor="ctr"/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  <a:buFontTx/>
                <a:buNone/>
                <a:defRPr/>
              </a:pPr>
              <a:endParaRPr lang="zh-CN" altLang="en-US" sz="500" noProof="1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027305" y="2802693"/>
            <a:ext cx="1767070" cy="1258888"/>
            <a:chOff x="4027305" y="2802693"/>
            <a:chExt cx="1767070" cy="1258888"/>
          </a:xfrm>
        </p:grpSpPr>
        <p:pic>
          <p:nvPicPr>
            <p:cNvPr id="37" name="图片 36" descr="未命名_副本r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27305" y="2802693"/>
              <a:ext cx="1258888" cy="1258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任意多边形 26"/>
            <p:cNvSpPr/>
            <p:nvPr/>
          </p:nvSpPr>
          <p:spPr>
            <a:xfrm rot="1117033" flipV="1">
              <a:off x="5253038" y="3575050"/>
              <a:ext cx="541337" cy="268288"/>
            </a:xfrm>
            <a:custGeom>
              <a:avLst/>
              <a:gdLst>
                <a:gd name="connsiteX0" fmla="*/ 0 w 380764"/>
                <a:gd name="connsiteY0" fmla="*/ 16525 h 33050"/>
                <a:gd name="connsiteX1" fmla="*/ 380764 w 380764"/>
                <a:gd name="connsiteY1" fmla="*/ 16525 h 3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0764" h="33050">
                  <a:moveTo>
                    <a:pt x="380764" y="16525"/>
                  </a:moveTo>
                  <a:lnTo>
                    <a:pt x="0" y="16525"/>
                  </a:lnTo>
                </a:path>
              </a:pathLst>
            </a:custGeom>
            <a:noFill/>
            <a:ln w="28575">
              <a:solidFill>
                <a:srgbClr val="666666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93563" tIns="7007" rIns="193564" bIns="7006" spcCol="1270" anchor="ctr"/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  <a:buFontTx/>
                <a:buNone/>
                <a:defRPr/>
              </a:pPr>
              <a:endParaRPr lang="zh-CN" altLang="en-US" sz="500" noProof="1"/>
            </a:p>
          </p:txBody>
        </p:sp>
      </p:grpSp>
      <p:sp>
        <p:nvSpPr>
          <p:cNvPr id="11" name="矩形 10"/>
          <p:cNvSpPr/>
          <p:nvPr/>
        </p:nvSpPr>
        <p:spPr>
          <a:xfrm>
            <a:off x="687388" y="1646238"/>
            <a:ext cx="671512" cy="671512"/>
          </a:xfrm>
          <a:prstGeom prst="rect">
            <a:avLst/>
          </a:prstGeom>
          <a:solidFill>
            <a:srgbClr val="287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zh-CN" sz="3200" b="1" noProof="1"/>
              <a:t>1</a:t>
            </a:r>
            <a:endParaRPr lang="zh-CN" altLang="en-US" sz="3200" b="1" noProof="1"/>
          </a:p>
        </p:txBody>
      </p:sp>
      <p:sp>
        <p:nvSpPr>
          <p:cNvPr id="12" name="矩形 11"/>
          <p:cNvSpPr/>
          <p:nvPr/>
        </p:nvSpPr>
        <p:spPr>
          <a:xfrm>
            <a:off x="687388" y="2689225"/>
            <a:ext cx="671512" cy="671513"/>
          </a:xfrm>
          <a:prstGeom prst="rect">
            <a:avLst/>
          </a:prstGeom>
          <a:solidFill>
            <a:srgbClr val="287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zh-CN" sz="3200" b="1" noProof="1"/>
              <a:t>2</a:t>
            </a:r>
            <a:endParaRPr lang="zh-CN" altLang="en-US" sz="3200" b="1" noProof="1"/>
          </a:p>
        </p:txBody>
      </p:sp>
      <p:sp>
        <p:nvSpPr>
          <p:cNvPr id="13" name="矩形 12"/>
          <p:cNvSpPr/>
          <p:nvPr/>
        </p:nvSpPr>
        <p:spPr>
          <a:xfrm>
            <a:off x="687388" y="3730625"/>
            <a:ext cx="671512" cy="671513"/>
          </a:xfrm>
          <a:prstGeom prst="rect">
            <a:avLst/>
          </a:prstGeom>
          <a:solidFill>
            <a:srgbClr val="287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zh-CN" sz="3200" b="1" noProof="1"/>
              <a:t>3</a:t>
            </a:r>
            <a:endParaRPr lang="zh-CN" altLang="en-US" sz="3200" b="1" noProof="1"/>
          </a:p>
        </p:txBody>
      </p:sp>
      <p:sp>
        <p:nvSpPr>
          <p:cNvPr id="14" name="矩形 13"/>
          <p:cNvSpPr/>
          <p:nvPr/>
        </p:nvSpPr>
        <p:spPr>
          <a:xfrm>
            <a:off x="687388" y="4743450"/>
            <a:ext cx="671512" cy="671513"/>
          </a:xfrm>
          <a:prstGeom prst="rect">
            <a:avLst/>
          </a:prstGeom>
          <a:solidFill>
            <a:srgbClr val="287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zh-CN" sz="3200" b="1" noProof="1"/>
              <a:t>4</a:t>
            </a:r>
            <a:endParaRPr lang="zh-CN" altLang="en-US" sz="3200" b="1" noProof="1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1498600" y="1785208"/>
            <a:ext cx="365801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司机核心城区应招积极性不高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1484313" y="2781300"/>
            <a:ext cx="278788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乘客招车需求难以满足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454150" y="3881438"/>
            <a:ext cx="272810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电招违约现象普遍存在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439862" y="4910813"/>
            <a:ext cx="305718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路网用车量偏大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7863" y="5676900"/>
            <a:ext cx="671512" cy="673100"/>
          </a:xfrm>
          <a:prstGeom prst="rect">
            <a:avLst/>
          </a:prstGeom>
          <a:solidFill>
            <a:srgbClr val="287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zh-CN" sz="3200" b="1" noProof="1"/>
              <a:t>5</a:t>
            </a:r>
            <a:endParaRPr lang="zh-CN" altLang="en-US" sz="3200" b="1" noProof="1"/>
          </a:p>
        </p:txBody>
      </p:sp>
      <p:sp>
        <p:nvSpPr>
          <p:cNvPr id="33" name="文本框 16"/>
          <p:cNvSpPr txBox="1">
            <a:spLocks noChangeArrowheads="1"/>
          </p:cNvSpPr>
          <p:nvPr/>
        </p:nvSpPr>
        <p:spPr bwMode="auto">
          <a:xfrm>
            <a:off x="1444625" y="5851525"/>
            <a:ext cx="339719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系统调度自动化水平偏低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738813" y="1358900"/>
            <a:ext cx="1260475" cy="1843088"/>
            <a:chOff x="5738813" y="1358900"/>
            <a:chExt cx="1260475" cy="1843088"/>
          </a:xfrm>
        </p:grpSpPr>
        <p:sp>
          <p:nvSpPr>
            <p:cNvPr id="21" name="任意多边形 20"/>
            <p:cNvSpPr/>
            <p:nvPr/>
          </p:nvSpPr>
          <p:spPr>
            <a:xfrm rot="16200000">
              <a:off x="6102350" y="2889250"/>
              <a:ext cx="576263" cy="49213"/>
            </a:xfrm>
            <a:custGeom>
              <a:avLst/>
              <a:gdLst>
                <a:gd name="connsiteX0" fmla="*/ 0 w 380764"/>
                <a:gd name="connsiteY0" fmla="*/ 16525 h 33050"/>
                <a:gd name="connsiteX1" fmla="*/ 380764 w 380764"/>
                <a:gd name="connsiteY1" fmla="*/ 16525 h 3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0764" h="33050">
                  <a:moveTo>
                    <a:pt x="0" y="16525"/>
                  </a:moveTo>
                  <a:lnTo>
                    <a:pt x="380764" y="16525"/>
                  </a:lnTo>
                </a:path>
              </a:pathLst>
            </a:custGeom>
            <a:noFill/>
            <a:ln w="28575">
              <a:solidFill>
                <a:srgbClr val="666666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93563" tIns="7006" rIns="193562" bIns="7006" spcCol="1270" anchor="ctr"/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  <a:buFontTx/>
                <a:buNone/>
                <a:defRPr/>
              </a:pPr>
              <a:endParaRPr lang="zh-CN" altLang="en-US" sz="500" noProof="1"/>
            </a:p>
          </p:txBody>
        </p:sp>
        <p:pic>
          <p:nvPicPr>
            <p:cNvPr id="32" name="图片 31" descr="201307061947022624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38813" y="1358900"/>
              <a:ext cx="1260475" cy="1260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组合 33"/>
          <p:cNvGrpSpPr/>
          <p:nvPr/>
        </p:nvGrpSpPr>
        <p:grpSpPr>
          <a:xfrm>
            <a:off x="6975475" y="2868613"/>
            <a:ext cx="1754188" cy="1260475"/>
            <a:chOff x="6975475" y="2868613"/>
            <a:chExt cx="1754188" cy="1260475"/>
          </a:xfrm>
        </p:grpSpPr>
        <p:sp>
          <p:nvSpPr>
            <p:cNvPr id="23" name="任意多边形 22"/>
            <p:cNvSpPr/>
            <p:nvPr/>
          </p:nvSpPr>
          <p:spPr>
            <a:xfrm rot="20618803">
              <a:off x="6975475" y="3419475"/>
              <a:ext cx="627063" cy="638175"/>
            </a:xfrm>
            <a:custGeom>
              <a:avLst/>
              <a:gdLst>
                <a:gd name="connsiteX0" fmla="*/ 0 w 380764"/>
                <a:gd name="connsiteY0" fmla="*/ 16525 h 33050"/>
                <a:gd name="connsiteX1" fmla="*/ 380764 w 380764"/>
                <a:gd name="connsiteY1" fmla="*/ 16525 h 3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0764" h="33050">
                  <a:moveTo>
                    <a:pt x="0" y="16525"/>
                  </a:moveTo>
                  <a:lnTo>
                    <a:pt x="380764" y="16525"/>
                  </a:lnTo>
                </a:path>
              </a:pathLst>
            </a:custGeom>
            <a:noFill/>
            <a:ln w="28575">
              <a:solidFill>
                <a:srgbClr val="666666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93563" tIns="7006" rIns="193563" bIns="7006" spcCol="1270" anchor="ctr"/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  <a:buFontTx/>
                <a:buNone/>
                <a:defRPr/>
              </a:pPr>
              <a:endParaRPr lang="zh-CN" altLang="en-US" sz="500" noProof="1"/>
            </a:p>
          </p:txBody>
        </p:sp>
        <p:pic>
          <p:nvPicPr>
            <p:cNvPr id="35" name="图片 34" descr="抢车 (2)_副本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69188" y="2868613"/>
              <a:ext cx="1260475" cy="1260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9" name="组合 38"/>
          <p:cNvGrpSpPr/>
          <p:nvPr/>
        </p:nvGrpSpPr>
        <p:grpSpPr>
          <a:xfrm>
            <a:off x="4860561" y="4287838"/>
            <a:ext cx="1464039" cy="1843965"/>
            <a:chOff x="4860561" y="4287838"/>
            <a:chExt cx="1464039" cy="1843965"/>
          </a:xfrm>
        </p:grpSpPr>
        <p:sp>
          <p:nvSpPr>
            <p:cNvPr id="31" name="任意多边形 30"/>
            <p:cNvSpPr/>
            <p:nvPr/>
          </p:nvSpPr>
          <p:spPr>
            <a:xfrm rot="7456898" flipV="1">
              <a:off x="5528469" y="4155282"/>
              <a:ext cx="663575" cy="928687"/>
            </a:xfrm>
            <a:custGeom>
              <a:avLst/>
              <a:gdLst>
                <a:gd name="connsiteX0" fmla="*/ 0 w 380764"/>
                <a:gd name="connsiteY0" fmla="*/ 16525 h 33050"/>
                <a:gd name="connsiteX1" fmla="*/ 380764 w 380764"/>
                <a:gd name="connsiteY1" fmla="*/ 16525 h 3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0764" h="33050">
                  <a:moveTo>
                    <a:pt x="0" y="16525"/>
                  </a:moveTo>
                  <a:lnTo>
                    <a:pt x="380764" y="16525"/>
                  </a:lnTo>
                </a:path>
              </a:pathLst>
            </a:custGeom>
            <a:noFill/>
            <a:ln w="28575">
              <a:solidFill>
                <a:srgbClr val="666666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93563" tIns="7006" rIns="193563" bIns="7006" spcCol="1270" anchor="ctr"/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  <a:buFontTx/>
                <a:buNone/>
                <a:defRPr/>
              </a:pPr>
              <a:endParaRPr lang="zh-CN" altLang="en-US" sz="500" noProof="1"/>
            </a:p>
          </p:txBody>
        </p:sp>
        <p:pic>
          <p:nvPicPr>
            <p:cNvPr id="26" name="图片 25" descr="2786001_173111546000_2_副本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60561" y="4871803"/>
              <a:ext cx="1260000" cy="1260000"/>
            </a:xfrm>
            <a:prstGeom prst="rect">
              <a:avLst/>
            </a:prstGeom>
          </p:spPr>
        </p:pic>
      </p:grpSp>
    </p:spTree>
  </p:cSld>
  <p:clrMapOvr>
    <a:masterClrMapping/>
  </p:clrMapOvr>
  <p:transition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29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-457200" y="-209550"/>
            <a:ext cx="9601200" cy="1708150"/>
            <a:chOff x="1613443" y="2686050"/>
            <a:chExt cx="5124704" cy="911788"/>
          </a:xfrm>
        </p:grpSpPr>
        <p:sp>
          <p:nvSpPr>
            <p:cNvPr id="2" name="矩形 1"/>
            <p:cNvSpPr/>
            <p:nvPr/>
          </p:nvSpPr>
          <p:spPr>
            <a:xfrm>
              <a:off x="2277756" y="2886033"/>
              <a:ext cx="4460391" cy="511822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noProof="1"/>
            </a:p>
          </p:txBody>
        </p:sp>
        <p:sp>
          <p:nvSpPr>
            <p:cNvPr id="3" name="椭圆 2"/>
            <p:cNvSpPr/>
            <p:nvPr/>
          </p:nvSpPr>
          <p:spPr>
            <a:xfrm>
              <a:off x="1613443" y="268605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4400" b="1" noProof="1" smtClean="0">
                  <a:solidFill>
                    <a:srgbClr val="287ED3"/>
                  </a:solidFill>
                </a:rPr>
                <a:t>1.2</a:t>
              </a:r>
              <a:endParaRPr lang="zh-CN" altLang="en-US" sz="4400" b="1" noProof="1">
                <a:solidFill>
                  <a:srgbClr val="287ED3"/>
                </a:solidFill>
              </a:endParaRPr>
            </a:p>
          </p:txBody>
        </p:sp>
      </p:grpSp>
      <p:sp>
        <p:nvSpPr>
          <p:cNvPr id="8195" name="文本框 4"/>
          <p:cNvSpPr txBox="1">
            <a:spLocks noChangeArrowheads="1"/>
          </p:cNvSpPr>
          <p:nvPr/>
        </p:nvSpPr>
        <p:spPr bwMode="auto">
          <a:xfrm>
            <a:off x="1562100" y="320675"/>
            <a:ext cx="6491288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当前调度组织待完善的地方</a:t>
            </a:r>
            <a:endParaRPr lang="en-US" altLang="zh-CN" sz="36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>
            <a:stCxn id="14" idx="3"/>
          </p:cNvCxnSpPr>
          <p:nvPr/>
        </p:nvCxnSpPr>
        <p:spPr>
          <a:xfrm>
            <a:off x="2074863" y="3044825"/>
            <a:ext cx="2006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7" idx="3"/>
          </p:cNvCxnSpPr>
          <p:nvPr/>
        </p:nvCxnSpPr>
        <p:spPr>
          <a:xfrm flipV="1">
            <a:off x="2074863" y="5110163"/>
            <a:ext cx="2006600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2"/>
          <p:cNvGrpSpPr/>
          <p:nvPr/>
        </p:nvGrpSpPr>
        <p:grpSpPr bwMode="auto">
          <a:xfrm>
            <a:off x="0" y="2627628"/>
            <a:ext cx="2074862" cy="832168"/>
            <a:chOff x="765101" y="962314"/>
            <a:chExt cx="1296144" cy="576064"/>
          </a:xfrm>
          <a:solidFill>
            <a:srgbClr val="287ED3"/>
          </a:solidFill>
        </p:grpSpPr>
        <p:sp>
          <p:nvSpPr>
            <p:cNvPr id="14" name="五边形 13"/>
            <p:cNvSpPr/>
            <p:nvPr/>
          </p:nvSpPr>
          <p:spPr>
            <a:xfrm>
              <a:off x="765101" y="962314"/>
              <a:ext cx="1296144" cy="576064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3200" noProof="1">
                <a:solidFill>
                  <a:srgbClr val="287ED3"/>
                </a:solidFill>
              </a:endParaRPr>
            </a:p>
          </p:txBody>
        </p:sp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>
              <a:off x="1265214" y="1053288"/>
              <a:ext cx="225510" cy="4474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3600" noProof="1">
                  <a:solidFill>
                    <a:schemeClr val="bg1"/>
                  </a:solidFill>
                  <a:latin typeface="Impact" pitchFamily="34" charset="0"/>
                  <a:ea typeface="微软雅黑" pitchFamily="34" charset="-122"/>
                </a:rPr>
                <a:t>1</a:t>
              </a:r>
              <a:endParaRPr lang="zh-CN" altLang="en-US" sz="3600" noProof="1">
                <a:solidFill>
                  <a:schemeClr val="bg1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11" name="组合 15"/>
          <p:cNvGrpSpPr/>
          <p:nvPr/>
        </p:nvGrpSpPr>
        <p:grpSpPr bwMode="auto">
          <a:xfrm>
            <a:off x="0" y="4694895"/>
            <a:ext cx="2074862" cy="832168"/>
            <a:chOff x="765101" y="2306083"/>
            <a:chExt cx="1296144" cy="576064"/>
          </a:xfrm>
          <a:solidFill>
            <a:srgbClr val="287ED3"/>
          </a:solidFill>
        </p:grpSpPr>
        <p:sp>
          <p:nvSpPr>
            <p:cNvPr id="17" name="五边形 16"/>
            <p:cNvSpPr/>
            <p:nvPr/>
          </p:nvSpPr>
          <p:spPr>
            <a:xfrm>
              <a:off x="765101" y="2306083"/>
              <a:ext cx="1296144" cy="576064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3200" noProof="1">
                <a:solidFill>
                  <a:srgbClr val="287ED3"/>
                </a:solidFill>
              </a:endParaRPr>
            </a:p>
          </p:txBody>
        </p: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1271948" y="2409975"/>
              <a:ext cx="260559" cy="4474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3600" noProof="1">
                  <a:solidFill>
                    <a:schemeClr val="bg1"/>
                  </a:solidFill>
                  <a:latin typeface="Impact" pitchFamily="34" charset="0"/>
                  <a:ea typeface="微软雅黑" pitchFamily="34" charset="-122"/>
                </a:rPr>
                <a:t>2</a:t>
              </a:r>
              <a:endParaRPr lang="zh-CN" altLang="en-US" sz="3600" noProof="1">
                <a:solidFill>
                  <a:schemeClr val="bg1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31" name="组合 20"/>
          <p:cNvGrpSpPr/>
          <p:nvPr/>
        </p:nvGrpSpPr>
        <p:grpSpPr bwMode="auto">
          <a:xfrm>
            <a:off x="7051675" y="2301383"/>
            <a:ext cx="1820863" cy="1625600"/>
            <a:chOff x="7196138" y="2438400"/>
            <a:chExt cx="1820862" cy="1625600"/>
          </a:xfrm>
        </p:grpSpPr>
        <p:sp>
          <p:nvSpPr>
            <p:cNvPr id="32" name="矩形 31"/>
            <p:cNvSpPr/>
            <p:nvPr/>
          </p:nvSpPr>
          <p:spPr>
            <a:xfrm>
              <a:off x="7196138" y="2438400"/>
              <a:ext cx="1817687" cy="1625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/>
            </a:p>
          </p:txBody>
        </p:sp>
        <p:sp>
          <p:nvSpPr>
            <p:cNvPr id="33" name="TextBox 15"/>
            <p:cNvSpPr txBox="1">
              <a:spLocks noChangeArrowheads="1"/>
            </p:cNvSpPr>
            <p:nvPr/>
          </p:nvSpPr>
          <p:spPr bwMode="auto">
            <a:xfrm>
              <a:off x="7262813" y="2613025"/>
              <a:ext cx="1754187" cy="1187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应答对象的辅助决策功能</a:t>
              </a:r>
              <a:endParaRPr lang="en-US" altLang="zh-CN" sz="24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4" name="组合 21"/>
          <p:cNvGrpSpPr/>
          <p:nvPr/>
        </p:nvGrpSpPr>
        <p:grpSpPr bwMode="auto">
          <a:xfrm>
            <a:off x="7064375" y="4352560"/>
            <a:ext cx="1828800" cy="1625600"/>
            <a:chOff x="7196138" y="4522423"/>
            <a:chExt cx="1828800" cy="1625600"/>
          </a:xfrm>
        </p:grpSpPr>
        <p:sp>
          <p:nvSpPr>
            <p:cNvPr id="35" name="矩形 34"/>
            <p:cNvSpPr/>
            <p:nvPr/>
          </p:nvSpPr>
          <p:spPr>
            <a:xfrm>
              <a:off x="7196138" y="4522423"/>
              <a:ext cx="1817688" cy="1625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/>
            </a:p>
          </p:txBody>
        </p:sp>
        <p:sp>
          <p:nvSpPr>
            <p:cNvPr id="36" name="TextBox 16"/>
            <p:cNvSpPr txBox="1">
              <a:spLocks noChangeArrowheads="1"/>
            </p:cNvSpPr>
            <p:nvPr/>
          </p:nvSpPr>
          <p:spPr bwMode="auto">
            <a:xfrm>
              <a:off x="7261226" y="4724063"/>
              <a:ext cx="1763712" cy="1187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基于拼车的智能调度技术</a:t>
              </a:r>
              <a:endParaRPr lang="en-US" altLang="zh-CN" sz="24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038350" y="2372483"/>
            <a:ext cx="4867275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目前大多数软件</a:t>
            </a:r>
            <a:r>
              <a:rPr lang="zh-CN" altLang="en-US" sz="2400" b="1" dirty="0">
                <a:solidFill>
                  <a:srgbClr val="287ED3"/>
                </a:solidFill>
                <a:latin typeface="黑体" pitchFamily="49" charset="-122"/>
                <a:ea typeface="黑体" pitchFamily="49" charset="-122"/>
              </a:rPr>
              <a:t>抢单为主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，车主很难在驾驶时短时间内</a:t>
            </a:r>
            <a:r>
              <a:rPr lang="zh-CN" altLang="zh-CN" sz="2400" b="1" dirty="0">
                <a:solidFill>
                  <a:srgbClr val="287ED3"/>
                </a:solidFill>
                <a:latin typeface="黑体" pitchFamily="49" charset="-122"/>
                <a:ea typeface="黑体" pitchFamily="49" charset="-122"/>
              </a:rPr>
              <a:t>快速决定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如何选择应答对象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造成</a:t>
            </a:r>
            <a:r>
              <a:rPr lang="zh-CN" altLang="zh-CN" sz="2400" b="1" dirty="0" smtClean="0">
                <a:solidFill>
                  <a:srgbClr val="287ED3"/>
                </a:solidFill>
                <a:latin typeface="黑体" pitchFamily="49" charset="-122"/>
                <a:ea typeface="黑体" pitchFamily="49" charset="-122"/>
              </a:rPr>
              <a:t>驾驶</a:t>
            </a:r>
            <a:r>
              <a:rPr lang="zh-CN" altLang="zh-CN" sz="2400" b="1" dirty="0">
                <a:solidFill>
                  <a:srgbClr val="287ED3"/>
                </a:solidFill>
                <a:latin typeface="黑体" pitchFamily="49" charset="-122"/>
                <a:ea typeface="黑体" pitchFamily="49" charset="-122"/>
              </a:rPr>
              <a:t>安全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zh-CN" sz="2400" b="1" dirty="0">
                <a:solidFill>
                  <a:srgbClr val="287ED3"/>
                </a:solidFill>
                <a:latin typeface="黑体" pitchFamily="49" charset="-122"/>
                <a:ea typeface="黑体" pitchFamily="49" charset="-122"/>
              </a:rPr>
              <a:t>毁约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的不良隐患。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038350" y="4586288"/>
            <a:ext cx="4867200" cy="148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目前拼车一般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以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乘客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和车主之间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为主，且</a:t>
            </a:r>
            <a:r>
              <a:rPr lang="zh-CN" altLang="en-US" sz="2400" b="1" dirty="0">
                <a:solidFill>
                  <a:srgbClr val="287ED3"/>
                </a:solidFill>
                <a:latin typeface="黑体" pitchFamily="49" charset="-122"/>
                <a:ea typeface="黑体" pitchFamily="49" charset="-122"/>
              </a:rPr>
              <a:t>成功率偏低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2400" b="1" dirty="0">
                <a:solidFill>
                  <a:srgbClr val="287ED3"/>
                </a:solidFill>
                <a:latin typeface="黑体" pitchFamily="49" charset="-122"/>
                <a:ea typeface="黑体" pitchFamily="49" charset="-122"/>
              </a:rPr>
              <a:t>空载和拥堵状况无法协调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，调度组织效率有待提高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eaLnBrk="1" hangingPunct="1">
              <a:buFont typeface="Arial" pitchFamily="34" charset="0"/>
              <a:buNone/>
            </a:pPr>
            <a:endParaRPr lang="zh-CN" altLang="en-US" dirty="0">
              <a:latin typeface="Arial" pitchFamily="34" charset="0"/>
            </a:endParaRPr>
          </a:p>
        </p:txBody>
      </p:sp>
    </p:spTree>
  </p:cSld>
  <p:clrMapOvr>
    <a:masterClrMapping/>
  </p:clrMapOvr>
  <p:transition advClick="0" advTm="8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-457200" y="-209550"/>
            <a:ext cx="9601200" cy="1708150"/>
            <a:chOff x="1613443" y="2686050"/>
            <a:chExt cx="5124704" cy="911788"/>
          </a:xfrm>
        </p:grpSpPr>
        <p:sp>
          <p:nvSpPr>
            <p:cNvPr id="2" name="矩形 1"/>
            <p:cNvSpPr/>
            <p:nvPr/>
          </p:nvSpPr>
          <p:spPr>
            <a:xfrm>
              <a:off x="2277756" y="2886033"/>
              <a:ext cx="4460391" cy="511822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noProof="1"/>
            </a:p>
          </p:txBody>
        </p:sp>
        <p:sp>
          <p:nvSpPr>
            <p:cNvPr id="3" name="椭圆 2"/>
            <p:cNvSpPr/>
            <p:nvPr/>
          </p:nvSpPr>
          <p:spPr>
            <a:xfrm>
              <a:off x="1613443" y="268605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4400" b="1" noProof="1">
                  <a:solidFill>
                    <a:srgbClr val="287ED3"/>
                  </a:solidFill>
                </a:rPr>
                <a:t>2</a:t>
              </a:r>
              <a:endParaRPr lang="zh-CN" altLang="en-US" sz="4400" b="1" noProof="1">
                <a:solidFill>
                  <a:srgbClr val="287ED3"/>
                </a:solidFill>
              </a:endParaRPr>
            </a:p>
          </p:txBody>
        </p:sp>
      </p:grpSp>
      <p:sp>
        <p:nvSpPr>
          <p:cNvPr id="10244" name="文本框 4"/>
          <p:cNvSpPr txBox="1">
            <a:spLocks noChangeArrowheads="1"/>
          </p:cNvSpPr>
          <p:nvPr/>
        </p:nvSpPr>
        <p:spPr bwMode="auto">
          <a:xfrm>
            <a:off x="1562100" y="320675"/>
            <a:ext cx="5664200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研究目的</a:t>
            </a:r>
            <a:endParaRPr lang="en-US" altLang="zh-CN" sz="3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矩形 100"/>
          <p:cNvSpPr>
            <a:spLocks noChangeArrowheads="1"/>
          </p:cNvSpPr>
          <p:nvPr/>
        </p:nvSpPr>
        <p:spPr bwMode="auto">
          <a:xfrm>
            <a:off x="1162050" y="4163383"/>
            <a:ext cx="6737766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改善现有出租车招车模式中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应招不积极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毁约比例高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的现状，</a:t>
            </a: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提升城市出租车行业的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运行效率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" name="矩形 116"/>
          <p:cNvSpPr>
            <a:spLocks noChangeArrowheads="1"/>
          </p:cNvSpPr>
          <p:nvPr/>
        </p:nvSpPr>
        <p:spPr bwMode="auto">
          <a:xfrm>
            <a:off x="1162050" y="3114620"/>
            <a:ext cx="62706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增加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出租车主运输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收入</a:t>
            </a:r>
          </a:p>
        </p:txBody>
      </p:sp>
      <p:sp>
        <p:nvSpPr>
          <p:cNvPr id="118" name="矩形 117"/>
          <p:cNvSpPr>
            <a:spLocks noChangeArrowheads="1"/>
          </p:cNvSpPr>
          <p:nvPr/>
        </p:nvSpPr>
        <p:spPr bwMode="auto">
          <a:xfrm>
            <a:off x="1160463" y="1955800"/>
            <a:ext cx="656113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降低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乘客出行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成本</a:t>
            </a:r>
          </a:p>
        </p:txBody>
      </p:sp>
      <p:sp>
        <p:nvSpPr>
          <p:cNvPr id="119" name="矩形 118"/>
          <p:cNvSpPr>
            <a:spLocks noChangeArrowheads="1"/>
          </p:cNvSpPr>
          <p:nvPr/>
        </p:nvSpPr>
        <p:spPr bwMode="auto">
          <a:xfrm>
            <a:off x="1162049" y="5362803"/>
            <a:ext cx="6378003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实现资源和环境的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可持续发展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出行更加安全、绿色、方便</a:t>
            </a:r>
          </a:p>
          <a:p>
            <a:pPr>
              <a:defRPr/>
            </a:pP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20" name="图片 119" descr="Foursquare_Flat_Round_128px_1121119_easyicon.n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38" y="1789113"/>
            <a:ext cx="719137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" name="图片 125" descr="Foursquare_Flat_Round_128px_1121119_easyicon.n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888" y="2986918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图片 126" descr="Foursquare_Flat_Round_128px_1121119_easyicon.n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888" y="4199895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" name="图片 127" descr="Foursquare_Flat_Round_128px_1121119_easyicon.n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5388905"/>
            <a:ext cx="72072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Green_Earth_128px_579797_easyicon.n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2009" y="5606009"/>
            <a:ext cx="1251991" cy="125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8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17" grpId="0"/>
      <p:bldP spid="118" grpId="0"/>
      <p:bldP spid="1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-444500" y="-234950"/>
            <a:ext cx="9917113" cy="1708150"/>
            <a:chOff x="1606325" y="2678932"/>
            <a:chExt cx="5293166" cy="911788"/>
          </a:xfrm>
        </p:grpSpPr>
        <p:sp>
          <p:nvSpPr>
            <p:cNvPr id="3" name="矩形 2"/>
            <p:cNvSpPr/>
            <p:nvPr/>
          </p:nvSpPr>
          <p:spPr>
            <a:xfrm>
              <a:off x="2439234" y="2893321"/>
              <a:ext cx="4460257" cy="511822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Tx/>
                <a:buNone/>
                <a:defRPr/>
              </a:pPr>
              <a:r>
                <a:rPr lang="en-US" altLang="zh-CN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</a:t>
              </a:r>
            </a:p>
            <a:p>
              <a:pPr>
                <a:buFontTx/>
                <a:buNone/>
                <a:defRPr/>
              </a:pPr>
              <a:endParaRPr lang="en-US" altLang="zh-CN" sz="2000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>
                <a:buFontTx/>
                <a:buNone/>
                <a:defRPr/>
              </a:pPr>
              <a:r>
                <a:rPr lang="zh-CN" altLang="en-US" sz="3600" b="1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</a:t>
              </a:r>
              <a:r>
                <a:rPr lang="zh-CN" altLang="en-US" sz="3600" b="1" noProof="1">
                  <a:solidFill>
                    <a:schemeClr val="tx1"/>
                  </a:solidFill>
                  <a:latin typeface="微软雅黑" charset="0"/>
                  <a:ea typeface="微软雅黑" charset="0"/>
                  <a:sym typeface="+mn-ea"/>
                </a:rPr>
                <a:t>解决方案</a:t>
              </a:r>
              <a:r>
                <a:rPr lang="zh-CN" altLang="en-US" sz="3600" b="1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                            </a:t>
              </a:r>
            </a:p>
            <a:p>
              <a:pPr>
                <a:buFontTx/>
                <a:buNone/>
                <a:defRPr/>
              </a:pPr>
              <a:r>
                <a:rPr lang="zh-CN" altLang="en-US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                                                                  </a:t>
              </a:r>
            </a:p>
            <a:p>
              <a:pPr algn="ctr">
                <a:buFontTx/>
                <a:buNone/>
                <a:defRPr/>
              </a:pPr>
              <a:r>
                <a:rPr lang="zh-CN" altLang="en-US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                      </a:t>
              </a:r>
            </a:p>
          </p:txBody>
        </p:sp>
        <p:sp>
          <p:nvSpPr>
            <p:cNvPr id="4" name="椭圆 3"/>
            <p:cNvSpPr/>
            <p:nvPr/>
          </p:nvSpPr>
          <p:spPr>
            <a:xfrm>
              <a:off x="1606325" y="2678932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b="1" noProof="1">
                  <a:solidFill>
                    <a:srgbClr val="287ED3"/>
                  </a:solidFill>
                </a:rPr>
                <a:t>3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81168" y="3014021"/>
            <a:ext cx="1800229" cy="1645199"/>
            <a:chOff x="1198879" y="2535069"/>
            <a:chExt cx="1790913" cy="1317625"/>
          </a:xfrm>
          <a:effectLst>
            <a:outerShdw sx="1000" sy="1000" algn="tr" rotWithShape="0">
              <a:prstClr val="black"/>
            </a:outerShdw>
          </a:effectLst>
        </p:grpSpPr>
        <p:sp>
          <p:nvSpPr>
            <p:cNvPr id="9" name="圆角矩形 8"/>
            <p:cNvSpPr/>
            <p:nvPr/>
          </p:nvSpPr>
          <p:spPr>
            <a:xfrm>
              <a:off x="1198879" y="2535069"/>
              <a:ext cx="1762034" cy="1317625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rgbClr val="BFBFBF">
                    <a:alpha val="0"/>
                  </a:srgb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1">
                <a:buFontTx/>
                <a:buNone/>
                <a:defRPr/>
              </a:pPr>
              <a:endParaRPr lang="zh-CN" altLang="en-US" sz="2200" noProof="1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endParaRPr>
            </a:p>
          </p:txBody>
        </p:sp>
        <p:sp>
          <p:nvSpPr>
            <p:cNvPr id="10" name="文本框 40"/>
            <p:cNvSpPr txBox="1"/>
            <p:nvPr/>
          </p:nvSpPr>
          <p:spPr>
            <a:xfrm>
              <a:off x="1329267" y="2866621"/>
              <a:ext cx="1660525" cy="830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lang="zh-CN" altLang="en-US" sz="2400" noProof="1">
                  <a:latin typeface="黑体" pitchFamily="49" charset="-122"/>
                  <a:ea typeface="黑体" pitchFamily="49" charset="-122"/>
                  <a:sym typeface="+mn-ea"/>
                </a:rPr>
                <a:t>用户招车需求输入</a:t>
              </a:r>
              <a:endParaRPr lang="zh-CN" altLang="en-US" sz="2400" noProof="1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11"/>
          <p:cNvGrpSpPr/>
          <p:nvPr/>
        </p:nvGrpSpPr>
        <p:grpSpPr bwMode="auto">
          <a:xfrm>
            <a:off x="3863975" y="1149350"/>
            <a:ext cx="1771650" cy="1644650"/>
            <a:chOff x="3747724" y="1337458"/>
            <a:chExt cx="1605915" cy="1317625"/>
          </a:xfrm>
        </p:grpSpPr>
        <p:sp>
          <p:nvSpPr>
            <p:cNvPr id="12" name="圆角矩形 11"/>
            <p:cNvSpPr/>
            <p:nvPr/>
          </p:nvSpPr>
          <p:spPr>
            <a:xfrm>
              <a:off x="3747724" y="1337458"/>
              <a:ext cx="1605915" cy="1317625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rgbClr val="BFBFBF">
                    <a:alpha val="0"/>
                  </a:srgb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buFontTx/>
                <a:buNone/>
                <a:defRPr/>
              </a:pPr>
              <a:endParaRPr lang="zh-CN" altLang="en-US" sz="2200" noProof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  <p:sp>
          <p:nvSpPr>
            <p:cNvPr id="13" name="文本框 6"/>
            <p:cNvSpPr txBox="1">
              <a:spLocks noChangeArrowheads="1"/>
            </p:cNvSpPr>
            <p:nvPr/>
          </p:nvSpPr>
          <p:spPr bwMode="auto">
            <a:xfrm>
              <a:off x="3904089" y="1614118"/>
              <a:ext cx="1446530" cy="8309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黑体" pitchFamily="49" charset="-122"/>
                  <a:ea typeface="黑体" pitchFamily="49" charset="-122"/>
                  <a:sym typeface="宋体" pitchFamily="2" charset="-122"/>
                </a:rPr>
                <a:t>乘客需求云传送</a:t>
              </a:r>
              <a:endParaRPr lang="en-US" altLang="zh-CN" sz="2400" dirty="0">
                <a:latin typeface="黑体" pitchFamily="49" charset="-122"/>
                <a:ea typeface="黑体" pitchFamily="49" charset="-122"/>
                <a:sym typeface="宋体" pitchFamily="2" charset="-122"/>
              </a:endParaRPr>
            </a:p>
          </p:txBody>
        </p:sp>
      </p:grpSp>
      <p:pic>
        <p:nvPicPr>
          <p:cNvPr id="23" name="图片 22" descr="tax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3208" y="5323538"/>
            <a:ext cx="18192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28" descr="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888" y="3265488"/>
            <a:ext cx="1001712" cy="100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343150" y="6183313"/>
            <a:ext cx="2159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黑体" pitchFamily="49" charset="-122"/>
                <a:ea typeface="黑体" pitchFamily="49" charset="-122"/>
              </a:rPr>
              <a:t>联系乘客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311400" y="4924425"/>
            <a:ext cx="22510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黑体" pitchFamily="49" charset="-122"/>
                <a:ea typeface="黑体" pitchFamily="49" charset="-122"/>
              </a:rPr>
              <a:t>做出确认</a:t>
            </a:r>
            <a:endParaRPr lang="en-US" altLang="zh-CN" sz="2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圆角右箭头 26"/>
          <p:cNvSpPr/>
          <p:nvPr/>
        </p:nvSpPr>
        <p:spPr>
          <a:xfrm>
            <a:off x="2046288" y="1509713"/>
            <a:ext cx="1450975" cy="1306512"/>
          </a:xfrm>
          <a:prstGeom prst="bentArrow">
            <a:avLst>
              <a:gd name="adj1" fmla="val 17500"/>
              <a:gd name="adj2" fmla="val 1625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30" name="圆角右箭头 29"/>
          <p:cNvSpPr/>
          <p:nvPr/>
        </p:nvSpPr>
        <p:spPr>
          <a:xfrm rot="16200000">
            <a:off x="1907381" y="4768057"/>
            <a:ext cx="1450975" cy="1306512"/>
          </a:xfrm>
          <a:prstGeom prst="bentArrow">
            <a:avLst>
              <a:gd name="adj1" fmla="val 17500"/>
              <a:gd name="adj2" fmla="val 1625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31" name="圆角右箭头 30"/>
          <p:cNvSpPr/>
          <p:nvPr/>
        </p:nvSpPr>
        <p:spPr>
          <a:xfrm rot="5400000">
            <a:off x="2459831" y="4739482"/>
            <a:ext cx="1450975" cy="1306512"/>
          </a:xfrm>
          <a:prstGeom prst="bentArrow">
            <a:avLst>
              <a:gd name="adj1" fmla="val 17500"/>
              <a:gd name="adj2" fmla="val 1625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pic>
        <p:nvPicPr>
          <p:cNvPr id="33" name="图片 32" descr="QQ截图20151208220304oo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711487" y="1475203"/>
            <a:ext cx="1918508" cy="4910607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 bwMode="auto">
          <a:xfrm>
            <a:off x="3282950" y="2860675"/>
            <a:ext cx="2841625" cy="1290638"/>
            <a:chOff x="3212045" y="2861427"/>
            <a:chExt cx="2382520" cy="1408430"/>
          </a:xfrm>
        </p:grpSpPr>
        <p:sp>
          <p:nvSpPr>
            <p:cNvPr id="65" name="云形标注 64"/>
            <p:cNvSpPr/>
            <p:nvPr/>
          </p:nvSpPr>
          <p:spPr>
            <a:xfrm>
              <a:off x="3212045" y="2861427"/>
              <a:ext cx="2382520" cy="1408430"/>
            </a:xfrm>
            <a:prstGeom prst="cloudCallout">
              <a:avLst/>
            </a:prstGeom>
            <a:blipFill rotWithShape="1">
              <a:blip r:embed="rId5" cstate="print"/>
              <a:srcRect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lang="zh-CN" altLang="en-US" noProof="1"/>
            </a:p>
          </p:txBody>
        </p:sp>
        <p:sp>
          <p:nvSpPr>
            <p:cNvPr id="66" name="文本框 26"/>
            <p:cNvSpPr txBox="1">
              <a:spLocks noChangeArrowheads="1"/>
            </p:cNvSpPr>
            <p:nvPr/>
          </p:nvSpPr>
          <p:spPr bwMode="auto">
            <a:xfrm>
              <a:off x="3756899" y="3144533"/>
              <a:ext cx="1513840" cy="7854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智能调度云平台</a:t>
              </a:r>
              <a:endPara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7" name="组合 15"/>
          <p:cNvGrpSpPr/>
          <p:nvPr/>
        </p:nvGrpSpPr>
        <p:grpSpPr bwMode="auto">
          <a:xfrm>
            <a:off x="6320415" y="3087688"/>
            <a:ext cx="2003423" cy="2020887"/>
            <a:chOff x="6270176" y="2970987"/>
            <a:chExt cx="2002968" cy="2021720"/>
          </a:xfrm>
        </p:grpSpPr>
        <p:sp>
          <p:nvSpPr>
            <p:cNvPr id="68" name="圆角矩形 67"/>
            <p:cNvSpPr/>
            <p:nvPr/>
          </p:nvSpPr>
          <p:spPr>
            <a:xfrm>
              <a:off x="6270176" y="2970987"/>
              <a:ext cx="1771248" cy="164532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1">
                <a:buFontTx/>
                <a:buNone/>
                <a:defRPr/>
              </a:pPr>
              <a:endParaRPr lang="zh-CN" altLang="en-US" sz="2200" noProof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  <p:sp>
          <p:nvSpPr>
            <p:cNvPr id="69" name="文本框 7"/>
            <p:cNvSpPr txBox="1">
              <a:spLocks noChangeArrowheads="1"/>
            </p:cNvSpPr>
            <p:nvPr/>
          </p:nvSpPr>
          <p:spPr bwMode="auto">
            <a:xfrm>
              <a:off x="6378576" y="3053715"/>
              <a:ext cx="1894568" cy="19389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dirty="0" smtClean="0">
                  <a:latin typeface="黑体" pitchFamily="49" charset="-122"/>
                  <a:ea typeface="黑体" pitchFamily="49" charset="-122"/>
                  <a:sym typeface="宋体" pitchFamily="2" charset="-122"/>
                </a:rPr>
                <a:t>系统云端进行数据处理及智能调度计算</a:t>
              </a:r>
            </a:p>
            <a:p>
              <a:endParaRPr lang="zh-CN" altLang="en-US" sz="2400" dirty="0">
                <a:latin typeface="黑体" pitchFamily="49" charset="-122"/>
                <a:ea typeface="黑体" pitchFamily="49" charset="-122"/>
                <a:sym typeface="宋体" pitchFamily="2" charset="-122"/>
              </a:endParaRPr>
            </a:p>
          </p:txBody>
        </p:sp>
      </p:grpSp>
      <p:grpSp>
        <p:nvGrpSpPr>
          <p:cNvPr id="70" name="组合 19"/>
          <p:cNvGrpSpPr/>
          <p:nvPr/>
        </p:nvGrpSpPr>
        <p:grpSpPr bwMode="auto">
          <a:xfrm>
            <a:off x="3951288" y="4307418"/>
            <a:ext cx="1843087" cy="1776412"/>
            <a:chOff x="3747600" y="5380746"/>
            <a:chExt cx="1712136" cy="1422212"/>
          </a:xfrm>
        </p:grpSpPr>
        <p:sp>
          <p:nvSpPr>
            <p:cNvPr id="71" name="圆角矩形 70"/>
            <p:cNvSpPr/>
            <p:nvPr/>
          </p:nvSpPr>
          <p:spPr>
            <a:xfrm>
              <a:off x="3747600" y="5380746"/>
              <a:ext cx="1605957" cy="131799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1">
                <a:buFontTx/>
                <a:buNone/>
                <a:defRPr/>
              </a:pPr>
              <a:endParaRPr lang="zh-CN" altLang="en-US" sz="2200" noProof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  <p:sp>
          <p:nvSpPr>
            <p:cNvPr id="72" name="文本框 9"/>
            <p:cNvSpPr txBox="1">
              <a:spLocks noChangeArrowheads="1"/>
            </p:cNvSpPr>
            <p:nvPr/>
          </p:nvSpPr>
          <p:spPr bwMode="auto">
            <a:xfrm>
              <a:off x="3902077" y="5598546"/>
              <a:ext cx="1557659" cy="12044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黑体" pitchFamily="49" charset="-122"/>
                  <a:ea typeface="黑体" pitchFamily="49" charset="-122"/>
                  <a:sym typeface="宋体" pitchFamily="2" charset="-122"/>
                </a:rPr>
                <a:t>出租车应答辅助决策</a:t>
              </a:r>
              <a:endParaRPr lang="en-US" altLang="zh-CN" sz="2400" dirty="0">
                <a:latin typeface="黑体" pitchFamily="49" charset="-122"/>
                <a:ea typeface="黑体" pitchFamily="49" charset="-122"/>
                <a:sym typeface="宋体" pitchFamily="2" charset="-122"/>
              </a:endParaRPr>
            </a:p>
          </p:txBody>
        </p:sp>
      </p:grpSp>
      <p:grpSp>
        <p:nvGrpSpPr>
          <p:cNvPr id="73" name="组合 22"/>
          <p:cNvGrpSpPr/>
          <p:nvPr/>
        </p:nvGrpSpPr>
        <p:grpSpPr bwMode="auto">
          <a:xfrm>
            <a:off x="7313613" y="5514975"/>
            <a:ext cx="1568450" cy="900113"/>
            <a:chOff x="6981214" y="5027931"/>
            <a:chExt cx="1646479" cy="1317600"/>
          </a:xfrm>
        </p:grpSpPr>
        <p:sp>
          <p:nvSpPr>
            <p:cNvPr id="74" name="圆角矩形 73"/>
            <p:cNvSpPr/>
            <p:nvPr/>
          </p:nvSpPr>
          <p:spPr>
            <a:xfrm>
              <a:off x="6981214" y="5027931"/>
              <a:ext cx="1604817" cy="13176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rgbClr val="BFBFBF">
                    <a:alpha val="0"/>
                  </a:srgb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1">
                <a:buFontTx/>
                <a:buNone/>
                <a:defRPr/>
              </a:pPr>
              <a:endParaRPr lang="zh-CN" altLang="en-US" sz="2200" noProof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  <p:sp>
          <p:nvSpPr>
            <p:cNvPr id="75" name="文本框 10"/>
            <p:cNvSpPr txBox="1">
              <a:spLocks noChangeArrowheads="1"/>
            </p:cNvSpPr>
            <p:nvPr/>
          </p:nvSpPr>
          <p:spPr bwMode="auto">
            <a:xfrm>
              <a:off x="7179893" y="5141240"/>
              <a:ext cx="1447800" cy="8309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黑体" pitchFamily="49" charset="-122"/>
                  <a:ea typeface="黑体" pitchFamily="49" charset="-122"/>
                  <a:sym typeface="宋体" pitchFamily="2" charset="-122"/>
                </a:rPr>
                <a:t>推荐应答方案</a:t>
              </a:r>
              <a:endParaRPr lang="en-US" altLang="zh-CN" sz="2400">
                <a:latin typeface="黑体" pitchFamily="49" charset="-122"/>
                <a:ea typeface="黑体" pitchFamily="49" charset="-122"/>
                <a:sym typeface="宋体" pitchFamily="2" charset="-122"/>
              </a:endParaRPr>
            </a:p>
          </p:txBody>
        </p:sp>
      </p:grpSp>
    </p:spTree>
  </p:cSld>
  <p:clrMapOvr>
    <a:masterClrMapping/>
  </p:clrMapOvr>
  <p:transition advClick="0" advTm="8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08225" y="1423988"/>
            <a:ext cx="6386513" cy="48561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444500" y="-234950"/>
            <a:ext cx="9917113" cy="1708150"/>
            <a:chOff x="1606325" y="2678932"/>
            <a:chExt cx="5293166" cy="911788"/>
          </a:xfrm>
        </p:grpSpPr>
        <p:sp>
          <p:nvSpPr>
            <p:cNvPr id="4" name="矩形 3"/>
            <p:cNvSpPr/>
            <p:nvPr/>
          </p:nvSpPr>
          <p:spPr>
            <a:xfrm>
              <a:off x="2439234" y="2893321"/>
              <a:ext cx="4460257" cy="511822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Tx/>
                <a:buNone/>
                <a:defRPr/>
              </a:pPr>
              <a:r>
                <a:rPr lang="en-US" altLang="zh-CN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</a:t>
              </a:r>
            </a:p>
            <a:p>
              <a:pPr>
                <a:buFontTx/>
                <a:buNone/>
                <a:defRPr/>
              </a:pPr>
              <a:endParaRPr lang="en-US" altLang="zh-CN" sz="2000" noProof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>
                <a:buFontTx/>
                <a:buNone/>
                <a:defRPr/>
              </a:pPr>
              <a:r>
                <a:rPr lang="zh-CN" altLang="en-US" sz="3600" b="1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数据传递</a:t>
              </a:r>
            </a:p>
            <a:p>
              <a:pPr>
                <a:buFontTx/>
                <a:buNone/>
                <a:defRPr/>
              </a:pPr>
              <a:r>
                <a:rPr lang="zh-CN" altLang="en-US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                                                                  </a:t>
              </a:r>
            </a:p>
            <a:p>
              <a:pPr algn="ctr">
                <a:buFontTx/>
                <a:buNone/>
                <a:defRPr/>
              </a:pPr>
              <a:r>
                <a:rPr lang="zh-CN" altLang="en-US" sz="2000" noProof="1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                            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1606325" y="2678932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r>
                <a:rPr lang="en-US" altLang="zh-CN" sz="4000" b="1" noProof="1">
                  <a:solidFill>
                    <a:srgbClr val="287ED3"/>
                  </a:solidFill>
                </a:rPr>
                <a:t>3.1</a:t>
              </a:r>
            </a:p>
          </p:txBody>
        </p:sp>
      </p:grpSp>
      <p:pic>
        <p:nvPicPr>
          <p:cNvPr id="6" name="图片 5" descr="Server_cloud_72px_1138369_easyicon.n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038475"/>
            <a:ext cx="1517650" cy="151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mobile_phone_69.973333333333px_1196205_easyicon.n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750" y="1736725"/>
            <a:ext cx="477838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database_140.74900398406px_1147175_easyicon.n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1813" y="1890713"/>
            <a:ext cx="13335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cloud_151.30023640662px_1195356_easyicon.net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50050" y="4594225"/>
            <a:ext cx="14382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taxi_124.46231155779px_1156475_easyicon.ne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663" y="5262563"/>
            <a:ext cx="11811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箭头连接符 10"/>
          <p:cNvCxnSpPr/>
          <p:nvPr/>
        </p:nvCxnSpPr>
        <p:spPr>
          <a:xfrm>
            <a:off x="1035050" y="1947863"/>
            <a:ext cx="1573213" cy="9731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49338" y="2473325"/>
            <a:ext cx="1438275" cy="884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1484313" y="4902200"/>
            <a:ext cx="1349375" cy="13636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1498600" y="4422775"/>
            <a:ext cx="1169988" cy="11985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527550" y="3432640"/>
            <a:ext cx="19796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416800" y="3247815"/>
            <a:ext cx="0" cy="11906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4497388" y="4212103"/>
            <a:ext cx="197802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60155" y="2701925"/>
            <a:ext cx="114776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客户端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969125" y="1511300"/>
            <a:ext cx="133508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937375" y="5819775"/>
            <a:ext cx="12192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黑体" pitchFamily="49" charset="-122"/>
                <a:ea typeface="黑体" pitchFamily="49" charset="-122"/>
              </a:rPr>
              <a:t>算法平台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878138" y="2490788"/>
            <a:ext cx="1712912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黑体" pitchFamily="49" charset="-122"/>
                <a:ea typeface="黑体" pitchFamily="49" charset="-122"/>
              </a:rPr>
              <a:t>通讯服务器                                  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498600" y="4692650"/>
            <a:ext cx="1244600" cy="1228725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547485" y="3837453"/>
            <a:ext cx="1981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18"/>
          <p:cNvSpPr txBox="1">
            <a:spLocks noChangeArrowheads="1"/>
          </p:cNvSpPr>
          <p:nvPr/>
        </p:nvSpPr>
        <p:spPr bwMode="auto">
          <a:xfrm>
            <a:off x="4899025" y="3464390"/>
            <a:ext cx="143668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实时更新</a:t>
            </a:r>
            <a:endParaRPr lang="zh-CN" altLang="en-US" sz="2000" b="1" dirty="0">
              <a:solidFill>
                <a:schemeClr val="accent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80681" y="1528997"/>
            <a:ext cx="2023672" cy="4646950"/>
          </a:xfrm>
          <a:prstGeom prst="rect">
            <a:avLst/>
          </a:prstGeom>
          <a:noFill/>
          <a:ln w="25400">
            <a:solidFill>
              <a:srgbClr val="F16194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zh-CN" altLang="en-US" noProof="1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10800000">
            <a:off x="7569200" y="3220335"/>
            <a:ext cx="0" cy="11906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1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1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6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1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6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6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/>
      <p:bldP spid="19" grpId="0"/>
      <p:bldP spid="20" grpId="0"/>
      <p:bldP spid="21" grpId="0"/>
      <p:bldP spid="24" grpId="0"/>
      <p:bldP spid="2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cene3d>
          <a:camera prst="orthographicFront"/>
          <a:lightRig rig="threePt" dir="t"/>
        </a:scene3d>
        <a:sp3d>
          <a:bevelT/>
        </a:sp3d>
      </a:spPr>
      <a:bodyPr anchor="ctr"/>
      <a:lstStyle>
        <a:defPPr algn="ctr">
          <a:buFontTx/>
          <a:buNone/>
          <a:defRPr noProof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2343</Words>
  <Application>Microsoft Office PowerPoint</Application>
  <PresentationFormat>全屏显示(4:3)</PresentationFormat>
  <Paragraphs>345</Paragraphs>
  <Slides>28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Administrator</cp:lastModifiedBy>
  <cp:revision>192</cp:revision>
  <dcterms:created xsi:type="dcterms:W3CDTF">2015-12-06T00:30:00Z</dcterms:created>
  <dcterms:modified xsi:type="dcterms:W3CDTF">2016-05-08T18:24:21Z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