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1" r:id="rId5"/>
    <p:sldId id="263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65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915"/>
    <a:srgbClr val="944CA3"/>
    <a:srgbClr val="7B2B7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83F6-53BF-414B-88BA-FC1254150100}" type="datetimeFigureOut">
              <a:rPr lang="en-US" smtClean="0"/>
              <a:t>6/8/12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CDA55-B760-174F-B947-CFF98CEE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3E734-9B26-3E44-B5DF-B33600ED11DA}" type="slidenum">
              <a:rPr lang="en-US"/>
              <a:pPr/>
              <a:t>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21717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3627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blue_blue_gradi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 Unicode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3276932"/>
            <a:ext cx="91440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err="1" smtClean="0">
                <a:solidFill>
                  <a:schemeClr val="tx1"/>
                </a:solidFill>
                <a:latin typeface="Arial Black"/>
                <a:cs typeface="Arial Black"/>
              </a:rPr>
              <a:t>Enaml</a:t>
            </a:r>
            <a:r>
              <a:rPr lang="en-US" sz="4900" dirty="0" smtClean="0">
                <a:solidFill>
                  <a:schemeClr val="tx1"/>
                </a:solidFill>
                <a:latin typeface="Arial Black"/>
                <a:cs typeface="Arial Black"/>
              </a:rPr>
              <a:t/>
            </a:r>
            <a:br>
              <a:rPr lang="en-US" sz="4900" dirty="0" smtClean="0">
                <a:solidFill>
                  <a:schemeClr val="tx1"/>
                </a:solidFill>
                <a:latin typeface="Arial Black"/>
                <a:cs typeface="Arial Black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/>
                <a:cs typeface="Arial Black"/>
              </a:rPr>
              <a:t>GUIs Made Easy</a:t>
            </a:r>
            <a:r>
              <a:rPr lang="en-US" sz="3100" b="1" dirty="0" smtClean="0">
                <a:ln>
                  <a:solidFill>
                    <a:schemeClr val="tx1"/>
                  </a:solidFill>
                </a:ln>
                <a:solidFill>
                  <a:srgbClr val="333399"/>
                </a:solidFill>
                <a:latin typeface="Arial Black"/>
                <a:cs typeface="Arial Black"/>
              </a:rPr>
              <a:t/>
            </a:r>
            <a:br>
              <a:rPr lang="en-US" sz="3100" b="1" dirty="0" smtClean="0">
                <a:ln>
                  <a:solidFill>
                    <a:schemeClr val="tx1"/>
                  </a:solidFill>
                </a:ln>
                <a:solidFill>
                  <a:srgbClr val="333399"/>
                </a:solidFill>
                <a:latin typeface="Arial Black"/>
                <a:cs typeface="Arial Black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700" dirty="0" smtClean="0">
                <a:solidFill>
                  <a:schemeClr val="bg2"/>
                </a:solidFill>
              </a:rPr>
              <a:t>A DSL for Declarative User Interfaces</a:t>
            </a:r>
            <a:endParaRPr lang="en-US" sz="2700" dirty="0">
              <a:solidFill>
                <a:schemeClr val="bg2"/>
              </a:solidFill>
            </a:endParaRPr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762000"/>
            <a:ext cx="68040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9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781" y="2030596"/>
            <a:ext cx="6102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CustomField</a:t>
            </a:r>
            <a:r>
              <a:rPr lang="en-US" sz="2400" dirty="0" smtClean="0">
                <a:latin typeface="Inconsolata-dz"/>
                <a:cs typeface="Inconsolata-dz"/>
              </a:rPr>
              <a:t>(Field):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pass</a:t>
            </a:r>
            <a:endParaRPr lang="en-US" sz="2400" dirty="0">
              <a:latin typeface="Inconsolata-dz"/>
              <a:cs typeface="Inconsolata-dz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781" y="3925033"/>
            <a:ext cx="782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ReallyCustomField</a:t>
            </a:r>
            <a:r>
              <a:rPr lang="en-US" sz="2400" dirty="0" smtClean="0">
                <a:latin typeface="Inconsolata-dz"/>
                <a:cs typeface="Inconsolata-dz"/>
              </a:rPr>
              <a:t>(</a:t>
            </a:r>
            <a:r>
              <a:rPr lang="en-US" sz="2400" dirty="0" err="1" smtClean="0">
                <a:latin typeface="Inconsolata-dz"/>
                <a:cs typeface="Inconsolata-dz"/>
              </a:rPr>
              <a:t>CustomField</a:t>
            </a:r>
            <a:r>
              <a:rPr lang="en-US" sz="2400" dirty="0" smtClean="0">
                <a:latin typeface="Inconsolata-dz"/>
                <a:cs typeface="Inconsolata-dz"/>
              </a:rPr>
              <a:t>)</a:t>
            </a:r>
            <a:r>
              <a:rPr lang="en-US" sz="2400" dirty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   pass</a:t>
            </a:r>
            <a:endParaRPr lang="en-US" sz="2400" dirty="0">
              <a:latin typeface="Inconsolata-dz"/>
              <a:cs typeface="Inconsolata-dz"/>
            </a:endParaRPr>
          </a:p>
        </p:txBody>
      </p:sp>
    </p:spTree>
    <p:extLst>
      <p:ext uri="{BB962C8B-B14F-4D97-AF65-F5344CB8AC3E}">
        <p14:creationId xmlns:p14="http://schemas.microsoft.com/office/powerpoint/2010/main" val="41857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871"/>
            <a:ext cx="8229600" cy="4169767"/>
          </a:xfrm>
        </p:spPr>
        <p:txBody>
          <a:bodyPr/>
          <a:lstStyle/>
          <a:p>
            <a:r>
              <a:rPr lang="en-US" dirty="0" smtClean="0"/>
              <a:t>Tree branches are instances of tree roots or built-in components.</a:t>
            </a:r>
          </a:p>
          <a:p>
            <a:r>
              <a:rPr lang="en-US" dirty="0" smtClean="0"/>
              <a:t>Tree leaves are identical to tree branches but have no children.</a:t>
            </a:r>
          </a:p>
          <a:p>
            <a:r>
              <a:rPr lang="en-US" dirty="0" smtClean="0"/>
              <a:t>The distinction between branches and leaves is only conceptual, but some components do not allow children to be added to them.</a:t>
            </a:r>
          </a:p>
        </p:txBody>
      </p:sp>
    </p:spTree>
    <p:extLst>
      <p:ext uri="{BB962C8B-B14F-4D97-AF65-F5344CB8AC3E}">
        <p14:creationId xmlns:p14="http://schemas.microsoft.com/office/powerpoint/2010/main" val="419419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1641" y="1454821"/>
            <a:ext cx="61278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MyContainer</a:t>
            </a:r>
            <a:r>
              <a:rPr lang="en-US" sz="2400" dirty="0" smtClean="0">
                <a:latin typeface="Inconsolata-dz"/>
                <a:cs typeface="Inconsolata-dz"/>
              </a:rPr>
              <a:t>(Container)</a:t>
            </a:r>
            <a:r>
              <a:rPr lang="en-US" sz="2400" dirty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   </a:t>
            </a:r>
            <a:r>
              <a:rPr lang="en-US" sz="2400" dirty="0" err="1" smtClean="0">
                <a:solidFill>
                  <a:srgbClr val="944CA3"/>
                </a:solidFill>
                <a:latin typeface="Inconsolata-dz"/>
                <a:cs typeface="Inconsolata-dz"/>
              </a:rPr>
              <a:t>CustomField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 smtClean="0">
                <a:latin typeface="Inconsolata-dz"/>
                <a:cs typeface="Inconsolata-dz"/>
              </a:rPr>
              <a:t>        pass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</a:t>
            </a:r>
            <a:r>
              <a:rPr lang="en-US" sz="2400" dirty="0" err="1" smtClean="0">
                <a:solidFill>
                  <a:srgbClr val="944CA3"/>
                </a:solidFill>
                <a:latin typeface="Inconsolata-dz"/>
                <a:cs typeface="Inconsolata-dz"/>
              </a:rPr>
              <a:t>ReallyCustomField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pass</a:t>
            </a:r>
          </a:p>
          <a:p>
            <a:r>
              <a:rPr lang="en-US" sz="2400" dirty="0" smtClean="0">
                <a:latin typeface="Inconsolata-dz"/>
                <a:cs typeface="Inconsolata-dz"/>
              </a:rPr>
              <a:t>    </a:t>
            </a:r>
            <a:r>
              <a:rPr lang="en-US" sz="2400" dirty="0" smtClean="0">
                <a:solidFill>
                  <a:srgbClr val="944CA3"/>
                </a:solidFill>
                <a:latin typeface="Inconsolata-dz"/>
                <a:cs typeface="Inconsolata-dz"/>
              </a:rPr>
              <a:t>Container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</a:t>
            </a:r>
            <a:r>
              <a:rPr lang="en-US" sz="2400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    pass</a:t>
            </a:r>
          </a:p>
          <a:p>
            <a:r>
              <a:rPr lang="en-US" sz="2400" dirty="0">
                <a:latin typeface="Inconsolata-dz"/>
                <a:cs typeface="Inconsolata-dz"/>
              </a:rPr>
              <a:t>	</a:t>
            </a:r>
            <a:r>
              <a:rPr lang="en-US" sz="2400" dirty="0" smtClean="0">
                <a:latin typeface="Inconsolata-dz"/>
                <a:cs typeface="Inconsolata-dz"/>
              </a:rPr>
              <a:t>			   </a:t>
            </a:r>
            <a:r>
              <a:rPr lang="en-US" sz="2400" dirty="0" err="1" smtClean="0">
                <a:solidFill>
                  <a:srgbClr val="944CA3"/>
                </a:solidFill>
                <a:latin typeface="Inconsolata-dz"/>
                <a:cs typeface="Inconsolata-dz"/>
              </a:rPr>
              <a:t>PushButton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    pass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</a:t>
            </a:r>
            <a:r>
              <a:rPr lang="en-US" sz="2400" dirty="0" err="1" smtClean="0">
                <a:solidFill>
                  <a:srgbClr val="944CA3"/>
                </a:solidFill>
                <a:latin typeface="Inconsolata-dz"/>
                <a:cs typeface="Inconsolata-dz"/>
              </a:rPr>
              <a:t>RadioButton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    pass</a:t>
            </a:r>
            <a:endParaRPr lang="en-US" sz="2400" dirty="0">
              <a:latin typeface="Inconsolata-dz"/>
              <a:cs typeface="Inconsolata-dz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3821"/>
          </a:xfrm>
        </p:spPr>
        <p:txBody>
          <a:bodyPr/>
          <a:lstStyle/>
          <a:p>
            <a:r>
              <a:rPr lang="en-US" dirty="0" smtClean="0"/>
              <a:t>Roots and branches are customized by binding to their 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333" y="3180879"/>
            <a:ext cx="6127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sz="2400" dirty="0" smtClean="0">
                <a:latin typeface="Inconsolata-dz"/>
                <a:cs typeface="Inconsolata-dz"/>
              </a:rPr>
              <a:t>(Window):</a:t>
            </a:r>
          </a:p>
          <a:p>
            <a:r>
              <a:rPr lang="en-US" sz="2400" dirty="0" smtClean="0">
                <a:latin typeface="Inconsolata-dz"/>
                <a:cs typeface="Inconsolata-dz"/>
              </a:rPr>
              <a:t>    title = </a:t>
            </a:r>
            <a:r>
              <a:rPr lang="en-US" sz="2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‘Window Title’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</a:t>
            </a:r>
            <a:r>
              <a:rPr lang="en-US" sz="2400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value = </a:t>
            </a:r>
            <a:r>
              <a:rPr lang="en-US" sz="2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‘Field Value’</a:t>
            </a:r>
            <a:endParaRPr lang="en-US" sz="2400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2400" dirty="0">
                <a:latin typeface="Inconsolata-dz"/>
                <a:cs typeface="Inconsolata-dz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3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6150"/>
          </a:xfrm>
        </p:spPr>
        <p:txBody>
          <a:bodyPr/>
          <a:lstStyle/>
          <a:p>
            <a:r>
              <a:rPr lang="en-US" dirty="0" smtClean="0"/>
              <a:t>Roots can by further customized by declaring new attributes and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333" y="2971286"/>
            <a:ext cx="6127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sz="2400" dirty="0" smtClean="0">
                <a:latin typeface="Inconsolata-dz"/>
                <a:cs typeface="Inconsolata-dz"/>
              </a:rPr>
              <a:t>(Window):</a:t>
            </a:r>
          </a:p>
          <a:p>
            <a:r>
              <a:rPr lang="en-US" sz="2400" dirty="0" smtClean="0">
                <a:latin typeface="Inconsolata-dz"/>
                <a:cs typeface="Inconsolata-dz"/>
              </a:rPr>
              <a:t>    </a:t>
            </a:r>
            <a:r>
              <a:rPr lang="en-US" sz="2400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model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</a:t>
            </a:r>
            <a:r>
              <a:rPr lang="en-US" sz="2400" dirty="0" smtClean="0">
                <a:solidFill>
                  <a:srgbClr val="FF6600"/>
                </a:solidFill>
                <a:latin typeface="Inconsolata-dz"/>
                <a:cs typeface="Inconsolata-dz"/>
              </a:rPr>
              <a:t>event</a:t>
            </a:r>
            <a:r>
              <a:rPr lang="en-US" sz="2400" dirty="0" smtClean="0">
                <a:latin typeface="Inconsolata-dz"/>
                <a:cs typeface="Inconsolata-dz"/>
              </a:rPr>
              <a:t> </a:t>
            </a:r>
            <a:r>
              <a:rPr lang="en-US" sz="2400" dirty="0" err="1" smtClean="0">
                <a:latin typeface="Inconsolata-dz"/>
                <a:cs typeface="Inconsolata-dz"/>
              </a:rPr>
              <a:t>custom_event</a:t>
            </a:r>
            <a:endParaRPr lang="en-US" sz="2400" dirty="0" smtClean="0">
              <a:latin typeface="Inconsolata-dz"/>
              <a:cs typeface="Inconsolata-dz"/>
            </a:endParaRPr>
          </a:p>
          <a:p>
            <a:r>
              <a:rPr lang="en-US" sz="2400" dirty="0" smtClean="0">
                <a:latin typeface="Inconsolata-dz"/>
                <a:cs typeface="Inconsolata-dz"/>
              </a:rPr>
              <a:t>    title </a:t>
            </a:r>
            <a:r>
              <a:rPr lang="en-US" sz="2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2400" dirty="0" smtClean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‘Window Title’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</a:t>
            </a:r>
            <a:r>
              <a:rPr lang="en-US" sz="2400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sz="2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 smtClean="0">
                <a:latin typeface="Inconsolata-dz"/>
                <a:cs typeface="Inconsolata-dz"/>
              </a:rPr>
              <a:t>       value </a:t>
            </a:r>
            <a:r>
              <a:rPr lang="en-US" sz="2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2400" dirty="0" smtClean="0">
                <a:latin typeface="Inconsolata-dz"/>
                <a:cs typeface="Inconsolata-dz"/>
              </a:rPr>
              <a:t> </a:t>
            </a:r>
            <a:r>
              <a:rPr lang="en-US" sz="2400" dirty="0" err="1" smtClean="0">
                <a:latin typeface="Inconsolata-dz"/>
                <a:cs typeface="Inconsolata-dz"/>
              </a:rPr>
              <a:t>model.value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0808"/>
          </a:xfrm>
        </p:spPr>
        <p:txBody>
          <a:bodyPr/>
          <a:lstStyle/>
          <a:p>
            <a:r>
              <a:rPr lang="en-US" dirty="0" smtClean="0"/>
              <a:t>The grammar of declaring an </a:t>
            </a:r>
            <a:r>
              <a:rPr lang="en-US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dirty="0" smtClean="0"/>
              <a:t> or an </a:t>
            </a:r>
            <a:r>
              <a:rPr lang="en-US" dirty="0" smtClean="0">
                <a:solidFill>
                  <a:srgbClr val="FF6600"/>
                </a:solidFill>
              </a:rPr>
              <a:t>event </a:t>
            </a:r>
            <a:r>
              <a:rPr lang="en-US" dirty="0" smtClean="0"/>
              <a:t>supports four different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067" y="3020602"/>
            <a:ext cx="752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consolata-dz"/>
                <a:cs typeface="Inconsolata-dz"/>
              </a:rPr>
              <a:t>(</a:t>
            </a:r>
            <a:r>
              <a:rPr lang="en-US" sz="2400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event</a:t>
            </a:r>
            <a:r>
              <a:rPr lang="en-US" sz="2400" dirty="0" err="1" smtClean="0">
                <a:latin typeface="Inconsolata-dz"/>
                <a:cs typeface="Inconsolata-dz"/>
              </a:rPr>
              <a:t>|</a:t>
            </a:r>
            <a:r>
              <a:rPr lang="en-US" sz="2400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2400" dirty="0" smtClean="0">
                <a:latin typeface="Inconsolata-dz"/>
                <a:cs typeface="Inconsolata-dz"/>
              </a:rPr>
              <a:t>) &lt;name&gt;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067" y="3772671"/>
            <a:ext cx="7521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consolata-dz"/>
                <a:cs typeface="Inconsolata-dz"/>
              </a:rPr>
              <a:t>(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event</a:t>
            </a:r>
            <a:r>
              <a:rPr lang="en-US" sz="2400" dirty="0" err="1">
                <a:latin typeface="Inconsolata-dz"/>
                <a:cs typeface="Inconsolata-dz"/>
              </a:rPr>
              <a:t>|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2400" dirty="0">
                <a:latin typeface="Inconsolata-dz"/>
                <a:cs typeface="Inconsolata-dz"/>
              </a:rPr>
              <a:t>) &lt;name&gt;: &lt;</a:t>
            </a:r>
            <a:r>
              <a:rPr lang="en-US" sz="2400" dirty="0">
                <a:solidFill>
                  <a:srgbClr val="944CA3"/>
                </a:solidFill>
                <a:latin typeface="Inconsolata-dz"/>
                <a:cs typeface="Inconsolata-dz"/>
              </a:rPr>
              <a:t>type</a:t>
            </a:r>
            <a:r>
              <a:rPr lang="en-US" sz="2400" dirty="0">
                <a:latin typeface="Inconsolata-dz"/>
                <a:cs typeface="Inconsolata-dz"/>
              </a:rPr>
              <a:t>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0067" y="4475961"/>
            <a:ext cx="7521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consolata-dz"/>
                <a:cs typeface="Inconsolata-dz"/>
              </a:rPr>
              <a:t>(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event</a:t>
            </a:r>
            <a:r>
              <a:rPr lang="en-US" sz="2400" dirty="0" err="1">
                <a:latin typeface="Inconsolata-dz"/>
                <a:cs typeface="Inconsolata-dz"/>
              </a:rPr>
              <a:t>|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2400" dirty="0">
                <a:latin typeface="Inconsolata-dz"/>
                <a:cs typeface="Inconsolata-dz"/>
              </a:rPr>
              <a:t>) &lt;name&gt; &lt;binding&gt;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067" y="5214625"/>
            <a:ext cx="7521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nconsolata-dz"/>
                <a:cs typeface="Inconsolata-dz"/>
              </a:rPr>
              <a:t>(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event</a:t>
            </a:r>
            <a:r>
              <a:rPr lang="en-US" sz="2400" dirty="0" err="1">
                <a:latin typeface="Inconsolata-dz"/>
                <a:cs typeface="Inconsolata-dz"/>
              </a:rPr>
              <a:t>|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2400" dirty="0">
                <a:latin typeface="Inconsolata-dz"/>
                <a:cs typeface="Inconsolata-dz"/>
              </a:rPr>
              <a:t>) &lt;name&gt;: &lt;</a:t>
            </a:r>
            <a:r>
              <a:rPr lang="en-US" sz="2400" dirty="0">
                <a:solidFill>
                  <a:srgbClr val="944CA3"/>
                </a:solidFill>
                <a:latin typeface="Inconsolata-dz"/>
                <a:cs typeface="Inconsolata-dz"/>
              </a:rPr>
              <a:t>type</a:t>
            </a:r>
            <a:r>
              <a:rPr lang="en-US" sz="2400" dirty="0">
                <a:latin typeface="Inconsolata-dz"/>
                <a:cs typeface="Inconsolata-dz"/>
              </a:rPr>
              <a:t>&gt; &lt;binding&gt;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0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Enaml</a:t>
            </a:r>
            <a:r>
              <a:rPr lang="en-US" dirty="0" smtClean="0"/>
              <a:t> provides five different operators which can be used to bind Python expressions to component attributes.</a:t>
            </a:r>
          </a:p>
          <a:p>
            <a:r>
              <a:rPr lang="en-US" dirty="0" smtClean="0"/>
              <a:t>These operators provide very powerful introspection and dependency tracking </a:t>
            </a:r>
          </a:p>
          <a:p>
            <a:r>
              <a:rPr lang="en-US" dirty="0" smtClean="0"/>
              <a:t>Each binding operator has its own behavioral semantics as well as restrictions on what form the RHS expression may 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2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93023"/>
          </a:xfrm>
        </p:spPr>
        <p:txBody>
          <a:bodyPr/>
          <a:lstStyle/>
          <a:p>
            <a:r>
              <a:rPr lang="en-US" dirty="0" smtClean="0"/>
              <a:t>The default operator </a:t>
            </a:r>
            <a:r>
              <a:rPr lang="en-US" dirty="0" smtClean="0">
                <a:solidFill>
                  <a:srgbClr val="FF6600"/>
                </a:solidFill>
              </a:rPr>
              <a:t>=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Left associative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Single </a:t>
            </a:r>
            <a:r>
              <a:rPr lang="en-US" dirty="0" err="1" smtClean="0">
                <a:solidFill>
                  <a:srgbClr val="000000"/>
                </a:solidFill>
              </a:rPr>
              <a:t>eval</a:t>
            </a:r>
            <a:r>
              <a:rPr lang="en-US" dirty="0" smtClean="0">
                <a:solidFill>
                  <a:srgbClr val="000000"/>
                </a:solidFill>
              </a:rPr>
              <a:t>, no introspection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RHS can be any expression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– Default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441" y="2203548"/>
            <a:ext cx="6682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sz="2400" dirty="0" smtClean="0">
                <a:latin typeface="Inconsolata-dz"/>
                <a:cs typeface="Inconsolata-dz"/>
              </a:rPr>
              <a:t>(Window</a:t>
            </a:r>
            <a:r>
              <a:rPr lang="en-US" sz="2400" dirty="0">
                <a:latin typeface="Inconsolata-dz"/>
                <a:cs typeface="Inconsolata-dz"/>
              </a:rPr>
              <a:t>):</a:t>
            </a:r>
          </a:p>
          <a:p>
            <a:r>
              <a:rPr lang="en-US" sz="2400" dirty="0">
                <a:latin typeface="Inconsolata-dz"/>
                <a:cs typeface="Inconsolata-dz"/>
              </a:rPr>
              <a:t>    </a:t>
            </a:r>
            <a:r>
              <a:rPr lang="en-US" sz="2400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2400" dirty="0">
                <a:latin typeface="Inconsolata-dz"/>
                <a:cs typeface="Inconsolata-dz"/>
              </a:rPr>
              <a:t> message </a:t>
            </a:r>
            <a:r>
              <a:rPr lang="en-US" sz="2400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2400" dirty="0">
                <a:latin typeface="Inconsolata-dz"/>
                <a:cs typeface="Inconsolata-dz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Inconsolata-dz"/>
                <a:cs typeface="Inconsolata-dz"/>
              </a:rPr>
              <a:t>"Hello, world!"</a:t>
            </a:r>
          </a:p>
          <a:p>
            <a:r>
              <a:rPr lang="en-US" sz="2400" dirty="0">
                <a:latin typeface="Inconsolata-dz"/>
                <a:cs typeface="Inconsolata-dz"/>
              </a:rPr>
              <a:t>    </a:t>
            </a:r>
            <a:r>
              <a:rPr lang="en-US" sz="2400" dirty="0">
                <a:solidFill>
                  <a:srgbClr val="944CA3"/>
                </a:solidFill>
                <a:latin typeface="Inconsolata-dz"/>
                <a:cs typeface="Inconsolata-dz"/>
              </a:rPr>
              <a:t>Container</a:t>
            </a:r>
            <a:r>
              <a:rPr lang="en-US" sz="2400" dirty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       </a:t>
            </a:r>
            <a:r>
              <a:rPr lang="en-US" sz="2400" dirty="0">
                <a:solidFill>
                  <a:srgbClr val="944CA3"/>
                </a:solidFill>
                <a:latin typeface="Inconsolata-dz"/>
                <a:cs typeface="Inconsolata-dz"/>
              </a:rPr>
              <a:t>Label</a:t>
            </a:r>
            <a:r>
              <a:rPr lang="en-US" sz="2400" dirty="0">
                <a:latin typeface="Inconsolata-dz"/>
                <a:cs typeface="Inconsolata-dz"/>
              </a:rPr>
              <a:t>:</a:t>
            </a:r>
          </a:p>
          <a:p>
            <a:r>
              <a:rPr lang="en-US" sz="2400" dirty="0">
                <a:latin typeface="Inconsolata-dz"/>
                <a:cs typeface="Inconsolata-dz"/>
              </a:rPr>
              <a:t>            text </a:t>
            </a:r>
            <a:r>
              <a:rPr lang="en-US" sz="2400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2400" dirty="0">
                <a:latin typeface="Inconsolata-dz"/>
                <a:cs typeface="Inconsolata-dz"/>
              </a:rPr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10728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1379"/>
          </a:xfrm>
        </p:spPr>
        <p:txBody>
          <a:bodyPr/>
          <a:lstStyle/>
          <a:p>
            <a:r>
              <a:rPr lang="en-US" dirty="0" smtClean="0"/>
              <a:t>The subscription operator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&lt;&lt;</a:t>
            </a:r>
          </a:p>
          <a:p>
            <a:r>
              <a:rPr lang="en-US" dirty="0" smtClean="0"/>
              <a:t>Left associative</a:t>
            </a:r>
          </a:p>
          <a:p>
            <a:r>
              <a:rPr lang="en-US" dirty="0" err="1" smtClean="0"/>
              <a:t>Evals</a:t>
            </a:r>
            <a:r>
              <a:rPr lang="en-US" dirty="0" smtClean="0"/>
              <a:t> and assigns when invalid</a:t>
            </a:r>
          </a:p>
          <a:p>
            <a:r>
              <a:rPr lang="en-US" dirty="0" smtClean="0"/>
              <a:t>RHS can be any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MVC 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148" y="1219200"/>
            <a:ext cx="3024674" cy="226441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148" y="3885433"/>
            <a:ext cx="3024674" cy="226441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6" name="Frame 5"/>
          <p:cNvSpPr/>
          <p:nvPr/>
        </p:nvSpPr>
        <p:spPr bwMode="auto">
          <a:xfrm>
            <a:off x="810478" y="1344536"/>
            <a:ext cx="2782367" cy="2014484"/>
          </a:xfrm>
          <a:prstGeom prst="frame">
            <a:avLst>
              <a:gd name="adj1" fmla="val 0"/>
            </a:avLst>
          </a:prstGeom>
          <a:ln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810478" y="4012023"/>
            <a:ext cx="2782367" cy="2014484"/>
          </a:xfrm>
          <a:prstGeom prst="frame">
            <a:avLst>
              <a:gd name="adj1" fmla="val 0"/>
            </a:avLst>
          </a:prstGeom>
          <a:ln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323" y="1412125"/>
            <a:ext cx="159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322" y="4096324"/>
            <a:ext cx="17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21" y="1946895"/>
            <a:ext cx="11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effectLst>
                  <a:innerShdw blurRad="12700" dist="12700" dir="13500000">
                    <a:schemeClr val="bg1">
                      <a:alpha val="50000"/>
                    </a:schemeClr>
                  </a:innerShdw>
                </a:effectLst>
              </a:rPr>
              <a:t>First Name</a:t>
            </a:r>
            <a:endParaRPr lang="en-US" sz="1400" dirty="0">
              <a:effectLst>
                <a:innerShdw blurRad="12700" dist="12700" dir="135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521" y="2458593"/>
            <a:ext cx="11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effectLst>
                  <a:innerShdw blurRad="12700" dist="12700" dir="16200000">
                    <a:schemeClr val="bg2">
                      <a:alpha val="50000"/>
                    </a:schemeClr>
                  </a:innerShdw>
                </a:effectLst>
              </a:rPr>
              <a:t>Last Name</a:t>
            </a:r>
            <a:endParaRPr lang="en-US" sz="1400" dirty="0">
              <a:effectLst>
                <a:innerShdw blurRad="12700" dist="12700" dir="16200000">
                  <a:schemeClr val="bg2">
                    <a:alpha val="50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72152" y="1946895"/>
            <a:ext cx="1345229" cy="307777"/>
          </a:xfrm>
          <a:prstGeom prst="rect">
            <a:avLst/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innerShdw blurRad="19050" dist="25400" dir="13500000">
              <a:prstClr val="black">
                <a:alpha val="50000"/>
              </a:prstClr>
            </a:inn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Lucida Sans Unicode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072152" y="2458593"/>
            <a:ext cx="1345229" cy="307777"/>
          </a:xfrm>
          <a:prstGeom prst="rect">
            <a:avLst/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  <a:effectLst>
            <a:innerShdw blurRad="19050" dist="25400" dir="13500000">
              <a:prstClr val="black">
                <a:alpha val="50000"/>
              </a:prstClr>
            </a:inn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Lucida Sans Unicode" charset="0"/>
              <a:ea typeface="ＭＳ Ｐゴシック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952521" y="4465656"/>
            <a:ext cx="2464860" cy="143351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38100" dist="12700" dir="13500000">
              <a:prstClr val="black"/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52521" y="4562252"/>
            <a:ext cx="2464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dirty="0" smtClean="0">
              <a:latin typeface="Inconsolata-dz"/>
              <a:cs typeface="Inconsolata-dz"/>
            </a:endParaRPr>
          </a:p>
          <a:p>
            <a:r>
              <a:rPr lang="en-US" sz="1300" dirty="0" smtClean="0">
                <a:latin typeface="Inconsolata-dz"/>
                <a:cs typeface="Inconsolata-dz"/>
              </a:rPr>
              <a:t>class Person:</a:t>
            </a:r>
          </a:p>
          <a:p>
            <a:r>
              <a:rPr lang="en-US" sz="1300" dirty="0" smtClean="0">
                <a:latin typeface="Inconsolata-dz"/>
                <a:cs typeface="Inconsolata-dz"/>
              </a:rPr>
              <a:t>    </a:t>
            </a:r>
            <a:r>
              <a:rPr lang="en-US" sz="1300" dirty="0" err="1" smtClean="0">
                <a:latin typeface="Inconsolata-dz"/>
                <a:cs typeface="Inconsolata-dz"/>
              </a:rPr>
              <a:t>first_name</a:t>
            </a:r>
            <a:r>
              <a:rPr lang="en-US" sz="1300" dirty="0" smtClean="0">
                <a:latin typeface="Inconsolata-dz"/>
                <a:cs typeface="Inconsolata-dz"/>
              </a:rPr>
              <a:t> = String</a:t>
            </a:r>
          </a:p>
          <a:p>
            <a:r>
              <a:rPr lang="en-US" sz="1300" dirty="0">
                <a:latin typeface="Inconsolata-dz"/>
                <a:cs typeface="Inconsolata-dz"/>
              </a:rPr>
              <a:t> </a:t>
            </a:r>
            <a:r>
              <a:rPr lang="en-US" sz="1300" dirty="0" smtClean="0">
                <a:latin typeface="Inconsolata-dz"/>
                <a:cs typeface="Inconsolata-dz"/>
              </a:rPr>
              <a:t>   </a:t>
            </a:r>
            <a:r>
              <a:rPr lang="en-US" sz="1300" dirty="0" err="1" smtClean="0">
                <a:latin typeface="Inconsolata-dz"/>
                <a:cs typeface="Inconsolata-dz"/>
              </a:rPr>
              <a:t>last_name</a:t>
            </a:r>
            <a:r>
              <a:rPr lang="en-US" sz="1300" dirty="0" smtClean="0">
                <a:latin typeface="Inconsolata-dz"/>
                <a:cs typeface="Inconsolata-dz"/>
              </a:rPr>
              <a:t> = String</a:t>
            </a:r>
            <a:endParaRPr lang="en-US" sz="1300" dirty="0">
              <a:latin typeface="Inconsolata-dz"/>
              <a:cs typeface="Inconsolata-dz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3417381" y="2097299"/>
            <a:ext cx="10110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4428391" y="2097299"/>
            <a:ext cx="2" cy="30164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3417381" y="5113733"/>
            <a:ext cx="10110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417381" y="2608997"/>
            <a:ext cx="13285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4745898" y="2608997"/>
            <a:ext cx="0" cy="27052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3417381" y="5314271"/>
            <a:ext cx="13285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Rounded Rectangle 55"/>
          <p:cNvSpPr/>
          <p:nvPr/>
        </p:nvSpPr>
        <p:spPr bwMode="auto">
          <a:xfrm>
            <a:off x="3985552" y="3250395"/>
            <a:ext cx="2640323" cy="845929"/>
          </a:xfrm>
          <a:prstGeom prst="roundRect">
            <a:avLst/>
          </a:prstGeom>
          <a:solidFill>
            <a:schemeClr val="bg1">
              <a:alpha val="79000"/>
            </a:scheme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2742" y="3633910"/>
            <a:ext cx="135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12742" y="3298949"/>
            <a:ext cx="14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587144" y="3324017"/>
            <a:ext cx="0" cy="2748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4587144" y="3717883"/>
            <a:ext cx="0" cy="2770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Arc 72"/>
          <p:cNvSpPr/>
          <p:nvPr/>
        </p:nvSpPr>
        <p:spPr bwMode="auto">
          <a:xfrm>
            <a:off x="1886244" y="1119673"/>
            <a:ext cx="5401799" cy="7645531"/>
          </a:xfrm>
          <a:prstGeom prst="arc">
            <a:avLst>
              <a:gd name="adj1" fmla="val 16192845"/>
              <a:gd name="adj2" fmla="val 21559398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43596" y="1102960"/>
            <a:ext cx="330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Enaml</a:t>
            </a:r>
            <a:r>
              <a:rPr lang="en-US" sz="2000" dirty="0"/>
              <a:t> </a:t>
            </a:r>
            <a:r>
              <a:rPr lang="en-US" sz="2000" dirty="0" smtClean="0"/>
              <a:t>makes this Easy™</a:t>
            </a:r>
            <a:endParaRPr lang="en-US" sz="2000" dirty="0"/>
          </a:p>
        </p:txBody>
      </p:sp>
      <p:sp>
        <p:nvSpPr>
          <p:cNvPr id="78" name="Arc 77"/>
          <p:cNvSpPr/>
          <p:nvPr/>
        </p:nvSpPr>
        <p:spPr bwMode="auto">
          <a:xfrm>
            <a:off x="4687409" y="59488"/>
            <a:ext cx="2857565" cy="3008078"/>
          </a:xfrm>
          <a:prstGeom prst="arc">
            <a:avLst>
              <a:gd name="adj1" fmla="val 1976"/>
              <a:gd name="adj2" fmla="val 3645051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2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59" grpId="0" animBg="1"/>
      <p:bldP spid="60" grpId="0"/>
      <p:bldP spid="56" grpId="0" animBg="1"/>
      <p:bldP spid="57" grpId="0"/>
      <p:bldP spid="58" grpId="0"/>
      <p:bldP spid="73" grpId="0" animBg="1"/>
      <p:bldP spid="74" grpId="0"/>
      <p:bldP spid="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Subscription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792" y="1380847"/>
            <a:ext cx="7163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math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latin typeface="Inconsolata-dz"/>
              <a:cs typeface="Inconsolata-dz"/>
            </a:endParaRPr>
          </a:p>
          <a:p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 err="1">
                <a:latin typeface="Inconsolata-dz"/>
                <a:cs typeface="Inconsolata-dz"/>
              </a:rPr>
              <a:t>MainWindow</a:t>
            </a:r>
            <a:r>
              <a:rPr lang="en-US" dirty="0">
                <a:latin typeface="Inconsolata-dz"/>
                <a:cs typeface="Inconsolata-dz"/>
              </a:rPr>
              <a:t>):</a:t>
            </a:r>
          </a:p>
          <a:p>
            <a:r>
              <a:rPr lang="en-US" dirty="0">
                <a:latin typeface="Inconsolata-dz"/>
                <a:cs typeface="Inconsolata-dz"/>
              </a:rPr>
              <a:t>    title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'Slider Example'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7B2B73"/>
                </a:solidFill>
                <a:latin typeface="Inconsolata-dz"/>
                <a:cs typeface="Inconsolata-dz"/>
              </a:rPr>
              <a:t>Form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</a:t>
            </a:r>
            <a:r>
              <a:rPr lang="en-US" dirty="0">
                <a:solidFill>
                  <a:srgbClr val="7B2B73"/>
                </a:solidFill>
                <a:latin typeface="Inconsolata-dz"/>
                <a:cs typeface="Inconsolata-dz"/>
              </a:rPr>
              <a:t>Label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    text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'Log Value'</a:t>
            </a:r>
          </a:p>
          <a:p>
            <a:r>
              <a:rPr lang="en-US" dirty="0">
                <a:latin typeface="Inconsolata-dz"/>
                <a:cs typeface="Inconsolata-dz"/>
              </a:rPr>
              <a:t>        </a:t>
            </a:r>
            <a:r>
              <a:rPr lang="en-US" dirty="0">
                <a:solidFill>
                  <a:srgbClr val="7B2B73"/>
                </a:solidFill>
                <a:latin typeface="Inconsolata-dz"/>
                <a:cs typeface="Inconsolata-dz"/>
              </a:rPr>
              <a:t>Field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    value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&lt;&lt; </a:t>
            </a:r>
            <a:r>
              <a:rPr lang="en-US" dirty="0" err="1">
                <a:latin typeface="Inconsolata-dz"/>
                <a:cs typeface="Inconsolata-dz"/>
              </a:rPr>
              <a:t>math.log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 err="1">
                <a:latin typeface="Inconsolata-dz"/>
                <a:cs typeface="Inconsolata-dz"/>
              </a:rPr>
              <a:t>val_slider.value</a:t>
            </a:r>
            <a:r>
              <a:rPr lang="en-US" dirty="0">
                <a:latin typeface="Inconsolata-dz"/>
                <a:cs typeface="Inconsolata-dz"/>
              </a:rPr>
              <a:t>)</a:t>
            </a:r>
          </a:p>
          <a:p>
            <a:r>
              <a:rPr lang="en-US" dirty="0">
                <a:latin typeface="Inconsolata-dz"/>
                <a:cs typeface="Inconsolata-dz"/>
              </a:rPr>
              <a:t>            </a:t>
            </a:r>
            <a:r>
              <a:rPr lang="en-US" dirty="0" err="1">
                <a:latin typeface="Inconsolata-dz"/>
                <a:cs typeface="Inconsolata-dz"/>
              </a:rPr>
              <a:t>read_only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True</a:t>
            </a:r>
          </a:p>
          <a:p>
            <a:r>
              <a:rPr lang="en-US" dirty="0">
                <a:latin typeface="Inconsolata-dz"/>
                <a:cs typeface="Inconsolata-dz"/>
              </a:rPr>
              <a:t>        </a:t>
            </a:r>
            <a:r>
              <a:rPr lang="en-US" dirty="0">
                <a:solidFill>
                  <a:srgbClr val="7B2B73"/>
                </a:solidFill>
                <a:latin typeface="Inconsolata-dz"/>
                <a:cs typeface="Inconsolata-dz"/>
              </a:rPr>
              <a:t>Slider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   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id</a:t>
            </a:r>
            <a:r>
              <a:rPr lang="en-US" dirty="0">
                <a:latin typeface="Inconsolata-dz"/>
                <a:cs typeface="Inconsolata-dz"/>
              </a:rPr>
              <a:t>: </a:t>
            </a:r>
            <a:r>
              <a:rPr lang="en-US" dirty="0" err="1">
                <a:latin typeface="Inconsolata-dz"/>
                <a:cs typeface="Inconsolata-dz"/>
              </a:rPr>
              <a:t>val_slider</a:t>
            </a:r>
            <a:endParaRPr lang="en-US" dirty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           </a:t>
            </a:r>
            <a:r>
              <a:rPr lang="en-US" dirty="0" err="1">
                <a:latin typeface="Inconsolata-dz"/>
                <a:cs typeface="Inconsolata-dz"/>
              </a:rPr>
              <a:t>tick_interval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50</a:t>
            </a:r>
          </a:p>
          <a:p>
            <a:r>
              <a:rPr lang="en-US" dirty="0">
                <a:latin typeface="Inconsolata-dz"/>
                <a:cs typeface="Inconsolata-dz"/>
              </a:rPr>
              <a:t>            maximum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1000</a:t>
            </a:r>
          </a:p>
          <a:p>
            <a:r>
              <a:rPr lang="en-US" dirty="0">
                <a:latin typeface="Inconsolata-dz"/>
                <a:cs typeface="Inconsolata-dz"/>
              </a:rPr>
              <a:t>            minimum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3400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update operator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&gt;&gt;</a:t>
            </a:r>
          </a:p>
          <a:p>
            <a:r>
              <a:rPr lang="en-US" dirty="0" smtClean="0"/>
              <a:t>Right associative</a:t>
            </a:r>
          </a:p>
          <a:p>
            <a:r>
              <a:rPr lang="en-US" dirty="0" smtClean="0"/>
              <a:t>Pushes value on change</a:t>
            </a:r>
          </a:p>
          <a:p>
            <a:r>
              <a:rPr lang="en-US" dirty="0" smtClean="0"/>
              <a:t>RHS must be assignable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Update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583" y="1219200"/>
            <a:ext cx="8384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from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traits.api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HasTraits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Str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on_trait_change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solidFill>
                <a:srgbClr val="FF6600"/>
              </a:solidFill>
              <a:latin typeface="Inconsolata-dz"/>
              <a:cs typeface="Inconsolata-dz"/>
            </a:endParaRPr>
          </a:p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class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Person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 err="1">
                <a:latin typeface="Inconsolata-dz"/>
                <a:cs typeface="Inconsolata-dz"/>
              </a:rPr>
              <a:t>HasTraits</a:t>
            </a:r>
            <a:r>
              <a:rPr lang="en-US" dirty="0">
                <a:latin typeface="Inconsolata-dz"/>
                <a:cs typeface="Inconsolata-dz"/>
              </a:rPr>
              <a:t>):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</a:p>
          <a:p>
            <a:r>
              <a:rPr lang="en-US" dirty="0">
                <a:latin typeface="Inconsolata-dz"/>
                <a:cs typeface="Inconsolata-dz"/>
              </a:rPr>
              <a:t>    name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Str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Inconsolata-dz"/>
                <a:cs typeface="Inconsolata-dz"/>
              </a:rPr>
              <a:t>on_trait_change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'name'</a:t>
            </a:r>
            <a:r>
              <a:rPr lang="en-US" dirty="0">
                <a:latin typeface="Inconsolata-dz"/>
                <a:cs typeface="Inconsolata-dz"/>
              </a:rPr>
              <a:t>)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Inconsolata-dz"/>
                <a:cs typeface="Inconsolata-dz"/>
              </a:rPr>
              <a:t>print_name</a:t>
            </a:r>
            <a:r>
              <a:rPr lang="en-US" dirty="0">
                <a:latin typeface="Inconsolata-dz"/>
                <a:cs typeface="Inconsolata-dz"/>
              </a:rPr>
              <a:t>(self):</a:t>
            </a:r>
          </a:p>
          <a:p>
            <a:r>
              <a:rPr lang="en-US" dirty="0">
                <a:latin typeface="Inconsolata-dz"/>
                <a:cs typeface="Inconsolata-dz"/>
              </a:rPr>
              <a:t>        print 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'name changed'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self.name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latin typeface="Inconsolata-dz"/>
              <a:cs typeface="Inconsolata-dz"/>
            </a:endParaRPr>
          </a:p>
          <a:p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dirty="0">
                <a:latin typeface="Inconsolata-dz"/>
                <a:cs typeface="Inconsolata-dz"/>
              </a:rPr>
              <a:t>(Window):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dirty="0">
                <a:latin typeface="Inconsolata-dz"/>
                <a:cs typeface="Inconsolata-dz"/>
              </a:rPr>
              <a:t> person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Person()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Container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    value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&gt;&gt; </a:t>
            </a:r>
            <a:r>
              <a:rPr lang="en-US" dirty="0" err="1">
                <a:latin typeface="Inconsolata-dz"/>
                <a:cs typeface="Inconsolata-dz"/>
              </a:rPr>
              <a:t>person.name</a:t>
            </a:r>
            <a:endParaRPr lang="en-US" dirty="0">
              <a:latin typeface="Inconsolata-dz"/>
              <a:cs typeface="Inconsolata-dz"/>
            </a:endParaRPr>
          </a:p>
        </p:txBody>
      </p:sp>
    </p:spTree>
    <p:extLst>
      <p:ext uri="{BB962C8B-B14F-4D97-AF65-F5344CB8AC3E}">
        <p14:creationId xmlns:p14="http://schemas.microsoft.com/office/powerpoint/2010/main" val="201403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delegation operator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:=</a:t>
            </a:r>
          </a:p>
          <a:p>
            <a:r>
              <a:rPr lang="en-US" dirty="0" smtClean="0"/>
              <a:t>Bi-Directional</a:t>
            </a:r>
          </a:p>
          <a:p>
            <a:r>
              <a:rPr lang="en-US" dirty="0" smtClean="0"/>
              <a:t>Pushes and pulls values</a:t>
            </a:r>
          </a:p>
          <a:p>
            <a:r>
              <a:rPr lang="en-US" dirty="0" smtClean="0"/>
              <a:t>RHS must be assignable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5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Delegation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583" y="1219200"/>
            <a:ext cx="8384183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from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traits.api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HasTraits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Str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on_trait_change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solidFill>
                <a:srgbClr val="FF6600"/>
              </a:solidFill>
              <a:latin typeface="Inconsolata-dz"/>
              <a:cs typeface="Inconsolata-dz"/>
            </a:endParaRPr>
          </a:p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class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Person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 err="1">
                <a:latin typeface="Inconsolata-dz"/>
                <a:cs typeface="Inconsolata-dz"/>
              </a:rPr>
              <a:t>HasTraits</a:t>
            </a:r>
            <a:r>
              <a:rPr lang="en-US" dirty="0">
                <a:latin typeface="Inconsolata-dz"/>
                <a:cs typeface="Inconsolata-dz"/>
              </a:rPr>
              <a:t>):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</a:p>
          <a:p>
            <a:r>
              <a:rPr lang="en-US" dirty="0">
                <a:latin typeface="Inconsolata-dz"/>
                <a:cs typeface="Inconsolata-dz"/>
              </a:rPr>
              <a:t>    name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 smtClean="0">
                <a:latin typeface="Inconsolata-dz"/>
                <a:cs typeface="Inconsolata-dz"/>
              </a:rPr>
              <a:t>Str</a:t>
            </a:r>
            <a:r>
              <a:rPr lang="en-US" dirty="0" smtClean="0">
                <a:latin typeface="Inconsolata-dz"/>
                <a:cs typeface="Inconsolata-dz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Inconsolata-dz"/>
                <a:cs typeface="Inconsolata-dz"/>
              </a:rPr>
              <a:t>‘John’</a:t>
            </a:r>
            <a:r>
              <a:rPr lang="en-US" dirty="0" smtClean="0">
                <a:latin typeface="Inconsolata-dz"/>
                <a:cs typeface="Inconsolata-dz"/>
              </a:rPr>
              <a:t>)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Inconsolata-dz"/>
                <a:cs typeface="Inconsolata-dz"/>
              </a:rPr>
              <a:t>on_trait_change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'name'</a:t>
            </a:r>
            <a:r>
              <a:rPr lang="en-US" dirty="0">
                <a:latin typeface="Inconsolata-dz"/>
                <a:cs typeface="Inconsolata-dz"/>
              </a:rPr>
              <a:t>)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Inconsolata-dz"/>
                <a:cs typeface="Inconsolata-dz"/>
              </a:rPr>
              <a:t>print_name</a:t>
            </a:r>
            <a:r>
              <a:rPr lang="en-US" dirty="0">
                <a:latin typeface="Inconsolata-dz"/>
                <a:cs typeface="Inconsolata-dz"/>
              </a:rPr>
              <a:t>(self):</a:t>
            </a:r>
          </a:p>
          <a:p>
            <a:r>
              <a:rPr lang="en-US" dirty="0">
                <a:latin typeface="Inconsolata-dz"/>
                <a:cs typeface="Inconsolata-dz"/>
              </a:rPr>
              <a:t>        print 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'name changed'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self.name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latin typeface="Inconsolata-dz"/>
              <a:cs typeface="Inconsolata-dz"/>
            </a:endParaRPr>
          </a:p>
          <a:p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dirty="0">
                <a:latin typeface="Inconsolata-dz"/>
                <a:cs typeface="Inconsolata-dz"/>
              </a:rPr>
              <a:t>(Window):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dirty="0">
                <a:latin typeface="Inconsolata-dz"/>
                <a:cs typeface="Inconsolata-dz"/>
              </a:rPr>
              <a:t> person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Person()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Container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    value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&gt;&gt; </a:t>
            </a:r>
            <a:r>
              <a:rPr lang="en-US" dirty="0" err="1" smtClean="0">
                <a:latin typeface="Inconsolata-dz"/>
                <a:cs typeface="Inconsolata-dz"/>
              </a:rPr>
              <a:t>person.name</a:t>
            </a:r>
            <a:endParaRPr lang="en-US" dirty="0" smtClean="0">
              <a:latin typeface="Inconsolata-dz"/>
              <a:cs typeface="Inconsolata-dz"/>
            </a:endParaRPr>
          </a:p>
          <a:p>
            <a:r>
              <a:rPr lang="en-US" dirty="0" smtClean="0">
                <a:latin typeface="Inconsolata-dz"/>
                <a:cs typeface="Inconsolata-dz"/>
              </a:rPr>
              <a:t>        Field:</a:t>
            </a: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value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:=</a:t>
            </a:r>
            <a:r>
              <a:rPr lang="en-US" dirty="0" smtClean="0">
                <a:latin typeface="Inconsolata-dz"/>
                <a:cs typeface="Inconsolata-dz"/>
              </a:rPr>
              <a:t> </a:t>
            </a:r>
            <a:r>
              <a:rPr lang="en-US" dirty="0" err="1" smtClean="0">
                <a:latin typeface="Inconsolata-dz"/>
                <a:cs typeface="Inconsolata-dz"/>
              </a:rPr>
              <a:t>person.name</a:t>
            </a:r>
            <a:endParaRPr lang="en-US" dirty="0" smtClean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</a:t>
            </a:r>
            <a:endParaRPr lang="en-US" dirty="0">
              <a:latin typeface="Inconsolata-dz"/>
              <a:cs typeface="Inconsolata-dz"/>
            </a:endParaRPr>
          </a:p>
        </p:txBody>
      </p:sp>
    </p:spTree>
    <p:extLst>
      <p:ext uri="{BB962C8B-B14F-4D97-AF65-F5344CB8AC3E}">
        <p14:creationId xmlns:p14="http://schemas.microsoft.com/office/powerpoint/2010/main" val="18763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notification operator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::</a:t>
            </a:r>
          </a:p>
          <a:p>
            <a:r>
              <a:rPr lang="en-US" dirty="0" smtClean="0"/>
              <a:t>Right associative</a:t>
            </a:r>
          </a:p>
          <a:p>
            <a:r>
              <a:rPr lang="en-US" dirty="0" smtClean="0"/>
              <a:t>Executes code on change</a:t>
            </a:r>
          </a:p>
          <a:p>
            <a:r>
              <a:rPr lang="en-US" dirty="0" smtClean="0"/>
              <a:t>RHS can be any arbitrary Python code except for </a:t>
            </a:r>
            <a:r>
              <a:rPr lang="en-US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def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return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yield</a:t>
            </a:r>
            <a:endParaRPr lang="en-US" dirty="0">
              <a:solidFill>
                <a:srgbClr val="FF6600"/>
              </a:solidFill>
              <a:latin typeface="Inconsolata-dz"/>
              <a:cs typeface="Inconsolata-dz"/>
            </a:endParaRPr>
          </a:p>
        </p:txBody>
      </p:sp>
    </p:spTree>
    <p:extLst>
      <p:ext uri="{BB962C8B-B14F-4D97-AF65-F5344CB8AC3E}">
        <p14:creationId xmlns:p14="http://schemas.microsoft.com/office/powerpoint/2010/main" val="164974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Notification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583" y="1219200"/>
            <a:ext cx="83841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from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traits.api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latin typeface="Inconsolata-dz"/>
                <a:cs typeface="Inconsolata-dz"/>
              </a:rPr>
              <a:t>HasTraits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Str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on_trait_change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solidFill>
                <a:srgbClr val="FF6600"/>
              </a:solidFill>
              <a:latin typeface="Inconsolata-dz"/>
              <a:cs typeface="Inconsolata-dz"/>
            </a:endParaRPr>
          </a:p>
          <a:p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class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Person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 err="1">
                <a:latin typeface="Inconsolata-dz"/>
                <a:cs typeface="Inconsolata-dz"/>
              </a:rPr>
              <a:t>HasTraits</a:t>
            </a:r>
            <a:r>
              <a:rPr lang="en-US" dirty="0">
                <a:latin typeface="Inconsolata-dz"/>
                <a:cs typeface="Inconsolata-dz"/>
              </a:rPr>
              <a:t>):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</a:p>
          <a:p>
            <a:r>
              <a:rPr lang="en-US" dirty="0">
                <a:latin typeface="Inconsolata-dz"/>
                <a:cs typeface="Inconsolata-dz"/>
              </a:rPr>
              <a:t>    name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 smtClean="0">
                <a:latin typeface="Inconsolata-dz"/>
                <a:cs typeface="Inconsolata-dz"/>
              </a:rPr>
              <a:t>Str</a:t>
            </a:r>
            <a:endParaRPr lang="en-US" dirty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Inconsolata-dz"/>
                <a:cs typeface="Inconsolata-dz"/>
              </a:rPr>
              <a:t>on_trait_change</a:t>
            </a:r>
            <a:r>
              <a:rPr lang="en-US" dirty="0">
                <a:latin typeface="Inconsolata-dz"/>
                <a:cs typeface="Inconsolata-dz"/>
              </a:rPr>
              <a:t>(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'name'</a:t>
            </a:r>
            <a:r>
              <a:rPr lang="en-US" dirty="0">
                <a:latin typeface="Inconsolata-dz"/>
                <a:cs typeface="Inconsolata-dz"/>
              </a:rPr>
              <a:t>)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Inconsolata-dz"/>
                <a:cs typeface="Inconsolata-dz"/>
              </a:rPr>
              <a:t>print_name</a:t>
            </a:r>
            <a:r>
              <a:rPr lang="en-US" dirty="0">
                <a:latin typeface="Inconsolata-dz"/>
                <a:cs typeface="Inconsolata-dz"/>
              </a:rPr>
              <a:t>(self):</a:t>
            </a:r>
          </a:p>
          <a:p>
            <a:r>
              <a:rPr lang="en-US" dirty="0">
                <a:latin typeface="Inconsolata-dz"/>
                <a:cs typeface="Inconsolata-dz"/>
              </a:rPr>
              <a:t>        print 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'name changed'</a:t>
            </a:r>
            <a:r>
              <a:rPr lang="en-US" dirty="0">
                <a:latin typeface="Inconsolata-dz"/>
                <a:cs typeface="Inconsolata-dz"/>
              </a:rPr>
              <a:t>, </a:t>
            </a:r>
            <a:r>
              <a:rPr lang="en-US" dirty="0" err="1">
                <a:latin typeface="Inconsolata-dz"/>
                <a:cs typeface="Inconsolata-dz"/>
              </a:rPr>
              <a:t>self.name</a:t>
            </a:r>
            <a:endParaRPr lang="en-US" dirty="0">
              <a:latin typeface="Inconsolata-dz"/>
              <a:cs typeface="Inconsolata-dz"/>
            </a:endParaRPr>
          </a:p>
          <a:p>
            <a:endParaRPr lang="en-US" dirty="0">
              <a:latin typeface="Inconsolata-dz"/>
              <a:cs typeface="Inconsolata-dz"/>
            </a:endParaRPr>
          </a:p>
          <a:p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00FF"/>
                </a:solidFill>
                <a:latin typeface="Inconsolata-dz"/>
                <a:cs typeface="Inconsolata-dz"/>
              </a:rPr>
              <a:t>Main</a:t>
            </a:r>
            <a:r>
              <a:rPr lang="en-US" dirty="0">
                <a:latin typeface="Inconsolata-dz"/>
                <a:cs typeface="Inconsolata-dz"/>
              </a:rPr>
              <a:t>(Window):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 err="1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dirty="0">
                <a:latin typeface="Inconsolata-dz"/>
                <a:cs typeface="Inconsolata-dz"/>
              </a:rPr>
              <a:t> person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dirty="0">
                <a:latin typeface="Inconsolata-dz"/>
                <a:cs typeface="Inconsolata-dz"/>
              </a:rPr>
              <a:t> Person()</a:t>
            </a:r>
          </a:p>
          <a:p>
            <a:r>
              <a:rPr lang="en-US" dirty="0">
                <a:latin typeface="Inconsolata-dz"/>
                <a:cs typeface="Inconsolata-dz"/>
              </a:rPr>
              <a:t>   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Container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</a:t>
            </a:r>
            <a:r>
              <a:rPr lang="en-US" dirty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            value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&gt;&gt; </a:t>
            </a:r>
            <a:r>
              <a:rPr lang="en-US" dirty="0" err="1" smtClean="0">
                <a:latin typeface="Inconsolata-dz"/>
                <a:cs typeface="Inconsolata-dz"/>
              </a:rPr>
              <a:t>person.name</a:t>
            </a:r>
            <a:endParaRPr lang="en-US" dirty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value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:: print</a:t>
            </a:r>
            <a:r>
              <a:rPr lang="en-US" dirty="0" smtClean="0">
                <a:latin typeface="Inconsolata-dz"/>
                <a:cs typeface="Inconsolata-dz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Inconsolata-dz"/>
                <a:cs typeface="Inconsolata-dz"/>
              </a:rPr>
              <a:t>‘simple statement’</a:t>
            </a: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value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::</a:t>
            </a: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   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for</a:t>
            </a:r>
            <a:r>
              <a:rPr lang="en-US" dirty="0" smtClean="0">
                <a:latin typeface="Inconsolata-dz"/>
                <a:cs typeface="Inconsolata-dz"/>
              </a:rPr>
              <a:t> </a:t>
            </a:r>
            <a:r>
              <a:rPr lang="en-US" dirty="0" err="1" smtClean="0">
                <a:latin typeface="Inconsolata-dz"/>
                <a:cs typeface="Inconsolata-dz"/>
              </a:rPr>
              <a:t>i</a:t>
            </a:r>
            <a:r>
              <a:rPr lang="en-US" dirty="0" smtClean="0">
                <a:latin typeface="Inconsolata-dz"/>
                <a:cs typeface="Inconsolata-dz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in</a:t>
            </a:r>
            <a:r>
              <a:rPr lang="en-US" dirty="0" smtClean="0">
                <a:latin typeface="Inconsolata-dz"/>
                <a:cs typeface="Inconsolata-dz"/>
              </a:rPr>
              <a:t> </a:t>
            </a:r>
            <a:r>
              <a:rPr lang="en-US" dirty="0" smtClean="0">
                <a:solidFill>
                  <a:srgbClr val="944CA3"/>
                </a:solidFill>
                <a:latin typeface="Inconsolata-dz"/>
                <a:cs typeface="Inconsolata-dz"/>
              </a:rPr>
              <a:t>range</a:t>
            </a:r>
            <a:r>
              <a:rPr lang="en-US" dirty="0" smtClean="0">
                <a:latin typeface="Inconsolata-dz"/>
                <a:cs typeface="Inconsolata-dz"/>
              </a:rPr>
              <a:t>(10):</a:t>
            </a: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       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print</a:t>
            </a:r>
            <a:r>
              <a:rPr lang="en-US" dirty="0" smtClean="0">
                <a:latin typeface="Inconsolata-dz"/>
                <a:cs typeface="Inconsolata-dz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Inconsolata-dz"/>
                <a:cs typeface="Inconsolata-dz"/>
              </a:rPr>
              <a:t>‘complex statement’</a:t>
            </a:r>
            <a:r>
              <a:rPr lang="en-US" dirty="0" smtClean="0">
                <a:latin typeface="Inconsolata-dz"/>
                <a:cs typeface="Inconsolata-dz"/>
              </a:rPr>
              <a:t>, </a:t>
            </a:r>
            <a:r>
              <a:rPr lang="en-US" dirty="0" err="1" smtClean="0">
                <a:latin typeface="Inconsolata-dz"/>
                <a:cs typeface="Inconsolata-dz"/>
              </a:rPr>
              <a:t>i</a:t>
            </a:r>
            <a:endParaRPr lang="en-US" dirty="0" smtClean="0">
              <a:latin typeface="Inconsolata-dz"/>
              <a:cs typeface="Inconsolata-dz"/>
            </a:endParaRPr>
          </a:p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         </a:t>
            </a:r>
            <a:endParaRPr lang="en-US" dirty="0">
              <a:latin typeface="Inconsolata-dz"/>
              <a:cs typeface="Inconsolata-dz"/>
            </a:endParaRPr>
          </a:p>
        </p:txBody>
      </p:sp>
    </p:spTree>
    <p:extLst>
      <p:ext uri="{BB962C8B-B14F-4D97-AF65-F5344CB8AC3E}">
        <p14:creationId xmlns:p14="http://schemas.microsoft.com/office/powerpoint/2010/main" val="413196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–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Enaml</a:t>
            </a:r>
            <a:r>
              <a:rPr lang="en-US" dirty="0" smtClean="0"/>
              <a:t> introspecting operators are extremely robust</a:t>
            </a:r>
          </a:p>
          <a:p>
            <a:r>
              <a:rPr lang="en-US" dirty="0" smtClean="0"/>
              <a:t>They can track </a:t>
            </a:r>
            <a:r>
              <a:rPr lang="en-US" i="1" dirty="0" smtClean="0"/>
              <a:t>almost</a:t>
            </a:r>
            <a:r>
              <a:rPr lang="en-US" dirty="0" smtClean="0"/>
              <a:t> any dependency in an expression</a:t>
            </a:r>
          </a:p>
          <a:p>
            <a:r>
              <a:rPr lang="en-US" dirty="0" smtClean="0"/>
              <a:t>This allows the user to not worry about manually hooking up </a:t>
            </a:r>
            <a:r>
              <a:rPr lang="en-US" dirty="0" err="1" smtClean="0"/>
              <a:t>notifiers</a:t>
            </a:r>
            <a:r>
              <a:rPr lang="en-US" dirty="0" smtClean="0"/>
              <a:t>; it’s all automatic.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Dependencies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175" y="1878904"/>
            <a:ext cx="8656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dirty="0">
                <a:latin typeface="Inconsolata-dz"/>
                <a:cs typeface="Inconsolata-dz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id</a:t>
            </a:r>
            <a:r>
              <a:rPr lang="en-US" dirty="0" smtClean="0">
                <a:latin typeface="Inconsolata-dz"/>
                <a:cs typeface="Inconsolata-dz"/>
              </a:rPr>
              <a:t>: </a:t>
            </a:r>
            <a:r>
              <a:rPr lang="en-US" dirty="0" err="1" smtClean="0">
                <a:latin typeface="Inconsolata-dz"/>
                <a:cs typeface="Inconsolata-dz"/>
              </a:rPr>
              <a:t>boss_info</a:t>
            </a:r>
            <a:endParaRPr lang="en-US" dirty="0" smtClean="0">
              <a:latin typeface="Inconsolata-dz"/>
              <a:cs typeface="Inconsolata-dz"/>
            </a:endParaRPr>
          </a:p>
          <a:p>
            <a:r>
              <a:rPr lang="en-US" dirty="0" smtClean="0">
                <a:latin typeface="Inconsolata-dz"/>
                <a:cs typeface="Inconsolata-dz"/>
              </a:rPr>
              <a:t>	value </a:t>
            </a:r>
            <a:r>
              <a:rPr lang="en-US" dirty="0" smtClean="0">
                <a:solidFill>
                  <a:srgbClr val="FF6600"/>
                </a:solidFill>
                <a:latin typeface="Inconsolata-dz"/>
                <a:cs typeface="Inconsolata-dz"/>
              </a:rPr>
              <a:t>&lt;&lt;</a:t>
            </a:r>
            <a:r>
              <a:rPr lang="en-US" dirty="0" smtClean="0">
                <a:latin typeface="Inconsolata-dz"/>
                <a:cs typeface="Inconsolata-dz"/>
              </a:rPr>
              <a:t> boss(</a:t>
            </a:r>
            <a:r>
              <a:rPr lang="en-US" dirty="0" err="1" smtClean="0">
                <a:latin typeface="Inconsolata-dz"/>
                <a:cs typeface="Inconsolata-dz"/>
              </a:rPr>
              <a:t>school.classroom</a:t>
            </a:r>
            <a:r>
              <a:rPr lang="en-US" dirty="0" smtClean="0">
                <a:latin typeface="Inconsolata-dz"/>
                <a:cs typeface="Inconsolata-dz"/>
              </a:rPr>
              <a:t>[</a:t>
            </a:r>
            <a:r>
              <a:rPr lang="en-US" dirty="0" err="1" smtClean="0">
                <a:latin typeface="Inconsolata-dz"/>
                <a:cs typeface="Inconsolata-dz"/>
              </a:rPr>
              <a:t>class_id</a:t>
            </a:r>
            <a:r>
              <a:rPr lang="en-US" dirty="0" smtClean="0">
                <a:latin typeface="Inconsolata-dz"/>
                <a:cs typeface="Inconsolata-dz"/>
              </a:rPr>
              <a:t>].</a:t>
            </a:r>
            <a:r>
              <a:rPr lang="en-US" dirty="0" err="1" smtClean="0">
                <a:latin typeface="Inconsolata-dz"/>
                <a:cs typeface="Inconsolata-dz"/>
              </a:rPr>
              <a:t>teacher.id</a:t>
            </a:r>
            <a:r>
              <a:rPr lang="en-US" dirty="0" smtClean="0">
                <a:latin typeface="Inconsolata-dz"/>
                <a:cs typeface="Inconsolata-dz"/>
              </a:rPr>
              <a:t>).info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993465" y="2828152"/>
            <a:ext cx="0" cy="1590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250463" y="2828150"/>
            <a:ext cx="3979137" cy="1590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993465" y="2828150"/>
            <a:ext cx="2526952" cy="1590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002068" y="2828150"/>
            <a:ext cx="0" cy="1707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907000" y="2828150"/>
            <a:ext cx="1322600" cy="1590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7671566" y="2828150"/>
            <a:ext cx="558034" cy="1590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920069" y="2828151"/>
            <a:ext cx="1334750" cy="1590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8229600" y="2828150"/>
            <a:ext cx="0" cy="1590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03670" y="4535286"/>
            <a:ext cx="215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Returns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1745" y="4535286"/>
            <a:ext cx="10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86528" y="4548244"/>
            <a:ext cx="12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35956" y="4535286"/>
            <a:ext cx="287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 Access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getattr</a:t>
            </a:r>
            <a:r>
              <a:rPr lang="en-US" dirty="0" smtClean="0"/>
              <a:t> works too!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5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 -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914"/>
          </a:xfrm>
        </p:spPr>
        <p:txBody>
          <a:bodyPr/>
          <a:lstStyle/>
          <a:p>
            <a:r>
              <a:rPr lang="en-US" dirty="0" smtClean="0"/>
              <a:t>List comprehensions work too!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72654"/>
            <a:ext cx="818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dirty="0">
                <a:latin typeface="Inconsolata-dz"/>
                <a:cs typeface="Inconsolata-dz"/>
              </a:rPr>
              <a:t>:</a:t>
            </a:r>
          </a:p>
          <a:p>
            <a:r>
              <a:rPr lang="en-US" dirty="0" smtClean="0">
                <a:latin typeface="Inconsolata-dz"/>
                <a:cs typeface="Inconsolata-dz"/>
              </a:rPr>
              <a:t>    value </a:t>
            </a:r>
            <a:r>
              <a:rPr lang="en-US" dirty="0">
                <a:solidFill>
                  <a:srgbClr val="FF6600"/>
                </a:solidFill>
                <a:latin typeface="Inconsolata-dz"/>
                <a:cs typeface="Inconsolata-dz"/>
              </a:rPr>
              <a:t>&lt;&lt;</a:t>
            </a:r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>
                <a:solidFill>
                  <a:srgbClr val="008000"/>
                </a:solidFill>
                <a:latin typeface="Inconsolata-dz"/>
                <a:cs typeface="Inconsolata-dz"/>
              </a:rPr>
              <a:t>', '</a:t>
            </a:r>
            <a:r>
              <a:rPr lang="en-US" dirty="0">
                <a:latin typeface="Inconsolata-dz"/>
                <a:cs typeface="Inconsolata-dz"/>
              </a:rPr>
              <a:t>.join([</a:t>
            </a:r>
            <a:r>
              <a:rPr lang="en-US" dirty="0" err="1">
                <a:latin typeface="Inconsolata-dz"/>
                <a:cs typeface="Inconsolata-dz"/>
              </a:rPr>
              <a:t>person.name</a:t>
            </a:r>
            <a:r>
              <a:rPr lang="en-US" dirty="0">
                <a:latin typeface="Inconsolata-dz"/>
                <a:cs typeface="Inconsolata-dz"/>
              </a:rPr>
              <a:t> for person in people]</a:t>
            </a:r>
            <a:r>
              <a:rPr lang="en-US" dirty="0" smtClean="0">
                <a:latin typeface="Inconsolata-dz"/>
                <a:cs typeface="Inconsolata-dz"/>
              </a:rPr>
              <a:t>)</a:t>
            </a:r>
            <a:endParaRPr lang="en-US" dirty="0">
              <a:latin typeface="Inconsolata-dz"/>
              <a:cs typeface="Inconsolata-dz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802" y="4043908"/>
            <a:ext cx="77676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binding will automatically track the </a:t>
            </a:r>
            <a:r>
              <a:rPr lang="en-US" sz="2400" dirty="0" smtClean="0">
                <a:solidFill>
                  <a:srgbClr val="0000FF"/>
                </a:solidFill>
              </a:rPr>
              <a:t>name</a:t>
            </a:r>
            <a:r>
              <a:rPr lang="en-US" sz="2400" dirty="0" smtClean="0"/>
              <a:t> of every </a:t>
            </a:r>
            <a:r>
              <a:rPr lang="en-US" sz="2400" dirty="0" smtClean="0">
                <a:solidFill>
                  <a:srgbClr val="0000FF"/>
                </a:solidFill>
              </a:rPr>
              <a:t>person</a:t>
            </a:r>
            <a:r>
              <a:rPr lang="en-US" sz="2400" dirty="0" smtClean="0"/>
              <a:t> in the list of </a:t>
            </a:r>
            <a:r>
              <a:rPr lang="en-US" sz="2400" dirty="0" smtClean="0">
                <a:solidFill>
                  <a:srgbClr val="0000FF"/>
                </a:solidFill>
              </a:rPr>
              <a:t>people</a:t>
            </a:r>
            <a:r>
              <a:rPr lang="en-US" sz="2400" dirty="0" smtClean="0"/>
              <a:t>, as well as the contents of the list of </a:t>
            </a:r>
            <a:r>
              <a:rPr lang="en-US" sz="2400" dirty="0" smtClean="0">
                <a:solidFill>
                  <a:srgbClr val="0000FF"/>
                </a:solidFill>
              </a:rPr>
              <a:t>people</a:t>
            </a:r>
            <a:r>
              <a:rPr lang="en-US" sz="2400" dirty="0" smtClean="0"/>
              <a:t> itself.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89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Approaches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820" y="1428837"/>
            <a:ext cx="290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Visual Studio®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1519" y="1437192"/>
            <a:ext cx="29076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Xcode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®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7573" y="1420481"/>
            <a:ext cx="29076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Qt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Designer®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83820" y="2005257"/>
            <a:ext cx="87815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3091519" y="1420481"/>
            <a:ext cx="0" cy="1943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6007573" y="1420481"/>
            <a:ext cx="0" cy="1943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83821" y="2164145"/>
            <a:ext cx="29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XML-based markup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.Net</a:t>
            </a:r>
            <a:r>
              <a:rPr lang="en-US" dirty="0" smtClean="0"/>
              <a:t> backing code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Bind to properties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Markup is translated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1519" y="2164145"/>
            <a:ext cx="290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markup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-C backing code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Bind to properties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Code is generated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7573" y="2164145"/>
            <a:ext cx="295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XML markup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C++ backing code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Bind to signals/slots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Markup is interpreted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7322" y="4389486"/>
            <a:ext cx="128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Enaml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091519" y="4188237"/>
            <a:ext cx="0" cy="1943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292049" y="4345239"/>
            <a:ext cx="562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Python-based markup language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Strict superset of the Python language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Bind to arbitrary Python </a:t>
            </a:r>
            <a:r>
              <a:rPr lang="en-US" i="1" dirty="0"/>
              <a:t>expressions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Markup is dynamically </a:t>
            </a:r>
            <a:r>
              <a:rPr lang="en-US" dirty="0" smtClean="0"/>
              <a:t>executed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27720" y="5223196"/>
            <a:ext cx="9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Python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9" name="Donut 28"/>
          <p:cNvSpPr/>
          <p:nvPr/>
        </p:nvSpPr>
        <p:spPr bwMode="auto">
          <a:xfrm>
            <a:off x="952522" y="5040209"/>
            <a:ext cx="1144697" cy="752020"/>
          </a:xfrm>
          <a:prstGeom prst="donut">
            <a:avLst>
              <a:gd name="adj" fmla="val 5889"/>
            </a:avLst>
          </a:prstGeom>
          <a:solidFill>
            <a:schemeClr val="bg2"/>
          </a:solidFill>
          <a:ln w="3175" cmpd="sng">
            <a:noFill/>
            <a:headEnd type="none" w="med" len="med"/>
            <a:tailEnd type="none" w="med" len="med"/>
          </a:ln>
          <a:effectLst>
            <a:innerShdw blurRad="12700" dist="25400" dir="13500000">
              <a:prstClr val="black">
                <a:alpha val="50000"/>
              </a:prstClr>
            </a:innerShdw>
          </a:effectLst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30" name="Donut 29"/>
          <p:cNvSpPr/>
          <p:nvPr/>
        </p:nvSpPr>
        <p:spPr bwMode="auto">
          <a:xfrm>
            <a:off x="208886" y="4087967"/>
            <a:ext cx="2648679" cy="2145438"/>
          </a:xfrm>
          <a:prstGeom prst="donut">
            <a:avLst>
              <a:gd name="adj" fmla="val 2391"/>
            </a:avLst>
          </a:prstGeom>
          <a:solidFill>
            <a:srgbClr val="808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2700" dist="254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8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20" grpId="0"/>
      <p:bldP spid="25" grpId="0"/>
      <p:bldP spid="27" grpId="1" build="p"/>
      <p:bldP spid="28" grpId="0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systems in GUI toolkits typically fall into two categories: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They don’t exist and the developer is responsible for laying out widgets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They use some form of nested box model</a:t>
            </a:r>
          </a:p>
          <a:p>
            <a:pPr marL="514350" indent="-514350"/>
            <a:r>
              <a:rPr lang="en-US" dirty="0" smtClean="0"/>
              <a:t>Given the choice, #2 is preferable, but nested box models can be painful</a:t>
            </a:r>
          </a:p>
          <a:p>
            <a:pPr marL="514350" indent="-514350"/>
            <a:r>
              <a:rPr lang="en-US" dirty="0" smtClean="0"/>
              <a:t>We can do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0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System -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Enaml</a:t>
            </a:r>
            <a:r>
              <a:rPr lang="en-US" dirty="0" smtClean="0"/>
              <a:t> uses a constraints based layout system</a:t>
            </a:r>
          </a:p>
          <a:p>
            <a:r>
              <a:rPr lang="en-US" dirty="0" smtClean="0"/>
              <a:t>Constraints are specified as symbolic linear expressions of components</a:t>
            </a:r>
          </a:p>
          <a:p>
            <a:r>
              <a:rPr lang="en-US" dirty="0" smtClean="0"/>
              <a:t>This allows the convenience and ease of nested box models, but also the power and flexibility of manual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4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System -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229"/>
          </a:xfrm>
        </p:spPr>
        <p:txBody>
          <a:bodyPr/>
          <a:lstStyle/>
          <a:p>
            <a:r>
              <a:rPr lang="en-US" dirty="0" smtClean="0"/>
              <a:t>Internally, </a:t>
            </a:r>
            <a:r>
              <a:rPr lang="en-US" dirty="0" err="1" smtClean="0"/>
              <a:t>Enaml</a:t>
            </a:r>
            <a:r>
              <a:rPr lang="en-US" dirty="0" smtClean="0"/>
              <a:t> uses the Cassowary linear constraint solver to do the heavy lifting in C++</a:t>
            </a:r>
          </a:p>
          <a:p>
            <a:pPr lvl="1"/>
            <a:r>
              <a:rPr lang="en-US" dirty="0" smtClean="0"/>
              <a:t>OSX 10.7 now uses the same library</a:t>
            </a:r>
          </a:p>
          <a:p>
            <a:r>
              <a:rPr lang="en-US" dirty="0" err="1" smtClean="0"/>
              <a:t>Enaml</a:t>
            </a:r>
            <a:r>
              <a:rPr lang="en-US" dirty="0" smtClean="0"/>
              <a:t> provides convenience factories for auto generating constraints for the most common cases</a:t>
            </a:r>
          </a:p>
          <a:p>
            <a:r>
              <a:rPr lang="en-US" dirty="0" smtClean="0"/>
              <a:t>Constraints allow us to layout the </a:t>
            </a:r>
            <a:r>
              <a:rPr lang="en-US" dirty="0" err="1" smtClean="0"/>
              <a:t>ui</a:t>
            </a:r>
            <a:r>
              <a:rPr lang="en-US" dirty="0" smtClean="0"/>
              <a:t> in ways that are not typically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1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03" y="2552101"/>
            <a:ext cx="400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612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</a:t>
            </a:r>
            <a:r>
              <a:rPr lang="en-US" dirty="0"/>
              <a:t>T</a:t>
            </a:r>
            <a:r>
              <a:rPr lang="en-US" dirty="0" smtClean="0"/>
              <a:t>he Code!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 bwMode="auto">
          <a:xfrm>
            <a:off x="4628924" y="977626"/>
            <a:ext cx="4422036" cy="3191904"/>
          </a:xfrm>
          <a:prstGeom prst="frame">
            <a:avLst>
              <a:gd name="adj1" fmla="val 974"/>
            </a:avLst>
          </a:prstGeom>
          <a:solidFill>
            <a:srgbClr val="808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127337" y="977625"/>
            <a:ext cx="4422036" cy="5339339"/>
          </a:xfrm>
          <a:prstGeom prst="frame">
            <a:avLst>
              <a:gd name="adj1" fmla="val 974"/>
            </a:avLst>
          </a:prstGeom>
          <a:solidFill>
            <a:srgbClr val="808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338" y="985982"/>
            <a:ext cx="44220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-dz"/>
                <a:cs typeface="Inconsolata-dz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-dz"/>
                <a:cs typeface="Inconsolata-dz"/>
              </a:rPr>
              <a:t>model.py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Inconsolata-dz"/>
              <a:cs typeface="Inconsolata-dz"/>
            </a:endParaRPr>
          </a:p>
          <a:p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from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err="1" smtClean="0">
                <a:latin typeface="Inconsolata-dz"/>
                <a:cs typeface="Inconsolata-dz"/>
              </a:rPr>
              <a:t>traits.api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err="1" smtClean="0">
                <a:latin typeface="Inconsolata-dz"/>
                <a:cs typeface="Inconsolata-dz"/>
              </a:rPr>
              <a:t>HasTraits</a:t>
            </a:r>
            <a:r>
              <a:rPr lang="en-US" sz="1400" dirty="0" smtClean="0">
                <a:latin typeface="Inconsolata-dz"/>
                <a:cs typeface="Inconsolata-dz"/>
              </a:rPr>
              <a:t>, </a:t>
            </a:r>
            <a:r>
              <a:rPr lang="en-US" sz="1400" dirty="0" err="1" smtClean="0">
                <a:latin typeface="Inconsolata-dz"/>
                <a:cs typeface="Inconsolata-dz"/>
              </a:rPr>
              <a:t>Str</a:t>
            </a:r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err="1" smtClean="0">
                <a:latin typeface="Inconsolata-dz"/>
                <a:cs typeface="Inconsolata-dz"/>
              </a:rPr>
              <a:t>enaml</a:t>
            </a:r>
            <a:endParaRPr lang="en-US" sz="1400" dirty="0" smtClean="0">
              <a:latin typeface="Inconsolata-dz"/>
              <a:cs typeface="Inconsolata-dz"/>
            </a:endParaRPr>
          </a:p>
          <a:p>
            <a:endParaRPr lang="en-US" sz="1400" dirty="0">
              <a:latin typeface="Inconsolata-dz"/>
              <a:cs typeface="Inconsolata-dz"/>
            </a:endParaRPr>
          </a:p>
          <a:p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class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Inconsolata-dz"/>
                <a:cs typeface="Inconsolata-dz"/>
              </a:rPr>
              <a:t>Person</a:t>
            </a:r>
            <a:r>
              <a:rPr lang="en-US" sz="1400" dirty="0" smtClean="0">
                <a:latin typeface="Inconsolata-dz"/>
                <a:cs typeface="Inconsolata-dz"/>
              </a:rPr>
              <a:t>(</a:t>
            </a:r>
            <a:r>
              <a:rPr lang="en-US" sz="1400" dirty="0" err="1" smtClean="0">
                <a:latin typeface="Inconsolata-dz"/>
                <a:cs typeface="Inconsolata-dz"/>
              </a:rPr>
              <a:t>HasTraits</a:t>
            </a:r>
            <a:r>
              <a:rPr lang="en-US" sz="1400" dirty="0" smtClean="0">
                <a:latin typeface="Inconsolata-dz"/>
                <a:cs typeface="Inconsolata-dz"/>
              </a:rPr>
              <a:t>):</a:t>
            </a:r>
          </a:p>
          <a:p>
            <a:r>
              <a:rPr lang="en-US" sz="1400" dirty="0" smtClean="0">
                <a:latin typeface="Inconsolata-dz"/>
                <a:cs typeface="Inconsolata-dz"/>
              </a:rPr>
              <a:t>    </a:t>
            </a:r>
            <a:r>
              <a:rPr lang="en-US" sz="1400" dirty="0" err="1" smtClean="0">
                <a:latin typeface="Inconsolata-dz"/>
                <a:cs typeface="Inconsolata-dz"/>
              </a:rPr>
              <a:t>first_name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err="1" smtClean="0">
                <a:latin typeface="Inconsolata-dz"/>
                <a:cs typeface="Inconsolata-dz"/>
              </a:rPr>
              <a:t>Str</a:t>
            </a:r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latin typeface="Inconsolata-dz"/>
                <a:cs typeface="Inconsolata-dz"/>
              </a:rPr>
              <a:t>last_name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err="1" smtClean="0">
                <a:latin typeface="Inconsolata-dz"/>
                <a:cs typeface="Inconsolata-dz"/>
              </a:rPr>
              <a:t>Str</a:t>
            </a:r>
            <a:endParaRPr lang="en-US" sz="1400" dirty="0" smtClean="0">
              <a:latin typeface="Inconsolata-dz"/>
              <a:cs typeface="Inconsolata-dz"/>
            </a:endParaRPr>
          </a:p>
          <a:p>
            <a:endParaRPr lang="en-US" sz="1400" dirty="0">
              <a:latin typeface="Inconsolata-dz"/>
              <a:cs typeface="Inconsolata-dz"/>
            </a:endParaRPr>
          </a:p>
          <a:p>
            <a:endParaRPr lang="en-US" sz="1400" dirty="0" smtClean="0">
              <a:latin typeface="Inconsolata-dz"/>
              <a:cs typeface="Inconsolata-dz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8924" y="985982"/>
            <a:ext cx="442203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Inconsolata-dz"/>
                <a:cs typeface="Inconsolata-dz"/>
              </a:rPr>
              <a:t># </a:t>
            </a:r>
            <a:r>
              <a:rPr lang="en-US" sz="1400" dirty="0" err="1" smtClean="0">
                <a:solidFill>
                  <a:srgbClr val="7F7F7F"/>
                </a:solidFill>
                <a:latin typeface="Inconsolata-dz"/>
                <a:cs typeface="Inconsolata-dz"/>
              </a:rPr>
              <a:t>view.enaml</a:t>
            </a:r>
            <a:endParaRPr lang="en-US" sz="1400" dirty="0" smtClean="0">
              <a:solidFill>
                <a:srgbClr val="7F7F7F"/>
              </a:solidFill>
              <a:latin typeface="Inconsolata-dz"/>
              <a:cs typeface="Inconsolata-dz"/>
            </a:endParaRPr>
          </a:p>
          <a:p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Inconsolata-dz"/>
                <a:cs typeface="Inconsolata-dz"/>
              </a:rPr>
              <a:t>View</a:t>
            </a:r>
            <a:r>
              <a:rPr lang="en-US" sz="1400" dirty="0" smtClean="0">
                <a:latin typeface="Inconsolata-dz"/>
                <a:cs typeface="Inconsolata-dz"/>
              </a:rPr>
              <a:t>(</a:t>
            </a:r>
            <a:r>
              <a:rPr lang="en-US" sz="1400" dirty="0" err="1" smtClean="0">
                <a:latin typeface="Inconsolata-dz"/>
                <a:cs typeface="Inconsolata-dz"/>
              </a:rPr>
              <a:t>MainWindow</a:t>
            </a:r>
            <a:r>
              <a:rPr lang="en-US" sz="1400" dirty="0" smtClean="0">
                <a:latin typeface="Inconsolata-dz"/>
                <a:cs typeface="Inconsolata-dz"/>
              </a:rPr>
              <a:t>):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attr</a:t>
            </a:r>
            <a:r>
              <a:rPr lang="en-US" sz="1400" dirty="0" smtClean="0">
                <a:latin typeface="Inconsolata-dz"/>
                <a:cs typeface="Inconsolata-dz"/>
              </a:rPr>
              <a:t> person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title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‘Person View’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</a:t>
            </a:r>
            <a:r>
              <a:rPr lang="en-US" sz="1400" dirty="0" smtClean="0">
                <a:solidFill>
                  <a:srgbClr val="944CA3"/>
                </a:solidFill>
                <a:latin typeface="Inconsolata-dz"/>
                <a:cs typeface="Inconsolata-dz"/>
              </a:rPr>
              <a:t>Form</a:t>
            </a:r>
            <a:r>
              <a:rPr lang="en-US" sz="1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1400" dirty="0" smtClean="0">
                <a:latin typeface="Inconsolata-dz"/>
                <a:cs typeface="Inconsolata-dz"/>
              </a:rPr>
              <a:t>        </a:t>
            </a:r>
            <a:r>
              <a:rPr lang="en-US" sz="1400" dirty="0" smtClean="0">
                <a:solidFill>
                  <a:srgbClr val="944CA3"/>
                </a:solidFill>
                <a:latin typeface="Inconsolata-dz"/>
                <a:cs typeface="Inconsolata-dz"/>
              </a:rPr>
              <a:t>Label</a:t>
            </a:r>
            <a:r>
              <a:rPr lang="en-US" sz="1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    text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‘First Name’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</a:t>
            </a:r>
            <a:r>
              <a:rPr lang="en-US" sz="1400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sz="1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    value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:= </a:t>
            </a:r>
            <a:r>
              <a:rPr lang="en-US" sz="1400" dirty="0" err="1" smtClean="0">
                <a:latin typeface="Inconsolata-dz"/>
                <a:cs typeface="Inconsolata-dz"/>
              </a:rPr>
              <a:t>person.first_name</a:t>
            </a:r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</a:t>
            </a:r>
            <a:r>
              <a:rPr lang="en-US" sz="1400" dirty="0" smtClean="0">
                <a:solidFill>
                  <a:srgbClr val="944CA3"/>
                </a:solidFill>
                <a:latin typeface="Inconsolata-dz"/>
                <a:cs typeface="Inconsolata-dz"/>
              </a:rPr>
              <a:t>Label</a:t>
            </a:r>
            <a:r>
              <a:rPr lang="en-US" sz="1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    text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‘Last Name’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</a:t>
            </a:r>
            <a:r>
              <a:rPr lang="en-US" sz="1400" dirty="0" smtClean="0">
                <a:solidFill>
                  <a:srgbClr val="944CA3"/>
                </a:solidFill>
                <a:latin typeface="Inconsolata-dz"/>
                <a:cs typeface="Inconsolata-dz"/>
              </a:rPr>
              <a:t>Field</a:t>
            </a:r>
            <a:r>
              <a:rPr lang="en-US" sz="1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1400" dirty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latin typeface="Inconsolata-dz"/>
                <a:cs typeface="Inconsolata-dz"/>
              </a:rPr>
              <a:t>           value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:= </a:t>
            </a:r>
            <a:r>
              <a:rPr lang="en-US" sz="1400" dirty="0" err="1" smtClean="0">
                <a:latin typeface="Inconsolata-dz"/>
                <a:cs typeface="Inconsolata-dz"/>
              </a:rPr>
              <a:t>person.last_name</a:t>
            </a:r>
            <a:endParaRPr lang="en-US" sz="1400" dirty="0" smtClean="0">
              <a:latin typeface="Inconsolata-dz"/>
              <a:cs typeface="Inconsolata-dz"/>
            </a:endParaRPr>
          </a:p>
        </p:txBody>
      </p:sp>
      <p:pic>
        <p:nvPicPr>
          <p:cNvPr id="10" name="Picture 9" descr="Screen shot 2012-03-07 at 6.4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17" y="4171603"/>
            <a:ext cx="4089400" cy="223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338" y="3216973"/>
            <a:ext cx="4422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if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944CA3"/>
                </a:solidFill>
                <a:latin typeface="Inconsolata-dz"/>
                <a:cs typeface="Inconsolata-dz"/>
              </a:rPr>
              <a:t>__name__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==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‘__main__’</a:t>
            </a:r>
            <a:r>
              <a:rPr lang="en-US" sz="1400" dirty="0" smtClean="0">
                <a:latin typeface="Inconsolata-dz"/>
                <a:cs typeface="Inconsolata-dz"/>
              </a:rPr>
              <a:t>:</a:t>
            </a:r>
          </a:p>
          <a:p>
            <a:r>
              <a:rPr lang="en-US" sz="1400" dirty="0" smtClean="0">
                <a:latin typeface="Inconsolata-dz"/>
                <a:cs typeface="Inconsolata-dz"/>
              </a:rPr>
              <a:t>	</a:t>
            </a:r>
          </a:p>
          <a:p>
            <a:r>
              <a:rPr lang="en-US" sz="1400" dirty="0" smtClean="0">
                <a:latin typeface="Inconsolata-dz"/>
                <a:cs typeface="Inconsolata-dz"/>
              </a:rPr>
              <a:t>    john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Person(</a:t>
            </a:r>
            <a:r>
              <a:rPr lang="en-US" sz="1400" dirty="0" err="1" smtClean="0">
                <a:latin typeface="Inconsolata-dz"/>
                <a:cs typeface="Inconsolata-dz"/>
              </a:rPr>
              <a:t>first_name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‘John’</a:t>
            </a:r>
            <a:r>
              <a:rPr lang="en-US" sz="1400" dirty="0" smtClean="0">
                <a:latin typeface="Inconsolata-dz"/>
                <a:cs typeface="Inconsolata-dz"/>
              </a:rPr>
              <a:t>,</a:t>
            </a:r>
          </a:p>
          <a:p>
            <a:r>
              <a:rPr lang="en-US" sz="1400" dirty="0" smtClean="0">
                <a:latin typeface="Inconsolata-dz"/>
                <a:cs typeface="Inconsolata-dz"/>
              </a:rPr>
              <a:t>                  </a:t>
            </a:r>
            <a:r>
              <a:rPr lang="en-US" sz="1400" dirty="0" err="1" smtClean="0">
                <a:latin typeface="Inconsolata-dz"/>
                <a:cs typeface="Inconsolata-dz"/>
              </a:rPr>
              <a:t>last_name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solidFill>
                  <a:srgbClr val="008000"/>
                </a:solidFill>
                <a:latin typeface="Inconsolata-dz"/>
                <a:cs typeface="Inconsolata-dz"/>
              </a:rPr>
              <a:t>‘Doe’</a:t>
            </a:r>
            <a:r>
              <a:rPr lang="en-US" sz="1400" dirty="0" smtClean="0">
                <a:latin typeface="Inconsolata-dz"/>
                <a:cs typeface="Inconsolata-dz"/>
              </a:rPr>
              <a:t>)</a:t>
            </a:r>
          </a:p>
          <a:p>
            <a:endParaRPr lang="en-US" sz="1400" dirty="0" smtClean="0">
              <a:latin typeface="Inconsolata-dz"/>
              <a:cs typeface="Inconsolata-dz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337" y="4230094"/>
            <a:ext cx="4422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consolata-dz"/>
                <a:cs typeface="Inconsolata-dz"/>
              </a:rPr>
              <a:t> </a:t>
            </a:r>
            <a:r>
              <a:rPr lang="en-US" dirty="0" smtClean="0">
                <a:latin typeface="Inconsolata-dz"/>
                <a:cs typeface="Inconsolata-dz"/>
              </a:rPr>
              <a:t> 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with</a:t>
            </a:r>
            <a:r>
              <a:rPr lang="en-US" sz="1400" dirty="0" smtClean="0">
                <a:latin typeface="Inconsolata-dz"/>
                <a:cs typeface="Inconsolata-dz"/>
              </a:rPr>
              <a:t> </a:t>
            </a:r>
            <a:r>
              <a:rPr lang="en-US" sz="1400" dirty="0" err="1" smtClean="0">
                <a:latin typeface="Inconsolata-dz"/>
                <a:cs typeface="Inconsolata-dz"/>
              </a:rPr>
              <a:t>enaml.imports</a:t>
            </a:r>
            <a:r>
              <a:rPr lang="en-US" sz="1400" dirty="0" smtClean="0">
                <a:latin typeface="Inconsolata-dz"/>
                <a:cs typeface="Inconsolata-dz"/>
              </a:rPr>
              <a:t>():</a:t>
            </a:r>
          </a:p>
          <a:p>
            <a:r>
              <a:rPr lang="en-US" sz="1400" dirty="0" smtClean="0">
                <a:latin typeface="Inconsolata-dz"/>
                <a:cs typeface="Inconsolata-dz"/>
              </a:rPr>
              <a:t>       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from</a:t>
            </a:r>
            <a:r>
              <a:rPr lang="en-US" sz="1400" dirty="0" smtClean="0">
                <a:latin typeface="Inconsolata-dz"/>
                <a:cs typeface="Inconsolata-dz"/>
              </a:rPr>
              <a:t> view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import</a:t>
            </a:r>
            <a:r>
              <a:rPr lang="en-US" sz="1400" dirty="0" smtClean="0">
                <a:latin typeface="Inconsolata-dz"/>
                <a:cs typeface="Inconsolata-dz"/>
              </a:rPr>
              <a:t> View</a:t>
            </a:r>
          </a:p>
          <a:p>
            <a:endParaRPr lang="en-US" dirty="0" smtClean="0">
              <a:latin typeface="Inconsolata-dz"/>
              <a:cs typeface="Inconsolata-dz"/>
            </a:endParaRPr>
          </a:p>
          <a:p>
            <a:r>
              <a:rPr lang="en-US" dirty="0" smtClean="0">
                <a:latin typeface="Inconsolata-dz"/>
                <a:cs typeface="Inconsolata-dz"/>
              </a:rPr>
              <a:t>        </a:t>
            </a:r>
          </a:p>
          <a:p>
            <a:r>
              <a:rPr lang="en-US" dirty="0" smtClean="0">
                <a:latin typeface="Inconsolata-dz"/>
                <a:cs typeface="Inconsolata-dz"/>
              </a:rPr>
              <a:t> 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7337" y="4894877"/>
            <a:ext cx="44220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Inconsolata-dz"/>
                <a:cs typeface="Inconsolata-dz"/>
              </a:rPr>
              <a:t>    view 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 View(person</a:t>
            </a:r>
            <a:r>
              <a:rPr lang="en-US" sz="1400" dirty="0" smtClean="0">
                <a:solidFill>
                  <a:srgbClr val="FF6600"/>
                </a:solidFill>
                <a:latin typeface="Inconsolata-dz"/>
                <a:cs typeface="Inconsolata-dz"/>
              </a:rPr>
              <a:t>=</a:t>
            </a:r>
            <a:r>
              <a:rPr lang="en-US" sz="1400" dirty="0" smtClean="0">
                <a:latin typeface="Inconsolata-dz"/>
                <a:cs typeface="Inconsolata-dz"/>
              </a:rPr>
              <a:t>john)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340" y="5079543"/>
            <a:ext cx="4422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Inconsolata-dz"/>
              <a:cs typeface="Inconsolata-dz"/>
            </a:endParaRPr>
          </a:p>
          <a:p>
            <a:r>
              <a:rPr lang="en-US" sz="1400" dirty="0" smtClean="0">
                <a:latin typeface="Inconsolata-dz"/>
                <a:cs typeface="Inconsolata-dz"/>
              </a:rPr>
              <a:t>    </a:t>
            </a:r>
            <a:r>
              <a:rPr lang="en-US" sz="1400" dirty="0" err="1" smtClean="0">
                <a:latin typeface="Inconsolata-dz"/>
                <a:cs typeface="Inconsolata-dz"/>
              </a:rPr>
              <a:t>view.show</a:t>
            </a:r>
            <a:r>
              <a:rPr lang="en-US" sz="1400" dirty="0" smtClean="0">
                <a:latin typeface="Inconsolata-dz"/>
                <a:cs typeface="Inconsolata-dz"/>
              </a:rPr>
              <a:t>()</a:t>
            </a:r>
            <a:endParaRPr lang="en-US" sz="1400" dirty="0" smtClean="0"/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409025" y="1746357"/>
            <a:ext cx="1389392" cy="281589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1913399" y="5180579"/>
            <a:ext cx="3283693" cy="233961"/>
          </a:xfrm>
          <a:prstGeom prst="straightConnector1">
            <a:avLst/>
          </a:prstGeom>
          <a:ln>
            <a:solidFill>
              <a:srgbClr val="008000"/>
            </a:solidFill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2506636" y="2640424"/>
            <a:ext cx="3292049" cy="401077"/>
          </a:xfrm>
          <a:prstGeom prst="straightConnector1">
            <a:avLst/>
          </a:prstGeom>
          <a:ln>
            <a:solidFill>
              <a:srgbClr val="D74915"/>
            </a:solidFill>
            <a:headEnd type="arrow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2439793" y="2891097"/>
            <a:ext cx="3358892" cy="1027760"/>
          </a:xfrm>
          <a:prstGeom prst="straightConnector1">
            <a:avLst/>
          </a:prstGeom>
          <a:ln>
            <a:solidFill>
              <a:srgbClr val="D74915"/>
            </a:solidFill>
            <a:headEnd type="arrow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Frame 30"/>
          <p:cNvSpPr/>
          <p:nvPr/>
        </p:nvSpPr>
        <p:spPr bwMode="auto">
          <a:xfrm>
            <a:off x="1879977" y="4937494"/>
            <a:ext cx="760345" cy="284097"/>
          </a:xfrm>
          <a:prstGeom prst="frame">
            <a:avLst>
              <a:gd name="adj1" fmla="val 0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32" name="Frame 31"/>
          <p:cNvSpPr/>
          <p:nvPr/>
        </p:nvSpPr>
        <p:spPr bwMode="auto">
          <a:xfrm>
            <a:off x="5625222" y="1664027"/>
            <a:ext cx="760345" cy="284097"/>
          </a:xfrm>
          <a:prstGeom prst="frame">
            <a:avLst>
              <a:gd name="adj1" fmla="val 0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33" name="Frame 32"/>
          <p:cNvSpPr/>
          <p:nvPr/>
        </p:nvSpPr>
        <p:spPr bwMode="auto">
          <a:xfrm>
            <a:off x="6911962" y="2934105"/>
            <a:ext cx="760345" cy="284097"/>
          </a:xfrm>
          <a:prstGeom prst="frame">
            <a:avLst>
              <a:gd name="adj1" fmla="val 0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  <p:sp>
        <p:nvSpPr>
          <p:cNvPr id="34" name="Frame 33"/>
          <p:cNvSpPr/>
          <p:nvPr/>
        </p:nvSpPr>
        <p:spPr bwMode="auto">
          <a:xfrm>
            <a:off x="6911962" y="3776808"/>
            <a:ext cx="760345" cy="284097"/>
          </a:xfrm>
          <a:prstGeom prst="frame">
            <a:avLst>
              <a:gd name="adj1" fmla="val 0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Sans Unicod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0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 ~150 LOC</a:t>
            </a:r>
            <a:endParaRPr lang="en-US" dirty="0"/>
          </a:p>
        </p:txBody>
      </p:sp>
      <p:pic>
        <p:nvPicPr>
          <p:cNvPr id="4" name="Picture 3" descr="Screen shot 2012-03-09 at 10.56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0" y="1023679"/>
            <a:ext cx="7420167" cy="56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Gallery ~150 LOC</a:t>
            </a:r>
            <a:endParaRPr lang="en-US" dirty="0"/>
          </a:p>
        </p:txBody>
      </p:sp>
      <p:pic>
        <p:nvPicPr>
          <p:cNvPr id="8" name="Content Placeholder 7" descr="Screen shot 2012-03-08 at 11.06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9" b="3179"/>
          <a:stretch>
            <a:fillRect/>
          </a:stretch>
        </p:blipFill>
        <p:spPr>
          <a:xfrm>
            <a:off x="0" y="1206242"/>
            <a:ext cx="9082894" cy="4995242"/>
          </a:xfrm>
        </p:spPr>
      </p:pic>
    </p:spTree>
    <p:extLst>
      <p:ext uri="{BB962C8B-B14F-4D97-AF65-F5344CB8AC3E}">
        <p14:creationId xmlns:p14="http://schemas.microsoft.com/office/powerpoint/2010/main" val="317974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App ~200 LOC</a:t>
            </a:r>
            <a:endParaRPr lang="en-US" dirty="0"/>
          </a:p>
        </p:txBody>
      </p:sp>
      <p:pic>
        <p:nvPicPr>
          <p:cNvPr id="8" name="Content Placeholder 7" descr="Screen shot 2012-06-04 at 12.52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42" r="-288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067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Enaml</a:t>
            </a:r>
            <a:r>
              <a:rPr lang="en-US" dirty="0" smtClean="0"/>
              <a:t> is a strict superset of Python</a:t>
            </a:r>
          </a:p>
          <a:p>
            <a:r>
              <a:rPr lang="en-US" dirty="0" smtClean="0"/>
              <a:t>Any valid Python (2.x) file is a valid </a:t>
            </a:r>
            <a:r>
              <a:rPr lang="en-US" dirty="0" err="1" smtClean="0"/>
              <a:t>Enaml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Enaml</a:t>
            </a:r>
            <a:r>
              <a:rPr lang="en-US" dirty="0" smtClean="0"/>
              <a:t> extends the Python language with the keyword </a:t>
            </a:r>
            <a:r>
              <a:rPr lang="en-US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endParaRPr lang="en-US" dirty="0" smtClean="0">
              <a:solidFill>
                <a:srgbClr val="FF6600"/>
              </a:solidFill>
              <a:latin typeface="Inconsolata-dz"/>
              <a:cs typeface="Inconsolata-dz"/>
            </a:endParaRPr>
          </a:p>
          <a:p>
            <a:r>
              <a:rPr lang="en-US" dirty="0" smtClean="0">
                <a:solidFill>
                  <a:srgbClr val="000000"/>
                </a:solidFill>
                <a:cs typeface="Consolas"/>
              </a:rPr>
              <a:t>The </a:t>
            </a:r>
            <a:r>
              <a:rPr lang="en-US" dirty="0" err="1" smtClean="0">
                <a:solidFill>
                  <a:srgbClr val="FF6600"/>
                </a:solidFill>
                <a:latin typeface="Inconsolata-dz"/>
                <a:cs typeface="Inconsolata-dz"/>
              </a:rPr>
              <a:t>enamldef</a:t>
            </a:r>
            <a:r>
              <a:rPr lang="en-US" dirty="0">
                <a:solidFill>
                  <a:srgbClr val="000000"/>
                </a:solidFill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keyword begins a block of </a:t>
            </a:r>
            <a:r>
              <a:rPr lang="en-US" dirty="0" err="1" smtClean="0">
                <a:solidFill>
                  <a:srgbClr val="000000"/>
                </a:solidFill>
                <a:cs typeface="Consolas"/>
              </a:rPr>
              <a:t>Enaml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 code which extends Python’s standard grammar and scoping rules</a:t>
            </a:r>
            <a:endParaRPr lang="en-US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879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20435"/>
          </a:xfrm>
        </p:spPr>
        <p:txBody>
          <a:bodyPr/>
          <a:lstStyle/>
          <a:p>
            <a:r>
              <a:rPr lang="en-US" dirty="0" err="1" smtClean="0"/>
              <a:t>Enaml</a:t>
            </a:r>
            <a:r>
              <a:rPr lang="en-US" dirty="0" smtClean="0"/>
              <a:t> components are trees with dynamic </a:t>
            </a:r>
            <a:r>
              <a:rPr lang="en-US" dirty="0" err="1" smtClean="0"/>
              <a:t>bindable</a:t>
            </a:r>
            <a:r>
              <a:rPr lang="en-US" dirty="0" smtClean="0"/>
              <a:t> attributes</a:t>
            </a:r>
          </a:p>
          <a:p>
            <a:r>
              <a:rPr lang="en-US" dirty="0" smtClean="0"/>
              <a:t>The root of a component derives from another root or a </a:t>
            </a:r>
            <a:r>
              <a:rPr lang="en-US" dirty="0" err="1" smtClean="0"/>
              <a:t>builtin</a:t>
            </a:r>
            <a:r>
              <a:rPr lang="en-US" dirty="0" smtClean="0"/>
              <a:t> </a:t>
            </a:r>
            <a:r>
              <a:rPr lang="en-US" dirty="0" err="1" smtClean="0"/>
              <a:t>Enaml</a:t>
            </a:r>
            <a:r>
              <a:rPr lang="en-US" dirty="0" smtClean="0"/>
              <a:t> component and defines a new usable component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nthough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 Unicode"/>
        <a:ea typeface="ＭＳ Ｐゴシック"/>
        <a:cs typeface=""/>
      </a:majorFont>
      <a:minorFont>
        <a:latin typeface="Lucida Sans Unicod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Sans Unicode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Sans Unicode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Enthought.thmx</Template>
  <TotalTime>3016</TotalTime>
  <Words>1326</Words>
  <Application>Microsoft Macintosh PowerPoint</Application>
  <PresentationFormat>On-screen Show (4:3)</PresentationFormat>
  <Paragraphs>266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Enthought</vt:lpstr>
      <vt:lpstr>Enaml GUIs Made Easy  A DSL for Declarative User Interfaces</vt:lpstr>
      <vt:lpstr>Basic MVC Concept</vt:lpstr>
      <vt:lpstr>Some Existing Approaches</vt:lpstr>
      <vt:lpstr>Show Me The Code!</vt:lpstr>
      <vt:lpstr>Application Example ~150 LOC</vt:lpstr>
      <vt:lpstr>Widget Gallery ~150 LOC</vt:lpstr>
      <vt:lpstr>Preview App ~200 LOC</vt:lpstr>
      <vt:lpstr>Language Structure</vt:lpstr>
      <vt:lpstr>Language Structure</vt:lpstr>
      <vt:lpstr>Language Structure</vt:lpstr>
      <vt:lpstr>Language Structure</vt:lpstr>
      <vt:lpstr>Language Structure</vt:lpstr>
      <vt:lpstr>Language Structure</vt:lpstr>
      <vt:lpstr>Language Structure</vt:lpstr>
      <vt:lpstr>Language Structure</vt:lpstr>
      <vt:lpstr>Attribute Binding</vt:lpstr>
      <vt:lpstr>Attribute Binding - Default</vt:lpstr>
      <vt:lpstr>Attribute Binding – Default</vt:lpstr>
      <vt:lpstr>Attribute Binding - Subscription</vt:lpstr>
      <vt:lpstr>Attribute Binding - Subscription</vt:lpstr>
      <vt:lpstr>Attribute Binding - Update</vt:lpstr>
      <vt:lpstr>Attribute Binding - Update</vt:lpstr>
      <vt:lpstr>Attribute Binding - Delegation</vt:lpstr>
      <vt:lpstr>Attribute Binding - Delegation</vt:lpstr>
      <vt:lpstr>Attribute Binding - Notification</vt:lpstr>
      <vt:lpstr>Attribute Binding - Notification</vt:lpstr>
      <vt:lpstr>Attribute Binding – Dependencies</vt:lpstr>
      <vt:lpstr>Attribute Binding - Dependencies</vt:lpstr>
      <vt:lpstr>Attribute Binding - Dependencies</vt:lpstr>
      <vt:lpstr>Layout System</vt:lpstr>
      <vt:lpstr>Layout System - Constraints</vt:lpstr>
      <vt:lpstr>Layout System - Constraints</vt:lpstr>
      <vt:lpstr>PowerPoint Presentation</vt:lpstr>
    </vt:vector>
  </TitlesOfParts>
  <Company>Enthought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Enaml  A DSL for Declarative User Interfaces</dc:title>
  <dc:creator>Chris Colbert</dc:creator>
  <cp:lastModifiedBy>Chris Colbert</cp:lastModifiedBy>
  <cp:revision>65</cp:revision>
  <dcterms:created xsi:type="dcterms:W3CDTF">2012-03-07T20:20:35Z</dcterms:created>
  <dcterms:modified xsi:type="dcterms:W3CDTF">2012-06-08T19:45:09Z</dcterms:modified>
</cp:coreProperties>
</file>