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Overpass ExtraBold"/>
      <p:bold r:id="rId34"/>
      <p:boldItalic r:id="rId35"/>
    </p:embeddedFont>
    <p:embeddedFont>
      <p:font typeface="Overpass"/>
      <p:regular r:id="rId36"/>
      <p:bold r:id="rId37"/>
      <p:italic r:id="rId38"/>
      <p:boldItalic r:id="rId39"/>
    </p:embeddedFont>
    <p:embeddedFont>
      <p:font typeface="Overpass Light"/>
      <p:regular r:id="rId40"/>
      <p:bold r:id="rId41"/>
      <p:italic r:id="rId42"/>
      <p:boldItalic r:id="rId43"/>
    </p:embeddedFont>
    <p:embeddedFont>
      <p:font typeface="Overpass SemiBol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Light-regular.fntdata"/><Relationship Id="rId20" Type="http://schemas.openxmlformats.org/officeDocument/2006/relationships/slide" Target="slides/slide15.xml"/><Relationship Id="rId42" Type="http://schemas.openxmlformats.org/officeDocument/2006/relationships/font" Target="fonts/OverpassLight-italic.fntdata"/><Relationship Id="rId41" Type="http://schemas.openxmlformats.org/officeDocument/2006/relationships/font" Target="fonts/OverpassLight-bold.fntdata"/><Relationship Id="rId22" Type="http://schemas.openxmlformats.org/officeDocument/2006/relationships/slide" Target="slides/slide17.xml"/><Relationship Id="rId44" Type="http://schemas.openxmlformats.org/officeDocument/2006/relationships/font" Target="fonts/OverpassSemiBold-regular.fntdata"/><Relationship Id="rId21" Type="http://schemas.openxmlformats.org/officeDocument/2006/relationships/slide" Target="slides/slide16.xml"/><Relationship Id="rId43" Type="http://schemas.openxmlformats.org/officeDocument/2006/relationships/font" Target="fonts/OverpassLight-boldItalic.fntdata"/><Relationship Id="rId24" Type="http://schemas.openxmlformats.org/officeDocument/2006/relationships/slide" Target="slides/slide19.xml"/><Relationship Id="rId46" Type="http://schemas.openxmlformats.org/officeDocument/2006/relationships/font" Target="fonts/OverpassSemiBold-italic.fntdata"/><Relationship Id="rId23" Type="http://schemas.openxmlformats.org/officeDocument/2006/relationships/slide" Target="slides/slide18.xml"/><Relationship Id="rId45" Type="http://schemas.openxmlformats.org/officeDocument/2006/relationships/font" Target="fonts/Overpas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verpassSemiBol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Overpass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verpassExtraBold-bold.fntdata"/><Relationship Id="rId15" Type="http://schemas.openxmlformats.org/officeDocument/2006/relationships/slide" Target="slides/slide10.xml"/><Relationship Id="rId37" Type="http://schemas.openxmlformats.org/officeDocument/2006/relationships/font" Target="fonts/Overpass-bold.fntdata"/><Relationship Id="rId14" Type="http://schemas.openxmlformats.org/officeDocument/2006/relationships/slide" Target="slides/slide9.xml"/><Relationship Id="rId36" Type="http://schemas.openxmlformats.org/officeDocument/2006/relationships/font" Target="fonts/Overpass-regular.fntdata"/><Relationship Id="rId17" Type="http://schemas.openxmlformats.org/officeDocument/2006/relationships/slide" Target="slides/slide12.xml"/><Relationship Id="rId39" Type="http://schemas.openxmlformats.org/officeDocument/2006/relationships/font" Target="fonts/Overpass-boldItalic.fntdata"/><Relationship Id="rId16" Type="http://schemas.openxmlformats.org/officeDocument/2006/relationships/slide" Target="slides/slide11.xml"/><Relationship Id="rId38" Type="http://schemas.openxmlformats.org/officeDocument/2006/relationships/font" Target="fonts/Overpas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bfb3634c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bfb3634c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bfb3634c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bfb3634c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bfb3634c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bfb3634c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bfb3634c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bfb3634c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bfb3634c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bfb3634c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bfb3634c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bfb3634c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bfb3634c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bfb3634c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bfb3634c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bfb3634c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bfb3634c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cbfb3634c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bfb3634c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bfb3634c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ce0cc0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ce0cc0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bfb3634c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bfb3634c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bfb3634c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cbfb3634c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bfb3634c_0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bfb3634c_0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cbfb3634c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cbfb3634c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cbfb3634c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cbfb3634c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ce0cc0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ce0cc0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bfb3634c_0_1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bfb3634c_0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ce0cc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ce0cc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607d28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0607d28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bfb3634c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bfb3634c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bfb3634c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bfb3634c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bfb3634c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bfb3634c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</a:t>
            </a:r>
            <a:r>
              <a:rPr lang="en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ior white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10" Type="http://schemas.openxmlformats.org/officeDocument/2006/relationships/image" Target="../media/image21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31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10" Type="http://schemas.openxmlformats.org/officeDocument/2006/relationships/image" Target="../media/image19.png"/><Relationship Id="rId9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52.png"/><Relationship Id="rId5" Type="http://schemas.openxmlformats.org/officeDocument/2006/relationships/image" Target="../media/image3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47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44.png"/><Relationship Id="rId10" Type="http://schemas.openxmlformats.org/officeDocument/2006/relationships/hyperlink" Target="http://red.ht/open-source-assurance-agreement" TargetMode="External"/><Relationship Id="rId9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55.png"/><Relationship Id="rId7" Type="http://schemas.openxmlformats.org/officeDocument/2006/relationships/image" Target="../media/image40.png"/><Relationship Id="rId8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50.png"/><Relationship Id="rId7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OpenShift 4.x Architecture Workshop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for IBM Architects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and Intro</a:t>
            </a:r>
            <a:endParaRPr/>
          </a:p>
        </p:txBody>
      </p:sp>
      <p:sp>
        <p:nvSpPr>
          <p:cNvPr id="56" name="Google Shape;56;p7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2019	</a:t>
            </a:r>
            <a:endParaRPr/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15" y="3965475"/>
            <a:ext cx="5639952" cy="1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OpenSource</a:t>
            </a:r>
            <a:endParaRPr/>
          </a:p>
        </p:txBody>
      </p:sp>
      <p:sp>
        <p:nvSpPr>
          <p:cNvPr id="204" name="Google Shape;204;p1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3821100" y="3923625"/>
            <a:ext cx="1501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We participate in and create community-powered upstream projects.</a:t>
            </a:r>
            <a:endParaRPr sz="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3871650" y="3668850"/>
            <a:ext cx="1400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30000"/>
                </a:solidFill>
                <a:latin typeface="Overpass"/>
                <a:ea typeface="Overpass"/>
                <a:cs typeface="Overpass"/>
                <a:sym typeface="Overpass"/>
              </a:rPr>
              <a:t>PARTICIPATE</a:t>
            </a:r>
            <a:endParaRPr b="1" sz="1100">
              <a:solidFill>
                <a:srgbClr val="A3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5322900" y="3668850"/>
            <a:ext cx="1400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30000"/>
                </a:solidFill>
                <a:latin typeface="Overpass"/>
                <a:ea typeface="Overpass"/>
                <a:cs typeface="Overpass"/>
                <a:sym typeface="Overpass"/>
              </a:rPr>
              <a:t>INTEGRATE</a:t>
            </a:r>
            <a:endParaRPr b="1" sz="1100">
              <a:solidFill>
                <a:srgbClr val="A3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6774150" y="3668850"/>
            <a:ext cx="1400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30000"/>
                </a:solidFill>
                <a:latin typeface="Overpass"/>
                <a:ea typeface="Overpass"/>
                <a:cs typeface="Overpass"/>
                <a:sym typeface="Overpass"/>
              </a:rPr>
              <a:t>STABILIZE</a:t>
            </a:r>
            <a:endParaRPr b="1" sz="1100">
              <a:solidFill>
                <a:srgbClr val="A3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5272350" y="3923625"/>
            <a:ext cx="1501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We integrate upstream projects, fostering open community platforms.</a:t>
            </a:r>
            <a:endParaRPr sz="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723600" y="3923625"/>
            <a:ext cx="1501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We commercialize these platforms together with a rich ecosystem of services and certifications.</a:t>
            </a:r>
            <a:endParaRPr sz="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826650" y="0"/>
            <a:ext cx="7490700" cy="7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verpass"/>
                <a:ea typeface="Overpass"/>
                <a:cs typeface="Overpass"/>
                <a:sym typeface="Overpass"/>
              </a:rPr>
              <a:t>PRODUCT DEVELOPMENT MODEL</a:t>
            </a:r>
            <a:endParaRPr sz="24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826650" y="0"/>
            <a:ext cx="7490700" cy="7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verpass"/>
                <a:ea typeface="Overpass"/>
                <a:cs typeface="Overpass"/>
                <a:sym typeface="Overpass"/>
              </a:rPr>
              <a:t>FROM COMMUNITIES TO ENTERPRISE</a:t>
            </a:r>
            <a:endParaRPr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4802150" y="2322275"/>
            <a:ext cx="20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20216" l="0" r="0" t="20216"/>
          <a:stretch/>
        </p:blipFill>
        <p:spPr>
          <a:xfrm>
            <a:off x="0" y="1108550"/>
            <a:ext cx="9144000" cy="306384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4802150" y="2339600"/>
            <a:ext cx="20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>
            <p:ph idx="4294967295" type="body"/>
          </p:nvPr>
        </p:nvSpPr>
        <p:spPr>
          <a:xfrm>
            <a:off x="817572" y="3919018"/>
            <a:ext cx="2507700" cy="91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JIM WHITEHURST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President &amp; CEO, Red Hat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817575" y="746450"/>
            <a:ext cx="52425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We take this massive innovation happening in open communities and deliver it in a 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safe, secure, reliable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way so enterprises can consume it in their traditional infrastructure.</a:t>
            </a:r>
            <a:endParaRPr sz="2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600" y="889200"/>
            <a:ext cx="2085375" cy="31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subscriptions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_circle.png" id="247" name="Google Shape;2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606" y="2934926"/>
            <a:ext cx="1083666" cy="1083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_circle.png"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11" y="1430053"/>
            <a:ext cx="1083666" cy="1083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_circle.png"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862" y="1417728"/>
            <a:ext cx="1083666" cy="1083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_circle.png"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994" y="1430042"/>
            <a:ext cx="1083666" cy="1083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_circle.png" id="251" name="Google Shape;2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44" y="2965126"/>
            <a:ext cx="1083666" cy="1083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_circle.png" id="252" name="Google Shape;2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636" y="1417724"/>
            <a:ext cx="1083666" cy="108367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A RED HAT SUBSCRIPTION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1670935" y="2630425"/>
            <a:ext cx="1669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CUSTOMER PORTAL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3376950" y="2630413"/>
            <a:ext cx="11538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KNOWLEDGE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690424" y="2630420"/>
            <a:ext cx="1303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SECURITY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2441708" y="4165283"/>
            <a:ext cx="1303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SUPPORT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005164" y="2630413"/>
            <a:ext cx="14679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CERTIFICATIONS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581950" y="4519600"/>
            <a:ext cx="3980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access.redhat.com/subscription-value</a:t>
            </a:r>
            <a:endParaRPr b="1" sz="1600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Diagram_DevelopmentModel_RGB_Flat.png" id="260" name="Google Shape;2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886" y="1699971"/>
            <a:ext cx="649314" cy="543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ocument_Folder-Open_RGB_Flat.png" id="261" name="Google Shape;2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023" y="1774049"/>
            <a:ext cx="615318" cy="404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bject_Shield-Protected_RGB_Flat.png" id="262" name="Google Shape;26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168" y="1681551"/>
            <a:ext cx="507331" cy="580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Shape_Tick-Check_RGB_Flat.png" id="263" name="Google Shape;26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0298" y="3176062"/>
            <a:ext cx="572279" cy="6135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 txBox="1"/>
          <p:nvPr/>
        </p:nvSpPr>
        <p:spPr>
          <a:xfrm>
            <a:off x="2597650" y="859825"/>
            <a:ext cx="40401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DELIVERS CONTINUOUS VALUE EVERY DAY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12_circle.png"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981" y="2952776"/>
            <a:ext cx="1083666" cy="108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3838221" y="4165283"/>
            <a:ext cx="1303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LIFE CYCLE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Diagram_Lifecycle_RGB_Flat.png" id="267" name="Google Shape;26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8895" y="3168953"/>
            <a:ext cx="649313" cy="651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ffice_HelpDesk_RGB_Black.png" id="268" name="Google Shape;26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9023" y="3206150"/>
            <a:ext cx="572300" cy="5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5258846" y="4147433"/>
            <a:ext cx="1303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ASSURANCE</a:t>
            </a:r>
            <a:endParaRPr b="1" sz="11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Object_Award-Ribbon_RGB_Flat.png" id="270" name="Google Shape;27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83790" y="1610524"/>
            <a:ext cx="507325" cy="72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>
            <a:off x="2700850" y="1217850"/>
            <a:ext cx="5839200" cy="14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2685025" y="2777900"/>
            <a:ext cx="5839200" cy="15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7" name="Google Shape;277;p22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RED HAT CUSTOMER PORTAL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12_circle.png" id="278" name="Google Shape;2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22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2"/>
          <p:cNvSpPr txBox="1"/>
          <p:nvPr/>
        </p:nvSpPr>
        <p:spPr>
          <a:xfrm>
            <a:off x="4114800" y="1537400"/>
            <a:ext cx="43434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Your one place for subscription resources—from product documentation and upgrades to intelligent tools, security updates, and technical support.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ASP_2017.png" id="281" name="Google Shape;2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350" y="1420500"/>
            <a:ext cx="937145" cy="10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2700859" y="3727450"/>
            <a:ext cx="1513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PRODUCT DOCUMENTATION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4034700" y="3727450"/>
            <a:ext cx="1074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TOOLS AND SOLUTIONS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5073550" y="3727443"/>
            <a:ext cx="1198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SECURITY UPDATES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Document_Notepad_RGB_Flat.png" id="285" name="Google Shape;2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076" y="2987077"/>
            <a:ext cx="528750" cy="6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 txBox="1"/>
          <p:nvPr/>
        </p:nvSpPr>
        <p:spPr>
          <a:xfrm>
            <a:off x="3072000" y="4434875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</a:t>
            </a:r>
            <a:endParaRPr b="1" sz="1600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6159487" y="3727443"/>
            <a:ext cx="1198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SUPPORT SERVICES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7131225" y="3727450"/>
            <a:ext cx="1455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SUBSCRIPTION MANAGEMENT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Office_HelpDesk_RGB_Black.png" id="289" name="Google Shape;2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125" y="2987075"/>
            <a:ext cx="652933" cy="65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bject_Shield-Reliable_RGB_Flat.png" id="290" name="Google Shape;2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0924" y="3013597"/>
            <a:ext cx="528750" cy="605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ocuments_paper-license_RGB_Flat.png" id="291" name="Google Shape;29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4650" y="2987065"/>
            <a:ext cx="528742" cy="7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bject_Tools_RGB_Flat.png" id="292" name="Google Shape;29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45538" y="2987076"/>
            <a:ext cx="652925" cy="63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2250" y="2168925"/>
            <a:ext cx="995062" cy="8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2936850" y="2491000"/>
            <a:ext cx="5611500" cy="16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2936850" y="1343425"/>
            <a:ext cx="56115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12_circle.png" id="300" name="Google Shape;3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KNOWLEDGEBASE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3067050" y="1440763"/>
            <a:ext cx="5351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We’ve published thousands of solutions in our community-driven knowledgebase so you can learn from others, resolve issues yourself, and proactively manage your systems.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2893250" y="3585075"/>
            <a:ext cx="2071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EXPERTISE</a:t>
            </a:r>
            <a:endParaRPr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Red Hat Certified Engineers</a:t>
            </a:r>
            <a:endParaRPr sz="10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6603750" y="3585075"/>
            <a:ext cx="1854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GUIDANCE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60,000+ technical solutions</a:t>
            </a:r>
            <a:endParaRPr sz="10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4631238" y="3585075"/>
            <a:ext cx="2222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EXPERIENCE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1,000,000+ resolved issues </a:t>
            </a:r>
            <a:endParaRPr sz="10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2498700" y="4429150"/>
            <a:ext cx="4146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access.redhat.com/search/#/knowledgebase</a:t>
            </a:r>
            <a:endParaRPr b="1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People_Adult-ShirtPocket_RGB_Flat.png" id="307" name="Google Shape;3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523" y="2617273"/>
            <a:ext cx="612275" cy="94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ocument_Notepad_RGB_Flat.png" id="308" name="Google Shape;3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138" y="2676000"/>
            <a:ext cx="678914" cy="82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ocument_Paper-Lined_RGB_Flat.png" id="309" name="Google Shape;3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4766" y="2674292"/>
            <a:ext cx="612275" cy="829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23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con_RH_Document_Folder-Open_RGB_Flat red.png" id="311" name="Google Shape;31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775" y="2212177"/>
            <a:ext cx="1094000" cy="7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_circle.png" id="316" name="Google Shape;3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PRODUCT SECURITY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318" name="Google Shape;318;p24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4"/>
          <p:cNvSpPr/>
          <p:nvPr/>
        </p:nvSpPr>
        <p:spPr>
          <a:xfrm>
            <a:off x="3019200" y="1324050"/>
            <a:ext cx="54387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Red Hat’s stable code is backed by a dedicated team of engineers who monitor, identify, and address risks to protect you and your customers’ data from meaningful security concerns.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2498700" y="4429150"/>
            <a:ext cx="4146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access.redhat.com/security/</a:t>
            </a:r>
            <a:endParaRPr b="1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3019200" y="2491000"/>
            <a:ext cx="5438700" cy="16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_RH_Object_Tools_RGB_Flat.png" id="322" name="Google Shape;3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043" y="2733275"/>
            <a:ext cx="821809" cy="8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3300762" y="3717375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 SECURITY TOOLS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4948362" y="3612400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VULNERABILITY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RESPONSES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6595962" y="3717375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CVE DATABASE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Object_BankSafe-Security_RGB_Flat.png" id="326" name="Google Shape;3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688" y="2733275"/>
            <a:ext cx="671713" cy="80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Software_Data_RGB_Flat.png" id="327" name="Google Shape;3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3942" y="2733274"/>
            <a:ext cx="924408" cy="80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bject_Shield-Protected_RGB_Flat red.png" id="328" name="Google Shape;32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877" y="2115326"/>
            <a:ext cx="821800" cy="94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_circle.png"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SUPPORT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335" name="Google Shape;335;p25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5"/>
          <p:cNvSpPr/>
          <p:nvPr/>
        </p:nvSpPr>
        <p:spPr>
          <a:xfrm>
            <a:off x="2782650" y="1324050"/>
            <a:ext cx="57453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If you need to open a support case, it will be routed to a product specialist. Resolutions enable future updates to our products, making you an active participant in improving open source technology.</a:t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2498700" y="4429150"/>
            <a:ext cx="4146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access.redhat.com/support</a:t>
            </a:r>
            <a:endParaRPr b="1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2782650" y="2491000"/>
            <a:ext cx="5745300" cy="16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3117575" y="3551150"/>
            <a:ext cx="1530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SUPPORT CASES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Get answers quickly</a:t>
            </a:r>
            <a:endParaRPr sz="10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4819500" y="3551150"/>
            <a:ext cx="167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LIVE CHAT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With support engineers</a:t>
            </a:r>
            <a:endParaRPr sz="10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6663025" y="3551150"/>
            <a:ext cx="1530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CALL OR EMAIL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With a support expert</a:t>
            </a:r>
            <a:endParaRPr sz="10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Misc_TalkBubble-B-Conversation_RGB_Flat.png" id="342" name="Google Shape;3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500" y="2710663"/>
            <a:ext cx="1121600" cy="710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bject_Phone-Land_RGB_Flat.png" id="343" name="Google Shape;3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648" y="2808816"/>
            <a:ext cx="268827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bjects_Envelope-Email_RGB_Black.png" id="344" name="Google Shape;3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993" y="2808816"/>
            <a:ext cx="520722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People_Support-Hosting_RGB_Flat.png" id="345" name="Google Shape;34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6376" y="2603612"/>
            <a:ext cx="572400" cy="92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Office_HelpDesk_RGB_Redcopy.png" id="346" name="Google Shape;34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7725" y="2136212"/>
            <a:ext cx="864100" cy="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3" name="Google Shape;63;p8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794750" y="1518050"/>
            <a:ext cx="38844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Alfred Bach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Technical Partner Enablement Manager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Living in Austria near by Vienna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4 Years with Red Hat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Coming</a:t>
            </a: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 from CA and SUSE/NOVELL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abach@redhat.com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50" y="1518050"/>
            <a:ext cx="3982049" cy="28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_circle.png"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CERTIFICATIONS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353" name="Google Shape;353;p26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6"/>
          <p:cNvSpPr/>
          <p:nvPr/>
        </p:nvSpPr>
        <p:spPr>
          <a:xfrm>
            <a:off x="3019200" y="1324050"/>
            <a:ext cx="54387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Red Hat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Ⓡ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 engineers collaborate with a large ecosystem of partners to ensure your third-party solutions are tested, supported, and certified to perform with Red Hat technologies.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3019200" y="2491000"/>
            <a:ext cx="5438700" cy="16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_RH_Hardware_Server-A-Stack_RGB_Flat.png" id="356" name="Google Shape;3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173" y="2679676"/>
            <a:ext cx="635113" cy="783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Cloud_Standard_RGB_Flat.png" id="357" name="Google Shape;3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722" y="2842576"/>
            <a:ext cx="1078652" cy="4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/>
        </p:nvSpPr>
        <p:spPr>
          <a:xfrm>
            <a:off x="2498700" y="4429150"/>
            <a:ext cx="4146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access.redhat.com/ecosystem</a:t>
            </a:r>
            <a:endParaRPr b="1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Software_Code_RGB_Flat.png" id="359" name="Google Shape;3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500" y="2759813"/>
            <a:ext cx="1044082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 txBox="1"/>
          <p:nvPr/>
        </p:nvSpPr>
        <p:spPr>
          <a:xfrm>
            <a:off x="3200537" y="3569250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CERTIFIED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HARDWARE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4948350" y="3569250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CERTIFIED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SOFTWARE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6671249" y="3569250"/>
            <a:ext cx="1671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CERTIFIED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CLOUD PROVIDERS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Object_Award-Ribbon_RGB_Flat red.png" id="363" name="Google Shape;36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1325" y="2074989"/>
            <a:ext cx="716903" cy="10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_circle.png"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685800" y="236425"/>
            <a:ext cx="777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ASSURANCES</a:t>
            </a:r>
            <a:endParaRPr b="1" sz="2400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370" name="Google Shape;370;p27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7"/>
          <p:cNvSpPr/>
          <p:nvPr/>
        </p:nvSpPr>
        <p:spPr>
          <a:xfrm>
            <a:off x="2754000" y="1324050"/>
            <a:ext cx="59298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2754000" y="2491000"/>
            <a:ext cx="5929800" cy="16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_RH_Shape_Tick-Check_RGB_Flat red.png" id="373" name="Google Shape;3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414" y="2110387"/>
            <a:ext cx="860725" cy="9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/>
        </p:nvSpPr>
        <p:spPr>
          <a:xfrm>
            <a:off x="2830500" y="1412850"/>
            <a:ext cx="5703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Overpass"/>
                <a:ea typeface="Overpass"/>
                <a:cs typeface="Overpass"/>
                <a:sym typeface="Overpass"/>
              </a:rPr>
              <a:t>Red Hat's Quality Assurance team works closely with our product development teams and provides the final engineering check before our open source products are released to customers and partners. 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2700165" y="3620800"/>
            <a:ext cx="1293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ACCEPTANCE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3757925" y="3620800"/>
            <a:ext cx="1566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FUNCTIONALITY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4943712" y="3620800"/>
            <a:ext cx="1566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REGRESSION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6104862" y="3620800"/>
            <a:ext cx="1566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INTEGRATION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7263775" y="3620800"/>
            <a:ext cx="1566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PERFORMANCE TESTING</a:t>
            </a:r>
            <a:endParaRPr b="1" sz="1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Diagrams_Connection_RGB_Black.png" id="380" name="Google Shape;3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875" y="2772325"/>
            <a:ext cx="780575" cy="744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Software_Processing_RGB_Flat.png" id="381" name="Google Shape;3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874" y="2788901"/>
            <a:ext cx="780575" cy="792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iagram_Scale-Shrinking_RGB_Flat.png" id="382" name="Google Shape;38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6724" y="2757562"/>
            <a:ext cx="780575" cy="773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iagram_Map-Treasure_RGB_Flat.png" id="383" name="Google Shape;38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6778" y="2752800"/>
            <a:ext cx="780574" cy="78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People_Hand-ThumbsUp_RGB_Flat.png" id="384" name="Google Shape;38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6387" y="2727966"/>
            <a:ext cx="780575" cy="832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27"/>
          <p:cNvCxnSpPr/>
          <p:nvPr/>
        </p:nvCxnSpPr>
        <p:spPr>
          <a:xfrm>
            <a:off x="3822225" y="3206350"/>
            <a:ext cx="203400" cy="9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7"/>
          <p:cNvCxnSpPr/>
          <p:nvPr/>
        </p:nvCxnSpPr>
        <p:spPr>
          <a:xfrm>
            <a:off x="5028088" y="3206350"/>
            <a:ext cx="203400" cy="9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7"/>
          <p:cNvCxnSpPr/>
          <p:nvPr/>
        </p:nvCxnSpPr>
        <p:spPr>
          <a:xfrm>
            <a:off x="6222513" y="3206350"/>
            <a:ext cx="203400" cy="9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7"/>
          <p:cNvCxnSpPr/>
          <p:nvPr/>
        </p:nvCxnSpPr>
        <p:spPr>
          <a:xfrm>
            <a:off x="7350400" y="3206350"/>
            <a:ext cx="203400" cy="9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7"/>
          <p:cNvSpPr txBox="1"/>
          <p:nvPr/>
        </p:nvSpPr>
        <p:spPr>
          <a:xfrm>
            <a:off x="1126025" y="4454200"/>
            <a:ext cx="6613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0000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10"/>
              </a:rPr>
              <a:t>red.ht/open-source-assurance-agreement</a:t>
            </a:r>
            <a:endParaRPr b="1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826650" y="25"/>
            <a:ext cx="7490700" cy="8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LIFE CYCLE</a:t>
            </a:r>
            <a:endParaRPr/>
          </a:p>
        </p:txBody>
      </p:sp>
      <p:cxnSp>
        <p:nvCxnSpPr>
          <p:cNvPr id="395" name="Google Shape;395;p28"/>
          <p:cNvCxnSpPr/>
          <p:nvPr/>
        </p:nvCxnSpPr>
        <p:spPr>
          <a:xfrm>
            <a:off x="2410325" y="1390300"/>
            <a:ext cx="0" cy="2707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12_circle.png"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5" y="1749749"/>
            <a:ext cx="1671701" cy="1671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Diagram_Lifecycle_RGB_Flat red.png" id="397" name="Google Shape;3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17" y="2066749"/>
            <a:ext cx="1034513" cy="1037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/>
          <p:nvPr/>
        </p:nvSpPr>
        <p:spPr>
          <a:xfrm>
            <a:off x="2782800" y="1324050"/>
            <a:ext cx="5911800" cy="10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2782650" y="2491000"/>
            <a:ext cx="5911800" cy="16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2782800" y="1356763"/>
            <a:ext cx="54387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Red Hat subscriptions are not tied to a specific version, but cover the entire life cycle of the product. Our longer life cycles </a:t>
            </a:r>
            <a:r>
              <a:rPr lang="en">
                <a:solidFill>
                  <a:srgbClr val="252525"/>
                </a:solidFill>
                <a:latin typeface="Overpass"/>
                <a:ea typeface="Overpass"/>
                <a:cs typeface="Overpass"/>
                <a:sym typeface="Overpass"/>
              </a:rPr>
              <a:t>mean more choice, flexibility, and ease of planning.</a:t>
            </a:r>
            <a:endParaRPr>
              <a:solidFill>
                <a:srgbClr val="252525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Arrows_LowerCost-$_RGB_Flat.png" id="401" name="Google Shape;4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5350" y="2649450"/>
            <a:ext cx="537640" cy="11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RH_Arrows_Interoperable-CrossPlatform_RGB_Flat.png" id="402" name="Google Shape;4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388" y="2802017"/>
            <a:ext cx="831174" cy="8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8"/>
          <p:cNvSpPr txBox="1"/>
          <p:nvPr/>
        </p:nvSpPr>
        <p:spPr>
          <a:xfrm>
            <a:off x="1852650" y="4429150"/>
            <a:ext cx="543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0000"/>
                </a:solidFill>
                <a:latin typeface="Overpass"/>
                <a:ea typeface="Overpass"/>
                <a:cs typeface="Overpass"/>
                <a:sym typeface="Overpass"/>
              </a:rPr>
              <a:t>access.redhat.com/support/policy/update_policies/</a:t>
            </a:r>
            <a:endParaRPr b="1">
              <a:solidFill>
                <a:srgbClr val="82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Icon_RH_Object_Padlock-Unlocked_RGB_Flat.png" id="404" name="Google Shape;40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2850" y="2655323"/>
            <a:ext cx="607738" cy="109860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 txBox="1"/>
          <p:nvPr/>
        </p:nvSpPr>
        <p:spPr>
          <a:xfrm>
            <a:off x="3076537" y="3759800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NO LOCK IN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4948512" y="3759800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FLEXIBILITY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6753987" y="3759800"/>
            <a:ext cx="1580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REDUCED COSTS</a:t>
            </a:r>
            <a:endParaRPr b="1" sz="12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/>
        </p:nvSpPr>
        <p:spPr>
          <a:xfrm>
            <a:off x="4661625" y="2906985"/>
            <a:ext cx="3426300" cy="4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Open source community leadership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4661625" y="3392685"/>
            <a:ext cx="3426300" cy="6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Hardware, software, &amp;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cloud provider partnership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661625" y="2165532"/>
            <a:ext cx="34263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Visibility &amp; influence over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Red Hat</a:t>
            </a:r>
            <a:r>
              <a:rPr baseline="30000"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®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Enterprise Linux</a:t>
            </a:r>
            <a:r>
              <a:rPr baseline="30000"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®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roadmap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4661625" y="4113378"/>
            <a:ext cx="3426300" cy="4233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Security needs</a:t>
            </a:r>
            <a:endParaRPr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1055700" y="2170575"/>
            <a:ext cx="3426300" cy="4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Open source enterprise software</a:t>
            </a:r>
            <a:endParaRPr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1055700" y="1573913"/>
            <a:ext cx="3426300" cy="532200"/>
          </a:xfrm>
          <a:prstGeom prst="rect">
            <a:avLst/>
          </a:prstGeom>
          <a:solidFill>
            <a:srgbClr val="004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ACCESS</a:t>
            </a:r>
            <a:endParaRPr sz="1800">
              <a:solidFill>
                <a:schemeClr val="lt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8" name="Google Shape;418;p29"/>
          <p:cNvSpPr/>
          <p:nvPr/>
        </p:nvSpPr>
        <p:spPr>
          <a:xfrm rot="10800000">
            <a:off x="2409450" y="2082047"/>
            <a:ext cx="718800" cy="150900"/>
          </a:xfrm>
          <a:prstGeom prst="triangle">
            <a:avLst>
              <a:gd fmla="val 50055" name="adj"/>
            </a:avLst>
          </a:prstGeom>
          <a:solidFill>
            <a:srgbClr val="004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4661625" y="1573913"/>
            <a:ext cx="3426300" cy="532200"/>
          </a:xfrm>
          <a:prstGeom prst="rect">
            <a:avLst/>
          </a:prstGeom>
          <a:solidFill>
            <a:srgbClr val="004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ADVOCACY</a:t>
            </a:r>
            <a:endParaRPr sz="1800">
              <a:solidFill>
                <a:schemeClr val="lt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20" name="Google Shape;420;p29"/>
          <p:cNvSpPr/>
          <p:nvPr/>
        </p:nvSpPr>
        <p:spPr>
          <a:xfrm rot="10800000">
            <a:off x="6015375" y="2082047"/>
            <a:ext cx="718800" cy="150900"/>
          </a:xfrm>
          <a:prstGeom prst="triangle">
            <a:avLst>
              <a:gd fmla="val 50055" name="adj"/>
            </a:avLst>
          </a:prstGeom>
          <a:solidFill>
            <a:srgbClr val="004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1055700" y="2656276"/>
            <a:ext cx="3426300" cy="4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Emerging open source technologies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1055700" y="3141977"/>
            <a:ext cx="3426300" cy="4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10+ years supported life cycle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23" name="Google Shape;423;p29"/>
          <p:cNvSpPr txBox="1"/>
          <p:nvPr/>
        </p:nvSpPr>
        <p:spPr>
          <a:xfrm>
            <a:off x="1055700" y="3627678"/>
            <a:ext cx="3426300" cy="4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Support &amp; expertise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1055700" y="4113379"/>
            <a:ext cx="3426300" cy="4233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Security resources</a:t>
            </a:r>
            <a:endParaRPr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311700" y="42390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THE VALUE OF A RED HAT SUBSCRIPTION</a:t>
            </a:r>
            <a:endParaRPr b="1" sz="24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777775" y="856200"/>
            <a:ext cx="749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ACCESS TO &amp; ADVOCACY FOR THE THINGS YOU NEED</a:t>
            </a:r>
            <a:endParaRPr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you ?</a:t>
            </a:r>
            <a:endParaRPr/>
          </a:p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158000" y="709500"/>
            <a:ext cx="36714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Day 1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286" y="1813594"/>
            <a:ext cx="2379725" cy="23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/>
        </p:nvSpPr>
        <p:spPr>
          <a:xfrm>
            <a:off x="4158000" y="1226750"/>
            <a:ext cx="44850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Welcome, Intro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Red Hat and OpenSource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OpenShift - the platform for great ideas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Break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OpenShift Architecture (OCP 3.11 / 4.x and differences to ICP)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End Day One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75" y="3935787"/>
            <a:ext cx="184665" cy="27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4158000" y="709500"/>
            <a:ext cx="36714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Day 2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286" y="1813594"/>
            <a:ext cx="2379725" cy="23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4158000" y="1226755"/>
            <a:ext cx="4114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CoreOS and OpenShift 4.x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Moving on from Docker. The new container framework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HandsOn "Build a Container with Buildah"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Break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Live Demo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HandsOn OpenShift 4.x „Build an App with OpenShift“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Lunch Break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OpenShift Platform Installation (3.11 and 4.x)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Break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Istio Service Mesh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Container Native Virtualisation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Modern Registry Management (QUAY)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API Management (3Scale)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End of Day Two</a:t>
            </a:r>
            <a:endParaRPr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75" y="3935787"/>
            <a:ext cx="184665" cy="27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158000" y="709500"/>
            <a:ext cx="36714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Day 3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286" y="1813594"/>
            <a:ext cx="2379725" cy="23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4158000" y="1226755"/>
            <a:ext cx="4114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Running Containerised Workloads on OpenShift (IBM CloudPak, MS, ...)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Break 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Roadmap what's new, what's coming 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Lunch Break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How to stay up to date and deliver this workshop locally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(open discussion)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ed Hat Text"/>
                <a:ea typeface="Red Hat Text"/>
                <a:cs typeface="Red Hat Text"/>
                <a:sym typeface="Red Hat Text"/>
              </a:rPr>
              <a:t>End of Day 3</a:t>
            </a:r>
            <a:endParaRPr sz="1800">
              <a:solidFill>
                <a:srgbClr val="FF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75" y="3935787"/>
            <a:ext cx="184665" cy="27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796488" y="836775"/>
            <a:ext cx="7490700" cy="8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Overpass"/>
                <a:ea typeface="Overpass"/>
                <a:cs typeface="Overpass"/>
                <a:sym typeface="Overpass"/>
              </a:rPr>
              <a:t>THE WORLD’S LEADING PROVIDER OF OPEN SOURCE, ENTERPRISE I.T. SOLUTIONS</a:t>
            </a:r>
            <a:endParaRPr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38965" y="2090167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MORE THAN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38965" y="2327821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90%</a:t>
            </a:r>
            <a:endParaRPr b="1" sz="36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38965" y="2723505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of the</a:t>
            </a:r>
            <a:endParaRPr sz="11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38965" y="2932853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FORTUNE</a:t>
            </a:r>
            <a:endParaRPr b="1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38965" y="3159215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500</a:t>
            </a:r>
            <a:endParaRPr b="1" sz="3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38965" y="3793788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RED HAT</a:t>
            </a:r>
            <a:endParaRPr b="1" sz="18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738965" y="3550834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use</a:t>
            </a:r>
            <a:endParaRPr sz="11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38965" y="4067550"/>
            <a:ext cx="1251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PRODUCTS &amp;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SOLUTIONS*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2259765" y="2120475"/>
            <a:ext cx="0" cy="2323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4"/>
          <p:cNvSpPr txBox="1"/>
          <p:nvPr/>
        </p:nvSpPr>
        <p:spPr>
          <a:xfrm>
            <a:off x="2605463" y="2277325"/>
            <a:ext cx="208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~12,000</a:t>
            </a:r>
            <a:endParaRPr b="1" sz="3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056335" y="2716650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EMPLOYEES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584762" y="3548925"/>
            <a:ext cx="88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95</a:t>
            </a:r>
            <a:endParaRPr b="1" sz="3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601565" y="3988270"/>
            <a:ext cx="884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OFFICES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232820" y="2067583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S&amp;P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232820" y="2288299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500</a:t>
            </a:r>
            <a:endParaRPr b="1" sz="36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232820" y="2716639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COMPANY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232820" y="3529232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NYSE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5232820" y="3772532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RHT</a:t>
            </a:r>
            <a:endParaRPr b="1" sz="36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797575" y="3548920"/>
            <a:ext cx="76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35</a:t>
            </a:r>
            <a:endParaRPr b="1" sz="3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669488" y="3988275"/>
            <a:ext cx="1065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COUNTRIES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32" name="Google Shape;132;p14"/>
          <p:cNvCxnSpPr/>
          <p:nvPr/>
        </p:nvCxnSpPr>
        <p:spPr>
          <a:xfrm>
            <a:off x="5026598" y="2120475"/>
            <a:ext cx="0" cy="2323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2265789" y="3176250"/>
            <a:ext cx="4424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 txBox="1"/>
          <p:nvPr/>
        </p:nvSpPr>
        <p:spPr>
          <a:xfrm>
            <a:off x="6896496" y="2202255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THE FIRST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896496" y="2528399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$2</a:t>
            </a:r>
            <a:endParaRPr b="1" sz="36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896496" y="3266419"/>
            <a:ext cx="1251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OPEN</a:t>
            </a:r>
            <a:endParaRPr b="1" sz="1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SOURCE</a:t>
            </a:r>
            <a:endParaRPr b="1" sz="1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COMPANY</a:t>
            </a:r>
            <a:endParaRPr b="1" sz="16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6785346" y="4128850"/>
            <a:ext cx="14742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IN THE WORLD</a:t>
            </a:r>
            <a:endParaRPr sz="12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6696081" y="2120475"/>
            <a:ext cx="0" cy="2323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 txBox="1"/>
          <p:nvPr/>
        </p:nvSpPr>
        <p:spPr>
          <a:xfrm>
            <a:off x="6896496" y="2951490"/>
            <a:ext cx="1251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BILLION</a:t>
            </a:r>
            <a:endParaRPr b="1" sz="18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20" y="2183000"/>
            <a:ext cx="1323830" cy="8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20" y="3405087"/>
            <a:ext cx="1323830" cy="8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826650" y="475375"/>
            <a:ext cx="7490700" cy="7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verpass"/>
                <a:ea typeface="Overpass"/>
                <a:cs typeface="Overpass"/>
                <a:sym typeface="Overpass"/>
              </a:rPr>
              <a:t>HOW WE GOT HERE</a:t>
            </a:r>
            <a:endParaRPr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727577" y="1530309"/>
            <a:ext cx="27930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FOUNDED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727577" y="1794234"/>
            <a:ext cx="2851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IPO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723177" y="2306334"/>
            <a:ext cx="2895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JBOSS ACQUIRED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723177" y="2036334"/>
            <a:ext cx="2895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FIRST RELEASE OF ENTERPRISE LINUX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723177" y="2635114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RED HAT VIRTUALIZATION RELEASED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723177" y="2943802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RED HAT ADDED TO S&amp;P 500 INDEX</a:t>
            </a:r>
            <a:endParaRPr b="1"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710616" y="3243482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CLOUDFORMS &amp; OPENSHIFT RELEASED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710627" y="3540555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$1 BILLION IN REVENUE</a:t>
            </a:r>
            <a:endParaRPr b="1"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>
            <a:off x="1620725" y="1606283"/>
            <a:ext cx="3900" cy="3116400"/>
          </a:xfrm>
          <a:prstGeom prst="straightConnector1">
            <a:avLst/>
          </a:prstGeom>
          <a:noFill/>
          <a:ln cap="flat" cmpd="sng" w="19050">
            <a:solidFill>
              <a:srgbClr val="0041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5"/>
          <p:cNvSpPr txBox="1"/>
          <p:nvPr/>
        </p:nvSpPr>
        <p:spPr>
          <a:xfrm>
            <a:off x="877113" y="1505389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1993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77113" y="1770864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1999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877113" y="2038601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2002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877113" y="2335714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2006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877113" y="2658976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2009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877113" y="3267326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2011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573925" y="152398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573925" y="1820959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1573925" y="208643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573925" y="239033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573925" y="270908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1573925" y="301527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1573925" y="331292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573925" y="3610574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5589380" y="2117005"/>
            <a:ext cx="27930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RED HAT OPENSTACK PLATFORM RELEASED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5589393" y="2380930"/>
            <a:ext cx="2619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CENTOS JOINS RED HAT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5584991" y="2893030"/>
            <a:ext cx="279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ANSIBLE ACQUIRED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5584991" y="2623030"/>
            <a:ext cx="26193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INKTANK (CEPH), ENOVANCE (OPENSTACK), </a:t>
            </a:r>
            <a:b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</a:b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&amp; FEEDHENRY (MOBILE) ACQUIRED 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5584991" y="3221810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$2 BILLION IN REVENUE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5584991" y="3530498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3SCALE ACQUIRED</a:t>
            </a:r>
            <a:endParaRPr b="1"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77" name="Google Shape;177;p15"/>
          <p:cNvCxnSpPr/>
          <p:nvPr/>
        </p:nvCxnSpPr>
        <p:spPr>
          <a:xfrm>
            <a:off x="5489150" y="1606283"/>
            <a:ext cx="3900" cy="3116400"/>
          </a:xfrm>
          <a:prstGeom prst="straightConnector1">
            <a:avLst/>
          </a:prstGeom>
          <a:noFill/>
          <a:ln cap="flat" cmpd="sng" w="19050">
            <a:solidFill>
              <a:srgbClr val="0041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5"/>
          <p:cNvSpPr txBox="1"/>
          <p:nvPr/>
        </p:nvSpPr>
        <p:spPr>
          <a:xfrm>
            <a:off x="4738927" y="2092084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2013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4738927" y="2357559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2014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4738927" y="2922409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2015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738927" y="3245672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2016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5435739" y="211068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5435739" y="2407655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5435739" y="267313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5435739" y="297703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5435739" y="329578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5435739" y="360197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5575376" y="1465744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RED HAT STORAGE RELEASED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5575376" y="1753327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OPENSHIFT ENTERPRISE RELEASED</a:t>
            </a:r>
            <a:endParaRPr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4741873" y="1479068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2012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438685" y="1536365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5438685" y="1834015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4741877" y="3858072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2017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5435739" y="390817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5584991" y="3839198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CODENVY ACQUIRED, PERMABIT ACQUIRED</a:t>
            </a:r>
            <a:endParaRPr b="1"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741877" y="4166772"/>
            <a:ext cx="577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2018</a:t>
            </a:r>
            <a:endParaRPr b="1" sz="8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5435739" y="4216870"/>
            <a:ext cx="93600" cy="936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41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5584991" y="4147898"/>
            <a:ext cx="2895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4153"/>
                </a:solidFill>
                <a:latin typeface="Overpass"/>
                <a:ea typeface="Overpass"/>
                <a:cs typeface="Overpass"/>
                <a:sym typeface="Overpass"/>
              </a:rPr>
              <a:t>COREOS ACQUIRED</a:t>
            </a:r>
            <a:endParaRPr b="1" sz="900">
              <a:solidFill>
                <a:srgbClr val="00415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